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319" r:id="rId2"/>
    <p:sldId id="735" r:id="rId3"/>
    <p:sldId id="692" r:id="rId4"/>
    <p:sldId id="749" r:id="rId5"/>
    <p:sldId id="747" r:id="rId6"/>
    <p:sldId id="744" r:id="rId7"/>
    <p:sldId id="750" r:id="rId8"/>
    <p:sldId id="734" r:id="rId9"/>
    <p:sldId id="751" r:id="rId10"/>
    <p:sldId id="752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43" autoAdjust="0"/>
    <p:restoredTop sz="94660"/>
  </p:normalViewPr>
  <p:slideViewPr>
    <p:cSldViewPr snapToGrid="0">
      <p:cViewPr>
        <p:scale>
          <a:sx n="141" d="100"/>
          <a:sy n="141" d="100"/>
        </p:scale>
        <p:origin x="32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DE60-2E54-4E14-9FF7-FD77B0B71DEF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093A0-F4C9-451F-9D5C-2B069A99C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419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796F5-274E-124A-9E17-054B376D464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32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796F5-274E-124A-9E17-054B376D464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41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1B49E-4CAF-4C71-A131-AAFB147ED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1DE1B7-C3AC-4829-AD1F-8C0F41C08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6F747-CC58-4ECF-948F-AFD959D6C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8AFDB-C765-483C-901D-E4D9C13BD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DD517-EFD6-4221-BDC5-155A88D8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20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BBED9-74F8-456E-82DF-986F9DFAE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A3B70-7C55-4F15-8831-605CA1197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FC959-F855-45AF-A6D1-DEBEFAE99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A335D-7BF2-4774-8F92-E1BA7918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1F849-ABBD-4DA5-BE66-76400D4BA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7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22C7B3-3F8A-4948-8AA0-A1C6EB0EB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FB4BD6-E5B4-41C3-A2E2-A099F4303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026DC-9376-4D8B-B049-5A3122BF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D23E1-0AFF-415A-90E9-E9EA917FE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5373C-1273-4CA4-B6B1-9F77FFF76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02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76411-2F4C-4D11-86F4-B80D312A3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A7A08-8DB9-4410-9B45-D2BB39FB4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6F5E4-7752-4EA9-B751-66F742ED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05125-A0D4-4192-B07A-5F04E9E1E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D88D9-A048-4A47-A6FF-67EDD56F0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25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0D605-E22F-4D06-AB7C-A15F274F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B4A50-05C6-4DF6-9EFD-47D28F037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03002-3064-4AB8-865B-006B5FB0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41A45-FC1E-428D-ADFC-CFD316EFD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75FBC-7113-48FB-83F3-348136A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0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382E-7F42-49DF-86D2-BC5614712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3D72E-E519-48E5-B676-4D9267F692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0EFEC-E391-43CA-9A61-03F1F792D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9107B-818A-45AD-A133-AC25DAB0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04F99-9F9C-4E4B-B70F-BA9AE905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79F35D-D254-4353-8111-F7FEE9BB0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1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A9BB9-376C-4CF3-ACF2-F6649FB35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A5BC2-EFDF-42A4-A602-00C42635E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547CA-FEC7-40D0-B528-F4CD22B63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E42F2F-14B7-4906-8219-C1A0CC11A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E0A3CF-1D70-4406-9BA5-98358E95EE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6B156D-50EB-48A1-8BC1-82C5D404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0B099F-FBF0-47E2-B6D0-C99E4A537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62CFE1-6E6D-4E81-959F-734185F2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2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EF075-498C-4305-9A6B-02A0EE797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9B0EF9-166F-4CEA-AF34-E7E5066FC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F2D9D-9828-4BFA-87E2-D4671189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CBC88C-7957-45DC-AF80-82A7E0DD0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47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01E6FD-17C7-413B-9327-D2C089BB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93C54-36EF-4CF6-A64B-4029BAF6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13B24-ECDC-4D9B-8C53-89D644718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0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0DB0-3411-4620-9996-461FC90F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65067-1750-4C5F-83A3-9DD6F4B68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63E53-A156-4A3E-AA2A-07CF0DB53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A7F2-FD21-4EF1-98EA-0A1EF9A9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0EE3-FCFA-49FE-BCCA-D7BB8517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73CAE-8079-40FD-99F4-0749DC7CD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4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3CA37-D93B-4643-B77E-16A0F54A9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A9D5F7-576C-4DF8-B1CD-2911D36C9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6F555-C6DF-443B-857A-1DA51CA70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E5C45-CEA7-4F6C-97E8-EC2A6A44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1AF6DC-05A4-4939-B309-1103018EC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48186-9CF3-4D19-B68A-F1D2329D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0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EF19C8-6052-40FB-BFC4-6F506CFBE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DADAF-6D11-4426-88A6-E7DC021F1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43FD8-1E90-4F9D-8E74-82B02FB5C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7FA6C-D15F-4187-8249-B16F210486C9}" type="datetimeFigureOut">
              <a:rPr lang="en-US" smtClean="0"/>
              <a:t>1/9/20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05355-1A4A-4D77-AD68-68C320BD8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78D04-69E9-4FB9-992E-40A6CD8DA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E2813-9DE0-4F5A-9A10-DAB0422E9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1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118966" y="3413472"/>
            <a:ext cx="281268" cy="1"/>
          </a:xfrm>
          <a:prstGeom prst="straightConnector1">
            <a:avLst/>
          </a:prstGeom>
          <a:ln w="635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619927" y="4583714"/>
            <a:ext cx="3645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Weekly Planning Meeting: 1/9/2020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616462" y="1250956"/>
            <a:ext cx="6041637" cy="753932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000" dirty="0">
                <a:solidFill>
                  <a:schemeClr val="tx2">
                    <a:lumMod val="50000"/>
                  </a:schemeClr>
                </a:solidFill>
                <a:latin typeface="Palatino Linotype"/>
                <a:cs typeface="Palatino Linotype"/>
              </a:rPr>
            </a:br>
            <a:r>
              <a:rPr lang="en-US" sz="3000" b="1" u="sng" dirty="0" err="1">
                <a:solidFill>
                  <a:srgbClr val="FF0000"/>
                </a:solidFill>
                <a:latin typeface="Palatino Linotype"/>
                <a:cs typeface="Palatino Linotype"/>
              </a:rPr>
              <a:t>sPHENIX</a:t>
            </a:r>
            <a:r>
              <a:rPr lang="en-US" sz="3000" b="1" u="sng" dirty="0">
                <a:solidFill>
                  <a:srgbClr val="FF0000"/>
                </a:solidFill>
                <a:latin typeface="Palatino Linotype"/>
                <a:cs typeface="Palatino Linotype"/>
              </a:rPr>
              <a:t> Planning </a:t>
            </a:r>
            <a:r>
              <a:rPr lang="en-US" sz="3000" dirty="0">
                <a:solidFill>
                  <a:schemeClr val="tx2">
                    <a:lumMod val="50000"/>
                  </a:schemeClr>
                </a:solidFill>
                <a:latin typeface="Palatino Linotype"/>
                <a:cs typeface="Palatino Linotype"/>
              </a:rPr>
              <a:t>          </a:t>
            </a:r>
          </a:p>
        </p:txBody>
      </p:sp>
      <p:pic>
        <p:nvPicPr>
          <p:cNvPr id="3" name="Picture 2" descr="IR 121112_ 0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39" y="2110616"/>
            <a:ext cx="2889585" cy="2158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3A6FC5-9B3D-B74B-B5CF-8FE9EC7EB53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871" y="2125769"/>
            <a:ext cx="2881622" cy="216121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4CEC98-AF3B-774B-BB2F-D27F062546EC}"/>
              </a:ext>
            </a:extLst>
          </p:cNvPr>
          <p:cNvCxnSpPr>
            <a:cxnSpLocks/>
          </p:cNvCxnSpPr>
          <p:nvPr/>
        </p:nvCxnSpPr>
        <p:spPr>
          <a:xfrm>
            <a:off x="6470539" y="3413473"/>
            <a:ext cx="310700" cy="1"/>
          </a:xfrm>
          <a:prstGeom prst="straightConnector1">
            <a:avLst/>
          </a:prstGeom>
          <a:ln w="63500"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CB3DDEB-49C3-D64D-A1DE-F29B875970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000" t="56" r="23750" b="-56"/>
          <a:stretch/>
        </p:blipFill>
        <p:spPr>
          <a:xfrm>
            <a:off x="6820398" y="2092521"/>
            <a:ext cx="2194463" cy="21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13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CE9BF1-62D1-364E-9DEE-748361062E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8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678BA6-BA5B-4578-8E09-914A98AA944B}"/>
              </a:ext>
            </a:extLst>
          </p:cNvPr>
          <p:cNvSpPr txBox="1"/>
          <p:nvPr/>
        </p:nvSpPr>
        <p:spPr>
          <a:xfrm>
            <a:off x="108132" y="127454"/>
            <a:ext cx="306141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Infrastructure/1008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BE4F3D8-AE88-45C6-874F-5EEC0DCBC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484823"/>
              </p:ext>
            </p:extLst>
          </p:nvPr>
        </p:nvGraphicFramePr>
        <p:xfrm>
          <a:off x="705618" y="694404"/>
          <a:ext cx="7499598" cy="1359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8940">
                  <a:extLst>
                    <a:ext uri="{9D8B030D-6E8A-4147-A177-3AD203B41FA5}">
                      <a16:colId xmlns:a16="http://schemas.microsoft.com/office/drawing/2014/main" val="698027658"/>
                    </a:ext>
                  </a:extLst>
                </a:gridCol>
                <a:gridCol w="1185710">
                  <a:extLst>
                    <a:ext uri="{9D8B030D-6E8A-4147-A177-3AD203B41FA5}">
                      <a16:colId xmlns:a16="http://schemas.microsoft.com/office/drawing/2014/main" val="251911783"/>
                    </a:ext>
                  </a:extLst>
                </a:gridCol>
                <a:gridCol w="1191578">
                  <a:extLst>
                    <a:ext uri="{9D8B030D-6E8A-4147-A177-3AD203B41FA5}">
                      <a16:colId xmlns:a16="http://schemas.microsoft.com/office/drawing/2014/main" val="2494087596"/>
                    </a:ext>
                  </a:extLst>
                </a:gridCol>
                <a:gridCol w="2003370">
                  <a:extLst>
                    <a:ext uri="{9D8B030D-6E8A-4147-A177-3AD203B41FA5}">
                      <a16:colId xmlns:a16="http://schemas.microsoft.com/office/drawing/2014/main" val="2383902532"/>
                    </a:ext>
                  </a:extLst>
                </a:gridCol>
              </a:tblGrid>
              <a:tr h="323215">
                <a:tc>
                  <a:txBody>
                    <a:bodyPr/>
                    <a:lstStyle/>
                    <a:p>
                      <a:pPr marL="0" marR="0"/>
                      <a:r>
                        <a:rPr lang="en-US" sz="1100" dirty="0">
                          <a:effectLst/>
                        </a:rPr>
                        <a:t>TASK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100">
                          <a:effectLst/>
                        </a:rPr>
                        <a:t>STATUS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100" dirty="0">
                          <a:effectLst/>
                        </a:rPr>
                        <a:t>NOTES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32822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/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Put Beam Pipe back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11/4-11/15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/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669932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/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Shield Wall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11/18-11/22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5114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/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RHIC Run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  <a:defRPr/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12/1?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/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 Progress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73599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/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Track Repairs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  <a:defRPr/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/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>
                        <a:spcAft>
                          <a:spcPts val="0"/>
                        </a:spcAft>
                        <a:buSzPts val="1000"/>
                        <a:buFont typeface="Symbol" panose="05050102010706020507" pitchFamily="18" charset="2"/>
                        <a:buNone/>
                        <a:tabLst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Welders 80% done with gussets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59148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9363829-2F67-E448-B9CF-AE906D101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846" y="2232226"/>
            <a:ext cx="6167699" cy="462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33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4738" y="1572869"/>
            <a:ext cx="6614447" cy="4277557"/>
          </a:xfrm>
        </p:spPr>
        <p:txBody>
          <a:bodyPr>
            <a:normAutofit/>
          </a:bodyPr>
          <a:lstStyle/>
          <a:p>
            <a:pPr marL="342900" indent="-342900"/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  </a:t>
            </a:r>
            <a:r>
              <a:rPr lang="en-US" sz="2100" b="1" dirty="0">
                <a:solidFill>
                  <a:srgbClr val="C00000"/>
                </a:solidFill>
              </a:rPr>
              <a:t>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PHENIX </a:t>
            </a:r>
            <a:r>
              <a:rPr lang="en-US" dirty="0" err="1"/>
              <a:t>sPHENIX</a:t>
            </a:r>
            <a:r>
              <a:rPr lang="en-US" dirty="0"/>
              <a:t> Planning Meeting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89C8A-A480-5941-BB9A-97BA42034CCB}" type="slidenum">
              <a:rPr lang="en-US" smtClean="0"/>
              <a:t>3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C480ACE-7A34-48F4-B1B3-8BC8F3DCC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012116"/>
              </p:ext>
            </p:extLst>
          </p:nvPr>
        </p:nvGraphicFramePr>
        <p:xfrm>
          <a:off x="1132260" y="119637"/>
          <a:ext cx="7777226" cy="3002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8678">
                  <a:extLst>
                    <a:ext uri="{9D8B030D-6E8A-4147-A177-3AD203B41FA5}">
                      <a16:colId xmlns:a16="http://schemas.microsoft.com/office/drawing/2014/main" val="214436721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19414837"/>
                    </a:ext>
                  </a:extLst>
                </a:gridCol>
                <a:gridCol w="4304148">
                  <a:extLst>
                    <a:ext uri="{9D8B030D-6E8A-4147-A177-3AD203B41FA5}">
                      <a16:colId xmlns:a16="http://schemas.microsoft.com/office/drawing/2014/main" val="1660207193"/>
                    </a:ext>
                  </a:extLst>
                </a:gridCol>
              </a:tblGrid>
              <a:tr h="234036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0098"/>
                  </a:ext>
                </a:extLst>
              </a:tr>
              <a:tr h="324049">
                <a:tc>
                  <a:txBody>
                    <a:bodyPr/>
                    <a:lstStyle/>
                    <a:p>
                      <a:r>
                        <a:rPr lang="en-US" sz="1050" b="1" dirty="0"/>
                        <a:t>OHCAL Cables, pre-amps, fibers, </a:t>
                      </a:r>
                      <a:r>
                        <a:rPr lang="en-US" sz="1050" b="1" dirty="0" err="1"/>
                        <a:t>etc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/>
                        <a:t>Test cables are available at 912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947473"/>
                  </a:ext>
                </a:extLst>
              </a:tr>
              <a:tr h="203068">
                <a:tc>
                  <a:txBody>
                    <a:bodyPr/>
                    <a:lstStyle/>
                    <a:p>
                      <a:r>
                        <a:rPr lang="en-US" sz="1050" b="1" dirty="0"/>
                        <a:t>Starting to cable 1</a:t>
                      </a:r>
                      <a:r>
                        <a:rPr lang="en-US" sz="1050" b="1" baseline="30000" dirty="0"/>
                        <a:t>st</a:t>
                      </a:r>
                      <a:r>
                        <a:rPr lang="en-US" sz="1050" b="1" dirty="0"/>
                        <a:t> sector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/>
                        <a:t>Frank Completed all cabling, John H. 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825845"/>
                  </a:ext>
                </a:extLst>
              </a:tr>
              <a:tr h="203068">
                <a:tc>
                  <a:txBody>
                    <a:bodyPr/>
                    <a:lstStyle/>
                    <a:p>
                      <a:r>
                        <a:rPr lang="en-US" sz="1050" b="1" dirty="0"/>
                        <a:t>Mods to lifting fixture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/>
                        <a:t>Done, Testing 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085644"/>
                  </a:ext>
                </a:extLst>
              </a:tr>
              <a:tr h="450069">
                <a:tc>
                  <a:txBody>
                    <a:bodyPr/>
                    <a:lstStyle/>
                    <a:p>
                      <a:r>
                        <a:rPr lang="en-US" sz="1050" b="1" dirty="0"/>
                        <a:t>Inner HCAL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/>
                        <a:t>Setup </a:t>
                      </a:r>
                      <a:r>
                        <a:rPr lang="en-US" sz="1050" b="0" dirty="0" err="1"/>
                        <a:t>Ihcal</a:t>
                      </a:r>
                      <a:r>
                        <a:rPr lang="en-US" sz="1050" b="0" dirty="0"/>
                        <a:t> in 912 Done. Ready for heat, space tests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489801"/>
                  </a:ext>
                </a:extLst>
              </a:tr>
              <a:tr h="213807">
                <a:tc>
                  <a:txBody>
                    <a:bodyPr/>
                    <a:lstStyle/>
                    <a:p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49843"/>
                  </a:ext>
                </a:extLst>
              </a:tr>
              <a:tr h="450069">
                <a:tc>
                  <a:txBody>
                    <a:bodyPr/>
                    <a:lstStyle/>
                    <a:p>
                      <a:r>
                        <a:rPr lang="en-US" sz="1050" b="1" dirty="0"/>
                        <a:t>3 Sector Installation Mock-up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/>
                        <a:t>Waiting for detail drawings to be signed 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6236770"/>
                  </a:ext>
                </a:extLst>
              </a:tr>
              <a:tr h="276755">
                <a:tc>
                  <a:txBody>
                    <a:bodyPr/>
                    <a:lstStyle/>
                    <a:p>
                      <a:r>
                        <a:rPr lang="en-US" sz="1050" b="1" dirty="0"/>
                        <a:t>Testing Sector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b="0" dirty="0"/>
                        <a:t>Ongoing, John H.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867557"/>
                  </a:ext>
                </a:extLst>
              </a:tr>
              <a:tr h="450069">
                <a:tc>
                  <a:txBody>
                    <a:bodyPr/>
                    <a:lstStyle/>
                    <a:p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5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04548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2CB2269-3C6B-423E-8365-F364392A57C4}"/>
              </a:ext>
            </a:extLst>
          </p:cNvPr>
          <p:cNvSpPr txBox="1"/>
          <p:nvPr/>
        </p:nvSpPr>
        <p:spPr>
          <a:xfrm>
            <a:off x="77652" y="119637"/>
            <a:ext cx="95891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HCAL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DAAFFA-6E0D-7B4C-94E4-DCE9DC649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21" y="3504900"/>
            <a:ext cx="2412432" cy="32165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4ACEDE-733D-CD42-A5A1-48FD29CDB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05" y="3486862"/>
            <a:ext cx="2439488" cy="32526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E075C0-82A5-0949-8074-888B56F8D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6861" y="3891188"/>
            <a:ext cx="3234615" cy="24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42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00108_135714">
            <a:hlinkClick r:id="" action="ppaction://media"/>
            <a:extLst>
              <a:ext uri="{FF2B5EF4-FFF2-40B4-BE49-F238E27FC236}">
                <a16:creationId xmlns:a16="http://schemas.microsoft.com/office/drawing/2014/main" id="{1BAE7F0F-D58A-5D4E-9079-C191A7C7FA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5783" y="312577"/>
            <a:ext cx="3692434" cy="6563529"/>
          </a:xfrm>
        </p:spPr>
      </p:pic>
    </p:spTree>
    <p:extLst>
      <p:ext uri="{BB962C8B-B14F-4D97-AF65-F5344CB8AC3E}">
        <p14:creationId xmlns:p14="http://schemas.microsoft.com/office/powerpoint/2010/main" val="224035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00DBCA6-1A39-4F3D-BE8E-727856807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5785" y="262127"/>
            <a:ext cx="4411228" cy="3418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4BE57A-DD75-4B2A-B948-AF1C3759A0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6" b="13839"/>
          <a:stretch/>
        </p:blipFill>
        <p:spPr>
          <a:xfrm>
            <a:off x="246987" y="451893"/>
            <a:ext cx="4015827" cy="2920937"/>
          </a:xfrm>
          <a:prstGeom prst="rect">
            <a:avLst/>
          </a:prstGeom>
        </p:spPr>
      </p:pic>
      <p:pic>
        <p:nvPicPr>
          <p:cNvPr id="3074" name="Picture 1" descr="image001">
            <a:extLst>
              <a:ext uri="{FF2B5EF4-FFF2-40B4-BE49-F238E27FC236}">
                <a16:creationId xmlns:a16="http://schemas.microsoft.com/office/drawing/2014/main" id="{5C5B86F9-89E3-4458-B92B-735CB4883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0" y="3790519"/>
            <a:ext cx="3720379" cy="275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C96ED-1AC5-4DA7-AC50-DF8C610F3473}"/>
              </a:ext>
            </a:extLst>
          </p:cNvPr>
          <p:cNvSpPr txBox="1"/>
          <p:nvPr/>
        </p:nvSpPr>
        <p:spPr>
          <a:xfrm>
            <a:off x="5097039" y="4763589"/>
            <a:ext cx="2322664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Drawings Need Approval?</a:t>
            </a:r>
          </a:p>
        </p:txBody>
      </p:sp>
    </p:spTree>
    <p:extLst>
      <p:ext uri="{BB962C8B-B14F-4D97-AF65-F5344CB8AC3E}">
        <p14:creationId xmlns:p14="http://schemas.microsoft.com/office/powerpoint/2010/main" val="1710212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A21A3E-898F-487F-B0A7-9444D6E196B1}"/>
              </a:ext>
            </a:extLst>
          </p:cNvPr>
          <p:cNvSpPr txBox="1"/>
          <p:nvPr/>
        </p:nvSpPr>
        <p:spPr>
          <a:xfrm>
            <a:off x="1725168" y="1414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5A290A-7E25-9043-A1BC-141EFA26FA6B}"/>
              </a:ext>
            </a:extLst>
          </p:cNvPr>
          <p:cNvSpPr/>
          <p:nvPr/>
        </p:nvSpPr>
        <p:spPr>
          <a:xfrm>
            <a:off x="156754" y="324688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 err="1">
                <a:latin typeface="Times New Roman" panose="02020603050405020304" pitchFamily="18" charset="0"/>
              </a:rPr>
              <a:t>sPhenix</a:t>
            </a:r>
            <a:r>
              <a:rPr lang="en-US" sz="2400" b="1" u="sng" dirty="0">
                <a:latin typeface="Times New Roman" panose="02020603050405020304" pitchFamily="18" charset="0"/>
              </a:rPr>
              <a:t>/EMCAL Status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				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</a:t>
            </a:r>
            <a:r>
              <a:rPr lang="en-US" b="1" u="sng" dirty="0">
                <a:latin typeface="Times New Roman" panose="02020603050405020304" pitchFamily="18" charset="0"/>
              </a:rPr>
              <a:t>Blocks</a:t>
            </a:r>
            <a:r>
              <a:rPr lang="en-US" b="1" dirty="0">
                <a:latin typeface="Times New Roman" panose="02020603050405020304" pitchFamily="18" charset="0"/>
              </a:rPr>
              <a:t>		       144 blocks in hand. 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			       All w/ reflectors.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			      48 w/ light guides.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                              Plus latest shipment of 24 blocks (reflectors attached)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                              Waiting on next shipment of light guides to complete Sec 1 (S).</a:t>
            </a:r>
          </a:p>
          <a:p>
            <a:endParaRPr lang="en-US" b="1" dirty="0">
              <a:latin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</a:rPr>
              <a:t>	</a:t>
            </a:r>
            <a:r>
              <a:rPr lang="en-US" b="1" u="sng" dirty="0">
                <a:latin typeface="Times New Roman" panose="02020603050405020304" pitchFamily="18" charset="0"/>
              </a:rPr>
              <a:t>Strong backs</a:t>
            </a:r>
            <a:r>
              <a:rPr lang="en-US" b="1" dirty="0">
                <a:latin typeface="Times New Roman" panose="02020603050405020304" pitchFamily="18" charset="0"/>
              </a:rPr>
              <a:t>	        14 strong backs in hand .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			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</a:t>
            </a:r>
            <a:r>
              <a:rPr lang="en-US" b="1" u="sng" dirty="0">
                <a:latin typeface="Times New Roman" panose="02020603050405020304" pitchFamily="18" charset="0"/>
              </a:rPr>
              <a:t>IGUS Pallet Rails</a:t>
            </a:r>
            <a:r>
              <a:rPr lang="en-US" b="1" dirty="0">
                <a:latin typeface="Times New Roman" panose="02020603050405020304" pitchFamily="18" charset="0"/>
              </a:rPr>
              <a:t>	12 rails in hand and inspected.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			         All  rail ends de-burred for pillow block clearance.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			         Sec 0 (rail and pallet) already exists.	 	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</a:t>
            </a:r>
            <a:r>
              <a:rPr lang="en-US" b="1" u="sng" dirty="0">
                <a:latin typeface="Times New Roman" panose="02020603050405020304" pitchFamily="18" charset="0"/>
              </a:rPr>
              <a:t>Sector Pallets</a:t>
            </a:r>
            <a:r>
              <a:rPr lang="en-US" b="1" dirty="0">
                <a:latin typeface="Times New Roman" panose="02020603050405020304" pitchFamily="18" charset="0"/>
              </a:rPr>
              <a:t>	        Need to order and assemble Sector’s 1 – 12.	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			        Label Sectors 1 – 12 w/ 6 (N) and 6 (S) 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			        Note: offset of fork slots and block direction.</a:t>
            </a:r>
          </a:p>
          <a:p>
            <a:endParaRPr lang="en-US" b="1" dirty="0">
              <a:latin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</a:rPr>
              <a:t>	</a:t>
            </a:r>
            <a:r>
              <a:rPr lang="en-US" b="1" u="sng" dirty="0">
                <a:latin typeface="Times New Roman" panose="02020603050405020304" pitchFamily="18" charset="0"/>
              </a:rPr>
              <a:t>Enclosures</a:t>
            </a:r>
            <a:r>
              <a:rPr lang="en-US" b="1" dirty="0">
                <a:latin typeface="Times New Roman" panose="02020603050405020304" pitchFamily="18" charset="0"/>
              </a:rPr>
              <a:t>		Sectors 1 – 12 in hand and inspected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			       Note: For Sec’s 1 – 12, must use thinner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				       undercut 4-40’s screws for out of tolerance holes.</a:t>
            </a:r>
          </a:p>
        </p:txBody>
      </p:sp>
    </p:spTree>
    <p:extLst>
      <p:ext uri="{BB962C8B-B14F-4D97-AF65-F5344CB8AC3E}">
        <p14:creationId xmlns:p14="http://schemas.microsoft.com/office/powerpoint/2010/main" val="741642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8817AC0-78B9-874C-AB58-2C08A83CC337}"/>
              </a:ext>
            </a:extLst>
          </p:cNvPr>
          <p:cNvSpPr/>
          <p:nvPr/>
        </p:nvSpPr>
        <p:spPr>
          <a:xfrm>
            <a:off x="95794" y="217714"/>
            <a:ext cx="8987246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</a:rPr>
              <a:t> 				 </a:t>
            </a:r>
          </a:p>
          <a:p>
            <a:r>
              <a:rPr lang="en-US" sz="1400" b="1" dirty="0">
                <a:latin typeface="Times New Roman" panose="02020603050405020304" pitchFamily="18" charset="0"/>
              </a:rPr>
              <a:t>  	</a:t>
            </a:r>
            <a:r>
              <a:rPr lang="en-US" b="1" u="sng" dirty="0">
                <a:latin typeface="Times New Roman" panose="02020603050405020304" pitchFamily="18" charset="0"/>
              </a:rPr>
              <a:t>Electronics</a:t>
            </a:r>
            <a:r>
              <a:rPr lang="en-US" b="1" dirty="0">
                <a:latin typeface="Times New Roman" panose="02020603050405020304" pitchFamily="18" charset="0"/>
              </a:rPr>
              <a:t>		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                                               Waiting on first shipment of populated </a:t>
            </a:r>
            <a:r>
              <a:rPr lang="en-US" b="1" dirty="0" err="1">
                <a:latin typeface="Times New Roman" panose="02020603050405020304" pitchFamily="18" charset="0"/>
              </a:rPr>
              <a:t>SiPM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                                                boards from vendor (mid – Jan ?).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                                               Pre-amp boards for Sec 1 (S) ?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                                               Pre-amp boards for Sec’s 2 – 12 ?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                                               Interface boards Sec’s 1 – 12 ?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                                               </a:t>
            </a:r>
            <a:r>
              <a:rPr lang="en-US" b="1" dirty="0" err="1">
                <a:latin typeface="Times New Roman" panose="02020603050405020304" pitchFamily="18" charset="0"/>
              </a:rPr>
              <a:t>SiPM</a:t>
            </a:r>
            <a:r>
              <a:rPr lang="en-US" b="1" dirty="0">
                <a:latin typeface="Times New Roman" panose="02020603050405020304" pitchFamily="18" charset="0"/>
              </a:rPr>
              <a:t> Cables, enough for Sec 0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                                               Signal cables, enough for Sec 0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                                               </a:t>
            </a:r>
            <a:r>
              <a:rPr lang="en-US" b="1" dirty="0" err="1">
                <a:latin typeface="Times New Roman" panose="02020603050405020304" pitchFamily="18" charset="0"/>
              </a:rPr>
              <a:t>Pwr</a:t>
            </a:r>
            <a:r>
              <a:rPr lang="en-US" b="1" dirty="0">
                <a:latin typeface="Times New Roman" panose="02020603050405020304" pitchFamily="18" charset="0"/>
              </a:rPr>
              <a:t> cables, have sec’s 0-12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                                               Bias cables, have sec’s 0-12</a:t>
            </a:r>
          </a:p>
          <a:p>
            <a:r>
              <a:rPr lang="en-US" b="1" dirty="0">
                <a:latin typeface="Times New Roman" panose="02020603050405020304" pitchFamily="18" charset="0"/>
              </a:rPr>
              <a:t>                                               </a:t>
            </a:r>
            <a:r>
              <a:rPr lang="en-US" b="1" dirty="0" err="1">
                <a:latin typeface="Times New Roman" panose="02020603050405020304" pitchFamily="18" charset="0"/>
              </a:rPr>
              <a:t>Pulser</a:t>
            </a:r>
            <a:r>
              <a:rPr lang="en-US" b="1" dirty="0">
                <a:latin typeface="Times New Roman" panose="02020603050405020304" pitchFamily="18" charset="0"/>
              </a:rPr>
              <a:t> cables, have sec’s 0-12</a:t>
            </a:r>
          </a:p>
          <a:p>
            <a:endParaRPr lang="en-US" b="1" dirty="0">
              <a:latin typeface="Times New Roman" panose="02020603050405020304" pitchFamily="18" charset="0"/>
            </a:endParaRPr>
          </a:p>
          <a:p>
            <a:endParaRPr lang="en-US" b="1" dirty="0">
              <a:latin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</a:rPr>
              <a:t>	</a:t>
            </a:r>
            <a:r>
              <a:rPr lang="en-US" b="1" u="sng" dirty="0">
                <a:latin typeface="Times New Roman" panose="02020603050405020304" pitchFamily="18" charset="0"/>
              </a:rPr>
              <a:t>Cooling</a:t>
            </a:r>
            <a:r>
              <a:rPr lang="en-US" b="1" dirty="0">
                <a:latin typeface="Times New Roman" panose="02020603050405020304" pitchFamily="18" charset="0"/>
              </a:rPr>
              <a:t> 		             Final design for </a:t>
            </a:r>
            <a:r>
              <a:rPr lang="en-US" b="1" dirty="0" err="1">
                <a:latin typeface="Times New Roman" panose="02020603050405020304" pitchFamily="18" charset="0"/>
              </a:rPr>
              <a:t>SiPM</a:t>
            </a:r>
            <a:r>
              <a:rPr lang="en-US" b="1" dirty="0">
                <a:latin typeface="Times New Roman" panose="02020603050405020304" pitchFamily="18" charset="0"/>
              </a:rPr>
              <a:t> manifolds -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</a:rPr>
              <a:t>				             5/16” (4 </a:t>
            </a:r>
            <a:r>
              <a:rPr lang="en-US" b="1" dirty="0" err="1">
                <a:latin typeface="Times New Roman" panose="02020603050405020304" pitchFamily="18" charset="0"/>
              </a:rPr>
              <a:t>dwgs</a:t>
            </a:r>
            <a:r>
              <a:rPr lang="en-US" b="1" dirty="0">
                <a:latin typeface="Times New Roman" panose="02020603050405020304" pitchFamily="18" charset="0"/>
              </a:rPr>
              <a:t>, 2 north and 2 south)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</a:rPr>
              <a:t>				            Started on manifold (S) 1 (being done in house).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</a:rPr>
              <a:t>				            Pre-amp manifold design, final ! Need </a:t>
            </a:r>
            <a:r>
              <a:rPr lang="en-US" b="1" dirty="0" err="1">
                <a:latin typeface="Times New Roman" panose="02020603050405020304" pitchFamily="18" charset="0"/>
              </a:rPr>
              <a:t>Dwg</a:t>
            </a:r>
            <a:r>
              <a:rPr lang="en-US" b="1" dirty="0">
                <a:latin typeface="Times New Roman" panose="02020603050405020304" pitchFamily="18" charset="0"/>
              </a:rPr>
              <a:t> ?</a:t>
            </a:r>
          </a:p>
          <a:p>
            <a:pPr algn="just"/>
            <a:r>
              <a:rPr lang="en-US" b="1" dirty="0">
                <a:latin typeface="Times New Roman" panose="02020603050405020304" pitchFamily="18" charset="0"/>
              </a:rPr>
              <a:t>				            Interface manifold design, final !  Need </a:t>
            </a:r>
            <a:r>
              <a:rPr lang="en-US" b="1" dirty="0" err="1">
                <a:latin typeface="Times New Roman" panose="02020603050405020304" pitchFamily="18" charset="0"/>
              </a:rPr>
              <a:t>Dwg</a:t>
            </a:r>
            <a:r>
              <a:rPr lang="en-US" b="1" dirty="0">
                <a:latin typeface="Times New Roman" panose="02020603050405020304" pitchFamily="18" charset="0"/>
              </a:rPr>
              <a:t> ?</a:t>
            </a:r>
          </a:p>
          <a:p>
            <a:pPr lvl="1" algn="just"/>
            <a:r>
              <a:rPr lang="en-US" b="1" dirty="0">
                <a:latin typeface="Times New Roman" panose="02020603050405020304" pitchFamily="18" charset="0"/>
              </a:rPr>
              <a:t>                                    Insulation for all cooling established, need testing and approval!</a:t>
            </a:r>
          </a:p>
          <a:p>
            <a:pPr algn="just"/>
            <a:endParaRPr lang="en-US" b="1" dirty="0">
              <a:latin typeface="Times New Roman" panose="02020603050405020304" pitchFamily="18" charset="0"/>
            </a:endParaRPr>
          </a:p>
          <a:p>
            <a:pPr algn="just"/>
            <a:endParaRPr lang="en-US" b="1" dirty="0">
              <a:latin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</a:rPr>
              <a:t>	</a:t>
            </a:r>
            <a:r>
              <a:rPr lang="en-US" b="1" u="sng" dirty="0">
                <a:latin typeface="Times New Roman" panose="02020603050405020304" pitchFamily="18" charset="0"/>
              </a:rPr>
              <a:t>Testing</a:t>
            </a:r>
            <a:r>
              <a:rPr lang="en-US" b="1" dirty="0">
                <a:latin typeface="Times New Roman" panose="02020603050405020304" pitchFamily="18" charset="0"/>
              </a:rPr>
              <a:t>		            Sec 0 ongoing in present tent. Will move to 3</a:t>
            </a:r>
            <a:r>
              <a:rPr lang="en-US" b="1" baseline="30000" dirty="0">
                <a:latin typeface="Times New Roman" panose="02020603050405020304" pitchFamily="18" charset="0"/>
              </a:rPr>
              <a:t>rd</a:t>
            </a:r>
            <a:endParaRPr lang="en-US" b="1" dirty="0">
              <a:latin typeface="Times New Roman" panose="02020603050405020304" pitchFamily="18" charset="0"/>
            </a:endParaRPr>
          </a:p>
          <a:p>
            <a:pPr algn="just"/>
            <a:r>
              <a:rPr lang="en-US" b="1" dirty="0">
                <a:latin typeface="Times New Roman" panose="02020603050405020304" pitchFamily="18" charset="0"/>
              </a:rPr>
              <a:t>				           Tent when Sec 0 has been fully tested.	</a:t>
            </a:r>
            <a:r>
              <a:rPr lang="en-US" sz="1400" b="1" dirty="0">
                <a:latin typeface="Times New Roman" panose="02020603050405020304" pitchFamily="18" charset="0"/>
              </a:rPr>
              <a:t>											</a:t>
            </a:r>
          </a:p>
          <a:p>
            <a:r>
              <a:rPr lang="en-US" sz="1400" b="1" dirty="0">
                <a:latin typeface="Times New Roman" panose="02020603050405020304" pitchFamily="18" charset="0"/>
              </a:rPr>
              <a:t>			 </a:t>
            </a:r>
          </a:p>
        </p:txBody>
      </p:sp>
    </p:spTree>
    <p:extLst>
      <p:ext uri="{BB962C8B-B14F-4D97-AF65-F5344CB8AC3E}">
        <p14:creationId xmlns:p14="http://schemas.microsoft.com/office/powerpoint/2010/main" val="4105096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7DE59C8-F0E7-46AC-9E40-26C7749DAC97}"/>
              </a:ext>
            </a:extLst>
          </p:cNvPr>
          <p:cNvSpPr txBox="1"/>
          <p:nvPr/>
        </p:nvSpPr>
        <p:spPr>
          <a:xfrm>
            <a:off x="84510" y="73196"/>
            <a:ext cx="1083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EMCAL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579DCB9-8A6D-7649-94CD-C3E854B13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1005823"/>
            <a:ext cx="4463493" cy="593895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B220339-7EB9-2145-A184-D07324BD1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053" y="1005823"/>
            <a:ext cx="4466947" cy="594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33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B7B3EF-B0DD-1F48-8102-A4ABBE263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92184" y="1476674"/>
            <a:ext cx="5991497" cy="4493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6D838-267E-DF42-BCD9-CC94102DC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01438" y="1476675"/>
            <a:ext cx="5991499" cy="4493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F27CBD-CAB5-DD4F-B46C-152CE8813EF7}"/>
              </a:ext>
            </a:extLst>
          </p:cNvPr>
          <p:cNvSpPr txBox="1"/>
          <p:nvPr/>
        </p:nvSpPr>
        <p:spPr>
          <a:xfrm>
            <a:off x="513806" y="95793"/>
            <a:ext cx="146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EMCAL</a:t>
            </a:r>
          </a:p>
        </p:txBody>
      </p:sp>
    </p:spTree>
    <p:extLst>
      <p:ext uri="{BB962C8B-B14F-4D97-AF65-F5344CB8AC3E}">
        <p14:creationId xmlns:p14="http://schemas.microsoft.com/office/powerpoint/2010/main" val="335904544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579</Words>
  <Application>Microsoft Macintosh PowerPoint</Application>
  <PresentationFormat>On-screen Show (4:3)</PresentationFormat>
  <Paragraphs>92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Palatino Linotype</vt:lpstr>
      <vt:lpstr>Symbol</vt:lpstr>
      <vt:lpstr>Times New Roman</vt:lpstr>
      <vt:lpstr>1_Office Theme</vt:lpstr>
      <vt:lpstr> sPHENIX Planning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sPHENIX Planning           </dc:title>
  <dc:creator>Pontieri, Chris</dc:creator>
  <cp:lastModifiedBy>Microsoft Office User</cp:lastModifiedBy>
  <cp:revision>25</cp:revision>
  <dcterms:created xsi:type="dcterms:W3CDTF">2019-10-31T16:13:51Z</dcterms:created>
  <dcterms:modified xsi:type="dcterms:W3CDTF">2020-01-09T18:02:57Z</dcterms:modified>
</cp:coreProperties>
</file>