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tiff" ContentType="image/tiff"/>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9" r:id="rId5"/>
    <p:sldId id="260" r:id="rId6"/>
    <p:sldId id="302" r:id="rId7"/>
    <p:sldId id="304" r:id="rId8"/>
    <p:sldId id="303" r:id="rId9"/>
    <p:sldId id="305" r:id="rId10"/>
    <p:sldId id="306" r:id="rId11"/>
    <p:sldId id="307" r:id="rId12"/>
    <p:sldId id="308" r:id="rId13"/>
    <p:sldId id="309" r:id="rId14"/>
    <p:sldId id="310" r:id="rId15"/>
    <p:sldId id="311" r:id="rId16"/>
    <p:sldId id="312" r:id="rId17"/>
    <p:sldId id="313" r:id="rId18"/>
    <p:sldId id="314" r:id="rId19"/>
    <p:sldId id="316" r:id="rId20"/>
    <p:sldId id="318" r:id="rId21"/>
    <p:sldId id="317" r:id="rId22"/>
    <p:sldId id="315" r:id="rId23"/>
    <p:sldId id="319" r:id="rId24"/>
    <p:sldId id="320" r:id="rId25"/>
    <p:sldId id="288" r:id="rId26"/>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872"/>
    <a:srgbClr val="5BC1E6"/>
    <a:srgbClr val="0089B5"/>
    <a:srgbClr val="284579"/>
    <a:srgbClr val="9CB0D5"/>
    <a:srgbClr val="3861AA"/>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19" autoAdjust="0"/>
    <p:restoredTop sz="94764" autoAdjust="0"/>
  </p:normalViewPr>
  <p:slideViewPr>
    <p:cSldViewPr snapToGrid="0" snapToObjects="1">
      <p:cViewPr varScale="1">
        <p:scale>
          <a:sx n="75" d="100"/>
          <a:sy n="75" d="100"/>
        </p:scale>
        <p:origin x="-84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6" name="Picture 5"/>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261315" y="1728216"/>
            <a:ext cx="3796991" cy="1828800"/>
          </a:xfrm>
          <a:prstGeom prst="rect">
            <a:avLst/>
          </a:prstGeom>
        </p:spPr>
      </p:pic>
      <p:sp>
        <p:nvSpPr>
          <p:cNvPr id="2" name="Title 1"/>
          <p:cNvSpPr>
            <a:spLocks noGrp="1"/>
          </p:cNvSpPr>
          <p:nvPr>
            <p:ph type="ctrTitle"/>
          </p:nvPr>
        </p:nvSpPr>
        <p:spPr>
          <a:xfrm>
            <a:off x="4343399" y="1152144"/>
            <a:ext cx="4343400" cy="2962656"/>
          </a:xfrm>
        </p:spPr>
        <p:txBody>
          <a:bodyPr/>
          <a:lstStyle>
            <a:lvl1pPr algn="l">
              <a:lnSpc>
                <a:spcPct val="100000"/>
              </a:lnSpc>
              <a:defRPr b="1" i="0">
                <a:solidFill>
                  <a:srgbClr val="005872"/>
                </a:solidFill>
                <a:effectLst>
                  <a:outerShdw blurRad="63500" dist="31750" dir="2700000" algn="tl" rotWithShape="0">
                    <a:srgbClr val="9CB0D5">
                      <a:alpha val="50000"/>
                    </a:srgbClr>
                  </a:outerShdw>
                </a:effectLs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57200" y="4114800"/>
            <a:ext cx="8229600" cy="1828800"/>
          </a:xfrm>
        </p:spPr>
        <p:txBody>
          <a:bodyPr lIns="0" rIns="0">
            <a:normAutofit/>
          </a:bodyPr>
          <a:lstStyle>
            <a:lvl1pPr marL="0" indent="0" algn="ctr">
              <a:lnSpc>
                <a:spcPct val="100000"/>
              </a:lnSpc>
              <a:spcBef>
                <a:spcPts val="0"/>
              </a:spcBef>
              <a:buNone/>
              <a:defRPr sz="2500" b="1">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cxnSp>
        <p:nvCxnSpPr>
          <p:cNvPr id="7" name="Straight Connector 6"/>
          <p:cNvCxnSpPr/>
          <p:nvPr userDrawn="1"/>
        </p:nvCxnSpPr>
        <p:spPr>
          <a:xfrm>
            <a:off x="4206240" y="1737360"/>
            <a:ext cx="0" cy="1786759"/>
          </a:xfrm>
          <a:prstGeom prst="line">
            <a:avLst/>
          </a:prstGeom>
          <a:ln>
            <a:solidFill>
              <a:srgbClr val="5BC1E6"/>
            </a:solidFill>
          </a:ln>
        </p:spPr>
        <p:style>
          <a:lnRef idx="2">
            <a:schemeClr val="accent1"/>
          </a:lnRef>
          <a:fillRef idx="0">
            <a:schemeClr val="accent1"/>
          </a:fillRef>
          <a:effectRef idx="1">
            <a:schemeClr val="accent1"/>
          </a:effectRef>
          <a:fontRef idx="minor">
            <a:schemeClr val="tx1"/>
          </a:fontRef>
        </p:style>
      </p:cxnSp>
      <p:sp>
        <p:nvSpPr>
          <p:cNvPr id="4" name="TextBox 3"/>
          <p:cNvSpPr txBox="1"/>
          <p:nvPr userDrawn="1"/>
        </p:nvSpPr>
        <p:spPr>
          <a:xfrm>
            <a:off x="692447" y="5990173"/>
            <a:ext cx="7683622" cy="738664"/>
          </a:xfrm>
          <a:prstGeom prst="rect">
            <a:avLst/>
          </a:prstGeom>
          <a:noFill/>
        </p:spPr>
        <p:txBody>
          <a:bodyPr wrap="square" rtlCol="0">
            <a:spAutoFit/>
          </a:bodyPr>
          <a:lstStyle/>
          <a:p>
            <a:pPr algn="just"/>
            <a:r>
              <a:rPr lang="en-US" sz="1050" dirty="0" smtClean="0">
                <a:solidFill>
                  <a:schemeClr val="accent5">
                    <a:lumMod val="75000"/>
                  </a:schemeClr>
                </a:solidFill>
              </a:rPr>
              <a:t>The </a:t>
            </a:r>
            <a:r>
              <a:rPr lang="en-US" sz="1050" dirty="0" err="1" smtClean="0">
                <a:solidFill>
                  <a:schemeClr val="accent5">
                    <a:lumMod val="75000"/>
                  </a:schemeClr>
                </a:solidFill>
              </a:rPr>
              <a:t>HiLumi</a:t>
            </a:r>
            <a:r>
              <a:rPr lang="en-US" sz="1050" dirty="0" smtClean="0">
                <a:solidFill>
                  <a:schemeClr val="accent5">
                    <a:lumMod val="75000"/>
                  </a:schemeClr>
                </a:solidFill>
              </a:rPr>
              <a:t> LHC Design Study is included in the High Luminosity LHC project and is partly funded by the European Commission within the Framework </a:t>
            </a:r>
            <a:r>
              <a:rPr lang="en-US" sz="1050" dirty="0" err="1" smtClean="0">
                <a:solidFill>
                  <a:schemeClr val="accent5">
                    <a:lumMod val="75000"/>
                  </a:schemeClr>
                </a:solidFill>
              </a:rPr>
              <a:t>Programme</a:t>
            </a:r>
            <a:r>
              <a:rPr lang="en-US" sz="1050" dirty="0" smtClean="0">
                <a:solidFill>
                  <a:schemeClr val="accent5">
                    <a:lumMod val="75000"/>
                  </a:schemeClr>
                </a:solidFill>
              </a:rPr>
              <a:t> 7 Capacities Specific </a:t>
            </a:r>
            <a:r>
              <a:rPr lang="en-US" sz="1050" dirty="0" err="1" smtClean="0">
                <a:solidFill>
                  <a:schemeClr val="accent5">
                    <a:lumMod val="75000"/>
                  </a:schemeClr>
                </a:solidFill>
              </a:rPr>
              <a:t>Programme</a:t>
            </a:r>
            <a:r>
              <a:rPr lang="en-US" sz="1050" dirty="0" smtClean="0">
                <a:solidFill>
                  <a:schemeClr val="accent5">
                    <a:lumMod val="75000"/>
                  </a:schemeClr>
                </a:solidFill>
              </a:rPr>
              <a:t>, Grant Agreement 284404.</a:t>
            </a:r>
            <a:r>
              <a:rPr lang="en-US" sz="1050" baseline="0" dirty="0" smtClean="0">
                <a:solidFill>
                  <a:schemeClr val="accent5">
                    <a:lumMod val="75000"/>
                  </a:schemeClr>
                </a:solidFill>
              </a:rPr>
              <a:t> </a:t>
            </a:r>
            <a:r>
              <a:rPr lang="en-US" sz="1050" kern="1200" dirty="0" smtClean="0">
                <a:solidFill>
                  <a:schemeClr val="accent5">
                    <a:lumMod val="75000"/>
                  </a:schemeClr>
                </a:solidFill>
                <a:latin typeface="+mn-lt"/>
                <a:ea typeface="+mn-ea"/>
                <a:cs typeface="+mn-cs"/>
              </a:rPr>
              <a:t>Work supported by the US LHC Accelerator Research Program (LARP) through US Department of Energy contracts DE-AC02-07CH11359, DE-AC02-98CH10886, DE-AC02-05CH11231, and DE-AC02-76SF00515.</a:t>
            </a:r>
            <a:endParaRPr lang="en-GB" sz="1050" dirty="0">
              <a:solidFill>
                <a:schemeClr val="accent5">
                  <a:lumMod val="75000"/>
                </a:schemeClr>
              </a:solidFill>
            </a:endParaRPr>
          </a:p>
        </p:txBody>
      </p:sp>
      <p:pic>
        <p:nvPicPr>
          <p:cNvPr id="8" name="Picture 7"/>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186430" y="6147097"/>
            <a:ext cx="493025" cy="401816"/>
          </a:xfrm>
          <a:prstGeom prst="rect">
            <a:avLst/>
          </a:prstGeom>
        </p:spPr>
      </p:pic>
      <p:pic>
        <p:nvPicPr>
          <p:cNvPr id="9" name="Picture 8"/>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a:xfrm>
            <a:off x="8472816" y="5909154"/>
            <a:ext cx="417381" cy="281731"/>
          </a:xfrm>
          <a:prstGeom prst="rect">
            <a:avLst/>
          </a:prstGeom>
        </p:spPr>
      </p:pic>
      <p:pic>
        <p:nvPicPr>
          <p:cNvPr id="2050" name="Picture 2"/>
          <p:cNvPicPr>
            <a:picLocks noChangeAspect="1" noChangeArrowheads="1"/>
          </p:cNvPicPr>
          <p:nvPr userDrawn="1"/>
        </p:nvPicPr>
        <p:blipFill>
          <a:blip r:embed="rId6" cstate="email">
            <a:extLst>
              <a:ext uri="{28A0092B-C50C-407E-A947-70E740481C1C}">
                <a14:useLocalDpi xmlns:a14="http://schemas.microsoft.com/office/drawing/2010/main" val="0"/>
              </a:ext>
            </a:extLst>
          </a:blip>
          <a:srcRect/>
          <a:stretch>
            <a:fillRect/>
          </a:stretch>
        </p:blipFill>
        <p:spPr bwMode="auto">
          <a:xfrm>
            <a:off x="8476921" y="6223183"/>
            <a:ext cx="413345" cy="559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428793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31F51B5-5B00-8D46-BE82-010D8F972854}" type="datetimeFigureOut">
              <a:rPr lang="en-US" smtClean="0"/>
              <a:pPr/>
              <a:t>5/6/2014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A004B2-1541-5046-B6F2-22AF56585712}" type="slidenum">
              <a:rPr lang="en-US" smtClean="0"/>
              <a:pPr/>
              <a:t>‹#›</a:t>
            </a:fld>
            <a:endParaRPr lang="en-US"/>
          </a:p>
        </p:txBody>
      </p:sp>
      <p:sp>
        <p:nvSpPr>
          <p:cNvPr id="2" name="Title 1"/>
          <p:cNvSpPr>
            <a:spLocks noGrp="1"/>
          </p:cNvSpPr>
          <p:nvPr>
            <p:ph type="title"/>
          </p:nvPr>
        </p:nvSpPr>
        <p:spPr/>
        <p:txBody>
          <a:bodyPr/>
          <a:lstStyle>
            <a:lvl1pPr>
              <a:defRPr sz="2800"/>
            </a:lvl1pPr>
          </a:lstStyle>
          <a:p>
            <a:r>
              <a:rPr lang="en-US" dirty="0" smtClean="0"/>
              <a:t>Click to edit Master title style</a:t>
            </a:r>
            <a:endParaRPr lang="en-US" dirty="0"/>
          </a:p>
        </p:txBody>
      </p:sp>
    </p:spTree>
    <p:extLst>
      <p:ext uri="{BB962C8B-B14F-4D97-AF65-F5344CB8AC3E}">
        <p14:creationId xmlns:p14="http://schemas.microsoft.com/office/powerpoint/2010/main" val="35578561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31F51B5-5B00-8D46-BE82-010D8F972854}" type="datetimeFigureOut">
              <a:rPr lang="en-US" smtClean="0"/>
              <a:pPr/>
              <a:t>5/6/2014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FA004B2-1541-5046-B6F2-22AF56585712}" type="slidenum">
              <a:rPr lang="en-US" smtClean="0"/>
              <a:pPr/>
              <a:t>‹#›</a:t>
            </a:fld>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3"/>
          </p:nvPr>
        </p:nvSpPr>
        <p:spPr>
          <a:xfrm>
            <a:off x="457200" y="1189037"/>
            <a:ext cx="8229600" cy="5349240"/>
          </a:xfrm>
        </p:spPr>
        <p:txBody>
          <a:bodyPr anchor="ctr" anchorCtr="1">
            <a:noAutofit/>
          </a:bodyPr>
          <a:lstStyle>
            <a:lvl1pPr marL="0" indent="0">
              <a:buFontTx/>
              <a:buNone/>
              <a:defRPr sz="4000" baseline="0">
                <a:solidFill>
                  <a:srgbClr val="005872"/>
                </a:solidFill>
                <a:effectLst>
                  <a:outerShdw blurRad="63500" dist="63500" dir="2700000" algn="tl" rotWithShape="0">
                    <a:srgbClr val="9CB0D5">
                      <a:alpha val="50000"/>
                    </a:srgbClr>
                  </a:outerShdw>
                </a:effectLst>
              </a:defRPr>
            </a:lvl1pPr>
          </a:lstStyle>
          <a:p>
            <a:pPr lvl="0"/>
            <a:r>
              <a:rPr lang="en-US" smtClean="0"/>
              <a:t>Click to edit Master text styles</a:t>
            </a:r>
          </a:p>
        </p:txBody>
      </p:sp>
    </p:spTree>
    <p:extLst>
      <p:ext uri="{BB962C8B-B14F-4D97-AF65-F5344CB8AC3E}">
        <p14:creationId xmlns:p14="http://schemas.microsoft.com/office/powerpoint/2010/main" val="36381266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31F51B5-5B00-8D46-BE82-010D8F972854}" type="datetimeFigureOut">
              <a:rPr lang="en-US" smtClean="0"/>
              <a:pPr/>
              <a:t>5/6/2014</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A004B2-1541-5046-B6F2-22AF56585712}" type="slidenum">
              <a:rPr lang="en-US" smtClean="0"/>
              <a:pPr/>
              <a:t>‹#›</a:t>
            </a:fld>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89038"/>
            <a:ext cx="4038600" cy="5348922"/>
          </a:xfrm>
        </p:spPr>
        <p:txBody>
          <a:bodyPr/>
          <a:lstStyle>
            <a:lvl1pPr>
              <a:defRPr sz="3200"/>
            </a:lvl1pPr>
            <a:lvl2pPr marL="346075" indent="-228600">
              <a:defRPr sz="3200"/>
            </a:lvl2pPr>
            <a:lvl3pPr marL="452438" indent="-228600">
              <a:defRPr sz="2800"/>
            </a:lvl3pPr>
            <a:lvl4pPr marL="569913" indent="-228600">
              <a:defRPr sz="2800"/>
            </a:lvl4pPr>
            <a:lvl5pPr marL="685800" indent="-228600">
              <a:defRPr sz="2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189038"/>
            <a:ext cx="4038600" cy="5348922"/>
          </a:xfrm>
        </p:spPr>
        <p:txBody>
          <a:bodyPr/>
          <a:lstStyle>
            <a:lvl1pPr>
              <a:defRPr sz="3200"/>
            </a:lvl1pPr>
            <a:lvl2pPr marL="346075" indent="-228600">
              <a:defRPr sz="3200"/>
            </a:lvl2pPr>
            <a:lvl3pPr marL="452438" indent="-228600">
              <a:defRPr sz="2800"/>
            </a:lvl3pPr>
            <a:lvl4pPr marL="569913" indent="-228600">
              <a:defRPr sz="2800"/>
            </a:lvl4pPr>
            <a:lvl5pPr marL="685800" indent="-228600">
              <a:defRPr sz="2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291446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31F51B5-5B00-8D46-BE82-010D8F972854}" type="datetimeFigureOut">
              <a:rPr lang="en-US" smtClean="0"/>
              <a:pPr/>
              <a:t>5/6/2014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A004B2-1541-5046-B6F2-22AF56585712}" type="slidenum">
              <a:rPr lang="en-US" smtClean="0"/>
              <a:pPr/>
              <a:t>‹#›</a:t>
            </a:fld>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9277959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31F51B5-5B00-8D46-BE82-010D8F972854}" type="datetimeFigureOut">
              <a:rPr lang="en-US" smtClean="0"/>
              <a:pPr/>
              <a:t>5/6/2014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FA004B2-1541-5046-B6F2-22AF56585712}" type="slidenum">
              <a:rPr lang="en-US" smtClean="0"/>
              <a:pPr/>
              <a:t>‹#›</a:t>
            </a:fld>
            <a:endParaRPr lang="en-US"/>
          </a:p>
        </p:txBody>
      </p:sp>
      <p:sp>
        <p:nvSpPr>
          <p:cNvPr id="7" name="Content Placeholder 6"/>
          <p:cNvSpPr>
            <a:spLocks noGrp="1"/>
          </p:cNvSpPr>
          <p:nvPr>
            <p:ph sz="quarter" idx="13"/>
          </p:nvPr>
        </p:nvSpPr>
        <p:spPr>
          <a:xfrm>
            <a:off x="457200" y="274638"/>
            <a:ext cx="8229600" cy="6263639"/>
          </a:xfrm>
        </p:spPr>
        <p:txBody>
          <a:bodyPr anchor="ctr" anchorCtr="1">
            <a:noAutofit/>
          </a:bodyPr>
          <a:lstStyle>
            <a:lvl1pPr marL="0" indent="0">
              <a:buFontTx/>
              <a:buNone/>
              <a:defRPr sz="4000" baseline="0">
                <a:solidFill>
                  <a:srgbClr val="005872"/>
                </a:solidFill>
                <a:effectLst>
                  <a:outerShdw blurRad="63500" dist="63500" dir="2700000" algn="tl" rotWithShape="0">
                    <a:srgbClr val="9CB0D5">
                      <a:alpha val="50000"/>
                    </a:srgbClr>
                  </a:outerShdw>
                </a:effectLst>
              </a:defRPr>
            </a:lvl1pPr>
          </a:lstStyle>
          <a:p>
            <a:pPr lvl="0"/>
            <a:r>
              <a:rPr lang="en-US" smtClean="0"/>
              <a:t>Click to edit Master text styles</a:t>
            </a:r>
          </a:p>
        </p:txBody>
      </p:sp>
    </p:spTree>
    <p:extLst>
      <p:ext uri="{BB962C8B-B14F-4D97-AF65-F5344CB8AC3E}">
        <p14:creationId xmlns:p14="http://schemas.microsoft.com/office/powerpoint/2010/main" val="27857947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1F51B5-5B00-8D46-BE82-010D8F972854}" type="datetimeFigureOut">
              <a:rPr lang="en-US" smtClean="0"/>
              <a:pPr/>
              <a:t>5/6/2014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A004B2-1541-5046-B6F2-22AF56585712}" type="slidenum">
              <a:rPr lang="en-US" smtClean="0"/>
              <a:pPr/>
              <a:t>‹#›</a:t>
            </a:fld>
            <a:endParaRPr lang="en-US"/>
          </a:p>
        </p:txBody>
      </p:sp>
    </p:spTree>
    <p:extLst>
      <p:ext uri="{BB962C8B-B14F-4D97-AF65-F5344CB8AC3E}">
        <p14:creationId xmlns:p14="http://schemas.microsoft.com/office/powerpoint/2010/main" val="37884513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2_Custom Layou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855" y="-1"/>
            <a:ext cx="9157855" cy="6977413"/>
          </a:xfrm>
          <a:prstGeom prst="rect">
            <a:avLst/>
          </a:prstGeom>
        </p:spPr>
      </p:pic>
    </p:spTree>
    <p:extLst>
      <p:ext uri="{BB962C8B-B14F-4D97-AF65-F5344CB8AC3E}">
        <p14:creationId xmlns:p14="http://schemas.microsoft.com/office/powerpoint/2010/main" val="31279853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jpeg"/><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0"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Date Placeholder 3"/>
          <p:cNvSpPr>
            <a:spLocks noGrp="1"/>
          </p:cNvSpPr>
          <p:nvPr>
            <p:ph type="dt" sz="half" idx="2"/>
          </p:nvPr>
        </p:nvSpPr>
        <p:spPr>
          <a:xfrm rot="16200000">
            <a:off x="5769864" y="3154680"/>
            <a:ext cx="6537962" cy="228600"/>
          </a:xfrm>
          <a:prstGeom prst="rect">
            <a:avLst/>
          </a:prstGeom>
        </p:spPr>
        <p:txBody>
          <a:bodyPr vert="horz" lIns="91440" tIns="0" rIns="91440" bIns="0" rtlCol="0" anchor="ctr"/>
          <a:lstStyle>
            <a:lvl1pPr algn="l">
              <a:defRPr sz="1000" baseline="0">
                <a:solidFill>
                  <a:schemeClr val="bg1">
                    <a:lumMod val="75000"/>
                  </a:schemeClr>
                </a:solidFill>
              </a:defRPr>
            </a:lvl1pPr>
          </a:lstStyle>
          <a:p>
            <a:fld id="{831F51B5-5B00-8D46-BE82-010D8F972854}" type="datetimeFigureOut">
              <a:rPr lang="en-US" smtClean="0"/>
              <a:pPr/>
              <a:t>5/6/2014</a:t>
            </a:fld>
            <a:endParaRPr lang="en-US" dirty="0"/>
          </a:p>
        </p:txBody>
      </p:sp>
      <p:sp>
        <p:nvSpPr>
          <p:cNvPr id="5" name="Footer Placeholder 4"/>
          <p:cNvSpPr>
            <a:spLocks noGrp="1"/>
          </p:cNvSpPr>
          <p:nvPr>
            <p:ph type="ftr" sz="quarter" idx="3"/>
          </p:nvPr>
        </p:nvSpPr>
        <p:spPr>
          <a:xfrm>
            <a:off x="4572000" y="6537960"/>
            <a:ext cx="4114800" cy="320040"/>
          </a:xfrm>
          <a:prstGeom prst="rect">
            <a:avLst/>
          </a:prstGeom>
        </p:spPr>
        <p:txBody>
          <a:bodyPr vert="horz" lIns="91440" tIns="0" rIns="91440" bIns="0" rtlCol="0" anchor="ctr" anchorCtr="0"/>
          <a:lstStyle>
            <a:lvl1pPr algn="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86800" y="6537960"/>
            <a:ext cx="457200" cy="320040"/>
          </a:xfrm>
          <a:prstGeom prst="rect">
            <a:avLst/>
          </a:prstGeom>
        </p:spPr>
        <p:txBody>
          <a:bodyPr vert="horz" lIns="91440" tIns="0" rIns="91440" bIns="0" rtlCol="0" anchor="ctr" anchorCtr="0"/>
          <a:lstStyle>
            <a:lvl1pPr algn="r">
              <a:defRPr sz="1200" b="1" baseline="0">
                <a:solidFill>
                  <a:schemeClr val="tx1">
                    <a:lumMod val="50000"/>
                    <a:lumOff val="50000"/>
                  </a:schemeClr>
                </a:solidFill>
              </a:defRPr>
            </a:lvl1pPr>
          </a:lstStyle>
          <a:p>
            <a:fld id="{0FA004B2-1541-5046-B6F2-22AF56585712}" type="slidenum">
              <a:rPr lang="en-US" smtClean="0"/>
              <a:pPr/>
              <a:t>‹#›</a:t>
            </a:fld>
            <a:endParaRPr lang="en-US"/>
          </a:p>
        </p:txBody>
      </p:sp>
      <p:sp>
        <p:nvSpPr>
          <p:cNvPr id="2" name="Title Placeholder 1"/>
          <p:cNvSpPr>
            <a:spLocks noGrp="1"/>
          </p:cNvSpPr>
          <p:nvPr>
            <p:ph type="title"/>
          </p:nvPr>
        </p:nvSpPr>
        <p:spPr>
          <a:xfrm>
            <a:off x="457200" y="182880"/>
            <a:ext cx="8229600" cy="731520"/>
          </a:xfrm>
          <a:prstGeom prst="rect">
            <a:avLst/>
          </a:prstGeom>
        </p:spPr>
        <p:txBody>
          <a:bodyPr vert="horz" lIns="36000" tIns="0" rIns="36000" bIns="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188719"/>
            <a:ext cx="8229600" cy="5349240"/>
          </a:xfrm>
          <a:prstGeom prst="rect">
            <a:avLst/>
          </a:prstGeom>
        </p:spPr>
        <p:txBody>
          <a:bodyPr vert="horz" lIns="91440" tIns="0" rIns="9144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9" descr="2011-10-04_logoHiLumi561px.jpg"/>
          <p:cNvPicPr>
            <a:picLocks noChangeAspect="1"/>
          </p:cNvPicPr>
          <p:nvPr/>
        </p:nvPicPr>
        <p:blipFill>
          <a:blip r:embed="rId11" cstate="email">
            <a:extLst>
              <a:ext uri="{28A0092B-C50C-407E-A947-70E740481C1C}">
                <a14:useLocalDpi xmlns:a14="http://schemas.microsoft.com/office/drawing/2010/main" val="0"/>
              </a:ext>
            </a:extLst>
          </a:blip>
          <a:stretch>
            <a:fillRect/>
          </a:stretch>
        </p:blipFill>
        <p:spPr>
          <a:xfrm>
            <a:off x="68275" y="6163009"/>
            <a:ext cx="777850" cy="374952"/>
          </a:xfrm>
          <a:prstGeom prst="rect">
            <a:avLst/>
          </a:prstGeom>
        </p:spPr>
      </p:pic>
      <p:pic>
        <p:nvPicPr>
          <p:cNvPr id="4098" name="Picture 2"/>
          <p:cNvPicPr>
            <a:picLocks noChangeAspect="1" noChangeArrowheads="1"/>
          </p:cNvPicPr>
          <p:nvPr userDrawn="1"/>
        </p:nvPicPr>
        <p:blipFill>
          <a:blip r:embed="rId12" cstate="email">
            <a:extLst>
              <a:ext uri="{28A0092B-C50C-407E-A947-70E740481C1C}">
                <a14:useLocalDpi xmlns:a14="http://schemas.microsoft.com/office/drawing/2010/main" val="0"/>
              </a:ext>
            </a:extLst>
          </a:blip>
          <a:srcRect/>
          <a:stretch>
            <a:fillRect/>
          </a:stretch>
        </p:blipFill>
        <p:spPr bwMode="auto">
          <a:xfrm>
            <a:off x="8595360" y="6190488"/>
            <a:ext cx="414337" cy="56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9953712"/>
      </p:ext>
    </p:extLst>
  </p:cSld>
  <p:clrMap bg1="lt1" tx1="dk1" bg2="lt2" tx2="dk2" accent1="accent1" accent2="accent2" accent3="accent3" accent4="accent4" accent5="accent5" accent6="accent6" hlink="hlink" folHlink="folHlink"/>
  <p:sldLayoutIdLst>
    <p:sldLayoutId id="2147483656" r:id="rId1"/>
    <p:sldLayoutId id="2147483650" r:id="rId2"/>
    <p:sldLayoutId id="2147483659" r:id="rId3"/>
    <p:sldLayoutId id="2147483657" r:id="rId4"/>
    <p:sldLayoutId id="2147483654" r:id="rId5"/>
    <p:sldLayoutId id="2147483658" r:id="rId6"/>
    <p:sldLayoutId id="2147483655" r:id="rId7"/>
    <p:sldLayoutId id="2147483660" r:id="rId8"/>
  </p:sldLayoutIdLst>
  <p:txStyles>
    <p:titleStyle>
      <a:lvl1pPr algn="l" defTabSz="457200" rtl="0" eaLnBrk="1" latinLnBrk="0" hangingPunct="1">
        <a:spcBef>
          <a:spcPct val="0"/>
        </a:spcBef>
        <a:buNone/>
        <a:defRPr sz="2800" kern="1200" baseline="0">
          <a:solidFill>
            <a:srgbClr val="005872"/>
          </a:solidFill>
          <a:effectLst>
            <a:outerShdw blurRad="63500" dist="63500" dir="2700000" algn="tl" rotWithShape="0">
              <a:schemeClr val="bg1">
                <a:lumMod val="75000"/>
                <a:alpha val="50000"/>
              </a:schemeClr>
            </a:outerShdw>
          </a:effectLst>
          <a:latin typeface="+mj-lt"/>
          <a:ea typeface="+mj-ea"/>
          <a:cs typeface="+mj-cs"/>
        </a:defRPr>
      </a:lvl1pPr>
    </p:titleStyle>
    <p:bodyStyle>
      <a:lvl1pPr marL="228600" indent="-228600" algn="l" defTabSz="457200" rtl="0" eaLnBrk="1" latinLnBrk="0" hangingPunct="1">
        <a:lnSpc>
          <a:spcPct val="120000"/>
        </a:lnSpc>
        <a:spcBef>
          <a:spcPts val="600"/>
        </a:spcBef>
        <a:buClr>
          <a:srgbClr val="0089B5"/>
        </a:buClr>
        <a:buFont typeface="Arial"/>
        <a:buChar char="•"/>
        <a:defRPr sz="2400" kern="1200">
          <a:solidFill>
            <a:schemeClr val="tx1">
              <a:lumMod val="75000"/>
              <a:lumOff val="25000"/>
            </a:schemeClr>
          </a:solidFill>
          <a:effectLst>
            <a:outerShdw blurRad="63500" dist="63500" dir="2700000" algn="tl" rotWithShape="0">
              <a:schemeClr val="bg1">
                <a:lumMod val="75000"/>
                <a:alpha val="50000"/>
              </a:schemeClr>
            </a:outerShdw>
          </a:effectLst>
          <a:latin typeface="+mn-lt"/>
          <a:ea typeface="+mn-ea"/>
          <a:cs typeface="+mn-cs"/>
        </a:defRPr>
      </a:lvl1pPr>
      <a:lvl2pPr marL="457200" indent="-228600" algn="l" defTabSz="457200" rtl="0" eaLnBrk="1" latinLnBrk="0" hangingPunct="1">
        <a:lnSpc>
          <a:spcPct val="120000"/>
        </a:lnSpc>
        <a:spcBef>
          <a:spcPts val="400"/>
        </a:spcBef>
        <a:buClr>
          <a:srgbClr val="0089B5"/>
        </a:buClr>
        <a:buSzPct val="95000"/>
        <a:buFont typeface="Arial"/>
        <a:buChar char="•"/>
        <a:defRPr sz="2000" kern="1200" baseline="0">
          <a:solidFill>
            <a:schemeClr val="tx1">
              <a:lumMod val="75000"/>
              <a:lumOff val="25000"/>
            </a:schemeClr>
          </a:solidFill>
          <a:effectLst>
            <a:outerShdw blurRad="63500" dist="63500" dir="2700000" algn="tl" rotWithShape="0">
              <a:schemeClr val="bg1">
                <a:lumMod val="75000"/>
                <a:alpha val="50000"/>
              </a:schemeClr>
            </a:outerShdw>
          </a:effectLst>
          <a:latin typeface="+mn-lt"/>
          <a:ea typeface="+mn-ea"/>
          <a:cs typeface="+mn-cs"/>
        </a:defRPr>
      </a:lvl2pPr>
      <a:lvl3pPr marL="685800" indent="-228600" algn="l" defTabSz="457200" rtl="0" eaLnBrk="1" latinLnBrk="0" hangingPunct="1">
        <a:lnSpc>
          <a:spcPct val="120000"/>
        </a:lnSpc>
        <a:spcBef>
          <a:spcPts val="200"/>
        </a:spcBef>
        <a:buClr>
          <a:srgbClr val="0089B5"/>
        </a:buClr>
        <a:buSzPct val="90000"/>
        <a:buFont typeface="Arial"/>
        <a:buChar char="•"/>
        <a:defRPr sz="1800" kern="1200" baseline="0">
          <a:solidFill>
            <a:schemeClr val="tx1">
              <a:lumMod val="75000"/>
              <a:lumOff val="25000"/>
            </a:schemeClr>
          </a:solidFill>
          <a:effectLst>
            <a:outerShdw blurRad="63500" dist="63500" dir="2700000" algn="tl" rotWithShape="0">
              <a:schemeClr val="bg1">
                <a:lumMod val="75000"/>
                <a:alpha val="50000"/>
              </a:schemeClr>
            </a:outerShdw>
          </a:effectLst>
          <a:latin typeface="+mn-lt"/>
          <a:ea typeface="+mn-ea"/>
          <a:cs typeface="+mn-cs"/>
        </a:defRPr>
      </a:lvl3pPr>
      <a:lvl4pPr marL="914400" indent="-228600" algn="l" defTabSz="457200" rtl="0" eaLnBrk="1" latinLnBrk="0" hangingPunct="1">
        <a:lnSpc>
          <a:spcPct val="120000"/>
        </a:lnSpc>
        <a:spcBef>
          <a:spcPts val="200"/>
        </a:spcBef>
        <a:buClr>
          <a:srgbClr val="0089B5"/>
        </a:buClr>
        <a:buSzPct val="90000"/>
        <a:buFont typeface="Arial"/>
        <a:buChar char="•"/>
        <a:defRPr sz="1600" kern="1200" baseline="0">
          <a:solidFill>
            <a:schemeClr val="tx1">
              <a:lumMod val="75000"/>
              <a:lumOff val="25000"/>
            </a:schemeClr>
          </a:solidFill>
          <a:effectLst>
            <a:outerShdw blurRad="63500" dist="63500" dir="2700000" algn="tl" rotWithShape="0">
              <a:schemeClr val="bg1">
                <a:lumMod val="75000"/>
                <a:alpha val="50000"/>
              </a:schemeClr>
            </a:outerShdw>
          </a:effectLst>
          <a:latin typeface="+mn-lt"/>
          <a:ea typeface="+mn-ea"/>
          <a:cs typeface="+mn-cs"/>
        </a:defRPr>
      </a:lvl4pPr>
      <a:lvl5pPr marL="1143000" indent="-228600" algn="l" defTabSz="457200" rtl="0" eaLnBrk="1" latinLnBrk="0" hangingPunct="1">
        <a:lnSpc>
          <a:spcPct val="120000"/>
        </a:lnSpc>
        <a:spcBef>
          <a:spcPts val="0"/>
        </a:spcBef>
        <a:buClr>
          <a:schemeClr val="bg1">
            <a:lumMod val="50000"/>
          </a:schemeClr>
        </a:buClr>
        <a:buSzPct val="90000"/>
        <a:buFont typeface="Arial"/>
        <a:buChar char="•"/>
        <a:defRPr sz="1400" kern="1200" baseline="0">
          <a:solidFill>
            <a:schemeClr val="tx1">
              <a:lumMod val="50000"/>
              <a:lumOff val="50000"/>
            </a:schemeClr>
          </a:solidFill>
          <a:effectLst>
            <a:outerShdw blurRad="63500" dist="63500" dir="2700000" algn="tl" rotWithShape="0">
              <a:schemeClr val="bg1">
                <a:lumMod val="75000"/>
                <a:alpha val="50000"/>
              </a:schemeClr>
            </a:outerShdw>
          </a:effectLst>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4.tif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31.tiff"/><Relationship Id="rId2" Type="http://schemas.openxmlformats.org/officeDocument/2006/relationships/image" Target="../media/image30.tiff"/><Relationship Id="rId1" Type="http://schemas.openxmlformats.org/officeDocument/2006/relationships/slideLayout" Target="../slideLayouts/slideLayout2.xml"/><Relationship Id="rId4" Type="http://schemas.openxmlformats.org/officeDocument/2006/relationships/image" Target="../media/image32.tiff"/></Relationships>
</file>

<file path=ppt/slides/_rels/slide1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4.tif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7.tiff"/><Relationship Id="rId2" Type="http://schemas.openxmlformats.org/officeDocument/2006/relationships/image" Target="../media/image36.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0.tiff"/><Relationship Id="rId2" Type="http://schemas.openxmlformats.org/officeDocument/2006/relationships/image" Target="../media/image39.tif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image" Target="../media/image9.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1.wmf"/></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7.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8.tif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43399" y="1152144"/>
            <a:ext cx="4343400" cy="2962656"/>
          </a:xfrm>
        </p:spPr>
        <p:txBody>
          <a:bodyPr/>
          <a:lstStyle/>
          <a:p>
            <a:r>
              <a:rPr lang="en-US" sz="3600" dirty="0"/>
              <a:t>Dynamic Aperture </a:t>
            </a:r>
            <a:r>
              <a:rPr lang="en-US" sz="3600" dirty="0" smtClean="0"/>
              <a:t>Simulations and Field Quality of IR </a:t>
            </a:r>
            <a:r>
              <a:rPr lang="en-US" sz="3600" dirty="0"/>
              <a:t>Magnets</a:t>
            </a:r>
          </a:p>
        </p:txBody>
      </p:sp>
      <p:sp>
        <p:nvSpPr>
          <p:cNvPr id="3" name="Subtitle 2"/>
          <p:cNvSpPr>
            <a:spLocks noGrp="1"/>
          </p:cNvSpPr>
          <p:nvPr>
            <p:ph type="subTitle" idx="1"/>
          </p:nvPr>
        </p:nvSpPr>
        <p:spPr/>
        <p:txBody>
          <a:bodyPr>
            <a:normAutofit fontScale="92500" lnSpcReduction="10000"/>
          </a:bodyPr>
          <a:lstStyle/>
          <a:p>
            <a:r>
              <a:rPr lang="en-US" sz="2600" dirty="0" smtClean="0">
                <a:solidFill>
                  <a:schemeClr val="tx1">
                    <a:lumMod val="50000"/>
                    <a:lumOff val="50000"/>
                  </a:schemeClr>
                </a:solidFill>
              </a:rPr>
              <a:t>Yunhai Cai (SLAC)</a:t>
            </a:r>
          </a:p>
          <a:p>
            <a:pPr algn="l"/>
            <a:endParaRPr lang="en-US" sz="1700" dirty="0" smtClean="0">
              <a:solidFill>
                <a:schemeClr val="tx1">
                  <a:lumMod val="50000"/>
                  <a:lumOff val="50000"/>
                </a:schemeClr>
              </a:solidFill>
            </a:endParaRPr>
          </a:p>
          <a:p>
            <a:pPr algn="l"/>
            <a:r>
              <a:rPr lang="en-US" sz="2200" dirty="0" smtClean="0">
                <a:solidFill>
                  <a:schemeClr val="tx1">
                    <a:lumMod val="50000"/>
                    <a:lumOff val="50000"/>
                  </a:schemeClr>
                </a:solidFill>
              </a:rPr>
              <a:t>Y. Nosochkov, M.-H. Wang (SLAC)</a:t>
            </a:r>
          </a:p>
          <a:p>
            <a:pPr algn="l"/>
            <a:r>
              <a:rPr lang="en-US" sz="2200" dirty="0" smtClean="0">
                <a:solidFill>
                  <a:schemeClr val="tx1">
                    <a:lumMod val="50000"/>
                    <a:lumOff val="50000"/>
                  </a:schemeClr>
                </a:solidFill>
              </a:rPr>
              <a:t>S. Fartoukh, M. Giovannozzi, R. de Maria, E. McIntosh (CERN)</a:t>
            </a:r>
          </a:p>
          <a:p>
            <a:pPr algn="l"/>
            <a:endParaRPr lang="en-US" sz="2600" dirty="0" smtClean="0">
              <a:solidFill>
                <a:schemeClr val="tx1">
                  <a:lumMod val="50000"/>
                  <a:lumOff val="50000"/>
                </a:schemeClr>
              </a:solidFill>
            </a:endParaRPr>
          </a:p>
          <a:p>
            <a:pPr algn="l"/>
            <a:r>
              <a:rPr lang="en-US" sz="2200" dirty="0" smtClean="0">
                <a:solidFill>
                  <a:schemeClr val="tx1">
                    <a:lumMod val="50000"/>
                    <a:lumOff val="50000"/>
                  </a:schemeClr>
                </a:solidFill>
              </a:rPr>
              <a:t>LARP </a:t>
            </a:r>
            <a:r>
              <a:rPr lang="en-US" sz="2200" dirty="0" err="1" smtClean="0">
                <a:solidFill>
                  <a:schemeClr val="tx1">
                    <a:lumMod val="50000"/>
                    <a:lumOff val="50000"/>
                  </a:schemeClr>
                </a:solidFill>
              </a:rPr>
              <a:t>HiLumi</a:t>
            </a:r>
            <a:r>
              <a:rPr lang="en-US" sz="2200" dirty="0">
                <a:solidFill>
                  <a:schemeClr val="tx1">
                    <a:lumMod val="50000"/>
                    <a:lumOff val="50000"/>
                  </a:schemeClr>
                </a:solidFill>
              </a:rPr>
              <a:t> </a:t>
            </a:r>
            <a:r>
              <a:rPr lang="en-US" sz="2200" dirty="0" smtClean="0">
                <a:solidFill>
                  <a:schemeClr val="tx1">
                    <a:lumMod val="50000"/>
                    <a:lumOff val="50000"/>
                  </a:schemeClr>
                </a:solidFill>
              </a:rPr>
              <a:t>LHC Meeting 7—9 May 2014, BNL, USA</a:t>
            </a:r>
          </a:p>
        </p:txBody>
      </p:sp>
    </p:spTree>
    <p:extLst>
      <p:ext uri="{BB962C8B-B14F-4D97-AF65-F5344CB8AC3E}">
        <p14:creationId xmlns:p14="http://schemas.microsoft.com/office/powerpoint/2010/main" val="39940552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Tune scan for SLHCV3.1b lattice at injection energy – </a:t>
            </a:r>
            <a:r>
              <a:rPr lang="en-US" u="sng" dirty="0" smtClean="0"/>
              <a:t>average </a:t>
            </a:r>
            <a:r>
              <a:rPr lang="en-US" u="sng" dirty="0"/>
              <a:t>DA</a:t>
            </a:r>
          </a:p>
        </p:txBody>
      </p:sp>
      <p:sp>
        <p:nvSpPr>
          <p:cNvPr id="8" name="TextBox 7"/>
          <p:cNvSpPr txBox="1"/>
          <p:nvPr/>
        </p:nvSpPr>
        <p:spPr>
          <a:xfrm>
            <a:off x="457200" y="1097280"/>
            <a:ext cx="8229600" cy="646331"/>
          </a:xfrm>
          <a:prstGeom prst="rect">
            <a:avLst/>
          </a:prstGeom>
          <a:noFill/>
        </p:spPr>
        <p:txBody>
          <a:bodyPr wrap="square" rtlCol="0">
            <a:spAutoFit/>
          </a:bodyPr>
          <a:lstStyle/>
          <a:p>
            <a:r>
              <a:rPr lang="en-US" dirty="0" smtClean="0"/>
              <a:t>The average DA can be increased by ~0.5</a:t>
            </a:r>
            <a:r>
              <a:rPr lang="en-US" dirty="0" smtClean="0">
                <a:latin typeface="Symbol" panose="05050102010706020507" pitchFamily="18" charset="2"/>
              </a:rPr>
              <a:t>s</a:t>
            </a:r>
            <a:r>
              <a:rPr lang="en-US" dirty="0" smtClean="0"/>
              <a:t> by reducing the x and y tune by 0.01.</a:t>
            </a:r>
          </a:p>
          <a:p>
            <a:r>
              <a:rPr lang="en-US" dirty="0" smtClean="0"/>
              <a:t>Effect of 7</a:t>
            </a:r>
            <a:r>
              <a:rPr lang="en-US" baseline="30000" dirty="0" smtClean="0"/>
              <a:t>th</a:t>
            </a:r>
            <a:r>
              <a:rPr lang="en-US" dirty="0" smtClean="0"/>
              <a:t> order horizontal resonance can be seen near the present tune.</a:t>
            </a:r>
          </a:p>
        </p:txBody>
      </p:sp>
      <p:grpSp>
        <p:nvGrpSpPr>
          <p:cNvPr id="15" name="Group 14"/>
          <p:cNvGrpSpPr/>
          <p:nvPr/>
        </p:nvGrpSpPr>
        <p:grpSpPr>
          <a:xfrm>
            <a:off x="38476" y="1828800"/>
            <a:ext cx="9093200" cy="4561398"/>
            <a:chOff x="38476" y="1612900"/>
            <a:chExt cx="9093200" cy="4561398"/>
          </a:xfrm>
        </p:grpSpPr>
        <p:pic>
          <p:nvPicPr>
            <p:cNvPr id="3" name="Picture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8476" y="1920240"/>
              <a:ext cx="4343400" cy="4254058"/>
            </a:xfrm>
            <a:prstGeom prst="rect">
              <a:avLst/>
            </a:prstGeom>
          </p:spPr>
        </p:pic>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331076" y="2009044"/>
              <a:ext cx="4800600" cy="3486511"/>
            </a:xfrm>
            <a:prstGeom prst="rect">
              <a:avLst/>
            </a:prstGeom>
          </p:spPr>
        </p:pic>
        <p:sp>
          <p:nvSpPr>
            <p:cNvPr id="5" name="TextBox 4"/>
            <p:cNvSpPr txBox="1"/>
            <p:nvPr/>
          </p:nvSpPr>
          <p:spPr>
            <a:xfrm>
              <a:off x="1723433" y="4181316"/>
              <a:ext cx="1415955" cy="71593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FFFFFF"/>
                  </a:solidFill>
                  <a:effectLst/>
                  <a:uLnTx/>
                  <a:uFillTx/>
                  <a:latin typeface="Arial"/>
                </a:rPr>
                <a:t>Pink area below</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err="1" smtClean="0">
                  <a:ln>
                    <a:noFill/>
                  </a:ln>
                  <a:solidFill>
                    <a:srgbClr val="FFFFFF"/>
                  </a:solidFill>
                  <a:effectLst/>
                  <a:uLnTx/>
                  <a:uFillTx/>
                  <a:latin typeface="Arial"/>
                </a:rPr>
                <a:t>Qx</a:t>
              </a:r>
              <a:r>
                <a:rPr kumimoji="0" lang="en-US" sz="1800" b="0" i="0" u="none" strike="noStrike" kern="0" cap="none" spc="0" normalizeH="0" baseline="0" noProof="0" dirty="0" smtClean="0">
                  <a:ln>
                    <a:noFill/>
                  </a:ln>
                  <a:solidFill>
                    <a:srgbClr val="FFFFFF"/>
                  </a:solidFill>
                  <a:effectLst/>
                  <a:uLnTx/>
                  <a:uFillTx/>
                  <a:latin typeface="Arial"/>
                </a:rPr>
                <a:t>=</a:t>
              </a:r>
              <a:r>
                <a:rPr kumimoji="0" lang="en-US" sz="1800" b="0" i="0" u="none" strike="noStrike" kern="0" cap="none" spc="0" normalizeH="0" baseline="0" noProof="0" dirty="0" err="1" smtClean="0">
                  <a:ln>
                    <a:noFill/>
                  </a:ln>
                  <a:solidFill>
                    <a:srgbClr val="FFFFFF"/>
                  </a:solidFill>
                  <a:effectLst/>
                  <a:uLnTx/>
                  <a:uFillTx/>
                  <a:latin typeface="Arial"/>
                </a:rPr>
                <a:t>Qy</a:t>
              </a:r>
              <a:r>
                <a:rPr kumimoji="0" lang="en-US" sz="1800" b="0" i="0" u="none" strike="noStrike" kern="0" cap="none" spc="0" normalizeH="0" baseline="0" noProof="0" dirty="0" smtClean="0">
                  <a:ln>
                    <a:noFill/>
                  </a:ln>
                  <a:solidFill>
                    <a:srgbClr val="FFFFFF"/>
                  </a:solidFill>
                  <a:effectLst/>
                  <a:uLnTx/>
                  <a:uFillTx/>
                  <a:latin typeface="Arial"/>
                </a:rPr>
                <a:t> line was</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FFFFFF"/>
                  </a:solidFill>
                  <a:effectLst/>
                  <a:uLnTx/>
                  <a:uFillTx/>
                  <a:latin typeface="Arial"/>
                </a:rPr>
                <a:t>not scanned</a:t>
              </a:r>
            </a:p>
          </p:txBody>
        </p:sp>
        <p:sp>
          <p:nvSpPr>
            <p:cNvPr id="6" name="7-Point Star 5"/>
            <p:cNvSpPr/>
            <p:nvPr/>
          </p:nvSpPr>
          <p:spPr>
            <a:xfrm>
              <a:off x="1597921" y="2705089"/>
              <a:ext cx="106351" cy="106351"/>
            </a:xfrm>
            <a:prstGeom prst="star7">
              <a:avLst/>
            </a:prstGeom>
            <a:solidFill>
              <a:srgbClr val="002060"/>
            </a:solidFill>
            <a:ln w="264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Arial"/>
              </a:endParaRPr>
            </a:p>
          </p:txBody>
        </p:sp>
        <p:sp>
          <p:nvSpPr>
            <p:cNvPr id="9" name="TextBox 8"/>
            <p:cNvSpPr txBox="1"/>
            <p:nvPr/>
          </p:nvSpPr>
          <p:spPr>
            <a:xfrm>
              <a:off x="4991100" y="1612900"/>
              <a:ext cx="2026773" cy="369332"/>
            </a:xfrm>
            <a:prstGeom prst="rect">
              <a:avLst/>
            </a:prstGeom>
            <a:noFill/>
          </p:spPr>
          <p:txBody>
            <a:bodyPr wrap="none" rtlCol="0">
              <a:spAutoFit/>
            </a:bodyPr>
            <a:lstStyle/>
            <a:p>
              <a:r>
                <a:rPr lang="en-US" dirty="0" smtClean="0"/>
                <a:t>7</a:t>
              </a:r>
              <a:r>
                <a:rPr lang="en-US" baseline="30000" dirty="0" smtClean="0"/>
                <a:t>th</a:t>
              </a:r>
              <a:r>
                <a:rPr lang="en-US" dirty="0" smtClean="0"/>
                <a:t> order resonance</a:t>
              </a:r>
              <a:endParaRPr lang="en-US" dirty="0"/>
            </a:p>
          </p:txBody>
        </p:sp>
        <p:cxnSp>
          <p:nvCxnSpPr>
            <p:cNvPr id="11" name="Straight Arrow Connector 10"/>
            <p:cNvCxnSpPr/>
            <p:nvPr/>
          </p:nvCxnSpPr>
          <p:spPr>
            <a:xfrm>
              <a:off x="5854700" y="2009044"/>
              <a:ext cx="292100" cy="802396"/>
            </a:xfrm>
            <a:prstGeom prst="straightConnector1">
              <a:avLst/>
            </a:prstGeom>
            <a:ln w="12700">
              <a:solidFill>
                <a:schemeClr val="tx1"/>
              </a:solidFill>
              <a:tailEnd type="stealth" w="lg" len="lg"/>
            </a:ln>
          </p:spPr>
          <p:style>
            <a:lnRef idx="2">
              <a:schemeClr val="accent1"/>
            </a:lnRef>
            <a:fillRef idx="0">
              <a:schemeClr val="accent1"/>
            </a:fillRef>
            <a:effectRef idx="1">
              <a:schemeClr val="accent1"/>
            </a:effectRef>
            <a:fontRef idx="minor">
              <a:schemeClr val="tx1"/>
            </a:fontRef>
          </p:style>
        </p:cxnSp>
        <p:grpSp>
          <p:nvGrpSpPr>
            <p:cNvPr id="14" name="Group 13"/>
            <p:cNvGrpSpPr/>
            <p:nvPr/>
          </p:nvGrpSpPr>
          <p:grpSpPr>
            <a:xfrm>
              <a:off x="611101" y="5495555"/>
              <a:ext cx="1680451" cy="369332"/>
              <a:chOff x="1899920" y="5420949"/>
              <a:chExt cx="1680451" cy="369332"/>
            </a:xfrm>
          </p:grpSpPr>
          <p:sp>
            <p:nvSpPr>
              <p:cNvPr id="12" name="TextBox 11"/>
              <p:cNvSpPr txBox="1"/>
              <p:nvPr/>
            </p:nvSpPr>
            <p:spPr>
              <a:xfrm>
                <a:off x="2036359" y="5420949"/>
                <a:ext cx="1544012"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292934"/>
                    </a:solidFill>
                    <a:effectLst/>
                    <a:uLnTx/>
                    <a:uFillTx/>
                    <a:latin typeface="Arial"/>
                  </a:rPr>
                  <a:t>Nominal tune</a:t>
                </a:r>
              </a:p>
            </p:txBody>
          </p:sp>
          <p:sp>
            <p:nvSpPr>
              <p:cNvPr id="13" name="7-Point Star 12"/>
              <p:cNvSpPr/>
              <p:nvPr/>
            </p:nvSpPr>
            <p:spPr>
              <a:xfrm>
                <a:off x="1899920" y="5544040"/>
                <a:ext cx="137160" cy="137160"/>
              </a:xfrm>
              <a:prstGeom prst="star7">
                <a:avLst/>
              </a:prstGeom>
              <a:solidFill>
                <a:srgbClr val="002060"/>
              </a:solidFill>
              <a:ln w="264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Arial"/>
                </a:endParaRPr>
              </a:p>
            </p:txBody>
          </p:sp>
        </p:grpSp>
      </p:grpSp>
    </p:spTree>
    <p:extLst>
      <p:ext uri="{BB962C8B-B14F-4D97-AF65-F5344CB8AC3E}">
        <p14:creationId xmlns:p14="http://schemas.microsoft.com/office/powerpoint/2010/main" val="1665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Resonance line tune diagram</a:t>
            </a:r>
            <a:endParaRPr lang="en-US" dirty="0"/>
          </a:p>
        </p:txBody>
      </p:sp>
      <p:pic>
        <p:nvPicPr>
          <p:cNvPr id="3" name="Picture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65760" y="1097280"/>
            <a:ext cx="5134822" cy="5029200"/>
          </a:xfrm>
          <a:prstGeom prst="rect">
            <a:avLst/>
          </a:prstGeom>
        </p:spPr>
      </p:pic>
      <p:sp>
        <p:nvSpPr>
          <p:cNvPr id="4" name="TextBox 3"/>
          <p:cNvSpPr txBox="1"/>
          <p:nvPr/>
        </p:nvSpPr>
        <p:spPr>
          <a:xfrm>
            <a:off x="5303520" y="1337050"/>
            <a:ext cx="3749040" cy="4278094"/>
          </a:xfrm>
          <a:prstGeom prst="rect">
            <a:avLst/>
          </a:prstGeom>
          <a:noFill/>
        </p:spPr>
        <p:txBody>
          <a:bodyPr wrap="square" rtlCol="0">
            <a:spAutoFit/>
          </a:bodyPr>
          <a:lstStyle/>
          <a:p>
            <a:r>
              <a:rPr lang="en-US" sz="1600" b="1" dirty="0" smtClean="0"/>
              <a:t>□</a:t>
            </a:r>
            <a:r>
              <a:rPr lang="en-US" dirty="0" smtClean="0"/>
              <a:t>  present tune at injection energy: 62.28/60.31</a:t>
            </a:r>
          </a:p>
          <a:p>
            <a:endParaRPr lang="en-US" dirty="0" smtClean="0"/>
          </a:p>
          <a:p>
            <a:r>
              <a:rPr lang="en-US" sz="1600" b="1" dirty="0">
                <a:solidFill>
                  <a:srgbClr val="FF0000"/>
                </a:solidFill>
              </a:rPr>
              <a:t>□</a:t>
            </a:r>
            <a:r>
              <a:rPr lang="en-US" dirty="0" smtClean="0"/>
              <a:t>  tune area with the DA increased by ~0.5</a:t>
            </a:r>
            <a:r>
              <a:rPr lang="en-US" sz="2000" dirty="0" smtClean="0">
                <a:latin typeface="Symbol" panose="05050102010706020507" pitchFamily="18" charset="2"/>
              </a:rPr>
              <a:t>s</a:t>
            </a:r>
          </a:p>
          <a:p>
            <a:endParaRPr lang="en-US" dirty="0"/>
          </a:p>
          <a:p>
            <a:r>
              <a:rPr lang="en-US" dirty="0" smtClean="0"/>
              <a:t>10</a:t>
            </a:r>
            <a:r>
              <a:rPr lang="en-US" baseline="30000" dirty="0" smtClean="0"/>
              <a:t>th</a:t>
            </a:r>
            <a:r>
              <a:rPr lang="en-US" dirty="0" smtClean="0"/>
              <a:t> order resonances -- blue dot-dash</a:t>
            </a:r>
          </a:p>
          <a:p>
            <a:r>
              <a:rPr lang="en-US" dirty="0" smtClean="0"/>
              <a:t>7</a:t>
            </a:r>
            <a:r>
              <a:rPr lang="en-US" baseline="30000" dirty="0" smtClean="0"/>
              <a:t>th</a:t>
            </a:r>
            <a:r>
              <a:rPr lang="en-US" dirty="0" smtClean="0"/>
              <a:t> order resonances -- green</a:t>
            </a:r>
          </a:p>
          <a:p>
            <a:endParaRPr lang="en-US" dirty="0" smtClean="0"/>
          </a:p>
          <a:p>
            <a:r>
              <a:rPr lang="en-US" dirty="0" smtClean="0"/>
              <a:t>7</a:t>
            </a:r>
            <a:r>
              <a:rPr lang="en-US" baseline="30000" dirty="0" smtClean="0"/>
              <a:t>th</a:t>
            </a:r>
            <a:r>
              <a:rPr lang="en-US" dirty="0" smtClean="0"/>
              <a:t> order resonances seem to be reducing the DA at the nominal tune</a:t>
            </a:r>
          </a:p>
          <a:p>
            <a:endParaRPr lang="en-US" dirty="0"/>
          </a:p>
          <a:p>
            <a:r>
              <a:rPr lang="en-US" dirty="0" smtClean="0"/>
              <a:t>Another way to improve the DA is to increase the </a:t>
            </a:r>
            <a:r>
              <a:rPr lang="en-US" dirty="0" smtClean="0"/>
              <a:t>integer split </a:t>
            </a:r>
            <a:r>
              <a:rPr lang="en-US" dirty="0" smtClean="0"/>
              <a:t>between the x and y tunes (S. Fartoukh)</a:t>
            </a:r>
            <a:endParaRPr lang="en-US" dirty="0"/>
          </a:p>
        </p:txBody>
      </p:sp>
    </p:spTree>
    <p:extLst>
      <p:ext uri="{BB962C8B-B14F-4D97-AF65-F5344CB8AC3E}">
        <p14:creationId xmlns:p14="http://schemas.microsoft.com/office/powerpoint/2010/main" val="14339811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HLLHCV1.0 lattice in the </a:t>
            </a:r>
            <a:r>
              <a:rPr lang="en-US" dirty="0" smtClean="0"/>
              <a:t>IR1/IR5 </a:t>
            </a:r>
            <a:r>
              <a:rPr lang="en-US" dirty="0" smtClean="0"/>
              <a:t>at collision energy</a:t>
            </a:r>
            <a:endParaRPr lang="en-US" dirty="0"/>
          </a:p>
        </p:txBody>
      </p:sp>
      <p:sp>
        <p:nvSpPr>
          <p:cNvPr id="4" name="TextBox 3"/>
          <p:cNvSpPr txBox="1"/>
          <p:nvPr/>
        </p:nvSpPr>
        <p:spPr>
          <a:xfrm>
            <a:off x="457200" y="1005840"/>
            <a:ext cx="8229600" cy="923330"/>
          </a:xfrm>
          <a:prstGeom prst="rect">
            <a:avLst/>
          </a:prstGeom>
          <a:noFill/>
        </p:spPr>
        <p:txBody>
          <a:bodyPr wrap="square" rtlCol="0">
            <a:spAutoFit/>
          </a:bodyPr>
          <a:lstStyle/>
          <a:p>
            <a:r>
              <a:rPr lang="en-US" dirty="0" smtClean="0"/>
              <a:t>Modifications relative to SLHCV3.1b: length of the triplet is increased by 7%, peak beta function is increased by 7%, magnet orientation within cryostat is taken into account for better determining the correction of high order field errors.</a:t>
            </a:r>
          </a:p>
        </p:txBody>
      </p:sp>
      <p:grpSp>
        <p:nvGrpSpPr>
          <p:cNvPr id="6" name="Group 5"/>
          <p:cNvGrpSpPr/>
          <p:nvPr/>
        </p:nvGrpSpPr>
        <p:grpSpPr>
          <a:xfrm>
            <a:off x="411480" y="2148840"/>
            <a:ext cx="7780766" cy="4343400"/>
            <a:chOff x="411480" y="2148840"/>
            <a:chExt cx="7780766" cy="4343400"/>
          </a:xfrm>
        </p:grpSpPr>
        <p:pic>
          <p:nvPicPr>
            <p:cNvPr id="3" name="Picture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11480" y="2148840"/>
              <a:ext cx="7780766" cy="4343400"/>
            </a:xfrm>
            <a:prstGeom prst="rect">
              <a:avLst/>
            </a:prstGeom>
          </p:spPr>
        </p:pic>
        <p:sp>
          <p:nvSpPr>
            <p:cNvPr id="5" name="TextBox 4"/>
            <p:cNvSpPr txBox="1"/>
            <p:nvPr/>
          </p:nvSpPr>
          <p:spPr>
            <a:xfrm>
              <a:off x="6540500" y="2863334"/>
              <a:ext cx="1212191" cy="369332"/>
            </a:xfrm>
            <a:prstGeom prst="rect">
              <a:avLst/>
            </a:prstGeom>
            <a:noFill/>
          </p:spPr>
          <p:txBody>
            <a:bodyPr wrap="none" rtlCol="0">
              <a:spAutoFit/>
            </a:bodyPr>
            <a:lstStyle/>
            <a:p>
              <a:r>
                <a:rPr lang="en-US" dirty="0" smtClean="0">
                  <a:latin typeface="Symbol" panose="05050102010706020507" pitchFamily="18" charset="2"/>
                </a:rPr>
                <a:t>b</a:t>
              </a:r>
              <a:r>
                <a:rPr lang="en-US" dirty="0" smtClean="0"/>
                <a:t>* = 15 cm</a:t>
              </a:r>
              <a:endParaRPr lang="en-US" dirty="0"/>
            </a:p>
          </p:txBody>
        </p:sp>
      </p:grpSp>
    </p:spTree>
    <p:extLst>
      <p:ext uri="{BB962C8B-B14F-4D97-AF65-F5344CB8AC3E}">
        <p14:creationId xmlns:p14="http://schemas.microsoft.com/office/powerpoint/2010/main" val="14484700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Optimized </a:t>
            </a:r>
            <a:r>
              <a:rPr lang="en-US" dirty="0"/>
              <a:t>field quality </a:t>
            </a:r>
            <a:r>
              <a:rPr lang="en-US" dirty="0" smtClean="0"/>
              <a:t>of</a:t>
            </a:r>
            <a:r>
              <a:rPr lang="en-US" dirty="0" smtClean="0"/>
              <a:t> </a:t>
            </a:r>
            <a:r>
              <a:rPr lang="en-US" dirty="0"/>
              <a:t>IT quadrupoles at </a:t>
            </a:r>
            <a:r>
              <a:rPr lang="en-US" dirty="0" smtClean="0"/>
              <a:t>collision </a:t>
            </a:r>
            <a:r>
              <a:rPr lang="en-US" dirty="0"/>
              <a:t>energy </a:t>
            </a:r>
            <a:r>
              <a:rPr lang="en-US" dirty="0" smtClean="0"/>
              <a:t>used in simulations (r</a:t>
            </a:r>
            <a:r>
              <a:rPr lang="en-US" baseline="-25000" dirty="0" smtClean="0"/>
              <a:t>0</a:t>
            </a:r>
            <a:r>
              <a:rPr lang="en-US" dirty="0" smtClean="0"/>
              <a:t> </a:t>
            </a:r>
            <a:r>
              <a:rPr lang="en-US" dirty="0"/>
              <a:t>= 50 mm)</a:t>
            </a:r>
          </a:p>
        </p:txBody>
      </p:sp>
      <p:pic>
        <p:nvPicPr>
          <p:cNvPr id="3" name="Picture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12975" y="1947826"/>
            <a:ext cx="7918050" cy="3724348"/>
          </a:xfrm>
          <a:prstGeom prst="rect">
            <a:avLst/>
          </a:prstGeom>
        </p:spPr>
      </p:pic>
      <p:sp>
        <p:nvSpPr>
          <p:cNvPr id="4" name="TextBox 3"/>
          <p:cNvSpPr txBox="1"/>
          <p:nvPr/>
        </p:nvSpPr>
        <p:spPr>
          <a:xfrm>
            <a:off x="457200" y="1097280"/>
            <a:ext cx="8229600" cy="646331"/>
          </a:xfrm>
          <a:prstGeom prst="rect">
            <a:avLst/>
          </a:prstGeom>
          <a:noFill/>
        </p:spPr>
        <p:txBody>
          <a:bodyPr wrap="square" rtlCol="0">
            <a:spAutoFit/>
          </a:bodyPr>
          <a:lstStyle/>
          <a:p>
            <a:r>
              <a:rPr lang="en-US" dirty="0" smtClean="0"/>
              <a:t>Reference table: “IT_errortable_v66”.</a:t>
            </a:r>
          </a:p>
          <a:p>
            <a:r>
              <a:rPr lang="en-US" dirty="0" smtClean="0"/>
              <a:t>The red values in the table are optimized in the earlier studies of SLHV3.1b lattice.</a:t>
            </a:r>
          </a:p>
        </p:txBody>
      </p:sp>
    </p:spTree>
    <p:extLst>
      <p:ext uri="{BB962C8B-B14F-4D97-AF65-F5344CB8AC3E}">
        <p14:creationId xmlns:p14="http://schemas.microsoft.com/office/powerpoint/2010/main" val="12452050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Optimized field quality </a:t>
            </a:r>
            <a:r>
              <a:rPr lang="en-US" dirty="0" smtClean="0"/>
              <a:t>of</a:t>
            </a:r>
            <a:r>
              <a:rPr lang="en-US" dirty="0" smtClean="0"/>
              <a:t> </a:t>
            </a:r>
            <a:r>
              <a:rPr lang="en-US" dirty="0" smtClean="0"/>
              <a:t>D1, D2 separation dipoles and Q4, Q5 matching quadrupoles </a:t>
            </a:r>
            <a:r>
              <a:rPr lang="en-US" dirty="0"/>
              <a:t>at collision </a:t>
            </a:r>
            <a:r>
              <a:rPr lang="en-US" dirty="0" smtClean="0"/>
              <a:t>energy</a:t>
            </a:r>
            <a:endParaRPr lang="en-US" dirty="0"/>
          </a:p>
        </p:txBody>
      </p:sp>
      <p:pic>
        <p:nvPicPr>
          <p:cNvPr id="3" name="Picture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37160" y="1371600"/>
            <a:ext cx="4391076" cy="2240280"/>
          </a:xfrm>
          <a:prstGeom prst="rect">
            <a:avLst/>
          </a:prstGeom>
        </p:spPr>
      </p:pic>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663440" y="1371600"/>
            <a:ext cx="4230929" cy="2240280"/>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37160" y="4023360"/>
            <a:ext cx="4345630" cy="2194560"/>
          </a:xfrm>
          <a:prstGeom prst="rect">
            <a:avLst/>
          </a:prstGeom>
        </p:spPr>
      </p:pic>
      <p:pic>
        <p:nvPicPr>
          <p:cNvPr id="6" name="Picture 5"/>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4663440" y="4023360"/>
            <a:ext cx="4348975" cy="2194560"/>
          </a:xfrm>
          <a:prstGeom prst="rect">
            <a:avLst/>
          </a:prstGeom>
        </p:spPr>
      </p:pic>
      <p:sp>
        <p:nvSpPr>
          <p:cNvPr id="7" name="TextBox 6"/>
          <p:cNvSpPr txBox="1"/>
          <p:nvPr/>
        </p:nvSpPr>
        <p:spPr>
          <a:xfrm>
            <a:off x="1198696" y="1014968"/>
            <a:ext cx="1712328" cy="369332"/>
          </a:xfrm>
          <a:prstGeom prst="rect">
            <a:avLst/>
          </a:prstGeom>
          <a:noFill/>
        </p:spPr>
        <p:txBody>
          <a:bodyPr wrap="none" rtlCol="0">
            <a:spAutoFit/>
          </a:bodyPr>
          <a:lstStyle/>
          <a:p>
            <a:r>
              <a:rPr lang="en-US" dirty="0" smtClean="0"/>
              <a:t>D1 (r</a:t>
            </a:r>
            <a:r>
              <a:rPr lang="en-US" baseline="-25000" dirty="0" smtClean="0"/>
              <a:t>0</a:t>
            </a:r>
            <a:r>
              <a:rPr lang="en-US" dirty="0" smtClean="0"/>
              <a:t> = 50 mm)</a:t>
            </a:r>
            <a:endParaRPr lang="en-US" dirty="0"/>
          </a:p>
        </p:txBody>
      </p:sp>
      <p:sp>
        <p:nvSpPr>
          <p:cNvPr id="8" name="TextBox 7"/>
          <p:cNvSpPr txBox="1"/>
          <p:nvPr/>
        </p:nvSpPr>
        <p:spPr>
          <a:xfrm>
            <a:off x="6232976" y="1002268"/>
            <a:ext cx="1673856" cy="369332"/>
          </a:xfrm>
          <a:prstGeom prst="rect">
            <a:avLst/>
          </a:prstGeom>
          <a:noFill/>
        </p:spPr>
        <p:txBody>
          <a:bodyPr wrap="none" rtlCol="0">
            <a:spAutoFit/>
          </a:bodyPr>
          <a:lstStyle/>
          <a:p>
            <a:r>
              <a:rPr lang="en-US" dirty="0" smtClean="0"/>
              <a:t>D2 (r</a:t>
            </a:r>
            <a:r>
              <a:rPr lang="en-US" baseline="-25000" dirty="0" smtClean="0"/>
              <a:t>0</a:t>
            </a:r>
            <a:r>
              <a:rPr lang="en-US" dirty="0" smtClean="0"/>
              <a:t> = 35 mm)</a:t>
            </a:r>
            <a:endParaRPr lang="en-US" dirty="0"/>
          </a:p>
        </p:txBody>
      </p:sp>
      <p:sp>
        <p:nvSpPr>
          <p:cNvPr id="9" name="TextBox 8"/>
          <p:cNvSpPr txBox="1"/>
          <p:nvPr/>
        </p:nvSpPr>
        <p:spPr>
          <a:xfrm>
            <a:off x="1452696" y="3665696"/>
            <a:ext cx="1686680" cy="369332"/>
          </a:xfrm>
          <a:prstGeom prst="rect">
            <a:avLst/>
          </a:prstGeom>
          <a:noFill/>
        </p:spPr>
        <p:txBody>
          <a:bodyPr wrap="none" rtlCol="0">
            <a:spAutoFit/>
          </a:bodyPr>
          <a:lstStyle/>
          <a:p>
            <a:r>
              <a:rPr lang="en-US" dirty="0" smtClean="0"/>
              <a:t>Q4 (r</a:t>
            </a:r>
            <a:r>
              <a:rPr lang="en-US" baseline="-25000" dirty="0" smtClean="0"/>
              <a:t>0</a:t>
            </a:r>
            <a:r>
              <a:rPr lang="en-US" dirty="0" smtClean="0"/>
              <a:t> = 30 mm)</a:t>
            </a:r>
            <a:endParaRPr lang="en-US" dirty="0"/>
          </a:p>
        </p:txBody>
      </p:sp>
      <p:sp>
        <p:nvSpPr>
          <p:cNvPr id="10" name="TextBox 9"/>
          <p:cNvSpPr txBox="1"/>
          <p:nvPr/>
        </p:nvSpPr>
        <p:spPr>
          <a:xfrm>
            <a:off x="5978976" y="3654028"/>
            <a:ext cx="1686680" cy="369332"/>
          </a:xfrm>
          <a:prstGeom prst="rect">
            <a:avLst/>
          </a:prstGeom>
          <a:noFill/>
        </p:spPr>
        <p:txBody>
          <a:bodyPr wrap="none" rtlCol="0">
            <a:spAutoFit/>
          </a:bodyPr>
          <a:lstStyle/>
          <a:p>
            <a:r>
              <a:rPr lang="en-US" dirty="0" smtClean="0"/>
              <a:t>Q5 (r</a:t>
            </a:r>
            <a:r>
              <a:rPr lang="en-US" baseline="-25000" dirty="0" smtClean="0"/>
              <a:t>0</a:t>
            </a:r>
            <a:r>
              <a:rPr lang="en-US" dirty="0" smtClean="0"/>
              <a:t> = 17 mm)</a:t>
            </a:r>
            <a:endParaRPr lang="en-US" dirty="0"/>
          </a:p>
        </p:txBody>
      </p:sp>
      <p:sp>
        <p:nvSpPr>
          <p:cNvPr id="11" name="TextBox 10"/>
          <p:cNvSpPr txBox="1"/>
          <p:nvPr/>
        </p:nvSpPr>
        <p:spPr>
          <a:xfrm>
            <a:off x="3153938" y="1027668"/>
            <a:ext cx="2706959" cy="338554"/>
          </a:xfrm>
          <a:prstGeom prst="rect">
            <a:avLst/>
          </a:prstGeom>
          <a:noFill/>
        </p:spPr>
        <p:txBody>
          <a:bodyPr wrap="none" rtlCol="0">
            <a:spAutoFit/>
          </a:bodyPr>
          <a:lstStyle/>
          <a:p>
            <a:r>
              <a:rPr lang="en-US" sz="1600" dirty="0" smtClean="0">
                <a:solidFill>
                  <a:srgbClr val="C00000"/>
                </a:solidFill>
              </a:rPr>
              <a:t>optimized </a:t>
            </a:r>
            <a:r>
              <a:rPr lang="en-US" sz="1600" dirty="0" smtClean="0">
                <a:solidFill>
                  <a:srgbClr val="C00000"/>
                </a:solidFill>
              </a:rPr>
              <a:t>values shown in red</a:t>
            </a:r>
            <a:endParaRPr lang="en-US" sz="1600" dirty="0">
              <a:solidFill>
                <a:srgbClr val="C00000"/>
              </a:solidFill>
            </a:endParaRPr>
          </a:p>
        </p:txBody>
      </p:sp>
    </p:spTree>
    <p:extLst>
      <p:ext uri="{BB962C8B-B14F-4D97-AF65-F5344CB8AC3E}">
        <p14:creationId xmlns:p14="http://schemas.microsoft.com/office/powerpoint/2010/main" val="36780520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SLHCV3.1b versus HLLHCV1.0: DA at collision energy</a:t>
            </a:r>
            <a:endParaRPr lang="en-US" dirty="0"/>
          </a:p>
        </p:txBody>
      </p:sp>
      <p:pic>
        <p:nvPicPr>
          <p:cNvPr id="3" name="Picture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11480" y="1005840"/>
            <a:ext cx="3990886" cy="2743200"/>
          </a:xfrm>
          <a:prstGeom prst="rect">
            <a:avLst/>
          </a:prstGeom>
        </p:spPr>
      </p:pic>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800600" y="1005840"/>
            <a:ext cx="3990886" cy="2743200"/>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11480" y="3886200"/>
            <a:ext cx="3990886" cy="2743200"/>
          </a:xfrm>
          <a:prstGeom prst="rect">
            <a:avLst/>
          </a:prstGeom>
        </p:spPr>
      </p:pic>
      <p:sp>
        <p:nvSpPr>
          <p:cNvPr id="6" name="TextBox 5"/>
          <p:cNvSpPr txBox="1"/>
          <p:nvPr/>
        </p:nvSpPr>
        <p:spPr>
          <a:xfrm>
            <a:off x="965200" y="2870200"/>
            <a:ext cx="1213794" cy="369332"/>
          </a:xfrm>
          <a:prstGeom prst="rect">
            <a:avLst/>
          </a:prstGeom>
          <a:noFill/>
        </p:spPr>
        <p:txBody>
          <a:bodyPr wrap="none" rtlCol="0">
            <a:spAutoFit/>
          </a:bodyPr>
          <a:lstStyle/>
          <a:p>
            <a:r>
              <a:rPr lang="en-US" b="1" dirty="0" smtClean="0">
                <a:solidFill>
                  <a:srgbClr val="0070C0"/>
                </a:solidFill>
              </a:rPr>
              <a:t>SLHCV3.1b</a:t>
            </a:r>
            <a:endParaRPr lang="en-US" b="1" dirty="0">
              <a:solidFill>
                <a:srgbClr val="0070C0"/>
              </a:solidFill>
            </a:endParaRPr>
          </a:p>
        </p:txBody>
      </p:sp>
      <p:sp>
        <p:nvSpPr>
          <p:cNvPr id="7" name="TextBox 6"/>
          <p:cNvSpPr txBox="1"/>
          <p:nvPr/>
        </p:nvSpPr>
        <p:spPr>
          <a:xfrm>
            <a:off x="5410200" y="2870200"/>
            <a:ext cx="1215397" cy="369332"/>
          </a:xfrm>
          <a:prstGeom prst="rect">
            <a:avLst/>
          </a:prstGeom>
          <a:noFill/>
        </p:spPr>
        <p:txBody>
          <a:bodyPr wrap="none" rtlCol="0">
            <a:spAutoFit/>
          </a:bodyPr>
          <a:lstStyle/>
          <a:p>
            <a:r>
              <a:rPr lang="en-US" b="1" dirty="0" smtClean="0">
                <a:solidFill>
                  <a:srgbClr val="0070C0"/>
                </a:solidFill>
              </a:rPr>
              <a:t>HLLHCV1.0</a:t>
            </a:r>
            <a:endParaRPr lang="en-US" b="1" dirty="0">
              <a:solidFill>
                <a:srgbClr val="0070C0"/>
              </a:solidFill>
            </a:endParaRPr>
          </a:p>
        </p:txBody>
      </p:sp>
      <p:sp>
        <p:nvSpPr>
          <p:cNvPr id="8" name="TextBox 7"/>
          <p:cNvSpPr txBox="1"/>
          <p:nvPr/>
        </p:nvSpPr>
        <p:spPr>
          <a:xfrm>
            <a:off x="4738643" y="4465683"/>
            <a:ext cx="4114800" cy="923330"/>
          </a:xfrm>
          <a:prstGeom prst="rect">
            <a:avLst/>
          </a:prstGeom>
          <a:noFill/>
        </p:spPr>
        <p:txBody>
          <a:bodyPr wrap="square" rtlCol="0">
            <a:spAutoFit/>
          </a:bodyPr>
          <a:lstStyle/>
          <a:p>
            <a:r>
              <a:rPr lang="en-US" dirty="0" smtClean="0"/>
              <a:t>DA of HLLHCV1.0 lattice </a:t>
            </a:r>
            <a:r>
              <a:rPr lang="en-US" dirty="0"/>
              <a:t>at collision </a:t>
            </a:r>
            <a:r>
              <a:rPr lang="en-US" dirty="0" smtClean="0"/>
              <a:t>energy is reduced by ~</a:t>
            </a:r>
            <a:r>
              <a:rPr lang="en-US" dirty="0" smtClean="0"/>
              <a:t>1</a:t>
            </a:r>
            <a:r>
              <a:rPr lang="en-US" dirty="0" smtClean="0">
                <a:latin typeface="Symbol" panose="05050102010706020507" pitchFamily="18" charset="2"/>
              </a:rPr>
              <a:t>s</a:t>
            </a:r>
            <a:r>
              <a:rPr lang="en-US" dirty="0" smtClean="0"/>
              <a:t> </a:t>
            </a:r>
            <a:r>
              <a:rPr lang="en-US" dirty="0" smtClean="0"/>
              <a:t>relative to SLHCV3.1b lattice</a:t>
            </a:r>
            <a:endParaRPr lang="en-US" dirty="0"/>
          </a:p>
        </p:txBody>
      </p:sp>
    </p:spTree>
    <p:extLst>
      <p:ext uri="{BB962C8B-B14F-4D97-AF65-F5344CB8AC3E}">
        <p14:creationId xmlns:p14="http://schemas.microsoft.com/office/powerpoint/2010/main" val="19711547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 sensitivity to IR magnet errors in </a:t>
            </a:r>
            <a:r>
              <a:rPr lang="en-US" dirty="0" smtClean="0"/>
              <a:t>HLLHCV1.0 </a:t>
            </a:r>
            <a:r>
              <a:rPr lang="en-US" dirty="0"/>
              <a:t>lattice at </a:t>
            </a:r>
            <a:r>
              <a:rPr lang="en-US" dirty="0" smtClean="0"/>
              <a:t>collision </a:t>
            </a:r>
            <a:r>
              <a:rPr lang="en-US" dirty="0"/>
              <a:t>energy</a:t>
            </a:r>
          </a:p>
        </p:txBody>
      </p:sp>
      <p:pic>
        <p:nvPicPr>
          <p:cNvPr id="3" name="Picture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371600" y="1737360"/>
            <a:ext cx="6400800" cy="4652267"/>
          </a:xfrm>
          <a:prstGeom prst="rect">
            <a:avLst/>
          </a:prstGeom>
        </p:spPr>
      </p:pic>
      <p:sp>
        <p:nvSpPr>
          <p:cNvPr id="4" name="TextBox 3"/>
          <p:cNvSpPr txBox="1"/>
          <p:nvPr/>
        </p:nvSpPr>
        <p:spPr>
          <a:xfrm>
            <a:off x="457200" y="1005840"/>
            <a:ext cx="8229600" cy="584775"/>
          </a:xfrm>
          <a:prstGeom prst="rect">
            <a:avLst/>
          </a:prstGeom>
          <a:noFill/>
        </p:spPr>
        <p:txBody>
          <a:bodyPr wrap="square" rtlCol="0">
            <a:spAutoFit/>
          </a:bodyPr>
          <a:lstStyle/>
          <a:p>
            <a:r>
              <a:rPr lang="en-US" sz="1600" dirty="0" smtClean="0"/>
              <a:t>Arc errors and standard corrections are always included.</a:t>
            </a:r>
          </a:p>
          <a:p>
            <a:r>
              <a:rPr lang="en-US" sz="1600" dirty="0" smtClean="0"/>
              <a:t>Errors in the D2 separation dipoles and the IT cause the most reduction of the DA.</a:t>
            </a:r>
          </a:p>
        </p:txBody>
      </p:sp>
    </p:spTree>
    <p:extLst>
      <p:ext uri="{BB962C8B-B14F-4D97-AF65-F5344CB8AC3E}">
        <p14:creationId xmlns:p14="http://schemas.microsoft.com/office/powerpoint/2010/main" val="17852528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SLHCV3.1b versus HLLHCV1.0: Effect of </a:t>
            </a:r>
            <a:r>
              <a:rPr lang="en-US" dirty="0"/>
              <a:t>IT errors </a:t>
            </a:r>
            <a:r>
              <a:rPr lang="en-US" dirty="0" smtClean="0"/>
              <a:t>at </a:t>
            </a:r>
            <a:r>
              <a:rPr lang="en-US" dirty="0"/>
              <a:t>collision energy</a:t>
            </a:r>
          </a:p>
        </p:txBody>
      </p:sp>
      <p:pic>
        <p:nvPicPr>
          <p:cNvPr id="3" name="Picture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371600" y="1920240"/>
            <a:ext cx="6400800" cy="4399693"/>
          </a:xfrm>
          <a:prstGeom prst="rect">
            <a:avLst/>
          </a:prstGeom>
        </p:spPr>
      </p:pic>
      <p:sp>
        <p:nvSpPr>
          <p:cNvPr id="4" name="TextBox 3"/>
          <p:cNvSpPr txBox="1"/>
          <p:nvPr/>
        </p:nvSpPr>
        <p:spPr>
          <a:xfrm>
            <a:off x="457200" y="1097280"/>
            <a:ext cx="8229600" cy="646331"/>
          </a:xfrm>
          <a:prstGeom prst="rect">
            <a:avLst/>
          </a:prstGeom>
          <a:noFill/>
        </p:spPr>
        <p:txBody>
          <a:bodyPr wrap="square" rtlCol="0">
            <a:spAutoFit/>
          </a:bodyPr>
          <a:lstStyle/>
          <a:p>
            <a:r>
              <a:rPr lang="en-US" dirty="0" smtClean="0"/>
              <a:t>When D1, D2, Q4, Q5 errors are off, the </a:t>
            </a:r>
            <a:r>
              <a:rPr lang="en-US" dirty="0" smtClean="0"/>
              <a:t>effect of IT </a:t>
            </a:r>
            <a:r>
              <a:rPr lang="en-US" dirty="0" smtClean="0"/>
              <a:t>field errors in HLLHCV1.0 lattice </a:t>
            </a:r>
            <a:r>
              <a:rPr lang="en-US" dirty="0"/>
              <a:t>at collision </a:t>
            </a:r>
            <a:r>
              <a:rPr lang="en-US" dirty="0" smtClean="0"/>
              <a:t>energy is </a:t>
            </a:r>
            <a:r>
              <a:rPr lang="en-US" dirty="0" smtClean="0"/>
              <a:t>about 0.5</a:t>
            </a:r>
            <a:r>
              <a:rPr lang="en-US" dirty="0" smtClean="0">
                <a:latin typeface="Symbol" panose="05050102010706020507" pitchFamily="18" charset="2"/>
              </a:rPr>
              <a:t>s</a:t>
            </a:r>
            <a:r>
              <a:rPr lang="en-US" dirty="0" smtClean="0"/>
              <a:t> </a:t>
            </a:r>
            <a:r>
              <a:rPr lang="en-US" dirty="0" smtClean="0"/>
              <a:t>smaller </a:t>
            </a:r>
            <a:r>
              <a:rPr lang="en-US" dirty="0" smtClean="0"/>
              <a:t>DA </a:t>
            </a:r>
            <a:r>
              <a:rPr lang="en-US" dirty="0" smtClean="0"/>
              <a:t>relative to </a:t>
            </a:r>
            <a:r>
              <a:rPr lang="en-US" dirty="0" smtClean="0"/>
              <a:t>SLHCV3.1b lattice.</a:t>
            </a:r>
          </a:p>
        </p:txBody>
      </p:sp>
    </p:spTree>
    <p:extLst>
      <p:ext uri="{BB962C8B-B14F-4D97-AF65-F5344CB8AC3E}">
        <p14:creationId xmlns:p14="http://schemas.microsoft.com/office/powerpoint/2010/main" val="36140728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 sensitivity to low order </a:t>
            </a:r>
            <a:r>
              <a:rPr lang="en-US" dirty="0" err="1" smtClean="0"/>
              <a:t>b</a:t>
            </a:r>
            <a:r>
              <a:rPr lang="en-US" baseline="-25000" dirty="0" err="1" smtClean="0"/>
              <a:t>n</a:t>
            </a:r>
            <a:r>
              <a:rPr lang="en-US" dirty="0" smtClean="0"/>
              <a:t> terms </a:t>
            </a:r>
            <a:r>
              <a:rPr lang="en-US" dirty="0" smtClean="0"/>
              <a:t>of</a:t>
            </a:r>
            <a:r>
              <a:rPr lang="en-US" dirty="0" smtClean="0"/>
              <a:t> </a:t>
            </a:r>
            <a:r>
              <a:rPr lang="en-US" dirty="0" smtClean="0"/>
              <a:t>D2 </a:t>
            </a:r>
            <a:r>
              <a:rPr lang="en-US" dirty="0" smtClean="0"/>
              <a:t>error </a:t>
            </a:r>
            <a:r>
              <a:rPr lang="en-US" dirty="0" smtClean="0"/>
              <a:t>field </a:t>
            </a:r>
            <a:r>
              <a:rPr lang="en-US" dirty="0" smtClean="0"/>
              <a:t>for </a:t>
            </a:r>
            <a:r>
              <a:rPr lang="en-US" dirty="0" smtClean="0"/>
              <a:t>HLLHCV1.0 lattice at collision energy</a:t>
            </a:r>
            <a:endParaRPr lang="en-US" dirty="0"/>
          </a:p>
        </p:txBody>
      </p:sp>
      <p:pic>
        <p:nvPicPr>
          <p:cNvPr id="3" name="Picture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97280" y="1828800"/>
            <a:ext cx="6290365" cy="4572000"/>
          </a:xfrm>
          <a:prstGeom prst="rect">
            <a:avLst/>
          </a:prstGeom>
        </p:spPr>
      </p:pic>
      <p:sp>
        <p:nvSpPr>
          <p:cNvPr id="4" name="TextBox 3"/>
          <p:cNvSpPr txBox="1"/>
          <p:nvPr/>
        </p:nvSpPr>
        <p:spPr>
          <a:xfrm>
            <a:off x="457200" y="1097280"/>
            <a:ext cx="8229600" cy="646331"/>
          </a:xfrm>
          <a:prstGeom prst="rect">
            <a:avLst/>
          </a:prstGeom>
          <a:noFill/>
        </p:spPr>
        <p:txBody>
          <a:bodyPr wrap="square" rtlCol="0">
            <a:spAutoFit/>
          </a:bodyPr>
          <a:lstStyle/>
          <a:p>
            <a:r>
              <a:rPr lang="en-US" dirty="0" smtClean="0"/>
              <a:t>The b3 and b4 terms </a:t>
            </a:r>
            <a:r>
              <a:rPr lang="en-US" dirty="0" smtClean="0"/>
              <a:t>of</a:t>
            </a:r>
            <a:r>
              <a:rPr lang="en-US" dirty="0" smtClean="0"/>
              <a:t> </a:t>
            </a:r>
            <a:r>
              <a:rPr lang="en-US" dirty="0" smtClean="0"/>
              <a:t>the D2 </a:t>
            </a:r>
            <a:r>
              <a:rPr lang="en-US" dirty="0" smtClean="0"/>
              <a:t>error field make </a:t>
            </a:r>
            <a:r>
              <a:rPr lang="en-US" dirty="0" smtClean="0"/>
              <a:t>the most impact on the </a:t>
            </a:r>
            <a:r>
              <a:rPr lang="en-US" dirty="0" smtClean="0"/>
              <a:t>DA. </a:t>
            </a:r>
            <a:r>
              <a:rPr lang="en-US" dirty="0" smtClean="0"/>
              <a:t>This effect is likely amplified by the sextupole resonances near the nominal tune.</a:t>
            </a:r>
          </a:p>
        </p:txBody>
      </p:sp>
      <p:sp>
        <p:nvSpPr>
          <p:cNvPr id="5" name="TextBox 4"/>
          <p:cNvSpPr txBox="1"/>
          <p:nvPr/>
        </p:nvSpPr>
        <p:spPr>
          <a:xfrm>
            <a:off x="7433643" y="3079234"/>
            <a:ext cx="423514" cy="369332"/>
          </a:xfrm>
          <a:prstGeom prst="rect">
            <a:avLst/>
          </a:prstGeom>
          <a:noFill/>
        </p:spPr>
        <p:txBody>
          <a:bodyPr wrap="none" rtlCol="0">
            <a:spAutoFit/>
          </a:bodyPr>
          <a:lstStyle/>
          <a:p>
            <a:r>
              <a:rPr lang="en-US" dirty="0" smtClean="0"/>
              <a:t>b4</a:t>
            </a:r>
            <a:endParaRPr lang="en-US" dirty="0"/>
          </a:p>
        </p:txBody>
      </p:sp>
      <p:sp>
        <p:nvSpPr>
          <p:cNvPr id="6" name="TextBox 5"/>
          <p:cNvSpPr txBox="1"/>
          <p:nvPr/>
        </p:nvSpPr>
        <p:spPr>
          <a:xfrm>
            <a:off x="7433643" y="3454400"/>
            <a:ext cx="777777" cy="369332"/>
          </a:xfrm>
          <a:prstGeom prst="rect">
            <a:avLst/>
          </a:prstGeom>
          <a:noFill/>
        </p:spPr>
        <p:txBody>
          <a:bodyPr wrap="none" rtlCol="0">
            <a:spAutoFit/>
          </a:bodyPr>
          <a:lstStyle/>
          <a:p>
            <a:r>
              <a:rPr lang="en-US" dirty="0" smtClean="0"/>
              <a:t>b3+b4</a:t>
            </a:r>
            <a:endParaRPr lang="en-US" dirty="0"/>
          </a:p>
        </p:txBody>
      </p:sp>
      <p:cxnSp>
        <p:nvCxnSpPr>
          <p:cNvPr id="8" name="Straight Arrow Connector 7"/>
          <p:cNvCxnSpPr/>
          <p:nvPr/>
        </p:nvCxnSpPr>
        <p:spPr>
          <a:xfrm flipH="1">
            <a:off x="6273801" y="3321566"/>
            <a:ext cx="1159842" cy="502166"/>
          </a:xfrm>
          <a:prstGeom prst="straightConnector1">
            <a:avLst/>
          </a:prstGeom>
          <a:ln w="12700">
            <a:solidFill>
              <a:schemeClr val="tx1"/>
            </a:solidFill>
            <a:tailEnd type="stealth" w="lg" len="lg"/>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flipH="1">
            <a:off x="7137400" y="3823732"/>
            <a:ext cx="296244" cy="291068"/>
          </a:xfrm>
          <a:prstGeom prst="straightConnector1">
            <a:avLst/>
          </a:prstGeom>
          <a:ln w="12700">
            <a:solidFill>
              <a:schemeClr val="tx1"/>
            </a:solidFill>
            <a:tailEnd type="stealth" w="lg" len="lg"/>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501215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 </a:t>
            </a:r>
            <a:r>
              <a:rPr lang="en-US" dirty="0" smtClean="0"/>
              <a:t>of</a:t>
            </a:r>
            <a:r>
              <a:rPr lang="en-US" dirty="0" smtClean="0"/>
              <a:t> </a:t>
            </a:r>
            <a:r>
              <a:rPr lang="en-US" dirty="0" smtClean="0"/>
              <a:t>HLLHCV1.0 lattice at collision energy when b4m </a:t>
            </a:r>
            <a:r>
              <a:rPr lang="en-US" dirty="0" smtClean="0"/>
              <a:t>of</a:t>
            </a:r>
            <a:r>
              <a:rPr lang="en-US" dirty="0" smtClean="0"/>
              <a:t> </a:t>
            </a:r>
            <a:r>
              <a:rPr lang="en-US" dirty="0" smtClean="0"/>
              <a:t>D2 error </a:t>
            </a:r>
            <a:r>
              <a:rPr lang="en-US" dirty="0" smtClean="0"/>
              <a:t>field is </a:t>
            </a:r>
            <a:r>
              <a:rPr lang="en-US" dirty="0" smtClean="0"/>
              <a:t>reduced to 50%</a:t>
            </a:r>
            <a:endParaRPr lang="en-US" dirty="0"/>
          </a:p>
        </p:txBody>
      </p:sp>
      <p:pic>
        <p:nvPicPr>
          <p:cNvPr id="3" name="Picture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559300" y="3043682"/>
            <a:ext cx="4572000" cy="3142638"/>
          </a:xfrm>
          <a:prstGeom prst="rect">
            <a:avLst/>
          </a:prstGeom>
        </p:spPr>
      </p:pic>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2700" y="1130300"/>
            <a:ext cx="4572000" cy="3142638"/>
          </a:xfrm>
          <a:prstGeom prst="rect">
            <a:avLst/>
          </a:prstGeom>
        </p:spPr>
      </p:pic>
      <p:sp>
        <p:nvSpPr>
          <p:cNvPr id="5" name="TextBox 4"/>
          <p:cNvSpPr txBox="1"/>
          <p:nvPr/>
        </p:nvSpPr>
        <p:spPr>
          <a:xfrm>
            <a:off x="4889500" y="1054100"/>
            <a:ext cx="4114800" cy="1754326"/>
          </a:xfrm>
          <a:prstGeom prst="rect">
            <a:avLst/>
          </a:prstGeom>
          <a:noFill/>
        </p:spPr>
        <p:txBody>
          <a:bodyPr wrap="square" rtlCol="0">
            <a:spAutoFit/>
          </a:bodyPr>
          <a:lstStyle/>
          <a:p>
            <a:r>
              <a:rPr lang="en-US" dirty="0" smtClean="0"/>
              <a:t>Since b3m in D2 is already optimized (reduced), the next step could be reduction of b4m by 50%.</a:t>
            </a:r>
          </a:p>
          <a:p>
            <a:r>
              <a:rPr lang="en-US" dirty="0" smtClean="0"/>
              <a:t>This improves the average DA by ~0.5</a:t>
            </a:r>
            <a:r>
              <a:rPr lang="en-US" dirty="0" smtClean="0">
                <a:latin typeface="Symbol" panose="05050102010706020507" pitchFamily="18" charset="2"/>
              </a:rPr>
              <a:t>s</a:t>
            </a:r>
            <a:r>
              <a:rPr lang="en-US" dirty="0" smtClean="0"/>
              <a:t>.</a:t>
            </a:r>
          </a:p>
          <a:p>
            <a:r>
              <a:rPr lang="en-US" dirty="0" smtClean="0"/>
              <a:t>Still, more improvements </a:t>
            </a:r>
            <a:r>
              <a:rPr lang="en-US" dirty="0" smtClean="0"/>
              <a:t>are needed </a:t>
            </a:r>
            <a:r>
              <a:rPr lang="en-US" dirty="0" smtClean="0"/>
              <a:t>for </a:t>
            </a:r>
            <a:r>
              <a:rPr lang="en-US" dirty="0" smtClean="0"/>
              <a:t>reaching 10</a:t>
            </a:r>
            <a:r>
              <a:rPr lang="en-US" dirty="0" smtClean="0">
                <a:latin typeface="Symbol" panose="05050102010706020507" pitchFamily="18" charset="2"/>
              </a:rPr>
              <a:t>s</a:t>
            </a:r>
            <a:r>
              <a:rPr lang="en-US" dirty="0" smtClean="0"/>
              <a:t> of minimum</a:t>
            </a:r>
            <a:r>
              <a:rPr lang="en-US" dirty="0" smtClean="0"/>
              <a:t> </a:t>
            </a:r>
            <a:r>
              <a:rPr lang="en-US" dirty="0" smtClean="0"/>
              <a:t>DA.</a:t>
            </a:r>
          </a:p>
        </p:txBody>
      </p:sp>
    </p:spTree>
    <p:extLst>
      <p:ext uri="{BB962C8B-B14F-4D97-AF65-F5344CB8AC3E}">
        <p14:creationId xmlns:p14="http://schemas.microsoft.com/office/powerpoint/2010/main" val="10535288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Introduction</a:t>
            </a:r>
            <a:endParaRPr lang="en-US" sz="2800" dirty="0"/>
          </a:p>
        </p:txBody>
      </p:sp>
      <p:sp>
        <p:nvSpPr>
          <p:cNvPr id="3" name="Content Placeholder 2"/>
          <p:cNvSpPr>
            <a:spLocks noGrp="1"/>
          </p:cNvSpPr>
          <p:nvPr>
            <p:ph idx="4294967295"/>
          </p:nvPr>
        </p:nvSpPr>
        <p:spPr>
          <a:xfrm>
            <a:off x="457200" y="1005840"/>
            <a:ext cx="8229600" cy="5303520"/>
          </a:xfrm>
        </p:spPr>
        <p:txBody>
          <a:bodyPr>
            <a:noAutofit/>
          </a:bodyPr>
          <a:lstStyle/>
          <a:p>
            <a:pPr marL="182880" indent="-182880" defTabSz="182880">
              <a:lnSpc>
                <a:spcPct val="100000"/>
              </a:lnSpc>
              <a:spcBef>
                <a:spcPts val="0"/>
              </a:spcBef>
            </a:pPr>
            <a:r>
              <a:rPr lang="en-US" sz="1800" dirty="0" smtClean="0">
                <a:solidFill>
                  <a:schemeClr val="tx1"/>
                </a:solidFill>
                <a:effectLst/>
              </a:rPr>
              <a:t>New large aperture SC magnets are planned for the HL-LHC lattice: </a:t>
            </a:r>
            <a:r>
              <a:rPr lang="en-US" sz="1800" dirty="0">
                <a:solidFill>
                  <a:schemeClr val="tx1"/>
                </a:solidFill>
                <a:effectLst/>
              </a:rPr>
              <a:t>Nb</a:t>
            </a:r>
            <a:r>
              <a:rPr lang="en-US" sz="1800" baseline="-25000" dirty="0">
                <a:solidFill>
                  <a:schemeClr val="tx1"/>
                </a:solidFill>
                <a:effectLst/>
              </a:rPr>
              <a:t>3</a:t>
            </a:r>
            <a:r>
              <a:rPr lang="en-US" sz="1800" dirty="0">
                <a:solidFill>
                  <a:schemeClr val="tx1"/>
                </a:solidFill>
                <a:effectLst/>
              </a:rPr>
              <a:t>Sn 150 mm aperture IT quadrupoles, </a:t>
            </a:r>
            <a:r>
              <a:rPr lang="en-US" sz="1800" dirty="0" err="1">
                <a:solidFill>
                  <a:schemeClr val="tx1"/>
                </a:solidFill>
                <a:effectLst/>
              </a:rPr>
              <a:t>Nb</a:t>
            </a:r>
            <a:r>
              <a:rPr lang="en-US" sz="1800" dirty="0">
                <a:solidFill>
                  <a:schemeClr val="tx1"/>
                </a:solidFill>
                <a:effectLst/>
              </a:rPr>
              <a:t>-Ti 150 mm D1 and 105 mm D2 separation dipoles, 90 mm Q4 and 70 mm Q5 matching quadrupoles. </a:t>
            </a:r>
            <a:endParaRPr lang="en-US" sz="1800" dirty="0" smtClean="0">
              <a:solidFill>
                <a:schemeClr val="tx1"/>
              </a:solidFill>
              <a:effectLst/>
            </a:endParaRPr>
          </a:p>
          <a:p>
            <a:pPr marL="182880" indent="-182880" defTabSz="182880">
              <a:lnSpc>
                <a:spcPct val="100000"/>
              </a:lnSpc>
              <a:spcBef>
                <a:spcPts val="0"/>
              </a:spcBef>
            </a:pPr>
            <a:r>
              <a:rPr lang="en-US" sz="1800" dirty="0" smtClean="0">
                <a:solidFill>
                  <a:schemeClr val="tx1"/>
                </a:solidFill>
                <a:effectLst/>
              </a:rPr>
              <a:t>Field quality </a:t>
            </a:r>
            <a:r>
              <a:rPr lang="en-US" sz="1800" dirty="0" smtClean="0">
                <a:solidFill>
                  <a:schemeClr val="tx1"/>
                </a:solidFill>
                <a:effectLst/>
              </a:rPr>
              <a:t>of</a:t>
            </a:r>
            <a:r>
              <a:rPr lang="en-US" sz="1800" dirty="0" smtClean="0">
                <a:solidFill>
                  <a:schemeClr val="tx1"/>
                </a:solidFill>
                <a:effectLst/>
              </a:rPr>
              <a:t> </a:t>
            </a:r>
            <a:r>
              <a:rPr lang="en-US" sz="1800" dirty="0" smtClean="0">
                <a:solidFill>
                  <a:schemeClr val="tx1"/>
                </a:solidFill>
                <a:effectLst/>
              </a:rPr>
              <a:t>the IT, D1 and D2 magnets have been previously optimized for SLHCV3.1b lattice layout at collision energy.</a:t>
            </a:r>
          </a:p>
          <a:p>
            <a:pPr marL="182880" indent="-182880" defTabSz="182880">
              <a:lnSpc>
                <a:spcPct val="100000"/>
              </a:lnSpc>
              <a:spcBef>
                <a:spcPts val="0"/>
              </a:spcBef>
            </a:pPr>
            <a:r>
              <a:rPr lang="en-US" sz="1800" dirty="0" smtClean="0">
                <a:solidFill>
                  <a:schemeClr val="tx1"/>
                </a:solidFill>
                <a:effectLst/>
              </a:rPr>
              <a:t>This </a:t>
            </a:r>
            <a:r>
              <a:rPr lang="en-US" sz="1800" dirty="0" smtClean="0">
                <a:solidFill>
                  <a:schemeClr val="tx1"/>
                </a:solidFill>
                <a:effectLst/>
              </a:rPr>
              <a:t>study, first, investigates </a:t>
            </a:r>
            <a:r>
              <a:rPr lang="en-US" sz="1800" dirty="0" smtClean="0">
                <a:solidFill>
                  <a:schemeClr val="tx1"/>
                </a:solidFill>
                <a:effectLst/>
              </a:rPr>
              <a:t>the impact of IR magnet errors on dynamic aperture (DA) of SLHCV3.1b at injection energy using tracking simulations with </a:t>
            </a:r>
            <a:r>
              <a:rPr lang="en-US" sz="1800" dirty="0" err="1" smtClean="0">
                <a:solidFill>
                  <a:schemeClr val="tx1"/>
                </a:solidFill>
                <a:effectLst/>
              </a:rPr>
              <a:t>SixTrack</a:t>
            </a:r>
            <a:r>
              <a:rPr lang="en-US" sz="1800" dirty="0" smtClean="0">
                <a:solidFill>
                  <a:schemeClr val="tx1"/>
                </a:solidFill>
                <a:effectLst/>
              </a:rPr>
              <a:t>.</a:t>
            </a:r>
          </a:p>
          <a:p>
            <a:pPr marL="182880" indent="-182880" defTabSz="182880">
              <a:lnSpc>
                <a:spcPct val="100000"/>
              </a:lnSpc>
              <a:spcBef>
                <a:spcPts val="0"/>
              </a:spcBef>
            </a:pPr>
            <a:r>
              <a:rPr lang="en-US" sz="1800" dirty="0" smtClean="0">
                <a:solidFill>
                  <a:schemeClr val="tx1"/>
                </a:solidFill>
                <a:effectLst/>
              </a:rPr>
              <a:t>Secondly</a:t>
            </a:r>
            <a:r>
              <a:rPr lang="en-US" sz="1800" dirty="0" smtClean="0">
                <a:solidFill>
                  <a:schemeClr val="tx1"/>
                </a:solidFill>
                <a:effectLst/>
              </a:rPr>
              <a:t>, </a:t>
            </a:r>
            <a:r>
              <a:rPr lang="en-US" sz="1800" dirty="0" smtClean="0">
                <a:solidFill>
                  <a:schemeClr val="tx1"/>
                </a:solidFill>
                <a:effectLst/>
              </a:rPr>
              <a:t>the DA simulations have been started for the most current lattice layout HLLHCV1.0 using the previously optimized field quality </a:t>
            </a:r>
            <a:r>
              <a:rPr lang="en-US" sz="1800" dirty="0" smtClean="0">
                <a:solidFill>
                  <a:schemeClr val="tx1"/>
                </a:solidFill>
                <a:effectLst/>
              </a:rPr>
              <a:t>of</a:t>
            </a:r>
            <a:r>
              <a:rPr lang="en-US" sz="1800" dirty="0" smtClean="0">
                <a:solidFill>
                  <a:schemeClr val="tx1"/>
                </a:solidFill>
                <a:effectLst/>
              </a:rPr>
              <a:t> </a:t>
            </a:r>
            <a:r>
              <a:rPr lang="en-US" sz="1800" dirty="0" smtClean="0">
                <a:solidFill>
                  <a:schemeClr val="tx1"/>
                </a:solidFill>
                <a:effectLst/>
              </a:rPr>
              <a:t>the IR magnets.</a:t>
            </a:r>
          </a:p>
          <a:p>
            <a:pPr marL="182880" indent="-182880" defTabSz="182880">
              <a:lnSpc>
                <a:spcPct val="100000"/>
              </a:lnSpc>
              <a:spcBef>
                <a:spcPts val="0"/>
              </a:spcBef>
            </a:pPr>
            <a:r>
              <a:rPr lang="en-US" sz="1800" dirty="0">
                <a:solidFill>
                  <a:schemeClr val="tx1"/>
                </a:solidFill>
                <a:effectLst/>
              </a:rPr>
              <a:t>L</a:t>
            </a:r>
            <a:r>
              <a:rPr lang="en-US" sz="1800" dirty="0" smtClean="0">
                <a:solidFill>
                  <a:schemeClr val="tx1"/>
                </a:solidFill>
                <a:effectLst/>
              </a:rPr>
              <a:t>attice set-up: </a:t>
            </a:r>
            <a:r>
              <a:rPr lang="en-US" sz="1800" dirty="0">
                <a:solidFill>
                  <a:schemeClr val="tx1"/>
                </a:solidFill>
                <a:effectLst/>
              </a:rPr>
              <a:t>1) collision optics with </a:t>
            </a:r>
            <a:r>
              <a:rPr lang="en-US" sz="1800" dirty="0">
                <a:solidFill>
                  <a:schemeClr val="tx1"/>
                </a:solidFill>
                <a:effectLst/>
                <a:latin typeface="Symbol" panose="05050102010706020507" pitchFamily="18" charset="2"/>
              </a:rPr>
              <a:t>b</a:t>
            </a:r>
            <a:r>
              <a:rPr lang="en-US" sz="1800" dirty="0" smtClean="0">
                <a:solidFill>
                  <a:schemeClr val="tx1"/>
                </a:solidFill>
                <a:effectLst/>
              </a:rPr>
              <a:t>*= 15 </a:t>
            </a:r>
            <a:r>
              <a:rPr lang="en-US" sz="1800" dirty="0">
                <a:solidFill>
                  <a:schemeClr val="tx1"/>
                </a:solidFill>
                <a:effectLst/>
              </a:rPr>
              <a:t>cm at IP1/IP5 and E = 7 </a:t>
            </a:r>
            <a:r>
              <a:rPr lang="en-US" sz="1800" dirty="0" err="1">
                <a:solidFill>
                  <a:schemeClr val="tx1"/>
                </a:solidFill>
                <a:effectLst/>
              </a:rPr>
              <a:t>TeV</a:t>
            </a:r>
            <a:r>
              <a:rPr lang="en-US" sz="1800" dirty="0">
                <a:solidFill>
                  <a:schemeClr val="tx1"/>
                </a:solidFill>
                <a:effectLst/>
              </a:rPr>
              <a:t>, and 2) injection optics with </a:t>
            </a:r>
            <a:r>
              <a:rPr lang="en-US" sz="1800" dirty="0">
                <a:solidFill>
                  <a:schemeClr val="tx1"/>
                </a:solidFill>
                <a:effectLst/>
                <a:latin typeface="Symbol" panose="05050102010706020507" pitchFamily="18" charset="2"/>
              </a:rPr>
              <a:t>b</a:t>
            </a:r>
            <a:r>
              <a:rPr lang="en-US" sz="1800" dirty="0" smtClean="0">
                <a:solidFill>
                  <a:schemeClr val="tx1"/>
                </a:solidFill>
                <a:effectLst/>
              </a:rPr>
              <a:t>*= 5.5 m or 11 m and E </a:t>
            </a:r>
            <a:r>
              <a:rPr lang="en-US" sz="1800" dirty="0">
                <a:solidFill>
                  <a:schemeClr val="tx1"/>
                </a:solidFill>
                <a:effectLst/>
              </a:rPr>
              <a:t>= 450 GeV</a:t>
            </a:r>
            <a:r>
              <a:rPr lang="en-US" sz="1800" dirty="0" smtClean="0">
                <a:solidFill>
                  <a:schemeClr val="tx1"/>
                </a:solidFill>
                <a:effectLst/>
              </a:rPr>
              <a:t>.</a:t>
            </a:r>
          </a:p>
          <a:p>
            <a:pPr marL="182880" indent="-182880" defTabSz="182880">
              <a:lnSpc>
                <a:spcPct val="100000"/>
              </a:lnSpc>
              <a:spcBef>
                <a:spcPts val="0"/>
              </a:spcBef>
            </a:pPr>
            <a:r>
              <a:rPr lang="en-US" sz="1800" dirty="0" smtClean="0">
                <a:solidFill>
                  <a:schemeClr val="tx1"/>
                </a:solidFill>
                <a:effectLst/>
              </a:rPr>
              <a:t>Tracking simulations set-up:</a:t>
            </a:r>
          </a:p>
          <a:p>
            <a:pPr marL="411480" lvl="1" indent="-182880" defTabSz="182880">
              <a:lnSpc>
                <a:spcPct val="100000"/>
              </a:lnSpc>
              <a:spcBef>
                <a:spcPts val="0"/>
              </a:spcBef>
            </a:pPr>
            <a:r>
              <a:rPr lang="en-US" sz="1600" dirty="0" smtClean="0">
                <a:solidFill>
                  <a:schemeClr val="tx1"/>
                </a:solidFill>
                <a:effectLst/>
              </a:rPr>
              <a:t>10</a:t>
            </a:r>
            <a:r>
              <a:rPr lang="en-US" sz="1600" baseline="30000" dirty="0" smtClean="0">
                <a:solidFill>
                  <a:schemeClr val="tx1"/>
                </a:solidFill>
                <a:effectLst/>
              </a:rPr>
              <a:t>5</a:t>
            </a:r>
            <a:r>
              <a:rPr lang="en-US" sz="1600" dirty="0" smtClean="0">
                <a:solidFill>
                  <a:schemeClr val="tx1"/>
                </a:solidFill>
                <a:effectLst/>
              </a:rPr>
              <a:t> </a:t>
            </a:r>
            <a:r>
              <a:rPr lang="en-US" sz="1600" dirty="0" smtClean="0">
                <a:solidFill>
                  <a:schemeClr val="tx1"/>
                </a:solidFill>
                <a:effectLst/>
              </a:rPr>
              <a:t>turns, </a:t>
            </a:r>
            <a:r>
              <a:rPr lang="en-US" sz="1600" dirty="0">
                <a:solidFill>
                  <a:schemeClr val="tx1"/>
                </a:solidFill>
                <a:effectLst/>
              </a:rPr>
              <a:t>60 random error </a:t>
            </a:r>
            <a:r>
              <a:rPr lang="en-US" sz="1600" dirty="0" smtClean="0">
                <a:solidFill>
                  <a:schemeClr val="tx1"/>
                </a:solidFill>
                <a:effectLst/>
              </a:rPr>
              <a:t>seeds, </a:t>
            </a:r>
            <a:r>
              <a:rPr lang="en-US" sz="1600" dirty="0">
                <a:solidFill>
                  <a:schemeClr val="tx1"/>
                </a:solidFill>
                <a:effectLst/>
              </a:rPr>
              <a:t>30 particle pairs per amplitude step (2</a:t>
            </a:r>
            <a:r>
              <a:rPr lang="en-US" sz="1600" dirty="0">
                <a:solidFill>
                  <a:schemeClr val="tx1"/>
                </a:solidFill>
                <a:effectLst/>
                <a:latin typeface="Symbol" panose="05050102010706020507" pitchFamily="18" charset="2"/>
              </a:rPr>
              <a:t>s</a:t>
            </a:r>
            <a:r>
              <a:rPr lang="en-US" sz="1600" dirty="0" smtClean="0">
                <a:solidFill>
                  <a:schemeClr val="tx1"/>
                </a:solidFill>
                <a:effectLst/>
              </a:rPr>
              <a:t>), </a:t>
            </a:r>
            <a:r>
              <a:rPr lang="en-US" sz="1600" dirty="0">
                <a:solidFill>
                  <a:schemeClr val="tx1"/>
                </a:solidFill>
                <a:effectLst/>
              </a:rPr>
              <a:t>11 x-y angles</a:t>
            </a:r>
          </a:p>
          <a:p>
            <a:pPr marL="411480" lvl="1" indent="-182880" defTabSz="182880">
              <a:lnSpc>
                <a:spcPct val="100000"/>
              </a:lnSpc>
              <a:spcBef>
                <a:spcPts val="0"/>
              </a:spcBef>
            </a:pPr>
            <a:r>
              <a:rPr lang="en-US" sz="1600" dirty="0">
                <a:solidFill>
                  <a:schemeClr val="tx1"/>
                </a:solidFill>
                <a:effectLst/>
              </a:rPr>
              <a:t>Beam energy: 7 </a:t>
            </a:r>
            <a:r>
              <a:rPr lang="en-US" sz="1600" dirty="0" err="1">
                <a:solidFill>
                  <a:schemeClr val="tx1"/>
                </a:solidFill>
                <a:effectLst/>
              </a:rPr>
              <a:t>TeV</a:t>
            </a:r>
            <a:r>
              <a:rPr lang="en-US" sz="1600" dirty="0">
                <a:solidFill>
                  <a:schemeClr val="tx1"/>
                </a:solidFill>
                <a:effectLst/>
              </a:rPr>
              <a:t> (collision), 450 GeV (injection)</a:t>
            </a:r>
          </a:p>
          <a:p>
            <a:pPr marL="411480" lvl="1" indent="-182880" defTabSz="182880">
              <a:lnSpc>
                <a:spcPct val="100000"/>
              </a:lnSpc>
              <a:spcBef>
                <a:spcPts val="0"/>
              </a:spcBef>
            </a:pPr>
            <a:r>
              <a:rPr lang="en-US" sz="1600" dirty="0">
                <a:solidFill>
                  <a:schemeClr val="tx1"/>
                </a:solidFill>
                <a:effectLst/>
              </a:rPr>
              <a:t>Initial </a:t>
            </a:r>
            <a:r>
              <a:rPr lang="en-US" sz="1600" dirty="0" err="1">
                <a:solidFill>
                  <a:schemeClr val="tx1"/>
                </a:solidFill>
                <a:effectLst/>
                <a:latin typeface="Symbol" panose="05050102010706020507" pitchFamily="18" charset="2"/>
              </a:rPr>
              <a:t>D</a:t>
            </a:r>
            <a:r>
              <a:rPr lang="en-US" sz="1600" dirty="0" err="1">
                <a:solidFill>
                  <a:schemeClr val="tx1"/>
                </a:solidFill>
                <a:effectLst/>
              </a:rPr>
              <a:t>p</a:t>
            </a:r>
            <a:r>
              <a:rPr lang="en-US" sz="1600" dirty="0">
                <a:solidFill>
                  <a:schemeClr val="tx1"/>
                </a:solidFill>
                <a:effectLst/>
              </a:rPr>
              <a:t>/p: 2.7e-4 (collision), 7.5e-4 (injection)</a:t>
            </a:r>
          </a:p>
          <a:p>
            <a:pPr marL="411480" lvl="1" indent="-182880" defTabSz="182880">
              <a:lnSpc>
                <a:spcPct val="100000"/>
              </a:lnSpc>
              <a:spcBef>
                <a:spcPts val="0"/>
              </a:spcBef>
            </a:pPr>
            <a:r>
              <a:rPr lang="en-US" sz="1600" dirty="0" smtClean="0">
                <a:solidFill>
                  <a:schemeClr val="tx1"/>
                </a:solidFill>
                <a:effectLst/>
              </a:rPr>
              <a:t>Nominal tune</a:t>
            </a:r>
            <a:r>
              <a:rPr lang="en-US" sz="1600" dirty="0">
                <a:solidFill>
                  <a:schemeClr val="tx1"/>
                </a:solidFill>
                <a:effectLst/>
              </a:rPr>
              <a:t>: 62.31, 60.32 (collision), 62.28, 60.31 (injection)</a:t>
            </a:r>
          </a:p>
          <a:p>
            <a:pPr marL="411480" lvl="1" indent="-182880" defTabSz="182880">
              <a:lnSpc>
                <a:spcPct val="100000"/>
              </a:lnSpc>
              <a:spcBef>
                <a:spcPts val="0"/>
              </a:spcBef>
            </a:pPr>
            <a:r>
              <a:rPr lang="en-US" sz="1600" dirty="0">
                <a:solidFill>
                  <a:schemeClr val="tx1"/>
                </a:solidFill>
                <a:effectLst/>
              </a:rPr>
              <a:t>Normalized emittance = 3.75 </a:t>
            </a:r>
            <a:r>
              <a:rPr lang="en-US" sz="1600" dirty="0">
                <a:solidFill>
                  <a:schemeClr val="tx1"/>
                </a:solidFill>
                <a:effectLst/>
                <a:latin typeface="Symbol" panose="05050102010706020507" pitchFamily="18" charset="2"/>
              </a:rPr>
              <a:t>m</a:t>
            </a:r>
            <a:r>
              <a:rPr lang="en-US" sz="1600" dirty="0">
                <a:solidFill>
                  <a:schemeClr val="tx1"/>
                </a:solidFill>
                <a:effectLst/>
              </a:rPr>
              <a:t>m-rad</a:t>
            </a:r>
          </a:p>
          <a:p>
            <a:pPr marL="411480" lvl="1" indent="-182880" defTabSz="182880">
              <a:lnSpc>
                <a:spcPct val="100000"/>
              </a:lnSpc>
              <a:spcBef>
                <a:spcPts val="0"/>
              </a:spcBef>
            </a:pPr>
            <a:r>
              <a:rPr lang="en-US" sz="1600" dirty="0">
                <a:solidFill>
                  <a:schemeClr val="tx1"/>
                </a:solidFill>
                <a:effectLst/>
              </a:rPr>
              <a:t>Arc errors and the standard correction systems are </a:t>
            </a:r>
            <a:r>
              <a:rPr lang="en-US" sz="1600" dirty="0" smtClean="0">
                <a:solidFill>
                  <a:schemeClr val="tx1"/>
                </a:solidFill>
                <a:effectLst/>
              </a:rPr>
              <a:t>always included</a:t>
            </a:r>
            <a:endParaRPr lang="en-US" sz="1600" dirty="0">
              <a:solidFill>
                <a:schemeClr val="tx1"/>
              </a:solidFill>
              <a:effectLst/>
            </a:endParaRPr>
          </a:p>
          <a:p>
            <a:pPr marL="411480" lvl="1" indent="-182880" defTabSz="182880">
              <a:lnSpc>
                <a:spcPct val="100000"/>
              </a:lnSpc>
              <a:spcBef>
                <a:spcPts val="0"/>
              </a:spcBef>
            </a:pPr>
            <a:r>
              <a:rPr lang="en-US" sz="1600" dirty="0">
                <a:solidFill>
                  <a:schemeClr val="tx1"/>
                </a:solidFill>
                <a:effectLst/>
              </a:rPr>
              <a:t>IT non-linear correctors of order n=3-6 are used in the collision optics</a:t>
            </a:r>
          </a:p>
          <a:p>
            <a:pPr marL="411480" lvl="1" indent="-182880" defTabSz="182880">
              <a:lnSpc>
                <a:spcPct val="100000"/>
              </a:lnSpc>
              <a:spcBef>
                <a:spcPts val="0"/>
              </a:spcBef>
            </a:pPr>
            <a:endParaRPr lang="en-US" sz="1800" dirty="0" smtClean="0"/>
          </a:p>
          <a:p>
            <a:pPr marL="411480" lvl="1" indent="-182880" defTabSz="182880">
              <a:lnSpc>
                <a:spcPct val="100000"/>
              </a:lnSpc>
              <a:spcBef>
                <a:spcPts val="0"/>
              </a:spcBef>
            </a:pPr>
            <a:endParaRPr lang="en-US" sz="1800" dirty="0"/>
          </a:p>
          <a:p>
            <a:pPr marL="411480" lvl="1" indent="-182880" defTabSz="182880">
              <a:lnSpc>
                <a:spcPct val="100000"/>
              </a:lnSpc>
              <a:spcBef>
                <a:spcPts val="0"/>
              </a:spcBef>
            </a:pPr>
            <a:endParaRPr lang="en-US" sz="1800" dirty="0"/>
          </a:p>
          <a:p>
            <a:pPr marL="411480" lvl="1" indent="-182880" defTabSz="182880">
              <a:lnSpc>
                <a:spcPct val="100000"/>
              </a:lnSpc>
              <a:spcBef>
                <a:spcPts val="0"/>
              </a:spcBef>
            </a:pPr>
            <a:endParaRPr lang="en-US" sz="1800" dirty="0">
              <a:solidFill>
                <a:schemeClr val="tx1"/>
              </a:solidFill>
              <a:effectLst/>
            </a:endParaRPr>
          </a:p>
        </p:txBody>
      </p:sp>
    </p:spTree>
    <p:extLst>
      <p:ext uri="{BB962C8B-B14F-4D97-AF65-F5344CB8AC3E}">
        <p14:creationId xmlns:p14="http://schemas.microsoft.com/office/powerpoint/2010/main" val="28076708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t>
            </a:r>
            <a:r>
              <a:rPr lang="en-US" dirty="0" smtClean="0"/>
              <a:t>LHCV1.0 </a:t>
            </a:r>
            <a:r>
              <a:rPr lang="en-US" dirty="0"/>
              <a:t>lattice at injection </a:t>
            </a:r>
            <a:r>
              <a:rPr lang="en-US" dirty="0" smtClean="0"/>
              <a:t>energy: DA </a:t>
            </a:r>
            <a:r>
              <a:rPr lang="en-US" dirty="0"/>
              <a:t>sensitivity to IR magnet errors</a:t>
            </a:r>
          </a:p>
        </p:txBody>
      </p:sp>
      <p:pic>
        <p:nvPicPr>
          <p:cNvPr id="3" name="Picture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371600" y="1920240"/>
            <a:ext cx="6296449" cy="4572000"/>
          </a:xfrm>
          <a:prstGeom prst="rect">
            <a:avLst/>
          </a:prstGeom>
        </p:spPr>
      </p:pic>
      <p:sp>
        <p:nvSpPr>
          <p:cNvPr id="4" name="TextBox 3"/>
          <p:cNvSpPr txBox="1"/>
          <p:nvPr/>
        </p:nvSpPr>
        <p:spPr>
          <a:xfrm>
            <a:off x="457200" y="1005840"/>
            <a:ext cx="8229600" cy="830997"/>
          </a:xfrm>
          <a:prstGeom prst="rect">
            <a:avLst/>
          </a:prstGeom>
          <a:noFill/>
        </p:spPr>
        <p:txBody>
          <a:bodyPr wrap="square" rtlCol="0">
            <a:spAutoFit/>
          </a:bodyPr>
          <a:lstStyle/>
          <a:p>
            <a:r>
              <a:rPr lang="en-US" sz="1600" dirty="0" smtClean="0"/>
              <a:t>Arc errors and standard corrections are always included. Injection lattice with </a:t>
            </a:r>
            <a:r>
              <a:rPr lang="en-US" sz="1600" dirty="0" smtClean="0">
                <a:latin typeface="Symbol" panose="05050102010706020507" pitchFamily="18" charset="2"/>
              </a:rPr>
              <a:t>b</a:t>
            </a:r>
            <a:r>
              <a:rPr lang="en-US" sz="1600" dirty="0" smtClean="0"/>
              <a:t>* = 5.5 m at IP1,5.</a:t>
            </a:r>
          </a:p>
          <a:p>
            <a:r>
              <a:rPr lang="en-US" sz="1600" dirty="0" smtClean="0"/>
              <a:t>Similar to SLHCV3.1b lattice, there is no impact </a:t>
            </a:r>
            <a:r>
              <a:rPr lang="en-US" sz="1600" dirty="0"/>
              <a:t>from the IR magnet </a:t>
            </a:r>
            <a:r>
              <a:rPr lang="en-US" sz="1600" dirty="0" smtClean="0"/>
              <a:t>errors on DA of HLLHCV1.0 lattice at injection energy.</a:t>
            </a:r>
          </a:p>
        </p:txBody>
      </p:sp>
    </p:spTree>
    <p:extLst>
      <p:ext uri="{BB962C8B-B14F-4D97-AF65-F5344CB8AC3E}">
        <p14:creationId xmlns:p14="http://schemas.microsoft.com/office/powerpoint/2010/main" val="40549474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 of HLLHCV1.0 lattice at injection energy and comparison to SLHCV3.1b</a:t>
            </a:r>
            <a:endParaRPr lang="en-US" dirty="0"/>
          </a:p>
        </p:txBody>
      </p:sp>
      <p:pic>
        <p:nvPicPr>
          <p:cNvPr id="3" name="Picture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1125982"/>
            <a:ext cx="4572000" cy="3142638"/>
          </a:xfrm>
          <a:prstGeom prst="rect">
            <a:avLst/>
          </a:prstGeom>
        </p:spPr>
      </p:pic>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569714" y="3030982"/>
            <a:ext cx="4572000" cy="3142638"/>
          </a:xfrm>
          <a:prstGeom prst="rect">
            <a:avLst/>
          </a:prstGeom>
        </p:spPr>
      </p:pic>
      <p:sp>
        <p:nvSpPr>
          <p:cNvPr id="5" name="TextBox 4"/>
          <p:cNvSpPr txBox="1"/>
          <p:nvPr/>
        </p:nvSpPr>
        <p:spPr>
          <a:xfrm>
            <a:off x="4795520" y="990600"/>
            <a:ext cx="4343400" cy="2031325"/>
          </a:xfrm>
          <a:prstGeom prst="rect">
            <a:avLst/>
          </a:prstGeom>
          <a:noFill/>
        </p:spPr>
        <p:txBody>
          <a:bodyPr wrap="square" rtlCol="0">
            <a:spAutoFit/>
          </a:bodyPr>
          <a:lstStyle/>
          <a:p>
            <a:r>
              <a:rPr lang="en-US" dirty="0" smtClean="0"/>
              <a:t>The DA of HLLHCV1.0 </a:t>
            </a:r>
            <a:r>
              <a:rPr lang="en-US" dirty="0"/>
              <a:t>and SLHCV3.1b </a:t>
            </a:r>
            <a:r>
              <a:rPr lang="en-US" dirty="0" smtClean="0"/>
              <a:t>lattices at injection energy </a:t>
            </a:r>
            <a:r>
              <a:rPr lang="en-US" dirty="0" smtClean="0"/>
              <a:t>are</a:t>
            </a:r>
            <a:r>
              <a:rPr lang="en-US" dirty="0" smtClean="0"/>
              <a:t> comparable and acceptable.</a:t>
            </a:r>
            <a:endParaRPr lang="en-US" dirty="0" smtClean="0"/>
          </a:p>
          <a:p>
            <a:r>
              <a:rPr lang="en-US" dirty="0" smtClean="0"/>
              <a:t>However, it is </a:t>
            </a:r>
            <a:r>
              <a:rPr lang="en-US" dirty="0" smtClean="0"/>
              <a:t>1</a:t>
            </a:r>
            <a:r>
              <a:rPr lang="en-US" dirty="0" smtClean="0">
                <a:latin typeface="Symbol" panose="05050102010706020507" pitchFamily="18" charset="2"/>
              </a:rPr>
              <a:t>s</a:t>
            </a:r>
            <a:r>
              <a:rPr lang="en-US" dirty="0" smtClean="0"/>
              <a:t> below </a:t>
            </a:r>
            <a:r>
              <a:rPr lang="en-US" dirty="0" smtClean="0"/>
              <a:t>the </a:t>
            </a:r>
            <a:r>
              <a:rPr lang="en-US" dirty="0" smtClean="0"/>
              <a:t>DA of the nominal LHC. </a:t>
            </a:r>
            <a:r>
              <a:rPr lang="en-US" dirty="0" smtClean="0"/>
              <a:t>Hence, further improvements (e.g. tune adjustment) </a:t>
            </a:r>
            <a:r>
              <a:rPr lang="en-US" dirty="0" smtClean="0"/>
              <a:t>may need </a:t>
            </a:r>
            <a:r>
              <a:rPr lang="en-US" dirty="0" smtClean="0"/>
              <a:t>to be considered.</a:t>
            </a:r>
          </a:p>
        </p:txBody>
      </p:sp>
    </p:spTree>
    <p:extLst>
      <p:ext uri="{BB962C8B-B14F-4D97-AF65-F5344CB8AC3E}">
        <p14:creationId xmlns:p14="http://schemas.microsoft.com/office/powerpoint/2010/main" val="33392612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 and plans</a:t>
            </a:r>
            <a:endParaRPr lang="en-US" dirty="0"/>
          </a:p>
        </p:txBody>
      </p:sp>
      <p:sp>
        <p:nvSpPr>
          <p:cNvPr id="3" name="Content Placeholder 2"/>
          <p:cNvSpPr>
            <a:spLocks noGrp="1"/>
          </p:cNvSpPr>
          <p:nvPr>
            <p:ph idx="4294967295"/>
          </p:nvPr>
        </p:nvSpPr>
        <p:spPr>
          <a:xfrm>
            <a:off x="457200" y="1005840"/>
            <a:ext cx="8229600" cy="5349240"/>
          </a:xfrm>
        </p:spPr>
        <p:txBody>
          <a:bodyPr>
            <a:normAutofit/>
          </a:bodyPr>
          <a:lstStyle/>
          <a:p>
            <a:pPr>
              <a:lnSpc>
                <a:spcPct val="100000"/>
              </a:lnSpc>
              <a:spcBef>
                <a:spcPts val="0"/>
              </a:spcBef>
              <a:spcAft>
                <a:spcPts val="100"/>
              </a:spcAft>
              <a:buFont typeface="Arial" pitchFamily="34" charset="0"/>
              <a:buChar char="•"/>
            </a:pPr>
            <a:r>
              <a:rPr lang="en-US" sz="1800" dirty="0" smtClean="0">
                <a:solidFill>
                  <a:schemeClr val="tx1"/>
                </a:solidFill>
                <a:effectLst/>
              </a:rPr>
              <a:t>DA at injection energy for both SLHCV3.1b and HLLHCV1.0 is not affected by the currently estimated field </a:t>
            </a:r>
            <a:r>
              <a:rPr lang="en-US" sz="1800" dirty="0" smtClean="0">
                <a:solidFill>
                  <a:schemeClr val="tx1"/>
                </a:solidFill>
                <a:effectLst/>
              </a:rPr>
              <a:t>error quality of </a:t>
            </a:r>
            <a:r>
              <a:rPr lang="en-US" sz="1800" dirty="0" smtClean="0">
                <a:solidFill>
                  <a:schemeClr val="tx1"/>
                </a:solidFill>
                <a:effectLst/>
              </a:rPr>
              <a:t>the IT, D1, D2, Q4, Q5 magnets in the </a:t>
            </a:r>
            <a:r>
              <a:rPr lang="en-US" sz="1800" dirty="0" smtClean="0">
                <a:solidFill>
                  <a:schemeClr val="tx1"/>
                </a:solidFill>
                <a:effectLst/>
              </a:rPr>
              <a:t>IR1/IR5</a:t>
            </a:r>
            <a:r>
              <a:rPr lang="en-US" sz="1800" dirty="0" smtClean="0">
                <a:solidFill>
                  <a:schemeClr val="tx1"/>
                </a:solidFill>
                <a:effectLst/>
              </a:rPr>
              <a:t>. Therefore, </a:t>
            </a:r>
            <a:r>
              <a:rPr lang="en-US" sz="1800" dirty="0" smtClean="0">
                <a:solidFill>
                  <a:schemeClr val="tx1"/>
                </a:solidFill>
                <a:effectLst/>
              </a:rPr>
              <a:t>the field quality at injection is acceptable</a:t>
            </a:r>
            <a:r>
              <a:rPr lang="en-US" sz="1800" dirty="0" smtClean="0">
                <a:solidFill>
                  <a:schemeClr val="tx1"/>
                </a:solidFill>
                <a:effectLst/>
              </a:rPr>
              <a:t>.</a:t>
            </a:r>
          </a:p>
          <a:p>
            <a:pPr>
              <a:lnSpc>
                <a:spcPct val="100000"/>
              </a:lnSpc>
              <a:spcBef>
                <a:spcPts val="0"/>
              </a:spcBef>
              <a:spcAft>
                <a:spcPts val="100"/>
              </a:spcAft>
              <a:buFont typeface="Arial" pitchFamily="34" charset="0"/>
              <a:buChar char="•"/>
            </a:pPr>
            <a:r>
              <a:rPr lang="en-US" sz="1800" dirty="0" smtClean="0">
                <a:solidFill>
                  <a:schemeClr val="tx1"/>
                </a:solidFill>
                <a:effectLst/>
              </a:rPr>
              <a:t>The DA at injection energy </a:t>
            </a:r>
            <a:r>
              <a:rPr lang="en-US" sz="1800" dirty="0" smtClean="0">
                <a:solidFill>
                  <a:schemeClr val="tx1"/>
                </a:solidFill>
                <a:effectLst/>
              </a:rPr>
              <a:t>is acceptable, but it is 1</a:t>
            </a:r>
            <a:r>
              <a:rPr lang="en-US" sz="1800" dirty="0" smtClean="0">
                <a:solidFill>
                  <a:schemeClr val="tx1"/>
                </a:solidFill>
                <a:effectLst/>
                <a:latin typeface="Symbol" panose="05050102010706020507" pitchFamily="18" charset="2"/>
              </a:rPr>
              <a:t>s</a:t>
            </a:r>
            <a:r>
              <a:rPr lang="en-US" sz="1800" dirty="0" smtClean="0">
                <a:solidFill>
                  <a:schemeClr val="tx1"/>
                </a:solidFill>
                <a:effectLst/>
              </a:rPr>
              <a:t> smaller than for the nominal LHC. </a:t>
            </a:r>
            <a:r>
              <a:rPr lang="en-US" sz="1800" dirty="0" smtClean="0">
                <a:solidFill>
                  <a:schemeClr val="tx1"/>
                </a:solidFill>
                <a:effectLst/>
              </a:rPr>
              <a:t>A tune scan shows that the DA can be increased by 0.5</a:t>
            </a:r>
            <a:r>
              <a:rPr lang="en-US" sz="1800" dirty="0" smtClean="0">
                <a:solidFill>
                  <a:schemeClr val="tx1"/>
                </a:solidFill>
                <a:effectLst/>
                <a:latin typeface="Symbol" panose="05050102010706020507" pitchFamily="18" charset="2"/>
              </a:rPr>
              <a:t>s</a:t>
            </a:r>
            <a:r>
              <a:rPr lang="en-US" sz="1800" dirty="0" smtClean="0">
                <a:solidFill>
                  <a:schemeClr val="tx1"/>
                </a:solidFill>
                <a:effectLst/>
              </a:rPr>
              <a:t> when the tune is reduced by about 0.01. Other options may include a lattice with a larger </a:t>
            </a:r>
            <a:r>
              <a:rPr lang="en-US" sz="1800" dirty="0" smtClean="0">
                <a:solidFill>
                  <a:schemeClr val="tx1"/>
                </a:solidFill>
                <a:effectLst/>
              </a:rPr>
              <a:t>integer tune </a:t>
            </a:r>
            <a:r>
              <a:rPr lang="en-US" sz="1800" dirty="0" smtClean="0">
                <a:solidFill>
                  <a:schemeClr val="tx1"/>
                </a:solidFill>
                <a:effectLst/>
              </a:rPr>
              <a:t>split at injection.</a:t>
            </a:r>
          </a:p>
          <a:p>
            <a:pPr>
              <a:lnSpc>
                <a:spcPct val="100000"/>
              </a:lnSpc>
              <a:spcBef>
                <a:spcPts val="0"/>
              </a:spcBef>
              <a:spcAft>
                <a:spcPts val="100"/>
              </a:spcAft>
              <a:buFont typeface="Arial" pitchFamily="34" charset="0"/>
              <a:buChar char="•"/>
            </a:pPr>
            <a:r>
              <a:rPr lang="en-US" sz="1800" dirty="0" smtClean="0">
                <a:solidFill>
                  <a:schemeClr val="tx1"/>
                </a:solidFill>
                <a:effectLst/>
              </a:rPr>
              <a:t>The DA of HLLHCV1.0 lattice at collision energy is reduced by </a:t>
            </a:r>
            <a:r>
              <a:rPr lang="en-US" sz="1800" dirty="0" smtClean="0">
                <a:solidFill>
                  <a:schemeClr val="tx1"/>
                </a:solidFill>
                <a:effectLst/>
              </a:rPr>
              <a:t>about </a:t>
            </a:r>
            <a:r>
              <a:rPr lang="en-US" sz="1800" dirty="0" smtClean="0">
                <a:solidFill>
                  <a:schemeClr val="tx1"/>
                </a:solidFill>
                <a:effectLst/>
              </a:rPr>
              <a:t>1</a:t>
            </a:r>
            <a:r>
              <a:rPr lang="en-US" sz="1800" dirty="0" smtClean="0">
                <a:solidFill>
                  <a:schemeClr val="tx1"/>
                </a:solidFill>
                <a:effectLst/>
                <a:latin typeface="Symbol" panose="05050102010706020507" pitchFamily="18" charset="2"/>
              </a:rPr>
              <a:t>s</a:t>
            </a:r>
            <a:r>
              <a:rPr lang="en-US" sz="1800" dirty="0" smtClean="0">
                <a:solidFill>
                  <a:schemeClr val="tx1"/>
                </a:solidFill>
                <a:effectLst/>
              </a:rPr>
              <a:t> compared to the SLHCV3.1b. The main impact is due to D2 and IT </a:t>
            </a:r>
            <a:r>
              <a:rPr lang="en-US" sz="1800" dirty="0" smtClean="0">
                <a:solidFill>
                  <a:schemeClr val="tx1"/>
                </a:solidFill>
                <a:effectLst/>
              </a:rPr>
              <a:t>field errors</a:t>
            </a:r>
            <a:r>
              <a:rPr lang="en-US" sz="1800" dirty="0" smtClean="0">
                <a:solidFill>
                  <a:schemeClr val="tx1"/>
                </a:solidFill>
                <a:effectLst/>
              </a:rPr>
              <a:t>. Reduction of b4m </a:t>
            </a:r>
            <a:r>
              <a:rPr lang="en-US" sz="1800" dirty="0" smtClean="0">
                <a:solidFill>
                  <a:schemeClr val="tx1"/>
                </a:solidFill>
                <a:effectLst/>
              </a:rPr>
              <a:t>term of </a:t>
            </a:r>
            <a:r>
              <a:rPr lang="en-US" sz="1800" dirty="0" smtClean="0">
                <a:solidFill>
                  <a:schemeClr val="tx1"/>
                </a:solidFill>
                <a:effectLst/>
              </a:rPr>
              <a:t>the D2 to 50% value can recover about 0.5</a:t>
            </a:r>
            <a:r>
              <a:rPr lang="en-US" sz="1800" dirty="0" smtClean="0">
                <a:solidFill>
                  <a:schemeClr val="tx1"/>
                </a:solidFill>
                <a:effectLst/>
                <a:latin typeface="Symbol" panose="05050102010706020507" pitchFamily="18" charset="2"/>
              </a:rPr>
              <a:t>s</a:t>
            </a:r>
            <a:r>
              <a:rPr lang="en-US" sz="1800" dirty="0" smtClean="0">
                <a:solidFill>
                  <a:schemeClr val="tx1"/>
                </a:solidFill>
                <a:effectLst/>
              </a:rPr>
              <a:t> of </a:t>
            </a:r>
            <a:r>
              <a:rPr lang="en-US" sz="1800" dirty="0" smtClean="0">
                <a:solidFill>
                  <a:schemeClr val="tx1"/>
                </a:solidFill>
                <a:effectLst/>
              </a:rPr>
              <a:t>the DA</a:t>
            </a:r>
            <a:r>
              <a:rPr lang="en-US" sz="1800" dirty="0" smtClean="0">
                <a:solidFill>
                  <a:schemeClr val="tx1"/>
                </a:solidFill>
                <a:effectLst/>
              </a:rPr>
              <a:t>. Other options should be investigated </a:t>
            </a:r>
            <a:r>
              <a:rPr lang="en-US" sz="1800" dirty="0" smtClean="0">
                <a:solidFill>
                  <a:schemeClr val="tx1"/>
                </a:solidFill>
                <a:effectLst/>
              </a:rPr>
              <a:t>for</a:t>
            </a:r>
            <a:r>
              <a:rPr lang="en-US" sz="1800" dirty="0" smtClean="0">
                <a:solidFill>
                  <a:schemeClr val="tx1"/>
                </a:solidFill>
                <a:effectLst/>
              </a:rPr>
              <a:t> recovering the </a:t>
            </a:r>
            <a:r>
              <a:rPr lang="en-US" sz="1800" dirty="0" smtClean="0">
                <a:solidFill>
                  <a:schemeClr val="tx1"/>
                </a:solidFill>
                <a:effectLst/>
              </a:rPr>
              <a:t>desired minimum DA </a:t>
            </a:r>
            <a:r>
              <a:rPr lang="en-US" sz="1800" dirty="0" smtClean="0">
                <a:solidFill>
                  <a:schemeClr val="tx1"/>
                </a:solidFill>
                <a:effectLst/>
              </a:rPr>
              <a:t>of 10</a:t>
            </a:r>
            <a:r>
              <a:rPr lang="en-US" sz="1800" dirty="0" smtClean="0">
                <a:solidFill>
                  <a:schemeClr val="tx1"/>
                </a:solidFill>
                <a:effectLst/>
                <a:latin typeface="Symbol" panose="05050102010706020507" pitchFamily="18" charset="2"/>
              </a:rPr>
              <a:t>s</a:t>
            </a:r>
            <a:r>
              <a:rPr lang="en-US" sz="1800" dirty="0" smtClean="0">
                <a:solidFill>
                  <a:schemeClr val="tx1"/>
                </a:solidFill>
                <a:effectLst/>
              </a:rPr>
              <a:t>.</a:t>
            </a:r>
          </a:p>
          <a:p>
            <a:pPr marL="0" indent="0">
              <a:lnSpc>
                <a:spcPct val="100000"/>
              </a:lnSpc>
              <a:spcBef>
                <a:spcPts val="0"/>
              </a:spcBef>
              <a:spcAft>
                <a:spcPts val="100"/>
              </a:spcAft>
              <a:buNone/>
            </a:pPr>
            <a:endParaRPr lang="en-US" sz="1800" dirty="0">
              <a:solidFill>
                <a:schemeClr val="tx1"/>
              </a:solidFill>
              <a:effectLst/>
            </a:endParaRPr>
          </a:p>
          <a:p>
            <a:pPr>
              <a:lnSpc>
                <a:spcPct val="100000"/>
              </a:lnSpc>
              <a:spcBef>
                <a:spcPts val="0"/>
              </a:spcBef>
              <a:spcAft>
                <a:spcPts val="100"/>
              </a:spcAft>
              <a:buFont typeface="Arial" pitchFamily="34" charset="0"/>
              <a:buChar char="•"/>
            </a:pPr>
            <a:r>
              <a:rPr lang="en-US" sz="1800" dirty="0">
                <a:solidFill>
                  <a:schemeClr val="tx1"/>
                </a:solidFill>
                <a:effectLst/>
              </a:rPr>
              <a:t>N</a:t>
            </a:r>
            <a:r>
              <a:rPr lang="en-US" sz="1800" dirty="0" smtClean="0">
                <a:solidFill>
                  <a:schemeClr val="tx1"/>
                </a:solidFill>
                <a:effectLst/>
              </a:rPr>
              <a:t>ear-term and longer term plans:</a:t>
            </a:r>
          </a:p>
          <a:p>
            <a:pPr lvl="1">
              <a:lnSpc>
                <a:spcPct val="100000"/>
              </a:lnSpc>
              <a:spcBef>
                <a:spcPts val="0"/>
              </a:spcBef>
              <a:spcAft>
                <a:spcPts val="100"/>
              </a:spcAft>
              <a:buFont typeface="Arial" pitchFamily="34" charset="0"/>
              <a:buChar char="•"/>
            </a:pPr>
            <a:r>
              <a:rPr lang="en-US" sz="1800" dirty="0" smtClean="0">
                <a:solidFill>
                  <a:schemeClr val="tx1"/>
                </a:solidFill>
                <a:effectLst/>
              </a:rPr>
              <a:t>Investigate options for larger DA at collision energy for the HLLHCV1.0 lattice. This may include further adjustment of field quality of the IT and other magnets.</a:t>
            </a:r>
          </a:p>
          <a:p>
            <a:pPr lvl="1">
              <a:lnSpc>
                <a:spcPct val="100000"/>
              </a:lnSpc>
              <a:spcBef>
                <a:spcPts val="0"/>
              </a:spcBef>
              <a:spcAft>
                <a:spcPts val="100"/>
              </a:spcAft>
              <a:buFont typeface="Arial" pitchFamily="34" charset="0"/>
              <a:buChar char="•"/>
            </a:pPr>
            <a:r>
              <a:rPr lang="en-US" sz="1800" dirty="0" smtClean="0">
                <a:solidFill>
                  <a:schemeClr val="tx1"/>
                </a:solidFill>
                <a:effectLst/>
              </a:rPr>
              <a:t>Contribute to preparation of the TDR.</a:t>
            </a:r>
          </a:p>
          <a:p>
            <a:pPr lvl="1">
              <a:lnSpc>
                <a:spcPct val="100000"/>
              </a:lnSpc>
              <a:spcBef>
                <a:spcPts val="0"/>
              </a:spcBef>
              <a:spcAft>
                <a:spcPts val="100"/>
              </a:spcAft>
              <a:buFont typeface="Arial" pitchFamily="34" charset="0"/>
              <a:buChar char="•"/>
            </a:pPr>
            <a:r>
              <a:rPr lang="en-US" sz="1800" dirty="0" smtClean="0">
                <a:solidFill>
                  <a:schemeClr val="tx1"/>
                </a:solidFill>
                <a:effectLst/>
              </a:rPr>
              <a:t>Follow-up tracking studies with the measured IT field quality, when the prototype magnets are available.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IR optics in SLHCV3.1b lattice at </a:t>
            </a:r>
            <a:r>
              <a:rPr lang="en-US" dirty="0"/>
              <a:t>injection </a:t>
            </a:r>
            <a:r>
              <a:rPr lang="en-US" dirty="0" smtClean="0"/>
              <a:t>energy</a:t>
            </a:r>
            <a:endParaRPr lang="en-US" dirty="0"/>
          </a:p>
        </p:txBody>
      </p:sp>
      <p:sp>
        <p:nvSpPr>
          <p:cNvPr id="13" name="TextBox 12"/>
          <p:cNvSpPr txBox="1"/>
          <p:nvPr/>
        </p:nvSpPr>
        <p:spPr>
          <a:xfrm>
            <a:off x="457200" y="1097280"/>
            <a:ext cx="8229600" cy="1477328"/>
          </a:xfrm>
          <a:prstGeom prst="rect">
            <a:avLst/>
          </a:prstGeom>
          <a:noFill/>
        </p:spPr>
        <p:txBody>
          <a:bodyPr wrap="square" rtlCol="0">
            <a:spAutoFit/>
          </a:bodyPr>
          <a:lstStyle/>
          <a:p>
            <a:r>
              <a:rPr lang="en-US" dirty="0" smtClean="0"/>
              <a:t>Two options for </a:t>
            </a:r>
            <a:r>
              <a:rPr lang="en-US" dirty="0" smtClean="0">
                <a:latin typeface="Symbol" panose="05050102010706020507" pitchFamily="18" charset="2"/>
              </a:rPr>
              <a:t>b</a:t>
            </a:r>
            <a:r>
              <a:rPr lang="en-US" dirty="0" smtClean="0"/>
              <a:t>* at </a:t>
            </a:r>
            <a:r>
              <a:rPr lang="en-US" dirty="0" smtClean="0"/>
              <a:t>IP1/IP5 </a:t>
            </a:r>
            <a:r>
              <a:rPr lang="en-US" dirty="0" smtClean="0"/>
              <a:t>at injection energy: 5.5 m and 11 m.</a:t>
            </a:r>
          </a:p>
          <a:p>
            <a:r>
              <a:rPr lang="en-US" dirty="0" smtClean="0"/>
              <a:t>The corresponding peak beta function in the triplet is reduced 35 or 70 times compared to collision optics. Therefore, the impact of IR magnet errors at injection energy is expected to be much smaller than in </a:t>
            </a:r>
            <a:r>
              <a:rPr lang="en-US" dirty="0" smtClean="0"/>
              <a:t>collision optics, </a:t>
            </a:r>
            <a:r>
              <a:rPr lang="en-US" dirty="0" smtClean="0"/>
              <a:t>and the use of IT non-linear correction is not required.</a:t>
            </a:r>
          </a:p>
        </p:txBody>
      </p:sp>
      <p:grpSp>
        <p:nvGrpSpPr>
          <p:cNvPr id="4" name="Group 3"/>
          <p:cNvGrpSpPr/>
          <p:nvPr/>
        </p:nvGrpSpPr>
        <p:grpSpPr>
          <a:xfrm>
            <a:off x="182880" y="2743200"/>
            <a:ext cx="8866990" cy="2987208"/>
            <a:chOff x="182880" y="2184876"/>
            <a:chExt cx="8866990" cy="2987208"/>
          </a:xfrm>
        </p:grpSpPr>
        <p:pic>
          <p:nvPicPr>
            <p:cNvPr id="12" name="Picture 1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82880" y="2560320"/>
              <a:ext cx="4343400" cy="2611764"/>
            </a:xfrm>
            <a:prstGeom prst="rect">
              <a:avLst/>
            </a:prstGeom>
          </p:spPr>
        </p:pic>
        <p:pic>
          <p:nvPicPr>
            <p:cNvPr id="14" name="Picture 1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706470" y="2560320"/>
              <a:ext cx="4343400" cy="2608899"/>
            </a:xfrm>
            <a:prstGeom prst="rect">
              <a:avLst/>
            </a:prstGeom>
          </p:spPr>
        </p:pic>
        <p:sp>
          <p:nvSpPr>
            <p:cNvPr id="3" name="TextBox 2"/>
            <p:cNvSpPr txBox="1"/>
            <p:nvPr/>
          </p:nvSpPr>
          <p:spPr>
            <a:xfrm>
              <a:off x="1768522" y="2190988"/>
              <a:ext cx="1172116" cy="369332"/>
            </a:xfrm>
            <a:prstGeom prst="rect">
              <a:avLst/>
            </a:prstGeom>
            <a:noFill/>
          </p:spPr>
          <p:txBody>
            <a:bodyPr wrap="none" rtlCol="0">
              <a:spAutoFit/>
            </a:bodyPr>
            <a:lstStyle/>
            <a:p>
              <a:r>
                <a:rPr lang="en-US" dirty="0" smtClean="0">
                  <a:latin typeface="Symbol" panose="05050102010706020507" pitchFamily="18" charset="2"/>
                </a:rPr>
                <a:t>b</a:t>
              </a:r>
              <a:r>
                <a:rPr lang="en-US" dirty="0" smtClean="0"/>
                <a:t>* = 5.5 m</a:t>
              </a:r>
              <a:endParaRPr lang="en-US" dirty="0"/>
            </a:p>
          </p:txBody>
        </p:sp>
        <p:sp>
          <p:nvSpPr>
            <p:cNvPr id="7" name="TextBox 6"/>
            <p:cNvSpPr txBox="1"/>
            <p:nvPr/>
          </p:nvSpPr>
          <p:spPr>
            <a:xfrm>
              <a:off x="6292112" y="2184876"/>
              <a:ext cx="1119217" cy="369332"/>
            </a:xfrm>
            <a:prstGeom prst="rect">
              <a:avLst/>
            </a:prstGeom>
            <a:noFill/>
          </p:spPr>
          <p:txBody>
            <a:bodyPr wrap="none" rtlCol="0">
              <a:spAutoFit/>
            </a:bodyPr>
            <a:lstStyle/>
            <a:p>
              <a:r>
                <a:rPr lang="en-US" dirty="0" smtClean="0">
                  <a:latin typeface="Symbol" panose="05050102010706020507" pitchFamily="18" charset="2"/>
                </a:rPr>
                <a:t>b</a:t>
              </a:r>
              <a:r>
                <a:rPr lang="en-US" dirty="0" smtClean="0"/>
                <a:t>* = 11 m</a:t>
              </a:r>
              <a:endParaRPr lang="en-US" dirty="0"/>
            </a:p>
          </p:txBody>
        </p:sp>
      </p:grpSp>
    </p:spTree>
    <p:extLst>
      <p:ext uri="{BB962C8B-B14F-4D97-AF65-F5344CB8AC3E}">
        <p14:creationId xmlns:p14="http://schemas.microsoft.com/office/powerpoint/2010/main" val="29175877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Estimated field </a:t>
            </a:r>
            <a:r>
              <a:rPr lang="en-US" dirty="0"/>
              <a:t>quality </a:t>
            </a:r>
            <a:r>
              <a:rPr lang="en-US" dirty="0" smtClean="0"/>
              <a:t>of</a:t>
            </a:r>
            <a:r>
              <a:rPr lang="en-US" dirty="0" smtClean="0"/>
              <a:t> </a:t>
            </a:r>
            <a:r>
              <a:rPr lang="en-US" dirty="0"/>
              <a:t>IT quadrupoles at injection energy </a:t>
            </a:r>
            <a:r>
              <a:rPr lang="en-US" dirty="0" smtClean="0"/>
              <a:t>used in simulations (r</a:t>
            </a:r>
            <a:r>
              <a:rPr lang="en-US" baseline="-25000" dirty="0" smtClean="0"/>
              <a:t>0</a:t>
            </a:r>
            <a:r>
              <a:rPr lang="en-US" dirty="0" smtClean="0"/>
              <a:t> </a:t>
            </a:r>
            <a:r>
              <a:rPr lang="en-US" dirty="0"/>
              <a:t>= 50 mm)</a:t>
            </a:r>
          </a:p>
        </p:txBody>
      </p:sp>
      <p:graphicFrame>
        <p:nvGraphicFramePr>
          <p:cNvPr id="3" name="Table 2"/>
          <p:cNvGraphicFramePr>
            <a:graphicFrameLocks noGrp="1"/>
          </p:cNvGraphicFramePr>
          <p:nvPr>
            <p:extLst>
              <p:ext uri="{D42A27DB-BD31-4B8C-83A1-F6EECF244321}">
                <p14:modId xmlns:p14="http://schemas.microsoft.com/office/powerpoint/2010/main" val="490665164"/>
              </p:ext>
            </p:extLst>
          </p:nvPr>
        </p:nvGraphicFramePr>
        <p:xfrm>
          <a:off x="614573" y="1724211"/>
          <a:ext cx="7914854" cy="3566160"/>
        </p:xfrm>
        <a:graphic>
          <a:graphicData uri="http://schemas.openxmlformats.org/drawingml/2006/table">
            <a:tbl>
              <a:tblPr/>
              <a:tblGrid>
                <a:gridCol w="822960"/>
                <a:gridCol w="822960"/>
                <a:gridCol w="1280160"/>
                <a:gridCol w="914400"/>
                <a:gridCol w="233894"/>
                <a:gridCol w="822960"/>
                <a:gridCol w="822960"/>
                <a:gridCol w="1280160"/>
                <a:gridCol w="914400"/>
              </a:tblGrid>
              <a:tr h="274320">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algn="ctr">
                        <a:spcBef>
                          <a:spcPts val="0"/>
                        </a:spcBef>
                        <a:spcAft>
                          <a:spcPts val="0"/>
                        </a:spcAft>
                      </a:pPr>
                      <a:r>
                        <a:rPr lang="en-US" sz="1600" kern="100" dirty="0">
                          <a:solidFill>
                            <a:srgbClr val="C00000"/>
                          </a:solidFill>
                          <a:effectLst/>
                          <a:latin typeface="+mn-lt"/>
                          <a:ea typeface="SimSun"/>
                          <a:cs typeface="Calibri"/>
                        </a:rPr>
                        <a:t>skew</a:t>
                      </a:r>
                      <a:endParaRPr lang="en-US" sz="1600" kern="100" dirty="0">
                        <a:solidFill>
                          <a:srgbClr val="C00000"/>
                        </a:solidFill>
                        <a:effectLst/>
                        <a:latin typeface="+mn-lt"/>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algn="ctr">
                        <a:spcBef>
                          <a:spcPts val="0"/>
                        </a:spcBef>
                        <a:spcAft>
                          <a:spcPts val="0"/>
                        </a:spcAft>
                      </a:pPr>
                      <a:r>
                        <a:rPr lang="en-US" sz="1600" kern="100" dirty="0" smtClean="0">
                          <a:solidFill>
                            <a:srgbClr val="002060"/>
                          </a:solidFill>
                          <a:effectLst/>
                          <a:latin typeface="+mn-lt"/>
                          <a:ea typeface="SimSun"/>
                          <a:cs typeface="Times New Roman"/>
                        </a:rPr>
                        <a:t>mean</a:t>
                      </a:r>
                      <a:endParaRPr lang="en-US" sz="1600" kern="100" dirty="0">
                        <a:solidFill>
                          <a:srgbClr val="002060"/>
                        </a:solidFill>
                        <a:effectLst/>
                        <a:latin typeface="+mn-lt"/>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algn="ctr">
                        <a:spcBef>
                          <a:spcPts val="0"/>
                        </a:spcBef>
                        <a:spcAft>
                          <a:spcPts val="0"/>
                        </a:spcAft>
                      </a:pPr>
                      <a:r>
                        <a:rPr lang="en-US" sz="1600" kern="100" dirty="0" smtClean="0">
                          <a:solidFill>
                            <a:srgbClr val="002060"/>
                          </a:solidFill>
                          <a:effectLst/>
                          <a:latin typeface="+mn-lt"/>
                          <a:ea typeface="SimSun"/>
                          <a:cs typeface="Calibri"/>
                        </a:rPr>
                        <a:t>uncertainty</a:t>
                      </a:r>
                      <a:endParaRPr lang="en-US" sz="1600" kern="100" dirty="0">
                        <a:solidFill>
                          <a:srgbClr val="002060"/>
                        </a:solidFill>
                        <a:effectLst/>
                        <a:latin typeface="+mn-lt"/>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algn="ctr">
                        <a:spcBef>
                          <a:spcPts val="0"/>
                        </a:spcBef>
                        <a:spcAft>
                          <a:spcPts val="0"/>
                        </a:spcAft>
                      </a:pPr>
                      <a:r>
                        <a:rPr lang="en-US" sz="1600" kern="100" dirty="0" smtClean="0">
                          <a:solidFill>
                            <a:srgbClr val="002060"/>
                          </a:solidFill>
                          <a:effectLst/>
                          <a:latin typeface="+mn-lt"/>
                          <a:ea typeface="SimSun"/>
                          <a:cs typeface="Calibri"/>
                        </a:rPr>
                        <a:t>random</a:t>
                      </a:r>
                      <a:endParaRPr lang="en-US" sz="1600" kern="100" dirty="0">
                        <a:solidFill>
                          <a:srgbClr val="002060"/>
                        </a:solidFill>
                        <a:effectLst/>
                        <a:latin typeface="+mn-lt"/>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rowSpan="13">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algn="ctr">
                        <a:spcBef>
                          <a:spcPts val="0"/>
                        </a:spcBef>
                        <a:spcAft>
                          <a:spcPts val="0"/>
                        </a:spcAft>
                      </a:pPr>
                      <a:r>
                        <a:rPr lang="en-US" sz="1600" kern="100" dirty="0">
                          <a:effectLst/>
                          <a:latin typeface="+mn-lt"/>
                          <a:ea typeface="SimSun"/>
                          <a:cs typeface="Calibri"/>
                        </a:rPr>
                        <a:t>   </a:t>
                      </a:r>
                      <a:endParaRPr lang="en-US" sz="1600" kern="100" dirty="0">
                        <a:effectLst/>
                        <a:latin typeface="+mn-lt"/>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algn="ctr">
                        <a:spcBef>
                          <a:spcPts val="0"/>
                        </a:spcBef>
                        <a:spcAft>
                          <a:spcPts val="0"/>
                        </a:spcAft>
                      </a:pPr>
                      <a:r>
                        <a:rPr lang="en-US" sz="1600" kern="100" dirty="0">
                          <a:solidFill>
                            <a:srgbClr val="C00000"/>
                          </a:solidFill>
                          <a:effectLst/>
                          <a:latin typeface="+mn-lt"/>
                          <a:ea typeface="SimSun"/>
                          <a:cs typeface="Calibri"/>
                        </a:rPr>
                        <a:t>normal</a:t>
                      </a:r>
                      <a:endParaRPr lang="en-US" sz="1600" kern="100" dirty="0">
                        <a:solidFill>
                          <a:srgbClr val="C00000"/>
                        </a:solidFill>
                        <a:effectLst/>
                        <a:latin typeface="+mn-lt"/>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algn="ctr">
                        <a:spcBef>
                          <a:spcPts val="0"/>
                        </a:spcBef>
                        <a:spcAft>
                          <a:spcPts val="0"/>
                        </a:spcAft>
                      </a:pPr>
                      <a:r>
                        <a:rPr lang="en-US" sz="1600" kern="100" dirty="0" smtClean="0">
                          <a:solidFill>
                            <a:srgbClr val="002060"/>
                          </a:solidFill>
                          <a:effectLst/>
                          <a:latin typeface="+mn-lt"/>
                          <a:ea typeface="SimSun"/>
                          <a:cs typeface="Times New Roman"/>
                        </a:rPr>
                        <a:t>mean</a:t>
                      </a:r>
                      <a:endParaRPr lang="en-US" sz="1600" kern="100" dirty="0">
                        <a:solidFill>
                          <a:srgbClr val="002060"/>
                        </a:solidFill>
                        <a:effectLst/>
                        <a:latin typeface="+mn-lt"/>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algn="ctr">
                        <a:spcBef>
                          <a:spcPts val="0"/>
                        </a:spcBef>
                        <a:spcAft>
                          <a:spcPts val="0"/>
                        </a:spcAft>
                      </a:pPr>
                      <a:r>
                        <a:rPr lang="en-US" sz="1600" kern="100" dirty="0">
                          <a:solidFill>
                            <a:srgbClr val="002060"/>
                          </a:solidFill>
                          <a:effectLst/>
                          <a:latin typeface="+mn-lt"/>
                          <a:ea typeface="SimSun"/>
                          <a:cs typeface="Calibri"/>
                        </a:rPr>
                        <a:t>uncertainty</a:t>
                      </a:r>
                      <a:endParaRPr lang="en-US" sz="1600" kern="100" dirty="0">
                        <a:solidFill>
                          <a:srgbClr val="002060"/>
                        </a:solidFill>
                        <a:effectLst/>
                        <a:latin typeface="+mn-lt"/>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algn="ctr">
                        <a:spcBef>
                          <a:spcPts val="0"/>
                        </a:spcBef>
                        <a:spcAft>
                          <a:spcPts val="0"/>
                        </a:spcAft>
                      </a:pPr>
                      <a:r>
                        <a:rPr lang="en-US" sz="1600" kern="100" dirty="0" smtClean="0">
                          <a:solidFill>
                            <a:srgbClr val="002060"/>
                          </a:solidFill>
                          <a:effectLst/>
                          <a:latin typeface="+mn-lt"/>
                          <a:ea typeface="SimSun"/>
                          <a:cs typeface="Calibri"/>
                        </a:rPr>
                        <a:t>random</a:t>
                      </a:r>
                      <a:endParaRPr lang="en-US" sz="1600" kern="100" dirty="0">
                        <a:solidFill>
                          <a:srgbClr val="002060"/>
                        </a:solidFill>
                        <a:effectLst/>
                        <a:latin typeface="+mn-lt"/>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274320">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algn="ctr">
                        <a:spcBef>
                          <a:spcPts val="0"/>
                        </a:spcBef>
                        <a:spcAft>
                          <a:spcPts val="0"/>
                        </a:spcAft>
                      </a:pPr>
                      <a:r>
                        <a:rPr lang="en-US" sz="1600" kern="100" dirty="0">
                          <a:solidFill>
                            <a:srgbClr val="C00000"/>
                          </a:solidFill>
                          <a:effectLst/>
                          <a:latin typeface="+mn-lt"/>
                          <a:ea typeface="SimSun"/>
                          <a:cs typeface="Calibri"/>
                        </a:rPr>
                        <a:t>a3</a:t>
                      </a:r>
                      <a:endParaRPr lang="en-US" sz="1600" kern="100" dirty="0">
                        <a:solidFill>
                          <a:srgbClr val="C00000"/>
                        </a:solidFill>
                        <a:effectLst/>
                        <a:latin typeface="+mn-lt"/>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ctr"/>
                      <a:r>
                        <a:rPr lang="en-US" sz="1600" dirty="0" smtClean="0">
                          <a:solidFill>
                            <a:srgbClr val="002060"/>
                          </a:solidFill>
                          <a:effectLst/>
                        </a:rPr>
                        <a:t>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ctr"/>
                      <a:r>
                        <a:rPr lang="en-US" sz="1600" dirty="0" smtClean="0">
                          <a:solidFill>
                            <a:srgbClr val="002060"/>
                          </a:solidFill>
                          <a:effectLst/>
                        </a:rPr>
                        <a:t>0.800</a:t>
                      </a:r>
                      <a:endParaRPr lang="en-US" sz="1600" dirty="0">
                        <a:solidFill>
                          <a:srgbClr val="002060"/>
                        </a:solidFill>
                        <a:effectLs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ctr"/>
                      <a:r>
                        <a:rPr lang="en-US" sz="1600" dirty="0" smtClean="0">
                          <a:solidFill>
                            <a:srgbClr val="002060"/>
                          </a:solidFill>
                          <a:effectLst/>
                        </a:rPr>
                        <a:t>0.800</a:t>
                      </a:r>
                      <a:endParaRPr lang="en-US" sz="1600" dirty="0">
                        <a:solidFill>
                          <a:srgbClr val="002060"/>
                        </a:solidFill>
                        <a:effectLs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US"/>
                    </a:p>
                  </a:txBody>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algn="ctr">
                        <a:spcBef>
                          <a:spcPts val="0"/>
                        </a:spcBef>
                        <a:spcAft>
                          <a:spcPts val="0"/>
                        </a:spcAft>
                      </a:pPr>
                      <a:r>
                        <a:rPr lang="en-US" sz="1600" kern="100" dirty="0">
                          <a:solidFill>
                            <a:srgbClr val="C00000"/>
                          </a:solidFill>
                          <a:effectLst/>
                          <a:latin typeface="+mn-lt"/>
                          <a:ea typeface="SimSun"/>
                          <a:cs typeface="Calibri"/>
                        </a:rPr>
                        <a:t>b3</a:t>
                      </a:r>
                      <a:endParaRPr lang="en-US" sz="1600" kern="100" dirty="0">
                        <a:solidFill>
                          <a:srgbClr val="C00000"/>
                        </a:solidFill>
                        <a:effectLst/>
                        <a:latin typeface="+mn-lt"/>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ctr"/>
                      <a:r>
                        <a:rPr lang="en-US" sz="1600" dirty="0" smtClean="0">
                          <a:solidFill>
                            <a:srgbClr val="002060"/>
                          </a:solidFill>
                          <a:effectLst/>
                        </a:rPr>
                        <a:t>0</a:t>
                      </a:r>
                      <a:endParaRPr lang="en-US" sz="1600" dirty="0">
                        <a:solidFill>
                          <a:srgbClr val="002060"/>
                        </a:solidFill>
                        <a:effectLs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ctr"/>
                      <a:r>
                        <a:rPr lang="en-US" sz="1600" kern="1200" dirty="0" smtClean="0">
                          <a:solidFill>
                            <a:srgbClr val="002060"/>
                          </a:solidFill>
                          <a:effectLst/>
                          <a:latin typeface="+mn-lt"/>
                          <a:ea typeface="+mn-ea"/>
                          <a:cs typeface="+mn-cs"/>
                        </a:rPr>
                        <a:t>0.820</a:t>
                      </a:r>
                      <a:endParaRPr lang="en-US" sz="1600" dirty="0">
                        <a:solidFill>
                          <a:srgbClr val="002060"/>
                        </a:solidFill>
                        <a:effectLs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ctr"/>
                      <a:r>
                        <a:rPr lang="en-US" sz="1600" kern="1200" dirty="0" smtClean="0">
                          <a:solidFill>
                            <a:srgbClr val="002060"/>
                          </a:solidFill>
                          <a:effectLst/>
                          <a:latin typeface="+mn-lt"/>
                          <a:ea typeface="+mn-ea"/>
                          <a:cs typeface="+mn-cs"/>
                        </a:rPr>
                        <a:t>0.820</a:t>
                      </a:r>
                      <a:endParaRPr lang="en-US" sz="1600" dirty="0">
                        <a:solidFill>
                          <a:srgbClr val="002060"/>
                        </a:solidFill>
                        <a:effectLs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274320">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algn="ctr">
                        <a:spcBef>
                          <a:spcPts val="0"/>
                        </a:spcBef>
                        <a:spcAft>
                          <a:spcPts val="0"/>
                        </a:spcAft>
                      </a:pPr>
                      <a:r>
                        <a:rPr lang="en-US" sz="1600" kern="100" dirty="0" smtClean="0">
                          <a:solidFill>
                            <a:srgbClr val="C00000"/>
                          </a:solidFill>
                          <a:effectLst/>
                          <a:latin typeface="+mn-lt"/>
                          <a:ea typeface="SimSun"/>
                          <a:cs typeface="Calibri"/>
                        </a:rPr>
                        <a:t>a4</a:t>
                      </a:r>
                      <a:endParaRPr lang="en-US" sz="1600" kern="100" dirty="0">
                        <a:solidFill>
                          <a:srgbClr val="C00000"/>
                        </a:solidFill>
                        <a:effectLst/>
                        <a:latin typeface="+mn-lt"/>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ctr"/>
                      <a:r>
                        <a:rPr lang="en-US" sz="1600" dirty="0" smtClean="0">
                          <a:solidFill>
                            <a:srgbClr val="002060"/>
                          </a:solidFill>
                          <a:effectLst/>
                        </a:rPr>
                        <a:t>0</a:t>
                      </a:r>
                      <a:endParaRPr lang="en-US" sz="1600" dirty="0">
                        <a:solidFill>
                          <a:srgbClr val="002060"/>
                        </a:solidFill>
                        <a:effectLs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ctr"/>
                      <a:r>
                        <a:rPr lang="en-US" sz="1600" dirty="0" smtClean="0">
                          <a:solidFill>
                            <a:srgbClr val="002060"/>
                          </a:solidFill>
                          <a:effectLst/>
                        </a:rPr>
                        <a:t>0.650</a:t>
                      </a:r>
                      <a:endParaRPr lang="en-US" sz="1600" dirty="0">
                        <a:solidFill>
                          <a:srgbClr val="002060"/>
                        </a:solidFill>
                        <a:effectLs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ctr"/>
                      <a:r>
                        <a:rPr lang="en-US" sz="1600" dirty="0" smtClean="0">
                          <a:solidFill>
                            <a:srgbClr val="002060"/>
                          </a:solidFill>
                          <a:effectLst/>
                        </a:rPr>
                        <a:t>0.650</a:t>
                      </a:r>
                      <a:endParaRPr lang="en-US" sz="1600" dirty="0">
                        <a:solidFill>
                          <a:srgbClr val="002060"/>
                        </a:solidFill>
                        <a:effectLs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US"/>
                    </a:p>
                  </a:txBody>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algn="ctr">
                        <a:spcBef>
                          <a:spcPts val="0"/>
                        </a:spcBef>
                        <a:spcAft>
                          <a:spcPts val="0"/>
                        </a:spcAft>
                      </a:pPr>
                      <a:r>
                        <a:rPr lang="en-US" sz="1600" kern="100" dirty="0">
                          <a:solidFill>
                            <a:srgbClr val="C00000"/>
                          </a:solidFill>
                          <a:effectLst/>
                          <a:latin typeface="+mn-lt"/>
                          <a:ea typeface="SimSun"/>
                          <a:cs typeface="Calibri"/>
                        </a:rPr>
                        <a:t>b4</a:t>
                      </a:r>
                      <a:endParaRPr lang="en-US" sz="1600" kern="100" dirty="0">
                        <a:solidFill>
                          <a:srgbClr val="C00000"/>
                        </a:solidFill>
                        <a:effectLst/>
                        <a:latin typeface="+mn-lt"/>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ctr"/>
                      <a:r>
                        <a:rPr lang="en-US" sz="1600" dirty="0" smtClean="0">
                          <a:solidFill>
                            <a:srgbClr val="002060"/>
                          </a:solidFill>
                          <a:effectLst/>
                        </a:rPr>
                        <a:t>0</a:t>
                      </a:r>
                      <a:endParaRPr lang="en-US" sz="1600" dirty="0">
                        <a:solidFill>
                          <a:srgbClr val="002060"/>
                        </a:solidFill>
                        <a:effectLs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ctr"/>
                      <a:r>
                        <a:rPr lang="en-US" sz="1600" kern="1200" dirty="0" smtClean="0">
                          <a:solidFill>
                            <a:srgbClr val="002060"/>
                          </a:solidFill>
                          <a:effectLst/>
                          <a:latin typeface="+mn-lt"/>
                          <a:ea typeface="+mn-ea"/>
                          <a:cs typeface="+mn-cs"/>
                        </a:rPr>
                        <a:t>0.570</a:t>
                      </a:r>
                      <a:endParaRPr lang="en-US" sz="1600" dirty="0">
                        <a:solidFill>
                          <a:srgbClr val="002060"/>
                        </a:solidFill>
                        <a:effectLs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kern="1200" dirty="0" smtClean="0">
                          <a:solidFill>
                            <a:srgbClr val="002060"/>
                          </a:solidFill>
                          <a:effectLst/>
                          <a:latin typeface="+mn-lt"/>
                          <a:ea typeface="+mn-ea"/>
                          <a:cs typeface="+mn-cs"/>
                        </a:rPr>
                        <a:t>0.570</a:t>
                      </a:r>
                      <a:endParaRPr lang="en-US" sz="1600" dirty="0" smtClean="0">
                        <a:solidFill>
                          <a:srgbClr val="002060"/>
                        </a:solidFill>
                        <a:effectLs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274320">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algn="ctr">
                        <a:spcBef>
                          <a:spcPts val="0"/>
                        </a:spcBef>
                        <a:spcAft>
                          <a:spcPts val="0"/>
                        </a:spcAft>
                      </a:pPr>
                      <a:r>
                        <a:rPr lang="en-US" sz="1600" kern="100" dirty="0" smtClean="0">
                          <a:solidFill>
                            <a:srgbClr val="C00000"/>
                          </a:solidFill>
                          <a:effectLst/>
                          <a:latin typeface="+mn-lt"/>
                          <a:ea typeface="SimSun"/>
                          <a:cs typeface="Calibri"/>
                        </a:rPr>
                        <a:t>a5</a:t>
                      </a:r>
                      <a:endParaRPr lang="en-US" sz="1600" kern="100" dirty="0">
                        <a:solidFill>
                          <a:srgbClr val="C00000"/>
                        </a:solidFill>
                        <a:effectLst/>
                        <a:latin typeface="+mn-lt"/>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ctr"/>
                      <a:r>
                        <a:rPr lang="en-US" sz="1600" dirty="0" smtClean="0">
                          <a:solidFill>
                            <a:srgbClr val="002060"/>
                          </a:solidFill>
                          <a:effectLst/>
                        </a:rPr>
                        <a:t>0</a:t>
                      </a:r>
                      <a:endParaRPr lang="en-US" sz="1600" dirty="0">
                        <a:solidFill>
                          <a:srgbClr val="002060"/>
                        </a:solidFill>
                        <a:effectLs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ctr"/>
                      <a:r>
                        <a:rPr lang="en-US" sz="1600" kern="1200" dirty="0" smtClean="0">
                          <a:solidFill>
                            <a:srgbClr val="002060"/>
                          </a:solidFill>
                          <a:effectLst/>
                          <a:latin typeface="+mn-lt"/>
                          <a:ea typeface="+mn-ea"/>
                          <a:cs typeface="+mn-cs"/>
                        </a:rPr>
                        <a:t>0.430</a:t>
                      </a:r>
                      <a:endParaRPr lang="en-US" sz="1600" dirty="0">
                        <a:solidFill>
                          <a:srgbClr val="002060"/>
                        </a:solidFill>
                        <a:effectLs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ctr"/>
                      <a:r>
                        <a:rPr lang="en-US" sz="1600" kern="1200" dirty="0" smtClean="0">
                          <a:solidFill>
                            <a:srgbClr val="002060"/>
                          </a:solidFill>
                          <a:effectLst/>
                          <a:latin typeface="+mn-lt"/>
                          <a:ea typeface="+mn-ea"/>
                          <a:cs typeface="+mn-cs"/>
                        </a:rPr>
                        <a:t>0.430</a:t>
                      </a:r>
                      <a:endParaRPr lang="en-US" sz="1600" dirty="0">
                        <a:solidFill>
                          <a:srgbClr val="002060"/>
                        </a:solidFill>
                        <a:effectLs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US"/>
                    </a:p>
                  </a:txBody>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algn="ctr">
                        <a:spcBef>
                          <a:spcPts val="0"/>
                        </a:spcBef>
                        <a:spcAft>
                          <a:spcPts val="0"/>
                        </a:spcAft>
                      </a:pPr>
                      <a:r>
                        <a:rPr lang="en-US" sz="1600" kern="100" dirty="0" smtClean="0">
                          <a:solidFill>
                            <a:srgbClr val="C00000"/>
                          </a:solidFill>
                          <a:effectLst/>
                          <a:latin typeface="+mn-lt"/>
                          <a:ea typeface="SimSun"/>
                          <a:cs typeface="Calibri"/>
                        </a:rPr>
                        <a:t>b5</a:t>
                      </a:r>
                      <a:endParaRPr lang="en-US" sz="1600" kern="100" dirty="0">
                        <a:solidFill>
                          <a:srgbClr val="C00000"/>
                        </a:solidFill>
                        <a:effectLst/>
                        <a:latin typeface="+mn-lt"/>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ctr"/>
                      <a:r>
                        <a:rPr lang="en-US" sz="1600" dirty="0" smtClean="0">
                          <a:solidFill>
                            <a:srgbClr val="002060"/>
                          </a:solidFill>
                          <a:effectLst/>
                        </a:rPr>
                        <a:t>0</a:t>
                      </a:r>
                      <a:endParaRPr lang="en-US" sz="1600" dirty="0">
                        <a:solidFill>
                          <a:srgbClr val="002060"/>
                        </a:solidFill>
                        <a:effectLs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ctr"/>
                      <a:r>
                        <a:rPr lang="en-US" sz="1600" kern="1200" dirty="0" smtClean="0">
                          <a:solidFill>
                            <a:srgbClr val="002060"/>
                          </a:solidFill>
                          <a:effectLst/>
                          <a:latin typeface="+mn-lt"/>
                          <a:ea typeface="+mn-ea"/>
                          <a:cs typeface="+mn-cs"/>
                        </a:rPr>
                        <a:t>0.420</a:t>
                      </a:r>
                      <a:endParaRPr lang="en-US" sz="1600" dirty="0">
                        <a:solidFill>
                          <a:srgbClr val="002060"/>
                        </a:solidFill>
                        <a:effectLs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kern="1200" dirty="0" smtClean="0">
                          <a:solidFill>
                            <a:srgbClr val="002060"/>
                          </a:solidFill>
                          <a:effectLst/>
                          <a:latin typeface="+mn-lt"/>
                          <a:ea typeface="+mn-ea"/>
                          <a:cs typeface="+mn-cs"/>
                        </a:rPr>
                        <a:t>0.420</a:t>
                      </a:r>
                      <a:endParaRPr lang="en-US" sz="1600" dirty="0" smtClean="0">
                        <a:solidFill>
                          <a:srgbClr val="002060"/>
                        </a:solidFill>
                        <a:effectLs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274320">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algn="ctr">
                        <a:spcBef>
                          <a:spcPts val="0"/>
                        </a:spcBef>
                        <a:spcAft>
                          <a:spcPts val="0"/>
                        </a:spcAft>
                      </a:pPr>
                      <a:r>
                        <a:rPr lang="en-US" sz="1600" kern="100" dirty="0" smtClean="0">
                          <a:solidFill>
                            <a:srgbClr val="C00000"/>
                          </a:solidFill>
                          <a:effectLst/>
                          <a:latin typeface="+mn-lt"/>
                          <a:ea typeface="SimSun"/>
                          <a:cs typeface="Calibri"/>
                        </a:rPr>
                        <a:t>a6</a:t>
                      </a:r>
                      <a:endParaRPr lang="en-US" sz="1600" kern="100" dirty="0">
                        <a:solidFill>
                          <a:srgbClr val="C00000"/>
                        </a:solidFill>
                        <a:effectLst/>
                        <a:latin typeface="+mn-lt"/>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ctr"/>
                      <a:r>
                        <a:rPr lang="en-US" sz="1600" dirty="0" smtClean="0">
                          <a:solidFill>
                            <a:srgbClr val="002060"/>
                          </a:solidFill>
                          <a:effectLst/>
                        </a:rPr>
                        <a:t>0</a:t>
                      </a:r>
                      <a:endParaRPr lang="en-US" sz="1600" dirty="0">
                        <a:solidFill>
                          <a:srgbClr val="002060"/>
                        </a:solidFill>
                        <a:effectLs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ctr"/>
                      <a:r>
                        <a:rPr lang="en-US" sz="1600" kern="1200" dirty="0" smtClean="0">
                          <a:solidFill>
                            <a:srgbClr val="002060"/>
                          </a:solidFill>
                          <a:effectLst/>
                          <a:latin typeface="+mn-lt"/>
                          <a:ea typeface="+mn-ea"/>
                          <a:cs typeface="+mn-cs"/>
                        </a:rPr>
                        <a:t>0.310 </a:t>
                      </a:r>
                      <a:endParaRPr lang="en-US" sz="1600" dirty="0">
                        <a:solidFill>
                          <a:srgbClr val="002060"/>
                        </a:solidFill>
                        <a:effectLs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ctr"/>
                      <a:r>
                        <a:rPr lang="en-US" sz="1600" kern="1200" dirty="0" smtClean="0">
                          <a:solidFill>
                            <a:srgbClr val="002060"/>
                          </a:solidFill>
                          <a:effectLst/>
                          <a:latin typeface="+mn-lt"/>
                          <a:ea typeface="+mn-ea"/>
                          <a:cs typeface="+mn-cs"/>
                        </a:rPr>
                        <a:t>0.310 </a:t>
                      </a:r>
                      <a:endParaRPr lang="en-US" sz="1600" dirty="0">
                        <a:solidFill>
                          <a:srgbClr val="002060"/>
                        </a:solidFill>
                        <a:effectLs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US"/>
                    </a:p>
                  </a:txBody>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algn="ctr">
                        <a:spcBef>
                          <a:spcPts val="0"/>
                        </a:spcBef>
                        <a:spcAft>
                          <a:spcPts val="0"/>
                        </a:spcAft>
                      </a:pPr>
                      <a:r>
                        <a:rPr lang="en-US" sz="1600" kern="100" dirty="0">
                          <a:solidFill>
                            <a:srgbClr val="C00000"/>
                          </a:solidFill>
                          <a:effectLst/>
                          <a:latin typeface="+mn-lt"/>
                          <a:ea typeface="SimSun"/>
                          <a:cs typeface="Calibri"/>
                        </a:rPr>
                        <a:t>b6</a:t>
                      </a:r>
                      <a:endParaRPr lang="en-US" sz="1600" kern="100" dirty="0">
                        <a:solidFill>
                          <a:srgbClr val="C00000"/>
                        </a:solidFill>
                        <a:effectLst/>
                        <a:latin typeface="+mn-lt"/>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ctr"/>
                      <a:r>
                        <a:rPr lang="en-US" sz="1600" kern="1200" dirty="0" smtClean="0">
                          <a:solidFill>
                            <a:srgbClr val="002060"/>
                          </a:solidFill>
                          <a:effectLst/>
                          <a:latin typeface="+mn-lt"/>
                          <a:ea typeface="+mn-ea"/>
                          <a:cs typeface="+mn-cs"/>
                        </a:rPr>
                        <a:t>-16.0 </a:t>
                      </a:r>
                      <a:endParaRPr lang="en-US" sz="1600" dirty="0">
                        <a:solidFill>
                          <a:srgbClr val="002060"/>
                        </a:solidFill>
                        <a:effectLs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ctr"/>
                      <a:r>
                        <a:rPr lang="en-US" sz="1600" kern="1200" dirty="0" smtClean="0">
                          <a:solidFill>
                            <a:srgbClr val="002060"/>
                          </a:solidFill>
                          <a:effectLst/>
                          <a:latin typeface="+mn-lt"/>
                          <a:ea typeface="+mn-ea"/>
                          <a:cs typeface="+mn-cs"/>
                        </a:rPr>
                        <a:t>1.100</a:t>
                      </a:r>
                      <a:endParaRPr lang="en-US" sz="1600" dirty="0">
                        <a:solidFill>
                          <a:srgbClr val="002060"/>
                        </a:solidFill>
                        <a:effectLs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ctr"/>
                      <a:r>
                        <a:rPr lang="en-US" sz="1600" kern="1200" dirty="0" smtClean="0">
                          <a:solidFill>
                            <a:srgbClr val="002060"/>
                          </a:solidFill>
                          <a:effectLst/>
                          <a:latin typeface="+mn-lt"/>
                          <a:ea typeface="+mn-ea"/>
                          <a:cs typeface="+mn-cs"/>
                        </a:rPr>
                        <a:t>1.100</a:t>
                      </a:r>
                      <a:endParaRPr lang="en-US" sz="1600" dirty="0">
                        <a:solidFill>
                          <a:srgbClr val="002060"/>
                        </a:solidFill>
                        <a:effectLs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274320">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algn="ctr">
                        <a:spcBef>
                          <a:spcPts val="0"/>
                        </a:spcBef>
                        <a:spcAft>
                          <a:spcPts val="0"/>
                        </a:spcAft>
                      </a:pPr>
                      <a:r>
                        <a:rPr lang="en-US" sz="1600" kern="100" dirty="0">
                          <a:solidFill>
                            <a:srgbClr val="C00000"/>
                          </a:solidFill>
                          <a:effectLst/>
                          <a:latin typeface="+mn-lt"/>
                          <a:ea typeface="SimSun"/>
                          <a:cs typeface="Calibri"/>
                        </a:rPr>
                        <a:t>a7</a:t>
                      </a:r>
                      <a:endParaRPr lang="en-US" sz="1600" kern="100" dirty="0">
                        <a:solidFill>
                          <a:srgbClr val="C00000"/>
                        </a:solidFill>
                        <a:effectLst/>
                        <a:latin typeface="+mn-lt"/>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ctr"/>
                      <a:r>
                        <a:rPr lang="en-US" sz="1600" dirty="0" smtClean="0">
                          <a:solidFill>
                            <a:srgbClr val="002060"/>
                          </a:solidFill>
                          <a:effectLst/>
                        </a:rPr>
                        <a:t>0</a:t>
                      </a:r>
                      <a:endParaRPr lang="en-US" sz="1600" dirty="0">
                        <a:solidFill>
                          <a:srgbClr val="002060"/>
                        </a:solidFill>
                        <a:effectLs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ctr"/>
                      <a:r>
                        <a:rPr lang="en-US" sz="1600" kern="1200" dirty="0" smtClean="0">
                          <a:solidFill>
                            <a:srgbClr val="002060"/>
                          </a:solidFill>
                          <a:effectLst/>
                          <a:latin typeface="+mn-lt"/>
                          <a:ea typeface="+mn-ea"/>
                          <a:cs typeface="+mn-cs"/>
                        </a:rPr>
                        <a:t>0.190 </a:t>
                      </a:r>
                      <a:endParaRPr lang="en-US" sz="1600" dirty="0">
                        <a:solidFill>
                          <a:srgbClr val="002060"/>
                        </a:solidFill>
                        <a:effectLs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ctr"/>
                      <a:r>
                        <a:rPr lang="en-US" sz="1600" kern="1200" dirty="0" smtClean="0">
                          <a:solidFill>
                            <a:srgbClr val="002060"/>
                          </a:solidFill>
                          <a:effectLst/>
                          <a:latin typeface="+mn-lt"/>
                          <a:ea typeface="+mn-ea"/>
                          <a:cs typeface="+mn-cs"/>
                        </a:rPr>
                        <a:t>0.190 </a:t>
                      </a:r>
                      <a:endParaRPr lang="en-US" sz="1600" dirty="0">
                        <a:solidFill>
                          <a:srgbClr val="002060"/>
                        </a:solidFill>
                        <a:effectLs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US"/>
                    </a:p>
                  </a:txBody>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algn="ctr">
                        <a:spcBef>
                          <a:spcPts val="0"/>
                        </a:spcBef>
                        <a:spcAft>
                          <a:spcPts val="0"/>
                        </a:spcAft>
                      </a:pPr>
                      <a:r>
                        <a:rPr lang="en-US" sz="1600" kern="100" dirty="0">
                          <a:solidFill>
                            <a:srgbClr val="C00000"/>
                          </a:solidFill>
                          <a:effectLst/>
                          <a:latin typeface="+mn-lt"/>
                          <a:ea typeface="SimSun"/>
                          <a:cs typeface="Calibri"/>
                        </a:rPr>
                        <a:t>b7</a:t>
                      </a:r>
                      <a:endParaRPr lang="en-US" sz="1600" kern="100" dirty="0">
                        <a:solidFill>
                          <a:srgbClr val="C00000"/>
                        </a:solidFill>
                        <a:effectLst/>
                        <a:latin typeface="+mn-lt"/>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ctr"/>
                      <a:r>
                        <a:rPr lang="en-US" sz="1600" dirty="0" smtClean="0">
                          <a:solidFill>
                            <a:srgbClr val="002060"/>
                          </a:solidFill>
                          <a:effectLst/>
                        </a:rPr>
                        <a:t>0</a:t>
                      </a:r>
                      <a:endParaRPr lang="en-US" sz="1600" dirty="0">
                        <a:solidFill>
                          <a:srgbClr val="002060"/>
                        </a:solidFill>
                        <a:effectLs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ctr"/>
                      <a:r>
                        <a:rPr lang="en-US" sz="1600" kern="1200" dirty="0" smtClean="0">
                          <a:solidFill>
                            <a:srgbClr val="002060"/>
                          </a:solidFill>
                          <a:effectLst/>
                          <a:latin typeface="+mn-lt"/>
                          <a:ea typeface="+mn-ea"/>
                          <a:cs typeface="+mn-cs"/>
                        </a:rPr>
                        <a:t>0.190</a:t>
                      </a:r>
                      <a:endParaRPr lang="en-US" sz="1600" dirty="0">
                        <a:solidFill>
                          <a:srgbClr val="002060"/>
                        </a:solidFill>
                        <a:effectLs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ctr"/>
                      <a:r>
                        <a:rPr lang="en-US" sz="1600" kern="1200" dirty="0" smtClean="0">
                          <a:solidFill>
                            <a:srgbClr val="002060"/>
                          </a:solidFill>
                          <a:effectLst/>
                          <a:latin typeface="+mn-lt"/>
                          <a:ea typeface="+mn-ea"/>
                          <a:cs typeface="+mn-cs"/>
                        </a:rPr>
                        <a:t>0.190</a:t>
                      </a:r>
                      <a:endParaRPr lang="en-US" sz="1600" dirty="0">
                        <a:solidFill>
                          <a:srgbClr val="002060"/>
                        </a:solidFill>
                        <a:effectLs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274320">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algn="ctr">
                        <a:spcBef>
                          <a:spcPts val="0"/>
                        </a:spcBef>
                        <a:spcAft>
                          <a:spcPts val="0"/>
                        </a:spcAft>
                      </a:pPr>
                      <a:r>
                        <a:rPr lang="en-US" sz="1600" kern="100" dirty="0">
                          <a:solidFill>
                            <a:srgbClr val="C00000"/>
                          </a:solidFill>
                          <a:effectLst/>
                          <a:latin typeface="+mn-lt"/>
                          <a:ea typeface="SimSun"/>
                          <a:cs typeface="Calibri"/>
                        </a:rPr>
                        <a:t>a8</a:t>
                      </a:r>
                      <a:endParaRPr lang="en-US" sz="1600" kern="100" dirty="0">
                        <a:solidFill>
                          <a:srgbClr val="C00000"/>
                        </a:solidFill>
                        <a:effectLst/>
                        <a:latin typeface="+mn-lt"/>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ctr"/>
                      <a:r>
                        <a:rPr lang="en-US" sz="1600" dirty="0" smtClean="0">
                          <a:solidFill>
                            <a:srgbClr val="002060"/>
                          </a:solidFill>
                          <a:effectLst/>
                        </a:rPr>
                        <a:t>0</a:t>
                      </a:r>
                      <a:endParaRPr lang="en-US" sz="1600" dirty="0">
                        <a:solidFill>
                          <a:srgbClr val="002060"/>
                        </a:solidFill>
                        <a:effectLs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ctr"/>
                      <a:r>
                        <a:rPr lang="en-US" sz="1600" kern="1200" dirty="0" smtClean="0">
                          <a:solidFill>
                            <a:srgbClr val="002060"/>
                          </a:solidFill>
                          <a:effectLst/>
                          <a:latin typeface="+mn-lt"/>
                          <a:ea typeface="+mn-ea"/>
                          <a:cs typeface="+mn-cs"/>
                        </a:rPr>
                        <a:t>0.110 </a:t>
                      </a:r>
                      <a:endParaRPr lang="en-US" sz="1600" dirty="0">
                        <a:solidFill>
                          <a:srgbClr val="002060"/>
                        </a:solidFill>
                        <a:effectLs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ctr"/>
                      <a:r>
                        <a:rPr lang="en-US" sz="1600" kern="1200" dirty="0" smtClean="0">
                          <a:solidFill>
                            <a:srgbClr val="002060"/>
                          </a:solidFill>
                          <a:effectLst/>
                          <a:latin typeface="+mn-lt"/>
                          <a:ea typeface="+mn-ea"/>
                          <a:cs typeface="+mn-cs"/>
                        </a:rPr>
                        <a:t>0.110 </a:t>
                      </a:r>
                      <a:endParaRPr lang="en-US" sz="1600" dirty="0">
                        <a:solidFill>
                          <a:srgbClr val="002060"/>
                        </a:solidFill>
                        <a:effectLs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US"/>
                    </a:p>
                  </a:txBody>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algn="ctr">
                        <a:spcBef>
                          <a:spcPts val="0"/>
                        </a:spcBef>
                        <a:spcAft>
                          <a:spcPts val="0"/>
                        </a:spcAft>
                      </a:pPr>
                      <a:r>
                        <a:rPr lang="en-US" sz="1600" kern="100" dirty="0">
                          <a:solidFill>
                            <a:srgbClr val="C00000"/>
                          </a:solidFill>
                          <a:effectLst/>
                          <a:latin typeface="+mn-lt"/>
                          <a:ea typeface="SimSun"/>
                          <a:cs typeface="Calibri"/>
                        </a:rPr>
                        <a:t>b8</a:t>
                      </a:r>
                      <a:endParaRPr lang="en-US" sz="1600" kern="100" dirty="0">
                        <a:solidFill>
                          <a:srgbClr val="C00000"/>
                        </a:solidFill>
                        <a:effectLst/>
                        <a:latin typeface="+mn-lt"/>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ctr"/>
                      <a:r>
                        <a:rPr lang="en-US" sz="1600" dirty="0" smtClean="0">
                          <a:solidFill>
                            <a:srgbClr val="002060"/>
                          </a:solidFill>
                          <a:effectLst/>
                        </a:rPr>
                        <a:t>0</a:t>
                      </a:r>
                      <a:endParaRPr lang="en-US" sz="1600" dirty="0">
                        <a:solidFill>
                          <a:srgbClr val="002060"/>
                        </a:solidFill>
                        <a:effectLs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ctr"/>
                      <a:r>
                        <a:rPr lang="en-US" sz="1600" kern="1200" dirty="0" smtClean="0">
                          <a:solidFill>
                            <a:srgbClr val="002060"/>
                          </a:solidFill>
                          <a:effectLst/>
                          <a:latin typeface="+mn-lt"/>
                          <a:ea typeface="+mn-ea"/>
                          <a:cs typeface="+mn-cs"/>
                        </a:rPr>
                        <a:t>0.130</a:t>
                      </a:r>
                      <a:endParaRPr lang="en-US" sz="1600" dirty="0">
                        <a:solidFill>
                          <a:srgbClr val="002060"/>
                        </a:solidFill>
                        <a:effectLs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ctr"/>
                      <a:r>
                        <a:rPr lang="en-US" sz="1600" kern="1200" dirty="0" smtClean="0">
                          <a:solidFill>
                            <a:srgbClr val="002060"/>
                          </a:solidFill>
                          <a:effectLst/>
                          <a:latin typeface="+mn-lt"/>
                          <a:ea typeface="+mn-ea"/>
                          <a:cs typeface="+mn-cs"/>
                        </a:rPr>
                        <a:t>0.130</a:t>
                      </a:r>
                      <a:endParaRPr lang="en-US" sz="1600" dirty="0">
                        <a:solidFill>
                          <a:srgbClr val="002060"/>
                        </a:solidFill>
                        <a:effectLs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274320">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algn="ctr">
                        <a:spcBef>
                          <a:spcPts val="0"/>
                        </a:spcBef>
                        <a:spcAft>
                          <a:spcPts val="0"/>
                        </a:spcAft>
                      </a:pPr>
                      <a:r>
                        <a:rPr lang="en-US" sz="1600" kern="100" dirty="0">
                          <a:solidFill>
                            <a:srgbClr val="C00000"/>
                          </a:solidFill>
                          <a:effectLst/>
                          <a:latin typeface="+mn-lt"/>
                          <a:ea typeface="SimSun"/>
                          <a:cs typeface="Calibri"/>
                        </a:rPr>
                        <a:t>a9</a:t>
                      </a:r>
                      <a:endParaRPr lang="en-US" sz="1600" kern="100" dirty="0">
                        <a:solidFill>
                          <a:srgbClr val="C00000"/>
                        </a:solidFill>
                        <a:effectLst/>
                        <a:latin typeface="+mn-lt"/>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ctr"/>
                      <a:r>
                        <a:rPr lang="en-US" sz="1600" dirty="0" smtClean="0">
                          <a:solidFill>
                            <a:srgbClr val="002060"/>
                          </a:solidFill>
                          <a:effectLst/>
                        </a:rPr>
                        <a:t>0</a:t>
                      </a:r>
                      <a:endParaRPr lang="en-US" sz="1600" dirty="0">
                        <a:solidFill>
                          <a:srgbClr val="002060"/>
                        </a:solidFill>
                        <a:effectLs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ctr"/>
                      <a:r>
                        <a:rPr lang="en-US" sz="1600" kern="1200" dirty="0" smtClean="0">
                          <a:solidFill>
                            <a:srgbClr val="002060"/>
                          </a:solidFill>
                          <a:effectLst/>
                          <a:latin typeface="+mn-lt"/>
                          <a:ea typeface="+mn-ea"/>
                          <a:cs typeface="+mn-cs"/>
                        </a:rPr>
                        <a:t>0.080</a:t>
                      </a:r>
                      <a:endParaRPr lang="en-US" sz="1600" dirty="0">
                        <a:solidFill>
                          <a:srgbClr val="002060"/>
                        </a:solidFill>
                        <a:effectLs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ctr"/>
                      <a:r>
                        <a:rPr lang="en-US" sz="1600" kern="1200" dirty="0" smtClean="0">
                          <a:solidFill>
                            <a:srgbClr val="002060"/>
                          </a:solidFill>
                          <a:effectLst/>
                          <a:latin typeface="+mn-lt"/>
                          <a:ea typeface="+mn-ea"/>
                          <a:cs typeface="+mn-cs"/>
                        </a:rPr>
                        <a:t>0.080 </a:t>
                      </a:r>
                      <a:endParaRPr lang="en-US" sz="1600" dirty="0">
                        <a:solidFill>
                          <a:srgbClr val="002060"/>
                        </a:solidFill>
                        <a:effectLs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US"/>
                    </a:p>
                  </a:txBody>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algn="ctr">
                        <a:spcBef>
                          <a:spcPts val="0"/>
                        </a:spcBef>
                        <a:spcAft>
                          <a:spcPts val="0"/>
                        </a:spcAft>
                      </a:pPr>
                      <a:r>
                        <a:rPr lang="en-US" sz="1600" kern="100" dirty="0">
                          <a:solidFill>
                            <a:srgbClr val="C00000"/>
                          </a:solidFill>
                          <a:effectLst/>
                          <a:latin typeface="+mn-lt"/>
                          <a:ea typeface="SimSun"/>
                          <a:cs typeface="Calibri"/>
                        </a:rPr>
                        <a:t>b9</a:t>
                      </a:r>
                      <a:endParaRPr lang="en-US" sz="1600" kern="100" dirty="0">
                        <a:solidFill>
                          <a:srgbClr val="C00000"/>
                        </a:solidFill>
                        <a:effectLst/>
                        <a:latin typeface="+mn-lt"/>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ctr"/>
                      <a:r>
                        <a:rPr lang="en-US" sz="1600" dirty="0" smtClean="0">
                          <a:solidFill>
                            <a:srgbClr val="002060"/>
                          </a:solidFill>
                          <a:effectLst/>
                        </a:rPr>
                        <a:t>0</a:t>
                      </a:r>
                      <a:endParaRPr lang="en-US" sz="1600" dirty="0">
                        <a:solidFill>
                          <a:srgbClr val="002060"/>
                        </a:solidFill>
                        <a:effectLs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ctr"/>
                      <a:r>
                        <a:rPr lang="en-US" sz="1600" kern="1200" dirty="0" smtClean="0">
                          <a:solidFill>
                            <a:srgbClr val="002060"/>
                          </a:solidFill>
                          <a:effectLst/>
                          <a:latin typeface="+mn-lt"/>
                          <a:ea typeface="+mn-ea"/>
                          <a:cs typeface="+mn-cs"/>
                        </a:rPr>
                        <a:t>0.070</a:t>
                      </a:r>
                      <a:endParaRPr lang="en-US" sz="1600" dirty="0">
                        <a:solidFill>
                          <a:srgbClr val="002060"/>
                        </a:solidFill>
                        <a:effectLs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ctr"/>
                      <a:r>
                        <a:rPr lang="en-US" sz="1600" kern="1200" dirty="0" smtClean="0">
                          <a:solidFill>
                            <a:srgbClr val="002060"/>
                          </a:solidFill>
                          <a:effectLst/>
                          <a:latin typeface="+mn-lt"/>
                          <a:ea typeface="+mn-ea"/>
                          <a:cs typeface="+mn-cs"/>
                        </a:rPr>
                        <a:t>0.070</a:t>
                      </a:r>
                      <a:endParaRPr lang="en-US" sz="1600" dirty="0">
                        <a:solidFill>
                          <a:srgbClr val="002060"/>
                        </a:solidFill>
                        <a:effectLs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274320">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algn="ctr">
                        <a:spcBef>
                          <a:spcPts val="0"/>
                        </a:spcBef>
                        <a:spcAft>
                          <a:spcPts val="0"/>
                        </a:spcAft>
                      </a:pPr>
                      <a:r>
                        <a:rPr lang="en-US" sz="1600" kern="100" dirty="0">
                          <a:solidFill>
                            <a:srgbClr val="C00000"/>
                          </a:solidFill>
                          <a:effectLst/>
                          <a:latin typeface="+mn-lt"/>
                          <a:ea typeface="SimSun"/>
                          <a:cs typeface="Calibri"/>
                        </a:rPr>
                        <a:t>a10</a:t>
                      </a:r>
                      <a:endParaRPr lang="en-US" sz="1600" kern="100" dirty="0">
                        <a:solidFill>
                          <a:srgbClr val="C00000"/>
                        </a:solidFill>
                        <a:effectLst/>
                        <a:latin typeface="+mn-lt"/>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ctr"/>
                      <a:r>
                        <a:rPr lang="en-US" sz="1600" dirty="0" smtClean="0">
                          <a:solidFill>
                            <a:srgbClr val="002060"/>
                          </a:solidFill>
                          <a:effectLst/>
                        </a:rPr>
                        <a:t>0</a:t>
                      </a:r>
                      <a:endParaRPr lang="en-US" sz="1600" dirty="0">
                        <a:solidFill>
                          <a:srgbClr val="002060"/>
                        </a:solidFill>
                        <a:effectLs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ctr"/>
                      <a:r>
                        <a:rPr lang="en-US" sz="1600" kern="1200" dirty="0" smtClean="0">
                          <a:solidFill>
                            <a:srgbClr val="002060"/>
                          </a:solidFill>
                          <a:effectLst/>
                          <a:latin typeface="+mn-lt"/>
                          <a:ea typeface="+mn-ea"/>
                          <a:cs typeface="+mn-cs"/>
                        </a:rPr>
                        <a:t>0.040</a:t>
                      </a:r>
                      <a:endParaRPr lang="en-US" sz="1600" dirty="0">
                        <a:solidFill>
                          <a:srgbClr val="002060"/>
                        </a:solidFill>
                        <a:effectLs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ctr"/>
                      <a:r>
                        <a:rPr lang="en-US" sz="1600" kern="1200" dirty="0" smtClean="0">
                          <a:solidFill>
                            <a:srgbClr val="002060"/>
                          </a:solidFill>
                          <a:effectLst/>
                          <a:latin typeface="+mn-lt"/>
                          <a:ea typeface="+mn-ea"/>
                          <a:cs typeface="+mn-cs"/>
                        </a:rPr>
                        <a:t>0.040</a:t>
                      </a:r>
                      <a:endParaRPr lang="en-US" sz="1600" dirty="0">
                        <a:solidFill>
                          <a:srgbClr val="002060"/>
                        </a:solidFill>
                        <a:effectLs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US"/>
                    </a:p>
                  </a:txBody>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algn="ctr">
                        <a:spcBef>
                          <a:spcPts val="0"/>
                        </a:spcBef>
                        <a:spcAft>
                          <a:spcPts val="0"/>
                        </a:spcAft>
                      </a:pPr>
                      <a:r>
                        <a:rPr lang="en-US" sz="1600" kern="100" dirty="0">
                          <a:solidFill>
                            <a:srgbClr val="C00000"/>
                          </a:solidFill>
                          <a:effectLst/>
                          <a:latin typeface="+mn-lt"/>
                          <a:ea typeface="SimSun"/>
                          <a:cs typeface="Calibri"/>
                        </a:rPr>
                        <a:t>b10</a:t>
                      </a:r>
                      <a:endParaRPr lang="en-US" sz="1600" kern="100" dirty="0">
                        <a:solidFill>
                          <a:srgbClr val="C00000"/>
                        </a:solidFill>
                        <a:effectLst/>
                        <a:latin typeface="+mn-lt"/>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ctr"/>
                      <a:r>
                        <a:rPr lang="en-US" sz="1600" kern="1200" dirty="0" smtClean="0">
                          <a:solidFill>
                            <a:srgbClr val="002060"/>
                          </a:solidFill>
                          <a:effectLst/>
                          <a:latin typeface="+mn-lt"/>
                          <a:ea typeface="+mn-ea"/>
                          <a:cs typeface="+mn-cs"/>
                        </a:rPr>
                        <a:t>4.15 </a:t>
                      </a:r>
                      <a:endParaRPr lang="en-US" sz="1600" dirty="0">
                        <a:solidFill>
                          <a:srgbClr val="002060"/>
                        </a:solidFill>
                        <a:effectLs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ctr"/>
                      <a:r>
                        <a:rPr lang="en-US" sz="1600" kern="1200" dirty="0" smtClean="0">
                          <a:solidFill>
                            <a:srgbClr val="002060"/>
                          </a:solidFill>
                          <a:effectLst/>
                          <a:latin typeface="+mn-lt"/>
                          <a:ea typeface="+mn-ea"/>
                          <a:cs typeface="+mn-cs"/>
                        </a:rPr>
                        <a:t>0.200</a:t>
                      </a:r>
                      <a:endParaRPr lang="en-US" sz="1600" dirty="0">
                        <a:solidFill>
                          <a:srgbClr val="002060"/>
                        </a:solidFill>
                        <a:effectLs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ctr"/>
                      <a:r>
                        <a:rPr lang="en-US" sz="1600" kern="1200" dirty="0" smtClean="0">
                          <a:solidFill>
                            <a:srgbClr val="002060"/>
                          </a:solidFill>
                          <a:effectLst/>
                          <a:latin typeface="+mn-lt"/>
                          <a:ea typeface="+mn-ea"/>
                          <a:cs typeface="+mn-cs"/>
                        </a:rPr>
                        <a:t>0.200</a:t>
                      </a:r>
                      <a:endParaRPr lang="en-US" sz="1600" dirty="0">
                        <a:solidFill>
                          <a:srgbClr val="002060"/>
                        </a:solidFill>
                        <a:effectLs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274320">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algn="ctr">
                        <a:spcBef>
                          <a:spcPts val="0"/>
                        </a:spcBef>
                        <a:spcAft>
                          <a:spcPts val="0"/>
                        </a:spcAft>
                      </a:pPr>
                      <a:r>
                        <a:rPr lang="en-US" sz="1600" kern="100" dirty="0">
                          <a:solidFill>
                            <a:srgbClr val="C00000"/>
                          </a:solidFill>
                          <a:effectLst/>
                          <a:latin typeface="+mn-lt"/>
                          <a:ea typeface="SimSun"/>
                          <a:cs typeface="Calibri"/>
                        </a:rPr>
                        <a:t>a11</a:t>
                      </a:r>
                      <a:endParaRPr lang="en-US" sz="1600" kern="100" dirty="0">
                        <a:solidFill>
                          <a:srgbClr val="C00000"/>
                        </a:solidFill>
                        <a:effectLst/>
                        <a:latin typeface="+mn-lt"/>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ctr"/>
                      <a:r>
                        <a:rPr lang="en-US" sz="1600" dirty="0" smtClean="0">
                          <a:solidFill>
                            <a:srgbClr val="002060"/>
                          </a:solidFill>
                          <a:effectLst/>
                        </a:rPr>
                        <a:t>0</a:t>
                      </a:r>
                      <a:endParaRPr lang="en-US" sz="1600" dirty="0">
                        <a:solidFill>
                          <a:srgbClr val="002060"/>
                        </a:solidFill>
                        <a:effectLs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ctr"/>
                      <a:r>
                        <a:rPr lang="en-US" sz="1600" kern="1200" dirty="0" smtClean="0">
                          <a:solidFill>
                            <a:srgbClr val="002060"/>
                          </a:solidFill>
                          <a:effectLst/>
                          <a:latin typeface="+mn-lt"/>
                          <a:ea typeface="+mn-ea"/>
                          <a:cs typeface="+mn-cs"/>
                        </a:rPr>
                        <a:t>0.026</a:t>
                      </a:r>
                      <a:endParaRPr lang="en-US" sz="1600" dirty="0">
                        <a:solidFill>
                          <a:srgbClr val="002060"/>
                        </a:solidFill>
                        <a:effectLs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ctr"/>
                      <a:r>
                        <a:rPr lang="en-US" sz="1600" kern="1200" dirty="0" smtClean="0">
                          <a:solidFill>
                            <a:srgbClr val="002060"/>
                          </a:solidFill>
                          <a:effectLst/>
                          <a:latin typeface="+mn-lt"/>
                          <a:ea typeface="+mn-ea"/>
                          <a:cs typeface="+mn-cs"/>
                        </a:rPr>
                        <a:t>0.026</a:t>
                      </a:r>
                      <a:endParaRPr lang="en-US" sz="1600" dirty="0">
                        <a:solidFill>
                          <a:srgbClr val="002060"/>
                        </a:solidFill>
                        <a:effectLs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US"/>
                    </a:p>
                  </a:txBody>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algn="ctr">
                        <a:spcBef>
                          <a:spcPts val="0"/>
                        </a:spcBef>
                        <a:spcAft>
                          <a:spcPts val="0"/>
                        </a:spcAft>
                      </a:pPr>
                      <a:r>
                        <a:rPr lang="en-US" sz="1600" kern="100" dirty="0">
                          <a:solidFill>
                            <a:srgbClr val="C00000"/>
                          </a:solidFill>
                          <a:effectLst/>
                          <a:latin typeface="+mn-lt"/>
                          <a:ea typeface="SimSun"/>
                          <a:cs typeface="Calibri"/>
                        </a:rPr>
                        <a:t>b11</a:t>
                      </a:r>
                      <a:endParaRPr lang="en-US" sz="1600" kern="100" dirty="0">
                        <a:solidFill>
                          <a:srgbClr val="C00000"/>
                        </a:solidFill>
                        <a:effectLst/>
                        <a:latin typeface="+mn-lt"/>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ctr"/>
                      <a:r>
                        <a:rPr lang="en-US" sz="1600" dirty="0" smtClean="0">
                          <a:solidFill>
                            <a:srgbClr val="002060"/>
                          </a:solidFill>
                          <a:effectLst/>
                        </a:rPr>
                        <a:t>0</a:t>
                      </a:r>
                      <a:endParaRPr lang="en-US" sz="1600" dirty="0">
                        <a:solidFill>
                          <a:srgbClr val="002060"/>
                        </a:solidFill>
                        <a:effectLs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ctr"/>
                      <a:r>
                        <a:rPr lang="en-US" sz="1600" kern="1200" dirty="0" smtClean="0">
                          <a:solidFill>
                            <a:srgbClr val="002060"/>
                          </a:solidFill>
                          <a:effectLst/>
                          <a:latin typeface="+mn-lt"/>
                          <a:ea typeface="+mn-ea"/>
                          <a:cs typeface="+mn-cs"/>
                        </a:rPr>
                        <a:t>0.026</a:t>
                      </a:r>
                      <a:endParaRPr lang="en-US" sz="1600" dirty="0">
                        <a:solidFill>
                          <a:srgbClr val="002060"/>
                        </a:solidFill>
                        <a:effectLs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kern="1200" dirty="0" smtClean="0">
                          <a:solidFill>
                            <a:srgbClr val="002060"/>
                          </a:solidFill>
                          <a:effectLst/>
                          <a:latin typeface="+mn-lt"/>
                          <a:ea typeface="+mn-ea"/>
                          <a:cs typeface="+mn-cs"/>
                        </a:rPr>
                        <a:t>0.026</a:t>
                      </a:r>
                      <a:endParaRPr lang="en-US" sz="1600" dirty="0" smtClean="0">
                        <a:solidFill>
                          <a:srgbClr val="002060"/>
                        </a:solidFill>
                        <a:effectLs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274320">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algn="ctr">
                        <a:spcBef>
                          <a:spcPts val="0"/>
                        </a:spcBef>
                        <a:spcAft>
                          <a:spcPts val="0"/>
                        </a:spcAft>
                      </a:pPr>
                      <a:r>
                        <a:rPr lang="en-US" sz="1600" kern="100" dirty="0" smtClean="0">
                          <a:solidFill>
                            <a:srgbClr val="C00000"/>
                          </a:solidFill>
                          <a:effectLst/>
                          <a:latin typeface="+mn-lt"/>
                          <a:ea typeface="SimSun"/>
                          <a:cs typeface="Times New Roman"/>
                        </a:rPr>
                        <a:t>a12</a:t>
                      </a:r>
                      <a:endParaRPr lang="en-US" sz="1600" kern="100" dirty="0">
                        <a:solidFill>
                          <a:srgbClr val="C00000"/>
                        </a:solidFill>
                        <a:effectLst/>
                        <a:latin typeface="+mn-lt"/>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ctr"/>
                      <a:r>
                        <a:rPr lang="en-US" sz="1600" dirty="0" smtClean="0">
                          <a:solidFill>
                            <a:srgbClr val="002060"/>
                          </a:solidFill>
                          <a:effectLst/>
                        </a:rPr>
                        <a:t>0</a:t>
                      </a:r>
                      <a:endParaRPr lang="en-US" sz="1600" dirty="0">
                        <a:solidFill>
                          <a:srgbClr val="002060"/>
                        </a:solidFill>
                        <a:effectLs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ctr"/>
                      <a:r>
                        <a:rPr lang="en-US" sz="1600" kern="1200" dirty="0" smtClean="0">
                          <a:solidFill>
                            <a:srgbClr val="002060"/>
                          </a:solidFill>
                          <a:effectLst/>
                          <a:latin typeface="+mn-lt"/>
                          <a:ea typeface="+mn-ea"/>
                          <a:cs typeface="+mn-cs"/>
                        </a:rPr>
                        <a:t>0.014</a:t>
                      </a:r>
                      <a:endParaRPr lang="en-US" sz="1600" dirty="0">
                        <a:solidFill>
                          <a:srgbClr val="002060"/>
                        </a:solidFill>
                        <a:effectLs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ctr"/>
                      <a:r>
                        <a:rPr lang="en-US" sz="1600" kern="1200" dirty="0" smtClean="0">
                          <a:solidFill>
                            <a:srgbClr val="002060"/>
                          </a:solidFill>
                          <a:effectLst/>
                          <a:latin typeface="+mn-lt"/>
                          <a:ea typeface="+mn-ea"/>
                          <a:cs typeface="+mn-cs"/>
                        </a:rPr>
                        <a:t>0.014</a:t>
                      </a:r>
                      <a:endParaRPr lang="en-US" sz="1600" dirty="0">
                        <a:solidFill>
                          <a:srgbClr val="002060"/>
                        </a:solidFill>
                        <a:effectLs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marL="0" marR="0" algn="just">
                        <a:spcBef>
                          <a:spcPts val="0"/>
                        </a:spcBef>
                        <a:spcAft>
                          <a:spcPts val="0"/>
                        </a:spcAft>
                      </a:pPr>
                      <a:endParaRPr lang="en-US" sz="1600" kern="100" dirty="0">
                        <a:latin typeface="Calibri"/>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algn="ctr">
                        <a:spcBef>
                          <a:spcPts val="0"/>
                        </a:spcBef>
                        <a:spcAft>
                          <a:spcPts val="0"/>
                        </a:spcAft>
                      </a:pPr>
                      <a:r>
                        <a:rPr lang="en-US" sz="1600" kern="100" dirty="0" smtClean="0">
                          <a:solidFill>
                            <a:srgbClr val="C00000"/>
                          </a:solidFill>
                          <a:effectLst/>
                          <a:latin typeface="+mn-lt"/>
                          <a:ea typeface="SimSun"/>
                          <a:cs typeface="Times New Roman"/>
                        </a:rPr>
                        <a:t>b12</a:t>
                      </a:r>
                      <a:endParaRPr lang="en-US" sz="1600" kern="100" dirty="0">
                        <a:solidFill>
                          <a:srgbClr val="C00000"/>
                        </a:solidFill>
                        <a:effectLst/>
                        <a:latin typeface="+mn-lt"/>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ctr"/>
                      <a:r>
                        <a:rPr lang="en-US" sz="1600" dirty="0" smtClean="0">
                          <a:solidFill>
                            <a:srgbClr val="002060"/>
                          </a:solidFill>
                          <a:effectLst/>
                        </a:rPr>
                        <a:t>0</a:t>
                      </a:r>
                      <a:endParaRPr lang="en-US" sz="1600" dirty="0">
                        <a:solidFill>
                          <a:srgbClr val="002060"/>
                        </a:solidFill>
                        <a:effectLs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ctr"/>
                      <a:r>
                        <a:rPr lang="en-US" sz="1600" kern="1200" dirty="0" smtClean="0">
                          <a:solidFill>
                            <a:srgbClr val="002060"/>
                          </a:solidFill>
                          <a:effectLst/>
                          <a:latin typeface="+mn-lt"/>
                          <a:ea typeface="+mn-ea"/>
                          <a:cs typeface="+mn-cs"/>
                        </a:rPr>
                        <a:t>0.018</a:t>
                      </a:r>
                      <a:endParaRPr lang="en-US" sz="1600" dirty="0">
                        <a:solidFill>
                          <a:srgbClr val="002060"/>
                        </a:solidFill>
                        <a:effectLs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ctr"/>
                      <a:r>
                        <a:rPr lang="en-US" sz="1600" kern="1200" dirty="0" smtClean="0">
                          <a:solidFill>
                            <a:srgbClr val="002060"/>
                          </a:solidFill>
                          <a:effectLst/>
                          <a:latin typeface="+mn-lt"/>
                          <a:ea typeface="+mn-ea"/>
                          <a:cs typeface="+mn-cs"/>
                        </a:rPr>
                        <a:t>0.018</a:t>
                      </a:r>
                      <a:endParaRPr lang="en-US" sz="1600" dirty="0">
                        <a:solidFill>
                          <a:srgbClr val="002060"/>
                        </a:solidFill>
                        <a:effectLs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274320">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algn="ctr">
                        <a:spcBef>
                          <a:spcPts val="0"/>
                        </a:spcBef>
                        <a:spcAft>
                          <a:spcPts val="0"/>
                        </a:spcAft>
                      </a:pPr>
                      <a:r>
                        <a:rPr lang="en-US" sz="1600" kern="100" dirty="0" smtClean="0">
                          <a:solidFill>
                            <a:srgbClr val="C00000"/>
                          </a:solidFill>
                          <a:effectLst/>
                          <a:latin typeface="+mn-lt"/>
                          <a:ea typeface="SimSun"/>
                          <a:cs typeface="Times New Roman"/>
                        </a:rPr>
                        <a:t>a13</a:t>
                      </a:r>
                      <a:endParaRPr lang="en-US" sz="1600" kern="100" dirty="0">
                        <a:solidFill>
                          <a:srgbClr val="C00000"/>
                        </a:solidFill>
                        <a:effectLst/>
                        <a:latin typeface="+mn-lt"/>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ctr"/>
                      <a:r>
                        <a:rPr lang="en-US" sz="1600" dirty="0" smtClean="0">
                          <a:solidFill>
                            <a:srgbClr val="002060"/>
                          </a:solidFill>
                          <a:effectLst/>
                        </a:rPr>
                        <a:t>0</a:t>
                      </a:r>
                      <a:endParaRPr lang="en-US" sz="1600" dirty="0">
                        <a:solidFill>
                          <a:srgbClr val="002060"/>
                        </a:solidFill>
                        <a:effectLs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ctr"/>
                      <a:r>
                        <a:rPr lang="en-US" sz="1600" kern="1200" dirty="0" smtClean="0">
                          <a:solidFill>
                            <a:srgbClr val="002060"/>
                          </a:solidFill>
                          <a:effectLst/>
                          <a:latin typeface="+mn-lt"/>
                          <a:ea typeface="+mn-ea"/>
                          <a:cs typeface="+mn-cs"/>
                        </a:rPr>
                        <a:t>0.010</a:t>
                      </a:r>
                      <a:endParaRPr lang="en-US" sz="1600" dirty="0">
                        <a:solidFill>
                          <a:srgbClr val="002060"/>
                        </a:solidFill>
                        <a:effectLs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ctr"/>
                      <a:r>
                        <a:rPr lang="en-US" sz="1600" kern="1200" dirty="0" smtClean="0">
                          <a:solidFill>
                            <a:srgbClr val="002060"/>
                          </a:solidFill>
                          <a:effectLst/>
                          <a:latin typeface="+mn-lt"/>
                          <a:ea typeface="+mn-ea"/>
                          <a:cs typeface="+mn-cs"/>
                        </a:rPr>
                        <a:t>0.010</a:t>
                      </a:r>
                      <a:endParaRPr lang="en-US" sz="1600" dirty="0">
                        <a:solidFill>
                          <a:srgbClr val="002060"/>
                        </a:solidFill>
                        <a:effectLs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marL="0" marR="0" algn="just">
                        <a:spcBef>
                          <a:spcPts val="0"/>
                        </a:spcBef>
                        <a:spcAft>
                          <a:spcPts val="0"/>
                        </a:spcAft>
                      </a:pPr>
                      <a:endParaRPr lang="en-US" sz="1600" kern="100" dirty="0">
                        <a:latin typeface="Calibri"/>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algn="ctr">
                        <a:spcBef>
                          <a:spcPts val="0"/>
                        </a:spcBef>
                        <a:spcAft>
                          <a:spcPts val="0"/>
                        </a:spcAft>
                      </a:pPr>
                      <a:r>
                        <a:rPr lang="en-US" sz="1600" kern="100" dirty="0" smtClean="0">
                          <a:solidFill>
                            <a:srgbClr val="C00000"/>
                          </a:solidFill>
                          <a:effectLst/>
                          <a:latin typeface="+mn-lt"/>
                          <a:ea typeface="SimSun"/>
                          <a:cs typeface="Times New Roman"/>
                        </a:rPr>
                        <a:t>b13</a:t>
                      </a:r>
                      <a:endParaRPr lang="en-US" sz="1600" kern="100" dirty="0">
                        <a:solidFill>
                          <a:srgbClr val="C00000"/>
                        </a:solidFill>
                        <a:effectLst/>
                        <a:latin typeface="+mn-lt"/>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ctr"/>
                      <a:r>
                        <a:rPr lang="en-US" sz="1600" dirty="0" smtClean="0">
                          <a:solidFill>
                            <a:srgbClr val="002060"/>
                          </a:solidFill>
                          <a:effectLst/>
                        </a:rPr>
                        <a:t>0</a:t>
                      </a:r>
                      <a:endParaRPr lang="en-US" sz="1600" dirty="0">
                        <a:solidFill>
                          <a:srgbClr val="002060"/>
                        </a:solidFill>
                        <a:effectLs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ctr"/>
                      <a:r>
                        <a:rPr lang="en-US" sz="1600" kern="1200" dirty="0" smtClean="0">
                          <a:solidFill>
                            <a:srgbClr val="002060"/>
                          </a:solidFill>
                          <a:effectLst/>
                          <a:latin typeface="+mn-lt"/>
                          <a:ea typeface="+mn-ea"/>
                          <a:cs typeface="+mn-cs"/>
                        </a:rPr>
                        <a:t>0.009</a:t>
                      </a:r>
                      <a:endParaRPr lang="en-US" sz="1600" dirty="0">
                        <a:solidFill>
                          <a:srgbClr val="002060"/>
                        </a:solidFill>
                        <a:effectLs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ctr"/>
                      <a:r>
                        <a:rPr lang="en-US" sz="1600" kern="1200" dirty="0" smtClean="0">
                          <a:solidFill>
                            <a:srgbClr val="002060"/>
                          </a:solidFill>
                          <a:effectLst/>
                          <a:latin typeface="+mn-lt"/>
                          <a:ea typeface="+mn-ea"/>
                          <a:cs typeface="+mn-cs"/>
                        </a:rPr>
                        <a:t>0.009</a:t>
                      </a:r>
                      <a:endParaRPr lang="en-US" sz="1600" dirty="0">
                        <a:solidFill>
                          <a:srgbClr val="002060"/>
                        </a:solidFill>
                        <a:effectLs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274320">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algn="ctr">
                        <a:spcBef>
                          <a:spcPts val="0"/>
                        </a:spcBef>
                        <a:spcAft>
                          <a:spcPts val="0"/>
                        </a:spcAft>
                      </a:pPr>
                      <a:r>
                        <a:rPr lang="en-US" sz="1600" kern="100" dirty="0" smtClean="0">
                          <a:solidFill>
                            <a:srgbClr val="C00000"/>
                          </a:solidFill>
                          <a:effectLst/>
                          <a:latin typeface="+mn-lt"/>
                          <a:ea typeface="SimSun"/>
                          <a:cs typeface="Times New Roman"/>
                        </a:rPr>
                        <a:t>a14</a:t>
                      </a:r>
                      <a:endParaRPr lang="en-US" sz="1600" kern="100" dirty="0">
                        <a:solidFill>
                          <a:srgbClr val="C00000"/>
                        </a:solidFill>
                        <a:effectLst/>
                        <a:latin typeface="+mn-lt"/>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ctr"/>
                      <a:r>
                        <a:rPr lang="en-US" sz="1600" dirty="0" smtClean="0">
                          <a:solidFill>
                            <a:srgbClr val="002060"/>
                          </a:solidFill>
                          <a:effectLst/>
                        </a:rPr>
                        <a:t>0</a:t>
                      </a:r>
                      <a:endParaRPr lang="en-US" sz="1600" dirty="0">
                        <a:solidFill>
                          <a:srgbClr val="002060"/>
                        </a:solidFill>
                        <a:effectLs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ctr"/>
                      <a:r>
                        <a:rPr lang="en-US" sz="1600" kern="1200" dirty="0" smtClean="0">
                          <a:solidFill>
                            <a:srgbClr val="002060"/>
                          </a:solidFill>
                          <a:effectLst/>
                          <a:latin typeface="+mn-lt"/>
                          <a:ea typeface="+mn-ea"/>
                          <a:cs typeface="+mn-cs"/>
                        </a:rPr>
                        <a:t>0.005</a:t>
                      </a:r>
                      <a:endParaRPr lang="en-US" sz="1600" dirty="0">
                        <a:solidFill>
                          <a:srgbClr val="002060"/>
                        </a:solidFill>
                        <a:effectLs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ctr"/>
                      <a:r>
                        <a:rPr lang="en-US" sz="1600" kern="1200" dirty="0" smtClean="0">
                          <a:solidFill>
                            <a:srgbClr val="002060"/>
                          </a:solidFill>
                          <a:effectLst/>
                          <a:latin typeface="+mn-lt"/>
                          <a:ea typeface="+mn-ea"/>
                          <a:cs typeface="+mn-cs"/>
                        </a:rPr>
                        <a:t>0.005</a:t>
                      </a:r>
                      <a:endParaRPr lang="en-US" sz="1600" dirty="0">
                        <a:solidFill>
                          <a:srgbClr val="002060"/>
                        </a:solidFill>
                        <a:effectLs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marL="0" marR="0" algn="just">
                        <a:spcBef>
                          <a:spcPts val="0"/>
                        </a:spcBef>
                        <a:spcAft>
                          <a:spcPts val="0"/>
                        </a:spcAft>
                      </a:pPr>
                      <a:endParaRPr lang="en-US" sz="1600" kern="100" dirty="0">
                        <a:latin typeface="Calibri"/>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algn="ctr">
                        <a:spcBef>
                          <a:spcPts val="0"/>
                        </a:spcBef>
                        <a:spcAft>
                          <a:spcPts val="0"/>
                        </a:spcAft>
                      </a:pPr>
                      <a:r>
                        <a:rPr lang="en-US" sz="1600" kern="100" dirty="0" smtClean="0">
                          <a:solidFill>
                            <a:srgbClr val="C00000"/>
                          </a:solidFill>
                          <a:effectLst/>
                          <a:latin typeface="+mn-lt"/>
                          <a:ea typeface="SimSun"/>
                          <a:cs typeface="Times New Roman"/>
                        </a:rPr>
                        <a:t>b14</a:t>
                      </a:r>
                      <a:endParaRPr lang="en-US" sz="1600" kern="100" dirty="0">
                        <a:solidFill>
                          <a:srgbClr val="C00000"/>
                        </a:solidFill>
                        <a:effectLst/>
                        <a:latin typeface="+mn-lt"/>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ctr"/>
                      <a:r>
                        <a:rPr lang="en-US" sz="1600" kern="1200" dirty="0" smtClean="0">
                          <a:solidFill>
                            <a:srgbClr val="002060"/>
                          </a:solidFill>
                          <a:effectLst/>
                          <a:latin typeface="+mn-lt"/>
                          <a:ea typeface="+mn-ea"/>
                          <a:cs typeface="+mn-cs"/>
                        </a:rPr>
                        <a:t> -0.040</a:t>
                      </a:r>
                      <a:endParaRPr lang="en-US" sz="1600" dirty="0">
                        <a:solidFill>
                          <a:srgbClr val="002060"/>
                        </a:solidFill>
                        <a:effectLs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ctr"/>
                      <a:r>
                        <a:rPr lang="en-US" sz="1600" kern="1200" dirty="0" smtClean="0">
                          <a:solidFill>
                            <a:srgbClr val="002060"/>
                          </a:solidFill>
                          <a:effectLst/>
                          <a:latin typeface="+mn-lt"/>
                          <a:ea typeface="+mn-ea"/>
                          <a:cs typeface="+mn-cs"/>
                        </a:rPr>
                        <a:t>0.023</a:t>
                      </a:r>
                      <a:endParaRPr lang="en-US" sz="1600" dirty="0">
                        <a:solidFill>
                          <a:srgbClr val="002060"/>
                        </a:solidFill>
                        <a:effectLs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ctr"/>
                      <a:r>
                        <a:rPr lang="en-US" sz="1600" kern="1200" dirty="0" smtClean="0">
                          <a:solidFill>
                            <a:srgbClr val="002060"/>
                          </a:solidFill>
                          <a:effectLst/>
                          <a:latin typeface="+mn-lt"/>
                          <a:ea typeface="+mn-ea"/>
                          <a:cs typeface="+mn-cs"/>
                        </a:rPr>
                        <a:t>0.023</a:t>
                      </a:r>
                      <a:endParaRPr lang="en-US" sz="1600" dirty="0">
                        <a:solidFill>
                          <a:srgbClr val="002060"/>
                        </a:solidFill>
                        <a:effectLs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4" name="TextBox 3"/>
          <p:cNvSpPr txBox="1"/>
          <p:nvPr/>
        </p:nvSpPr>
        <p:spPr>
          <a:xfrm>
            <a:off x="457200" y="1097280"/>
            <a:ext cx="8229600" cy="369332"/>
          </a:xfrm>
          <a:prstGeom prst="rect">
            <a:avLst/>
          </a:prstGeom>
          <a:noFill/>
        </p:spPr>
        <p:txBody>
          <a:bodyPr wrap="square" rtlCol="0">
            <a:spAutoFit/>
          </a:bodyPr>
          <a:lstStyle/>
          <a:p>
            <a:pPr indent="-182880"/>
            <a:r>
              <a:rPr lang="en-US" dirty="0" smtClean="0"/>
              <a:t>Reference </a:t>
            </a:r>
            <a:r>
              <a:rPr lang="en-US" dirty="0"/>
              <a:t>table: “IT_errortable_v66</a:t>
            </a:r>
            <a:r>
              <a:rPr lang="en-US" dirty="0" smtClean="0"/>
              <a:t>”.</a:t>
            </a:r>
            <a:endParaRPr lang="en-US" dirty="0"/>
          </a:p>
        </p:txBody>
      </p:sp>
      <p:graphicFrame>
        <p:nvGraphicFramePr>
          <p:cNvPr id="5" name="Object 4"/>
          <p:cNvGraphicFramePr>
            <a:graphicFrameLocks noGrp="1" noChangeAspect="1"/>
          </p:cNvGraphicFramePr>
          <p:nvPr>
            <p:extLst>
              <p:ext uri="{D42A27DB-BD31-4B8C-83A1-F6EECF244321}">
                <p14:modId xmlns:p14="http://schemas.microsoft.com/office/powerpoint/2010/main" val="1152566514"/>
              </p:ext>
            </p:extLst>
          </p:nvPr>
        </p:nvGraphicFramePr>
        <p:xfrm>
          <a:off x="2386013" y="5545138"/>
          <a:ext cx="4371975" cy="690562"/>
        </p:xfrm>
        <a:graphic>
          <a:graphicData uri="http://schemas.openxmlformats.org/presentationml/2006/ole">
            <mc:AlternateContent xmlns:mc="http://schemas.openxmlformats.org/markup-compatibility/2006">
              <mc:Choice xmlns:v="urn:schemas-microsoft-com:vml" Requires="v">
                <p:oleObj spid="_x0000_s4125" name="Equation" r:id="rId3" imgW="3530600" imgH="558800" progId="Equation.3">
                  <p:embed/>
                </p:oleObj>
              </mc:Choice>
              <mc:Fallback>
                <p:oleObj name="Equation" r:id="rId3" imgW="3530600" imgH="558800" progId="Equation.3">
                  <p:embed/>
                  <p:pic>
                    <p:nvPicPr>
                      <p:cNvPr id="0" name="Object 5"/>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6013" y="5545138"/>
                        <a:ext cx="4371975" cy="69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2277364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Estimated field quality </a:t>
            </a:r>
            <a:r>
              <a:rPr lang="en-US" dirty="0" smtClean="0"/>
              <a:t>of</a:t>
            </a:r>
            <a:r>
              <a:rPr lang="en-US" dirty="0" smtClean="0"/>
              <a:t> </a:t>
            </a:r>
            <a:r>
              <a:rPr lang="en-US" dirty="0" smtClean="0"/>
              <a:t>D1, D2 separation dipoles and Q4, Q5 matching quadrupoles </a:t>
            </a:r>
            <a:r>
              <a:rPr lang="en-US" dirty="0"/>
              <a:t>at injection </a:t>
            </a:r>
            <a:r>
              <a:rPr lang="en-US" dirty="0" smtClean="0"/>
              <a:t>energy</a:t>
            </a:r>
            <a:endParaRPr lang="en-US" dirty="0"/>
          </a:p>
        </p:txBody>
      </p:sp>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37160" y="1371600"/>
            <a:ext cx="4343400" cy="2343898"/>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663440" y="1371600"/>
            <a:ext cx="4343400" cy="2342095"/>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37160" y="4023360"/>
            <a:ext cx="4343400" cy="2193434"/>
          </a:xfrm>
          <a:prstGeom prst="rect">
            <a:avLst/>
          </a:prstGeom>
        </p:spPr>
      </p:pic>
      <p:pic>
        <p:nvPicPr>
          <p:cNvPr id="7" name="Picture 6"/>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4663440" y="4023360"/>
            <a:ext cx="4343400" cy="2191747"/>
          </a:xfrm>
          <a:prstGeom prst="rect">
            <a:avLst/>
          </a:prstGeom>
        </p:spPr>
      </p:pic>
      <p:sp>
        <p:nvSpPr>
          <p:cNvPr id="3" name="TextBox 2"/>
          <p:cNvSpPr txBox="1"/>
          <p:nvPr/>
        </p:nvSpPr>
        <p:spPr>
          <a:xfrm>
            <a:off x="1452696" y="1014968"/>
            <a:ext cx="1712328" cy="369332"/>
          </a:xfrm>
          <a:prstGeom prst="rect">
            <a:avLst/>
          </a:prstGeom>
          <a:noFill/>
        </p:spPr>
        <p:txBody>
          <a:bodyPr wrap="none" rtlCol="0">
            <a:spAutoFit/>
          </a:bodyPr>
          <a:lstStyle/>
          <a:p>
            <a:r>
              <a:rPr lang="en-US" dirty="0" smtClean="0"/>
              <a:t>D1 (r</a:t>
            </a:r>
            <a:r>
              <a:rPr lang="en-US" baseline="-25000" dirty="0" smtClean="0"/>
              <a:t>0</a:t>
            </a:r>
            <a:r>
              <a:rPr lang="en-US" dirty="0" smtClean="0"/>
              <a:t> = 50 mm)</a:t>
            </a:r>
            <a:endParaRPr lang="en-US" dirty="0"/>
          </a:p>
        </p:txBody>
      </p:sp>
      <p:sp>
        <p:nvSpPr>
          <p:cNvPr id="8" name="TextBox 7"/>
          <p:cNvSpPr txBox="1"/>
          <p:nvPr/>
        </p:nvSpPr>
        <p:spPr>
          <a:xfrm>
            <a:off x="5978976" y="3654028"/>
            <a:ext cx="1686680" cy="369332"/>
          </a:xfrm>
          <a:prstGeom prst="rect">
            <a:avLst/>
          </a:prstGeom>
          <a:noFill/>
        </p:spPr>
        <p:txBody>
          <a:bodyPr wrap="none" rtlCol="0">
            <a:spAutoFit/>
          </a:bodyPr>
          <a:lstStyle/>
          <a:p>
            <a:r>
              <a:rPr lang="en-US" dirty="0" smtClean="0"/>
              <a:t>Q5 (r</a:t>
            </a:r>
            <a:r>
              <a:rPr lang="en-US" baseline="-25000" dirty="0" smtClean="0"/>
              <a:t>0</a:t>
            </a:r>
            <a:r>
              <a:rPr lang="en-US" dirty="0" smtClean="0"/>
              <a:t> = 17 mm)</a:t>
            </a:r>
            <a:endParaRPr lang="en-US" dirty="0"/>
          </a:p>
        </p:txBody>
      </p:sp>
      <p:sp>
        <p:nvSpPr>
          <p:cNvPr id="9" name="TextBox 8"/>
          <p:cNvSpPr txBox="1"/>
          <p:nvPr/>
        </p:nvSpPr>
        <p:spPr>
          <a:xfrm>
            <a:off x="1452696" y="3665696"/>
            <a:ext cx="1686680" cy="369332"/>
          </a:xfrm>
          <a:prstGeom prst="rect">
            <a:avLst/>
          </a:prstGeom>
          <a:noFill/>
        </p:spPr>
        <p:txBody>
          <a:bodyPr wrap="none" rtlCol="0">
            <a:spAutoFit/>
          </a:bodyPr>
          <a:lstStyle/>
          <a:p>
            <a:r>
              <a:rPr lang="en-US" dirty="0" smtClean="0"/>
              <a:t>Q4 (r</a:t>
            </a:r>
            <a:r>
              <a:rPr lang="en-US" baseline="-25000" dirty="0" smtClean="0"/>
              <a:t>0</a:t>
            </a:r>
            <a:r>
              <a:rPr lang="en-US" dirty="0" smtClean="0"/>
              <a:t> = 30 mm)</a:t>
            </a:r>
            <a:endParaRPr lang="en-US" dirty="0"/>
          </a:p>
        </p:txBody>
      </p:sp>
      <p:sp>
        <p:nvSpPr>
          <p:cNvPr id="10" name="TextBox 9"/>
          <p:cNvSpPr txBox="1"/>
          <p:nvPr/>
        </p:nvSpPr>
        <p:spPr>
          <a:xfrm>
            <a:off x="5978976" y="1002268"/>
            <a:ext cx="1673856" cy="369332"/>
          </a:xfrm>
          <a:prstGeom prst="rect">
            <a:avLst/>
          </a:prstGeom>
          <a:noFill/>
        </p:spPr>
        <p:txBody>
          <a:bodyPr wrap="none" rtlCol="0">
            <a:spAutoFit/>
          </a:bodyPr>
          <a:lstStyle/>
          <a:p>
            <a:r>
              <a:rPr lang="en-US" dirty="0" smtClean="0"/>
              <a:t>D2 (r</a:t>
            </a:r>
            <a:r>
              <a:rPr lang="en-US" baseline="-25000" dirty="0" smtClean="0"/>
              <a:t>0</a:t>
            </a:r>
            <a:r>
              <a:rPr lang="en-US" dirty="0" smtClean="0"/>
              <a:t> = 35 mm)</a:t>
            </a:r>
            <a:endParaRPr lang="en-US" dirty="0"/>
          </a:p>
        </p:txBody>
      </p:sp>
    </p:spTree>
    <p:extLst>
      <p:ext uri="{BB962C8B-B14F-4D97-AF65-F5344CB8AC3E}">
        <p14:creationId xmlns:p14="http://schemas.microsoft.com/office/powerpoint/2010/main" val="1689472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 sensitivity to IR magnet errors in SLHCV3.1b lattice at injection energy</a:t>
            </a:r>
            <a:endParaRPr lang="en-US" dirty="0"/>
          </a:p>
        </p:txBody>
      </p:sp>
      <p:pic>
        <p:nvPicPr>
          <p:cNvPr id="3" name="Picture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371600" y="1874520"/>
            <a:ext cx="6400800" cy="4647772"/>
          </a:xfrm>
          <a:prstGeom prst="rect">
            <a:avLst/>
          </a:prstGeom>
        </p:spPr>
      </p:pic>
      <p:sp>
        <p:nvSpPr>
          <p:cNvPr id="4" name="TextBox 3"/>
          <p:cNvSpPr txBox="1"/>
          <p:nvPr/>
        </p:nvSpPr>
        <p:spPr>
          <a:xfrm>
            <a:off x="457200" y="1005840"/>
            <a:ext cx="8229600" cy="830997"/>
          </a:xfrm>
          <a:prstGeom prst="rect">
            <a:avLst/>
          </a:prstGeom>
          <a:noFill/>
        </p:spPr>
        <p:txBody>
          <a:bodyPr wrap="square" rtlCol="0">
            <a:spAutoFit/>
          </a:bodyPr>
          <a:lstStyle/>
          <a:p>
            <a:r>
              <a:rPr lang="en-US" sz="1600" dirty="0" smtClean="0"/>
              <a:t>Arc errors and standard corrections are always included. Injection lattice with </a:t>
            </a:r>
            <a:r>
              <a:rPr lang="en-US" sz="1600" dirty="0" smtClean="0">
                <a:latin typeface="Symbol" panose="05050102010706020507" pitchFamily="18" charset="2"/>
              </a:rPr>
              <a:t>b</a:t>
            </a:r>
            <a:r>
              <a:rPr lang="en-US" sz="1600" dirty="0" smtClean="0"/>
              <a:t>* = 5.5 m at </a:t>
            </a:r>
            <a:r>
              <a:rPr lang="en-US" sz="1600" dirty="0" smtClean="0"/>
              <a:t>IP1,5</a:t>
            </a:r>
            <a:r>
              <a:rPr lang="en-US" sz="1600" dirty="0" smtClean="0"/>
              <a:t>.</a:t>
            </a:r>
          </a:p>
          <a:p>
            <a:r>
              <a:rPr lang="en-US" sz="1600" dirty="0" smtClean="0"/>
              <a:t>DA is not sensitive to the IR magnet errors – the DA fluctuation is comparable to accuracy of the calculation.</a:t>
            </a:r>
          </a:p>
        </p:txBody>
      </p:sp>
    </p:spTree>
    <p:extLst>
      <p:ext uri="{BB962C8B-B14F-4D97-AF65-F5344CB8AC3E}">
        <p14:creationId xmlns:p14="http://schemas.microsoft.com/office/powerpoint/2010/main" val="9389730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 at injection energy for SLHCV3.1b lattice with </a:t>
            </a:r>
            <a:r>
              <a:rPr lang="en-US" dirty="0" smtClean="0">
                <a:latin typeface="Symbol" panose="05050102010706020507" pitchFamily="18" charset="2"/>
              </a:rPr>
              <a:t>b</a:t>
            </a:r>
            <a:r>
              <a:rPr lang="en-US" dirty="0" smtClean="0"/>
              <a:t>* = 5.5 m</a:t>
            </a:r>
            <a:endParaRPr lang="en-US" dirty="0"/>
          </a:p>
        </p:txBody>
      </p:sp>
      <p:pic>
        <p:nvPicPr>
          <p:cNvPr id="3" name="Picture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369314" y="2075180"/>
            <a:ext cx="6405372" cy="4402836"/>
          </a:xfrm>
          <a:prstGeom prst="rect">
            <a:avLst/>
          </a:prstGeom>
        </p:spPr>
      </p:pic>
      <p:sp>
        <p:nvSpPr>
          <p:cNvPr id="4" name="TextBox 3"/>
          <p:cNvSpPr txBox="1"/>
          <p:nvPr/>
        </p:nvSpPr>
        <p:spPr>
          <a:xfrm>
            <a:off x="457200" y="1097280"/>
            <a:ext cx="8229600" cy="830997"/>
          </a:xfrm>
          <a:prstGeom prst="rect">
            <a:avLst/>
          </a:prstGeom>
          <a:noFill/>
        </p:spPr>
        <p:txBody>
          <a:bodyPr wrap="square" rtlCol="0">
            <a:spAutoFit/>
          </a:bodyPr>
          <a:lstStyle/>
          <a:p>
            <a:r>
              <a:rPr lang="en-US" sz="1600" dirty="0" smtClean="0"/>
              <a:t>The DA at injection energy and </a:t>
            </a:r>
            <a:r>
              <a:rPr lang="en-US" sz="1600" dirty="0" smtClean="0"/>
              <a:t>tune </a:t>
            </a:r>
            <a:r>
              <a:rPr lang="en-US" sz="1600" dirty="0" smtClean="0"/>
              <a:t>of 62.28/60.31 is </a:t>
            </a:r>
            <a:r>
              <a:rPr lang="en-US" sz="1600" dirty="0" smtClean="0"/>
              <a:t>about 1</a:t>
            </a:r>
            <a:r>
              <a:rPr lang="en-US" sz="1600" dirty="0" smtClean="0">
                <a:latin typeface="Symbol" panose="05050102010706020507" pitchFamily="18" charset="2"/>
              </a:rPr>
              <a:t>s</a:t>
            </a:r>
            <a:r>
              <a:rPr lang="en-US" sz="1600" dirty="0" smtClean="0"/>
              <a:t> smaller than for the nominal LHC. </a:t>
            </a:r>
            <a:r>
              <a:rPr lang="en-US" sz="1600" dirty="0"/>
              <a:t>S</a:t>
            </a:r>
            <a:r>
              <a:rPr lang="en-US" sz="1600" dirty="0" smtClean="0"/>
              <a:t>ince the DA </a:t>
            </a:r>
            <a:r>
              <a:rPr lang="en-US" sz="1600" dirty="0" smtClean="0"/>
              <a:t>is not limited by the IR magnet errors, </a:t>
            </a:r>
            <a:r>
              <a:rPr lang="en-US" sz="1600" dirty="0" smtClean="0"/>
              <a:t>then improvements </a:t>
            </a:r>
            <a:r>
              <a:rPr lang="en-US" sz="1600" dirty="0" smtClean="0"/>
              <a:t>to other lattice properties (e.g. arcs and tune) </a:t>
            </a:r>
            <a:r>
              <a:rPr lang="en-US" sz="1600" dirty="0" smtClean="0"/>
              <a:t>may need </a:t>
            </a:r>
            <a:r>
              <a:rPr lang="en-US" sz="1600" dirty="0" smtClean="0"/>
              <a:t>to be </a:t>
            </a:r>
            <a:r>
              <a:rPr lang="en-US" sz="1600" dirty="0" smtClean="0"/>
              <a:t>considered in order to recover the DA.</a:t>
            </a:r>
            <a:endParaRPr lang="en-US" sz="1600" dirty="0" smtClean="0"/>
          </a:p>
        </p:txBody>
      </p:sp>
    </p:spTree>
    <p:extLst>
      <p:ext uri="{BB962C8B-B14F-4D97-AF65-F5344CB8AC3E}">
        <p14:creationId xmlns:p14="http://schemas.microsoft.com/office/powerpoint/2010/main" val="33698199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Comparison of DA for SLHCV3.1b with </a:t>
            </a:r>
            <a:r>
              <a:rPr lang="en-US" dirty="0" smtClean="0">
                <a:latin typeface="Symbol" panose="05050102010706020507" pitchFamily="18" charset="2"/>
              </a:rPr>
              <a:t>b</a:t>
            </a:r>
            <a:r>
              <a:rPr lang="en-US" dirty="0" smtClean="0"/>
              <a:t>* = 5.5 m and 11 m at injection energy</a:t>
            </a:r>
            <a:endParaRPr lang="en-US" dirty="0"/>
          </a:p>
        </p:txBody>
      </p:sp>
      <p:pic>
        <p:nvPicPr>
          <p:cNvPr id="3" name="Picture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369314" y="1920240"/>
            <a:ext cx="6405372" cy="4402836"/>
          </a:xfrm>
          <a:prstGeom prst="rect">
            <a:avLst/>
          </a:prstGeom>
        </p:spPr>
      </p:pic>
      <p:sp>
        <p:nvSpPr>
          <p:cNvPr id="4" name="TextBox 3"/>
          <p:cNvSpPr txBox="1"/>
          <p:nvPr/>
        </p:nvSpPr>
        <p:spPr>
          <a:xfrm>
            <a:off x="457200" y="1097280"/>
            <a:ext cx="8229600" cy="646331"/>
          </a:xfrm>
          <a:prstGeom prst="rect">
            <a:avLst/>
          </a:prstGeom>
          <a:noFill/>
        </p:spPr>
        <p:txBody>
          <a:bodyPr wrap="square" rtlCol="0">
            <a:spAutoFit/>
          </a:bodyPr>
          <a:lstStyle/>
          <a:p>
            <a:r>
              <a:rPr lang="en-US" dirty="0" smtClean="0"/>
              <a:t>The DA at injection energy is about the same for </a:t>
            </a:r>
            <a:r>
              <a:rPr lang="en-US" dirty="0" smtClean="0">
                <a:latin typeface="Symbol" panose="05050102010706020507" pitchFamily="18" charset="2"/>
              </a:rPr>
              <a:t>b</a:t>
            </a:r>
            <a:r>
              <a:rPr lang="en-US" dirty="0" smtClean="0"/>
              <a:t>* = 5.5 m and 11 m optics at </a:t>
            </a:r>
            <a:r>
              <a:rPr lang="en-US" dirty="0" smtClean="0"/>
              <a:t>IP1/IP5, </a:t>
            </a:r>
            <a:r>
              <a:rPr lang="en-US" dirty="0" smtClean="0"/>
              <a:t>therefore </a:t>
            </a:r>
            <a:r>
              <a:rPr lang="en-US" dirty="0" smtClean="0">
                <a:latin typeface="Symbol" panose="05050102010706020507" pitchFamily="18" charset="2"/>
              </a:rPr>
              <a:t>b</a:t>
            </a:r>
            <a:r>
              <a:rPr lang="en-US" dirty="0" smtClean="0"/>
              <a:t>* is not a limitation.</a:t>
            </a:r>
          </a:p>
        </p:txBody>
      </p:sp>
    </p:spTree>
    <p:extLst>
      <p:ext uri="{BB962C8B-B14F-4D97-AF65-F5344CB8AC3E}">
        <p14:creationId xmlns:p14="http://schemas.microsoft.com/office/powerpoint/2010/main" val="3133629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Tune scan for SLHCV3.1b lattice at injection energy – </a:t>
            </a:r>
            <a:r>
              <a:rPr lang="en-US" u="sng" dirty="0" smtClean="0"/>
              <a:t>minimum DA</a:t>
            </a:r>
            <a:endParaRPr lang="en-US" u="sng" dirty="0"/>
          </a:p>
        </p:txBody>
      </p:sp>
      <p:grpSp>
        <p:nvGrpSpPr>
          <p:cNvPr id="18" name="Group 17"/>
          <p:cNvGrpSpPr/>
          <p:nvPr/>
        </p:nvGrpSpPr>
        <p:grpSpPr>
          <a:xfrm>
            <a:off x="114300" y="1828800"/>
            <a:ext cx="8968519" cy="4254057"/>
            <a:chOff x="114300" y="1663701"/>
            <a:chExt cx="8968519" cy="4254057"/>
          </a:xfrm>
        </p:grpSpPr>
        <p:grpSp>
          <p:nvGrpSpPr>
            <p:cNvPr id="6" name="Group 5"/>
            <p:cNvGrpSpPr>
              <a:grpSpLocks noChangeAspect="1"/>
            </p:cNvGrpSpPr>
            <p:nvPr/>
          </p:nvGrpSpPr>
          <p:grpSpPr>
            <a:xfrm>
              <a:off x="114300" y="1663701"/>
              <a:ext cx="4343400" cy="4254057"/>
              <a:chOff x="1371600" y="1371600"/>
              <a:chExt cx="5601624" cy="5486400"/>
            </a:xfrm>
          </p:grpSpPr>
          <p:pic>
            <p:nvPicPr>
              <p:cNvPr id="12" name="Picture 1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371600" y="1371600"/>
                <a:ext cx="5601624" cy="5486400"/>
              </a:xfrm>
              <a:prstGeom prst="rect">
                <a:avLst/>
              </a:prstGeom>
            </p:spPr>
          </p:pic>
          <p:grpSp>
            <p:nvGrpSpPr>
              <p:cNvPr id="13" name="Group 12"/>
              <p:cNvGrpSpPr/>
              <p:nvPr/>
            </p:nvGrpSpPr>
            <p:grpSpPr>
              <a:xfrm>
                <a:off x="3383280" y="2375686"/>
                <a:ext cx="1988010" cy="2794443"/>
                <a:chOff x="3842305" y="2375686"/>
                <a:chExt cx="1988010" cy="2794443"/>
              </a:xfrm>
            </p:grpSpPr>
            <p:sp>
              <p:nvSpPr>
                <p:cNvPr id="14" name="TextBox 13"/>
                <p:cNvSpPr txBox="1"/>
                <p:nvPr/>
              </p:nvSpPr>
              <p:spPr>
                <a:xfrm>
                  <a:off x="4004177" y="4246798"/>
                  <a:ext cx="1826138" cy="92333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FFFFFF"/>
                      </a:solidFill>
                      <a:effectLst/>
                      <a:uLnTx/>
                      <a:uFillTx/>
                      <a:latin typeface="Arial"/>
                    </a:rPr>
                    <a:t>Pink area below</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err="1" smtClean="0">
                      <a:ln>
                        <a:noFill/>
                      </a:ln>
                      <a:solidFill>
                        <a:srgbClr val="FFFFFF"/>
                      </a:solidFill>
                      <a:effectLst/>
                      <a:uLnTx/>
                      <a:uFillTx/>
                      <a:latin typeface="Arial"/>
                    </a:rPr>
                    <a:t>Qx</a:t>
                  </a:r>
                  <a:r>
                    <a:rPr kumimoji="0" lang="en-US" sz="1800" b="0" i="0" u="none" strike="noStrike" kern="0" cap="none" spc="0" normalizeH="0" baseline="0" noProof="0" dirty="0" smtClean="0">
                      <a:ln>
                        <a:noFill/>
                      </a:ln>
                      <a:solidFill>
                        <a:srgbClr val="FFFFFF"/>
                      </a:solidFill>
                      <a:effectLst/>
                      <a:uLnTx/>
                      <a:uFillTx/>
                      <a:latin typeface="Arial"/>
                    </a:rPr>
                    <a:t>=</a:t>
                  </a:r>
                  <a:r>
                    <a:rPr kumimoji="0" lang="en-US" sz="1800" b="0" i="0" u="none" strike="noStrike" kern="0" cap="none" spc="0" normalizeH="0" baseline="0" noProof="0" dirty="0" err="1" smtClean="0">
                      <a:ln>
                        <a:noFill/>
                      </a:ln>
                      <a:solidFill>
                        <a:srgbClr val="FFFFFF"/>
                      </a:solidFill>
                      <a:effectLst/>
                      <a:uLnTx/>
                      <a:uFillTx/>
                      <a:latin typeface="Arial"/>
                    </a:rPr>
                    <a:t>Qy</a:t>
                  </a:r>
                  <a:r>
                    <a:rPr kumimoji="0" lang="en-US" sz="1800" b="0" i="0" u="none" strike="noStrike" kern="0" cap="none" spc="0" normalizeH="0" baseline="0" noProof="0" dirty="0" smtClean="0">
                      <a:ln>
                        <a:noFill/>
                      </a:ln>
                      <a:solidFill>
                        <a:srgbClr val="FFFFFF"/>
                      </a:solidFill>
                      <a:effectLst/>
                      <a:uLnTx/>
                      <a:uFillTx/>
                      <a:latin typeface="Arial"/>
                    </a:rPr>
                    <a:t> line was</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FFFFFF"/>
                      </a:solidFill>
                      <a:effectLst/>
                      <a:uLnTx/>
                      <a:uFillTx/>
                      <a:latin typeface="Arial"/>
                    </a:rPr>
                    <a:t>not scanned</a:t>
                  </a:r>
                </a:p>
              </p:txBody>
            </p:sp>
            <p:sp>
              <p:nvSpPr>
                <p:cNvPr id="15" name="7-Point Star 14"/>
                <p:cNvSpPr/>
                <p:nvPr/>
              </p:nvSpPr>
              <p:spPr>
                <a:xfrm>
                  <a:off x="3842305" y="2375686"/>
                  <a:ext cx="137159" cy="137159"/>
                </a:xfrm>
                <a:prstGeom prst="star7">
                  <a:avLst/>
                </a:prstGeom>
                <a:solidFill>
                  <a:srgbClr val="002060"/>
                </a:solidFill>
                <a:ln w="264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Arial"/>
                  </a:endParaRPr>
                </a:p>
              </p:txBody>
            </p:sp>
          </p:grpSp>
        </p:grpSp>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282219" y="1701799"/>
              <a:ext cx="4800600" cy="3516895"/>
            </a:xfrm>
            <a:prstGeom prst="rect">
              <a:avLst/>
            </a:prstGeom>
          </p:spPr>
        </p:pic>
        <p:grpSp>
          <p:nvGrpSpPr>
            <p:cNvPr id="7" name="Group 6"/>
            <p:cNvGrpSpPr/>
            <p:nvPr/>
          </p:nvGrpSpPr>
          <p:grpSpPr>
            <a:xfrm>
              <a:off x="1899920" y="5255850"/>
              <a:ext cx="1680451" cy="369332"/>
              <a:chOff x="7430430" y="2275979"/>
              <a:chExt cx="1680451" cy="369332"/>
            </a:xfrm>
          </p:grpSpPr>
          <p:sp>
            <p:nvSpPr>
              <p:cNvPr id="10" name="7-Point Star 9"/>
              <p:cNvSpPr/>
              <p:nvPr/>
            </p:nvSpPr>
            <p:spPr>
              <a:xfrm>
                <a:off x="7430430" y="2399070"/>
                <a:ext cx="137160" cy="137160"/>
              </a:xfrm>
              <a:prstGeom prst="star7">
                <a:avLst/>
              </a:prstGeom>
              <a:solidFill>
                <a:srgbClr val="002060"/>
              </a:solidFill>
              <a:ln w="264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Arial"/>
                </a:endParaRPr>
              </a:p>
            </p:txBody>
          </p:sp>
          <p:sp>
            <p:nvSpPr>
              <p:cNvPr id="11" name="TextBox 10"/>
              <p:cNvSpPr txBox="1"/>
              <p:nvPr/>
            </p:nvSpPr>
            <p:spPr>
              <a:xfrm>
                <a:off x="7566869" y="2275979"/>
                <a:ext cx="1544012"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292934"/>
                    </a:solidFill>
                    <a:effectLst/>
                    <a:uLnTx/>
                    <a:uFillTx/>
                    <a:latin typeface="Arial"/>
                  </a:rPr>
                  <a:t>Nominal tune</a:t>
                </a:r>
              </a:p>
            </p:txBody>
          </p:sp>
        </p:grpSp>
        <p:sp>
          <p:nvSpPr>
            <p:cNvPr id="8" name="TextBox 7"/>
            <p:cNvSpPr txBox="1"/>
            <p:nvPr/>
          </p:nvSpPr>
          <p:spPr>
            <a:xfrm>
              <a:off x="364780" y="5255850"/>
              <a:ext cx="1159292"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292934"/>
                  </a:solidFill>
                  <a:effectLst/>
                  <a:uLnTx/>
                  <a:uFillTx/>
                  <a:latin typeface="Arial"/>
                </a:rPr>
                <a:t>better DA</a:t>
              </a:r>
            </a:p>
          </p:txBody>
        </p:sp>
        <p:cxnSp>
          <p:nvCxnSpPr>
            <p:cNvPr id="9" name="Straight Arrow Connector 8"/>
            <p:cNvCxnSpPr/>
            <p:nvPr/>
          </p:nvCxnSpPr>
          <p:spPr>
            <a:xfrm flipV="1">
              <a:off x="944426" y="2997201"/>
              <a:ext cx="401774" cy="2221493"/>
            </a:xfrm>
            <a:prstGeom prst="straightConnector1">
              <a:avLst/>
            </a:prstGeom>
            <a:noFill/>
            <a:ln w="12700" cap="flat" cmpd="sng" algn="ctr">
              <a:solidFill>
                <a:schemeClr val="tx1"/>
              </a:solidFill>
              <a:prstDash val="solid"/>
              <a:tailEnd type="stealth" w="lg" len="lg"/>
            </a:ln>
            <a:effectLst/>
          </p:spPr>
        </p:cxnSp>
      </p:grpSp>
      <p:sp>
        <p:nvSpPr>
          <p:cNvPr id="19" name="TextBox 18"/>
          <p:cNvSpPr txBox="1"/>
          <p:nvPr/>
        </p:nvSpPr>
        <p:spPr>
          <a:xfrm>
            <a:off x="457200" y="1097280"/>
            <a:ext cx="8229600" cy="369332"/>
          </a:xfrm>
          <a:prstGeom prst="rect">
            <a:avLst/>
          </a:prstGeom>
          <a:noFill/>
        </p:spPr>
        <p:txBody>
          <a:bodyPr wrap="square" rtlCol="0">
            <a:spAutoFit/>
          </a:bodyPr>
          <a:lstStyle/>
          <a:p>
            <a:r>
              <a:rPr lang="en-US" dirty="0" smtClean="0"/>
              <a:t>The minimum DA can be increased by ~0.5</a:t>
            </a:r>
            <a:r>
              <a:rPr lang="en-US" dirty="0" smtClean="0">
                <a:latin typeface="Symbol" panose="05050102010706020507" pitchFamily="18" charset="2"/>
              </a:rPr>
              <a:t>s</a:t>
            </a:r>
            <a:r>
              <a:rPr lang="en-US" dirty="0" smtClean="0"/>
              <a:t> by reducing the x and y tune by 0.01.</a:t>
            </a:r>
          </a:p>
        </p:txBody>
      </p:sp>
    </p:spTree>
    <p:extLst>
      <p:ext uri="{BB962C8B-B14F-4D97-AF65-F5344CB8AC3E}">
        <p14:creationId xmlns:p14="http://schemas.microsoft.com/office/powerpoint/2010/main" val="2403057444"/>
      </p:ext>
    </p:extLst>
  </p:cSld>
  <p:clrMapOvr>
    <a:masterClrMapping/>
  </p:clrMapOvr>
</p:sld>
</file>

<file path=ppt/theme/theme1.xml><?xml version="1.0" encoding="utf-8"?>
<a:theme xmlns:a="http://schemas.openxmlformats.org/drawingml/2006/main" name="HiLumiLHC_PresentationTemplate">
  <a:themeElements>
    <a:clrScheme name="Office">
      <a:dk1>
        <a:sysClr val="windowText" lastClr="000000"/>
      </a:dk1>
      <a:lt1>
        <a:sysClr val="window" lastClr="D4D0C8"/>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D65F00B9AFF9D4DB8D423D62D364FE5" ma:contentTypeVersion="0" ma:contentTypeDescription="Create a new document." ma:contentTypeScope="" ma:versionID="1f5c5222447e6795847028ce554a3f68">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D553D58-F42B-43B9-BDA1-90638D0CBA0D}">
  <ds:schemaRefs>
    <ds:schemaRef ds:uri="http://schemas.microsoft.com/office/2006/metadata/properties"/>
    <ds:schemaRef ds:uri="http://schemas.microsoft.com/office/2006/documentManagement/types"/>
    <ds:schemaRef ds:uri="http://www.w3.org/XML/1998/namespace"/>
    <ds:schemaRef ds:uri="http://purl.org/dc/terms/"/>
    <ds:schemaRef ds:uri="http://schemas.microsoft.com/office/infopath/2007/PartnerControls"/>
    <ds:schemaRef ds:uri="http://purl.org/dc/elements/1.1/"/>
    <ds:schemaRef ds:uri="http://purl.org/dc/dcmitype/"/>
    <ds:schemaRef ds:uri="http://schemas.openxmlformats.org/package/2006/metadata/core-properties"/>
  </ds:schemaRefs>
</ds:datastoreItem>
</file>

<file path=customXml/itemProps2.xml><?xml version="1.0" encoding="utf-8"?>
<ds:datastoreItem xmlns:ds="http://schemas.openxmlformats.org/officeDocument/2006/customXml" ds:itemID="{8A7ED259-6AEE-4E24-A95A-9729541A612D}">
  <ds:schemaRefs>
    <ds:schemaRef ds:uri="http://schemas.microsoft.com/sharepoint/v3/contenttype/forms"/>
  </ds:schemaRefs>
</ds:datastoreItem>
</file>

<file path=customXml/itemProps3.xml><?xml version="1.0" encoding="utf-8"?>
<ds:datastoreItem xmlns:ds="http://schemas.openxmlformats.org/officeDocument/2006/customXml" ds:itemID="{C82125E1-CCB4-4909-BE88-A72A822A6F9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HiLumiLHC_PresentationTemplate</Template>
  <TotalTime>5456</TotalTime>
  <Words>1605</Words>
  <Application>Microsoft Office PowerPoint</Application>
  <PresentationFormat>On-screen Show (4:3)</PresentationFormat>
  <Paragraphs>217</Paragraphs>
  <Slides>22</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24" baseType="lpstr">
      <vt:lpstr>HiLumiLHC_PresentationTemplate</vt:lpstr>
      <vt:lpstr>Equation</vt:lpstr>
      <vt:lpstr>Dynamic Aperture Simulations and Field Quality of IR Magnets</vt:lpstr>
      <vt:lpstr>Introduction</vt:lpstr>
      <vt:lpstr>IR optics in SLHCV3.1b lattice at injection energy</vt:lpstr>
      <vt:lpstr>Estimated field quality of IT quadrupoles at injection energy used in simulations (r0 = 50 mm)</vt:lpstr>
      <vt:lpstr>Estimated field quality of D1, D2 separation dipoles and Q4, Q5 matching quadrupoles at injection energy</vt:lpstr>
      <vt:lpstr>DA sensitivity to IR magnet errors in SLHCV3.1b lattice at injection energy</vt:lpstr>
      <vt:lpstr>DA at injection energy for SLHCV3.1b lattice with b* = 5.5 m</vt:lpstr>
      <vt:lpstr>Comparison of DA for SLHCV3.1b with b* = 5.5 m and 11 m at injection energy</vt:lpstr>
      <vt:lpstr>Tune scan for SLHCV3.1b lattice at injection energy – minimum DA</vt:lpstr>
      <vt:lpstr>Tune scan for SLHCV3.1b lattice at injection energy – average DA</vt:lpstr>
      <vt:lpstr>Resonance line tune diagram</vt:lpstr>
      <vt:lpstr>HLLHCV1.0 lattice in the IR1/IR5 at collision energy</vt:lpstr>
      <vt:lpstr>Optimized field quality of IT quadrupoles at collision energy used in simulations (r0 = 50 mm)</vt:lpstr>
      <vt:lpstr>Optimized field quality of D1, D2 separation dipoles and Q4, Q5 matching quadrupoles at collision energy</vt:lpstr>
      <vt:lpstr>SLHCV3.1b versus HLLHCV1.0: DA at collision energy</vt:lpstr>
      <vt:lpstr>DA sensitivity to IR magnet errors in HLLHCV1.0 lattice at collision energy</vt:lpstr>
      <vt:lpstr>SLHCV3.1b versus HLLHCV1.0: Effect of IT errors at collision energy</vt:lpstr>
      <vt:lpstr>DA sensitivity to low order bn terms of D2 error field for HLLHCV1.0 lattice at collision energy</vt:lpstr>
      <vt:lpstr>DA of HLLHCV1.0 lattice at collision energy when b4m of D2 error field is reduced to 50%</vt:lpstr>
      <vt:lpstr>HLHCV1.0 lattice at injection energy: DA sensitivity to IR magnet errors</vt:lpstr>
      <vt:lpstr>DA of HLLHCV1.0 lattice at injection energy and comparison to SLHCV3.1b</vt:lpstr>
      <vt:lpstr>Conclusions and plans</vt:lpstr>
    </vt:vector>
  </TitlesOfParts>
  <Company>CERN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Cecile Noels</dc:creator>
  <cp:lastModifiedBy>yuri nosochkov</cp:lastModifiedBy>
  <cp:revision>208</cp:revision>
  <dcterms:created xsi:type="dcterms:W3CDTF">2011-12-13T14:40:13Z</dcterms:created>
  <dcterms:modified xsi:type="dcterms:W3CDTF">2014-05-06T18:31:41Z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0x0101003D65F00B9AFF9D4DB8D423D62D364FE5</vt:lpwstr>
  </property>
</Properties>
</file>