
<file path=[Content_Types].xml><?xml version="1.0" encoding="utf-8"?>
<Types xmlns="http://schemas.openxmlformats.org/package/2006/content-types">
  <Override PartName="/ppt/drawings/drawing1.xml" ContentType="application/vnd.openxmlformats-officedocument.drawingml.chartshapes+xml"/>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embeddings/Microsoft_Equation1.bin" ContentType="application/vnd.openxmlformats-officedocument.oleObject"/>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62" r:id="rId1"/>
  </p:sldMasterIdLst>
  <p:notesMasterIdLst>
    <p:notesMasterId r:id="rId27"/>
  </p:notesMasterIdLst>
  <p:handoutMasterIdLst>
    <p:handoutMasterId r:id="rId28"/>
  </p:handoutMasterIdLst>
  <p:sldIdLst>
    <p:sldId id="1159" r:id="rId2"/>
    <p:sldId id="1197" r:id="rId3"/>
    <p:sldId id="1199" r:id="rId4"/>
    <p:sldId id="1212" r:id="rId5"/>
    <p:sldId id="1191" r:id="rId6"/>
    <p:sldId id="1214" r:id="rId7"/>
    <p:sldId id="1213" r:id="rId8"/>
    <p:sldId id="1215" r:id="rId9"/>
    <p:sldId id="1216" r:id="rId10"/>
    <p:sldId id="1217" r:id="rId11"/>
    <p:sldId id="1218" r:id="rId12"/>
    <p:sldId id="1219" r:id="rId13"/>
    <p:sldId id="1220" r:id="rId14"/>
    <p:sldId id="1198" r:id="rId15"/>
    <p:sldId id="1211" r:id="rId16"/>
    <p:sldId id="1200" r:id="rId17"/>
    <p:sldId id="1204" r:id="rId18"/>
    <p:sldId id="1205" r:id="rId19"/>
    <p:sldId id="1203" r:id="rId20"/>
    <p:sldId id="1207" r:id="rId21"/>
    <p:sldId id="1206" r:id="rId22"/>
    <p:sldId id="1208" r:id="rId23"/>
    <p:sldId id="1209" r:id="rId24"/>
    <p:sldId id="1188" r:id="rId25"/>
    <p:sldId id="1202" r:id="rId26"/>
  </p:sldIdLst>
  <p:sldSz cx="9144000" cy="6858000" type="screen4x3"/>
  <p:notesSz cx="6934200" cy="92202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Dean A. Hoffer" initials="DAH" lastIdx="3"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showPr>
  <p:clrMru>
    <a:srgbClr val="BAEF0C"/>
    <a:srgbClr val="A9D80D"/>
    <a:srgbClr val="8EB40D"/>
    <a:srgbClr val="5C14FF"/>
    <a:srgbClr val="F929FF"/>
    <a:srgbClr val="CECE00"/>
    <a:srgbClr val="3BB408"/>
    <a:srgbClr val="0033CC"/>
    <a:srgbClr val="FF3300"/>
    <a:srgbClr val="003399"/>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219" autoAdjust="0"/>
    <p:restoredTop sz="98933" autoAdjust="0"/>
  </p:normalViewPr>
  <p:slideViewPr>
    <p:cSldViewPr>
      <p:cViewPr>
        <p:scale>
          <a:sx n="100" d="100"/>
          <a:sy n="100" d="100"/>
        </p:scale>
        <p:origin x="-336"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40"/>
    </p:cViewPr>
  </p:sorterViewPr>
  <p:notesViewPr>
    <p:cSldViewPr>
      <p:cViewPr varScale="1">
        <p:scale>
          <a:sx n="59" d="100"/>
          <a:sy n="59" d="100"/>
        </p:scale>
        <p:origin x="-2496" y="-78"/>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HD:Users:bistro:Desktop:S11_alongtaper.csv"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Characteristic impedance along taper</a:t>
            </a:r>
          </a:p>
        </c:rich>
      </c:tx>
      <c:layout/>
    </c:title>
    <c:plotArea>
      <c:layout/>
      <c:scatterChart>
        <c:scatterStyle val="lineMarker"/>
        <c:ser>
          <c:idx val="0"/>
          <c:order val="0"/>
          <c:spPr>
            <a:ln w="28575">
              <a:noFill/>
            </a:ln>
          </c:spPr>
          <c:xVal>
            <c:numRef>
              <c:f>'S11_alongtaper.csv'!$B$2:$B$11</c:f>
              <c:numCache>
                <c:formatCode>General</c:formatCode>
                <c:ptCount val="10"/>
                <c:pt idx="0">
                  <c:v>0.0</c:v>
                </c:pt>
                <c:pt idx="1">
                  <c:v>25.0</c:v>
                </c:pt>
                <c:pt idx="2">
                  <c:v>50.0</c:v>
                </c:pt>
                <c:pt idx="3">
                  <c:v>75.0</c:v>
                </c:pt>
                <c:pt idx="4">
                  <c:v>100.0</c:v>
                </c:pt>
                <c:pt idx="5">
                  <c:v>125.0</c:v>
                </c:pt>
                <c:pt idx="6">
                  <c:v>150.0</c:v>
                </c:pt>
                <c:pt idx="7">
                  <c:v>175.0</c:v>
                </c:pt>
                <c:pt idx="8">
                  <c:v>200.0</c:v>
                </c:pt>
                <c:pt idx="9">
                  <c:v>225.0</c:v>
                </c:pt>
              </c:numCache>
            </c:numRef>
          </c:xVal>
          <c:yVal>
            <c:numRef>
              <c:f>'S11_alongtaper.csv'!$D$2:$D$11</c:f>
              <c:numCache>
                <c:formatCode>General</c:formatCode>
                <c:ptCount val="10"/>
                <c:pt idx="0">
                  <c:v>50.165</c:v>
                </c:pt>
                <c:pt idx="1">
                  <c:v>50.1749237299485</c:v>
                </c:pt>
                <c:pt idx="2">
                  <c:v>50.358148353758</c:v>
                </c:pt>
                <c:pt idx="3">
                  <c:v>50.47718940776538</c:v>
                </c:pt>
                <c:pt idx="4">
                  <c:v>50.6820505277415</c:v>
                </c:pt>
                <c:pt idx="5">
                  <c:v>50.95781147638631</c:v>
                </c:pt>
                <c:pt idx="6">
                  <c:v>51.34885818460749</c:v>
                </c:pt>
                <c:pt idx="7">
                  <c:v>51.87776286390049</c:v>
                </c:pt>
                <c:pt idx="8">
                  <c:v>52.2362005683875</c:v>
                </c:pt>
                <c:pt idx="9">
                  <c:v>49.9425</c:v>
                </c:pt>
              </c:numCache>
            </c:numRef>
          </c:yVal>
        </c:ser>
        <c:axId val="490384808"/>
        <c:axId val="640453000"/>
      </c:scatterChart>
      <c:valAx>
        <c:axId val="490384808"/>
        <c:scaling>
          <c:orientation val="minMax"/>
        </c:scaling>
        <c:axPos val="b"/>
        <c:title>
          <c:tx>
            <c:rich>
              <a:bodyPr/>
              <a:lstStyle/>
              <a:p>
                <a:pPr>
                  <a:defRPr/>
                </a:pPr>
                <a:r>
                  <a:rPr lang="en-US"/>
                  <a:t>Taper length (mm)</a:t>
                </a:r>
              </a:p>
            </c:rich>
          </c:tx>
          <c:layout/>
        </c:title>
        <c:numFmt formatCode="General" sourceLinked="1"/>
        <c:tickLblPos val="nextTo"/>
        <c:crossAx val="640453000"/>
        <c:crosses val="autoZero"/>
        <c:crossBetween val="midCat"/>
      </c:valAx>
      <c:valAx>
        <c:axId val="640453000"/>
        <c:scaling>
          <c:orientation val="minMax"/>
        </c:scaling>
        <c:axPos val="l"/>
        <c:majorGridlines/>
        <c:title>
          <c:tx>
            <c:rich>
              <a:bodyPr/>
              <a:lstStyle/>
              <a:p>
                <a:pPr>
                  <a:defRPr/>
                </a:pPr>
                <a:r>
                  <a:rPr lang="en-US"/>
                  <a:t>Z_c (Ohms)</a:t>
                </a:r>
              </a:p>
            </c:rich>
          </c:tx>
          <c:layout/>
        </c:title>
        <c:numFmt formatCode="General" sourceLinked="1"/>
        <c:tickLblPos val="nextTo"/>
        <c:crossAx val="490384808"/>
        <c:crosses val="autoZero"/>
        <c:crossBetween val="midCat"/>
      </c:valAx>
    </c:plotArea>
    <c:legend>
      <c:legendPos val="r"/>
      <c:layout/>
    </c:legend>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0.16094</cdr:x>
      <cdr:y>0.77344</cdr:y>
    </cdr:from>
    <cdr:to>
      <cdr:x>0.16389</cdr:x>
      <cdr:y>0.88426</cdr:y>
    </cdr:to>
    <cdr:sp macro="" textlink="">
      <cdr:nvSpPr>
        <cdr:cNvPr id="3" name="Straight Arrow Connector 2"/>
        <cdr:cNvSpPr/>
      </cdr:nvSpPr>
      <cdr:spPr>
        <a:xfrm xmlns:a="http://schemas.openxmlformats.org/drawingml/2006/main" rot="16200000" flipV="1">
          <a:off x="590550" y="2266950"/>
          <a:ext cx="304006" cy="13494"/>
        </a:xfrm>
        <a:prstGeom xmlns:a="http://schemas.openxmlformats.org/drawingml/2006/main" prst="straightConnector1">
          <a:avLst/>
        </a:prstGeom>
        <a:ln xmlns:a="http://schemas.openxmlformats.org/drawingml/2006/main">
          <a:solidFill>
            <a:srgbClr val="FF0000"/>
          </a:solidFill>
          <a:tailEnd type="arrow"/>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0.73611</cdr:x>
      <cdr:y>0.74537</cdr:y>
    </cdr:from>
    <cdr:to>
      <cdr:x>0.73906</cdr:x>
      <cdr:y>0.85619</cdr:y>
    </cdr:to>
    <cdr:sp macro="" textlink="">
      <cdr:nvSpPr>
        <cdr:cNvPr id="4" name="Straight Arrow Connector 3"/>
        <cdr:cNvSpPr/>
      </cdr:nvSpPr>
      <cdr:spPr>
        <a:xfrm xmlns:a="http://schemas.openxmlformats.org/drawingml/2006/main" rot="16200000" flipV="1">
          <a:off x="3220244" y="2189956"/>
          <a:ext cx="304006" cy="13494"/>
        </a:xfrm>
        <a:prstGeom xmlns:a="http://schemas.openxmlformats.org/drawingml/2006/main" prst="straightConnector1">
          <a:avLst/>
        </a:prstGeom>
        <a:ln xmlns:a="http://schemas.openxmlformats.org/drawingml/2006/main">
          <a:solidFill>
            <a:srgbClr val="FF0000"/>
          </a:solidFill>
          <a:tailEnd type="arrow"/>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0.70833</cdr:x>
      <cdr:y>0.66667</cdr:y>
    </cdr:from>
    <cdr:to>
      <cdr:x>0.90833</cdr:x>
      <cdr:y>1</cdr:y>
    </cdr:to>
    <cdr:sp macro="" textlink="">
      <cdr:nvSpPr>
        <cdr:cNvPr id="5" name="TextBox 4"/>
        <cdr:cNvSpPr txBox="1"/>
      </cdr:nvSpPr>
      <cdr:spPr>
        <a:xfrm xmlns:a="http://schemas.openxmlformats.org/drawingml/2006/main">
          <a:off x="3238500" y="25654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348827" y="8768947"/>
            <a:ext cx="543239" cy="41009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23048" tIns="59906" rIns="123048" bIns="59906" anchor="ctr">
            <a:spAutoFit/>
          </a:bodyPr>
          <a:lstStyle/>
          <a:p>
            <a:pPr algn="r" defTabSz="1238494"/>
            <a:fld id="{0C248C74-A1BF-4A9C-97C3-5A5D6B022034}" type="slidenum">
              <a:rPr lang="en-US" sz="1900">
                <a:latin typeface="Arial" charset="0"/>
              </a:rPr>
              <a:pPr algn="r" defTabSz="1238494"/>
              <a:t>‹#›</a:t>
            </a:fld>
            <a:endParaRPr lang="en-US" sz="1900" dirty="0">
              <a:latin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59282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3958" y="4378376"/>
            <a:ext cx="5086284" cy="4151225"/>
          </a:xfrm>
          <a:prstGeom prst="rect">
            <a:avLst/>
          </a:prstGeom>
          <a:noFill/>
          <a:ln w="12700">
            <a:noFill/>
            <a:miter lim="800000"/>
            <a:headEnd/>
            <a:tailEnd/>
          </a:ln>
          <a:effectLst/>
        </p:spPr>
        <p:txBody>
          <a:bodyPr vert="horz" wrap="square" lIns="123048" tIns="59906" rIns="123048" bIns="59906"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3" name="Rectangle 3"/>
          <p:cNvSpPr>
            <a:spLocks noGrp="1" noRot="1" noChangeAspect="1" noChangeArrowheads="1" noTextEdit="1"/>
          </p:cNvSpPr>
          <p:nvPr>
            <p:ph type="sldImg" idx="2"/>
          </p:nvPr>
        </p:nvSpPr>
        <p:spPr bwMode="auto">
          <a:xfrm>
            <a:off x="1169988" y="695325"/>
            <a:ext cx="4594225" cy="3446463"/>
          </a:xfrm>
          <a:prstGeom prst="rect">
            <a:avLst/>
          </a:prstGeom>
          <a:noFill/>
          <a:ln w="12700">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6324" name="Rectangle 4"/>
          <p:cNvSpPr>
            <a:spLocks noChangeArrowheads="1"/>
          </p:cNvSpPr>
          <p:nvPr/>
        </p:nvSpPr>
        <p:spPr bwMode="auto">
          <a:xfrm>
            <a:off x="6348827" y="8768947"/>
            <a:ext cx="543239" cy="41009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23048" tIns="59906" rIns="123048" bIns="59906" anchor="ctr">
            <a:spAutoFit/>
          </a:bodyPr>
          <a:lstStyle/>
          <a:p>
            <a:pPr algn="r" defTabSz="1238494"/>
            <a:fld id="{E7B1BAEA-71C4-45DD-B483-2339FDD29BB8}" type="slidenum">
              <a:rPr lang="en-US" sz="1900">
                <a:latin typeface="Arial" charset="0"/>
              </a:rPr>
              <a:pPr algn="r" defTabSz="1238494"/>
              <a:t>‹#›</a:t>
            </a:fld>
            <a:endParaRPr lang="en-US" sz="1900" dirty="0">
              <a:latin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8698085"/>
      </p:ext>
    </p:extLst>
  </p:cSld>
  <p:clrMap bg1="lt1" tx1="dk1" bg2="lt2" tx2="dk2" accent1="accent1" accent2="accent2" accent3="accent3" accent4="accent4" accent5="accent5" accent6="accent6" hlink="hlink" folHlink="folHlink"/>
  <p:hf hdr="0" ftr="0" dt="0"/>
  <p:notesStyle>
    <a:lvl1pPr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1pPr>
    <a:lvl2pPr marL="608013"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2pPr>
    <a:lvl3pPr marL="1216025"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3pPr>
    <a:lvl4pPr marL="1824038"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4pPr>
    <a:lvl5pPr marL="2432050"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E5266E6E-3187-4C1D-BA6D-2ACAC749C432}" type="slidenum">
              <a:rPr lang="en-US" smtClean="0"/>
              <a:pPr/>
              <a:t>‹#›</a:t>
            </a:fld>
            <a:endParaRPr lang="en-US"/>
          </a:p>
        </p:txBody>
      </p:sp>
      <p:sp>
        <p:nvSpPr>
          <p:cNvPr id="8" name="Date Placeholder 7"/>
          <p:cNvSpPr>
            <a:spLocks noGrp="1"/>
          </p:cNvSpPr>
          <p:nvPr>
            <p:ph type="dt" sz="half" idx="13"/>
          </p:nvPr>
        </p:nvSpPr>
        <p:spPr/>
        <p:txBody>
          <a:bodyPr/>
          <a:lstStyle/>
          <a:p>
            <a:r>
              <a:rPr lang="en-US" smtClean="0"/>
              <a:t>5/7/14</a:t>
            </a:r>
            <a:endParaRPr lang="en-US"/>
          </a:p>
        </p:txBody>
      </p:sp>
      <p:sp>
        <p:nvSpPr>
          <p:cNvPr id="9" name="Footer Placeholder 8"/>
          <p:cNvSpPr>
            <a:spLocks noGrp="1"/>
          </p:cNvSpPr>
          <p:nvPr>
            <p:ph type="ftr" sz="quarter" idx="14"/>
          </p:nvPr>
        </p:nvSpPr>
        <p:spPr/>
        <p:txBody>
          <a:bodyPr/>
          <a:lstStyle/>
          <a:p>
            <a:r>
              <a:rPr lang="en-US" smtClean="0"/>
              <a:t>LARP/HiLumi Collaboration Meeting, CM22</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1869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70C0"/>
                </a:solidFill>
              </a:defRPr>
            </a:lvl1pPr>
            <a:lvl3pPr>
              <a:defRPr>
                <a:solidFill>
                  <a:schemeClr val="accent3">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5266E6E-3187-4C1D-BA6D-2ACAC749C432}" type="slidenum">
              <a:rPr lang="en-US" smtClean="0"/>
              <a:pPr/>
              <a:t>‹#›</a:t>
            </a:fld>
            <a:endParaRPr lang="en-US"/>
          </a:p>
        </p:txBody>
      </p:sp>
      <p:sp>
        <p:nvSpPr>
          <p:cNvPr id="5" name="Date Placeholder 4"/>
          <p:cNvSpPr>
            <a:spLocks noGrp="1"/>
          </p:cNvSpPr>
          <p:nvPr>
            <p:ph type="dt" sz="half" idx="13"/>
          </p:nvPr>
        </p:nvSpPr>
        <p:spPr/>
        <p:txBody>
          <a:bodyPr/>
          <a:lstStyle/>
          <a:p>
            <a:r>
              <a:rPr lang="en-US" smtClean="0"/>
              <a:t>5/7/14</a:t>
            </a:r>
            <a:endParaRPr lang="en-US"/>
          </a:p>
        </p:txBody>
      </p:sp>
      <p:sp>
        <p:nvSpPr>
          <p:cNvPr id="7" name="Footer Placeholder 6"/>
          <p:cNvSpPr>
            <a:spLocks noGrp="1"/>
          </p:cNvSpPr>
          <p:nvPr>
            <p:ph type="ftr" sz="quarter" idx="14"/>
          </p:nvPr>
        </p:nvSpPr>
        <p:spPr/>
        <p:txBody>
          <a:bodyPr/>
          <a:lstStyle/>
          <a:p>
            <a:r>
              <a:rPr lang="en-US" smtClean="0"/>
              <a:t>LARP/HiLumi Collaboration Meeting, CM22</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81461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rgbClr val="0070C0"/>
                </a:solidFill>
              </a:defRPr>
            </a:lvl1pPr>
            <a:lvl2pPr>
              <a:defRPr sz="2400"/>
            </a:lvl2pPr>
            <a:lvl3pPr>
              <a:defRPr sz="2000" baseline="0">
                <a:solidFill>
                  <a:schemeClr val="accent3">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rgbClr val="0070C0"/>
                </a:solidFill>
              </a:defRPr>
            </a:lvl1pPr>
            <a:lvl2pPr>
              <a:defRPr sz="2400"/>
            </a:lvl2pPr>
            <a:lvl3pPr>
              <a:defRPr sz="2000" baseline="0">
                <a:solidFill>
                  <a:schemeClr val="accent3">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E5266E6E-3187-4C1D-BA6D-2ACAC749C432}" type="slidenum">
              <a:rPr lang="en-US" smtClean="0"/>
              <a:pPr/>
              <a:t>‹#›</a:t>
            </a:fld>
            <a:endParaRPr lang="en-US"/>
          </a:p>
        </p:txBody>
      </p:sp>
      <p:sp>
        <p:nvSpPr>
          <p:cNvPr id="6" name="Date Placeholder 5"/>
          <p:cNvSpPr>
            <a:spLocks noGrp="1"/>
          </p:cNvSpPr>
          <p:nvPr>
            <p:ph type="dt" sz="half" idx="13"/>
          </p:nvPr>
        </p:nvSpPr>
        <p:spPr/>
        <p:txBody>
          <a:bodyPr/>
          <a:lstStyle/>
          <a:p>
            <a:r>
              <a:rPr lang="en-US" smtClean="0"/>
              <a:t>5/7/14</a:t>
            </a:r>
            <a:endParaRPr lang="en-US"/>
          </a:p>
        </p:txBody>
      </p:sp>
      <p:sp>
        <p:nvSpPr>
          <p:cNvPr id="8" name="Footer Placeholder 7"/>
          <p:cNvSpPr>
            <a:spLocks noGrp="1"/>
          </p:cNvSpPr>
          <p:nvPr>
            <p:ph type="ftr" sz="quarter" idx="14"/>
          </p:nvPr>
        </p:nvSpPr>
        <p:spPr/>
        <p:txBody>
          <a:bodyPr/>
          <a:lstStyle/>
          <a:p>
            <a:r>
              <a:rPr lang="en-US" smtClean="0"/>
              <a:t>LARP/HiLumi Collaboration Meeting, CM22</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6153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70C0"/>
                </a:solidFill>
              </a:defRPr>
            </a:lvl1pPr>
            <a:lvl2pPr>
              <a:defRPr sz="2000"/>
            </a:lvl2pPr>
            <a:lvl3pPr>
              <a:defRPr sz="1800">
                <a:solidFill>
                  <a:schemeClr val="accent3">
                    <a:lumMod val="7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70C0"/>
                </a:solidFill>
              </a:defRPr>
            </a:lvl1pPr>
            <a:lvl2pPr>
              <a:defRPr sz="2000"/>
            </a:lvl2pPr>
            <a:lvl3pPr>
              <a:defRPr sz="1800">
                <a:solidFill>
                  <a:schemeClr val="accent3">
                    <a:lumMod val="75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5266E6E-3187-4C1D-BA6D-2ACAC749C432}" type="slidenum">
              <a:rPr lang="en-US" smtClean="0"/>
              <a:pPr/>
              <a:t>‹#›</a:t>
            </a:fld>
            <a:endParaRPr lang="en-US"/>
          </a:p>
        </p:txBody>
      </p:sp>
      <p:sp>
        <p:nvSpPr>
          <p:cNvPr id="8" name="Date Placeholder 7"/>
          <p:cNvSpPr>
            <a:spLocks noGrp="1"/>
          </p:cNvSpPr>
          <p:nvPr>
            <p:ph type="dt" sz="half" idx="13"/>
          </p:nvPr>
        </p:nvSpPr>
        <p:spPr/>
        <p:txBody>
          <a:bodyPr/>
          <a:lstStyle/>
          <a:p>
            <a:r>
              <a:rPr lang="en-US" smtClean="0"/>
              <a:t>5/7/14</a:t>
            </a:r>
            <a:endParaRPr lang="en-US"/>
          </a:p>
        </p:txBody>
      </p:sp>
      <p:sp>
        <p:nvSpPr>
          <p:cNvPr id="10" name="Footer Placeholder 9"/>
          <p:cNvSpPr>
            <a:spLocks noGrp="1"/>
          </p:cNvSpPr>
          <p:nvPr>
            <p:ph type="ftr" sz="quarter" idx="14"/>
          </p:nvPr>
        </p:nvSpPr>
        <p:spPr/>
        <p:txBody>
          <a:bodyPr/>
          <a:lstStyle/>
          <a:p>
            <a:r>
              <a:rPr lang="en-US" smtClean="0"/>
              <a:t>LARP/HiLumi Collaboration Meeting, CM22</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810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0000"/>
                </a:solidFill>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r>
              <a:rPr lang="en-US" smtClean="0"/>
              <a:t>5/7/14</a:t>
            </a:r>
            <a:endParaRPr lang="en-US"/>
          </a:p>
        </p:txBody>
      </p:sp>
      <p:sp>
        <p:nvSpPr>
          <p:cNvPr id="8" name="Slide Number Placeholder 7"/>
          <p:cNvSpPr>
            <a:spLocks noGrp="1"/>
          </p:cNvSpPr>
          <p:nvPr>
            <p:ph type="sldNum" sz="quarter" idx="11"/>
          </p:nvPr>
        </p:nvSpPr>
        <p:spPr/>
        <p:txBody>
          <a:bodyPr/>
          <a:lstStyle/>
          <a:p>
            <a:fld id="{E5266E6E-3187-4C1D-BA6D-2ACAC749C432}"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LARP/HiLumi Collaboration Meeting, CM22</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739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266E6E-3187-4C1D-BA6D-2ACAC749C432}" type="slidenum">
              <a:rPr lang="en-US" smtClean="0"/>
              <a:pPr/>
              <a:t>‹#›</a:t>
            </a:fld>
            <a:endParaRPr lang="en-US"/>
          </a:p>
        </p:txBody>
      </p:sp>
      <p:sp>
        <p:nvSpPr>
          <p:cNvPr id="3" name="Date Placeholder 2"/>
          <p:cNvSpPr>
            <a:spLocks noGrp="1"/>
          </p:cNvSpPr>
          <p:nvPr>
            <p:ph type="dt" sz="half" idx="13"/>
          </p:nvPr>
        </p:nvSpPr>
        <p:spPr/>
        <p:txBody>
          <a:bodyPr/>
          <a:lstStyle/>
          <a:p>
            <a:r>
              <a:rPr lang="en-US" smtClean="0"/>
              <a:t>5/7/14</a:t>
            </a:r>
            <a:endParaRPr lang="en-US"/>
          </a:p>
        </p:txBody>
      </p:sp>
      <p:sp>
        <p:nvSpPr>
          <p:cNvPr id="5" name="Footer Placeholder 4"/>
          <p:cNvSpPr>
            <a:spLocks noGrp="1"/>
          </p:cNvSpPr>
          <p:nvPr>
            <p:ph type="ftr" sz="quarter" idx="14"/>
          </p:nvPr>
        </p:nvSpPr>
        <p:spPr/>
        <p:txBody>
          <a:bodyPr/>
          <a:lstStyle/>
          <a:p>
            <a:r>
              <a:rPr lang="en-US" smtClean="0"/>
              <a:t>LARP/HiLumi Collaboration Meeting, CM22</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300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5266E6E-3187-4C1D-BA6D-2ACAC749C432}" type="slidenum">
              <a:rPr lang="en-US" smtClean="0"/>
              <a:pPr/>
              <a:t>‹#›</a:t>
            </a:fld>
            <a:endParaRPr lang="en-US"/>
          </a:p>
        </p:txBody>
      </p:sp>
      <p:sp>
        <p:nvSpPr>
          <p:cNvPr id="6" name="Date Placeholder 5"/>
          <p:cNvSpPr>
            <a:spLocks noGrp="1"/>
          </p:cNvSpPr>
          <p:nvPr>
            <p:ph type="dt" sz="half" idx="13"/>
          </p:nvPr>
        </p:nvSpPr>
        <p:spPr/>
        <p:txBody>
          <a:bodyPr/>
          <a:lstStyle/>
          <a:p>
            <a:r>
              <a:rPr lang="en-US" smtClean="0"/>
              <a:t>5/7/14</a:t>
            </a:r>
            <a:endParaRPr lang="en-US"/>
          </a:p>
        </p:txBody>
      </p:sp>
      <p:sp>
        <p:nvSpPr>
          <p:cNvPr id="8" name="Footer Placeholder 7"/>
          <p:cNvSpPr>
            <a:spLocks noGrp="1"/>
          </p:cNvSpPr>
          <p:nvPr>
            <p:ph type="ftr" sz="quarter" idx="14"/>
          </p:nvPr>
        </p:nvSpPr>
        <p:spPr/>
        <p:txBody>
          <a:bodyPr/>
          <a:lstStyle/>
          <a:p>
            <a:r>
              <a:rPr lang="en-US" smtClean="0"/>
              <a:t>LARP/HiLumi Collaboration Meeting, CM22</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2207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hyperlink" Target="http://www.uslarp.org/" TargetMode="External"/><Relationship Id="rId10" Type="http://schemas.openxmlformats.org/officeDocument/2006/relationships/image" Target="../media/image1.png"/><Relationship Id="rId11"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libri"/>
                <a:cs typeface="Colibri"/>
              </a:defRPr>
            </a:lvl1pPr>
          </a:lstStyle>
          <a:p>
            <a:fld id="{E5266E6E-3187-4C1D-BA6D-2ACAC749C432}" type="slidenum">
              <a:rPr lang="en-US" smtClean="0"/>
              <a:pPr/>
              <a:t>‹#›</a:t>
            </a:fld>
            <a:endParaRPr lang="en-US" dirty="0"/>
          </a:p>
        </p:txBody>
      </p:sp>
      <p:pic>
        <p:nvPicPr>
          <p:cNvPr id="10" name="Picture 11" descr="LARP">
            <a:hlinkClick r:id="rId9"/>
          </p:cNvPr>
          <p:cNvPicPr>
            <a:picLocks noChangeAspect="1" noChangeArrowheads="1"/>
          </p:cNvPicPr>
          <p:nvPr userDrawn="1"/>
        </p:nvPicPr>
        <p:blipFill>
          <a:blip r:embed="rId10"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0"/>
            <a:ext cx="571500" cy="7588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1" name="Picture 10" descr="2011-10-04_logoHiLumi561px.jpg"/>
          <p:cNvPicPr>
            <a:picLocks noChangeAspect="1"/>
          </p:cNvPicPr>
          <p:nvPr userDrawn="1"/>
        </p:nvPicPr>
        <p:blipFill>
          <a:blip r:embed="rId11"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410465" y="-7885"/>
            <a:ext cx="1719264" cy="8302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 name="Date Placeholder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5/7/14</a:t>
            </a:r>
            <a:endParaRPr lang="en-US"/>
          </a:p>
        </p:txBody>
      </p:sp>
      <p:sp>
        <p:nvSpPr>
          <p:cNvPr id="12" name="Footer Placeholder 1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LARP/HiLumi Collaboration Meeting, CM22</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886513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 id="2147483671" r:id="rId7"/>
  </p:sldLayoutIdLst>
  <p:hf hdr="0"/>
  <p:txStyles>
    <p:titleStyle>
      <a:lvl1pPr algn="ctr" defTabSz="914400" rtl="0" eaLnBrk="1" latinLnBrk="0" hangingPunct="1">
        <a:spcBef>
          <a:spcPct val="0"/>
        </a:spcBef>
        <a:buNone/>
        <a:defRPr sz="4400" kern="1200" baseline="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 Id="rId3"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eg"/><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3.jpeg"/><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df"/><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2.pdf"/><Relationship Id="rId5"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image" Target="../media/image31.pdf"/></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4.pdf"/><Relationship Id="rId5" Type="http://schemas.openxmlformats.org/officeDocument/2006/relationships/image" Target="../media/image38.png"/><Relationship Id="rId6" Type="http://schemas.openxmlformats.org/officeDocument/2006/relationships/image" Target="../media/image35.pdf"/><Relationship Id="rId7" Type="http://schemas.openxmlformats.org/officeDocument/2006/relationships/image" Target="../media/image40.png"/><Relationship Id="rId8" Type="http://schemas.openxmlformats.org/officeDocument/2006/relationships/image" Target="../media/image36.pdf"/><Relationship Id="rId9"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image" Target="../media/image33.pd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ublic.slac.stanford.edu/SciDoc/docMeta.aspx?slacPubNumber=slac-r-1037" TargetMode="External"/><Relationship Id="rId3" Type="http://schemas.openxmlformats.org/officeDocument/2006/relationships/hyperlink" Target="http://cds.cern.ch/record/163955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38.pdf"/><Relationship Id="rId5" Type="http://schemas.openxmlformats.org/officeDocument/2006/relationships/image" Target="../media/image461.png"/><Relationship Id="rId6" Type="http://schemas.openxmlformats.org/officeDocument/2006/relationships/image" Target="../media/image39.pdf"/><Relationship Id="rId7" Type="http://schemas.openxmlformats.org/officeDocument/2006/relationships/image" Target="../media/image48.png"/><Relationship Id="rId8" Type="http://schemas.openxmlformats.org/officeDocument/2006/relationships/image" Target="../media/image40.pdf"/><Relationship Id="rId9" Type="http://schemas.openxmlformats.org/officeDocument/2006/relationships/image" Target="../media/image50.png"/><Relationship Id="rId1" Type="http://schemas.openxmlformats.org/officeDocument/2006/relationships/slideLayout" Target="../slideLayouts/slideLayout3.xml"/><Relationship Id="rId2" Type="http://schemas.openxmlformats.org/officeDocument/2006/relationships/image" Target="../media/image37.pd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jpeg"/><Relationship Id="rId3"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jpeg"/><Relationship Id="rId3"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 Id="rId3"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5.xml"/><Relationship Id="rId2" Type="http://schemas.openxmlformats.org/officeDocument/2006/relationships/image" Target="../media/image4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2.tif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3200"/>
            <a:ext cx="5486400" cy="566738"/>
          </a:xfrm>
        </p:spPr>
        <p:txBody>
          <a:bodyPr>
            <a:normAutofit fontScale="90000"/>
          </a:bodyPr>
          <a:lstStyle/>
          <a:p>
            <a:r>
              <a:rPr lang="en-US" sz="4400" dirty="0" smtClean="0"/>
              <a:t>Wideband </a:t>
            </a:r>
            <a:r>
              <a:rPr lang="en-US" sz="4400" dirty="0" err="1" smtClean="0"/>
              <a:t>Slotline</a:t>
            </a:r>
            <a:r>
              <a:rPr lang="en-US" sz="4400" dirty="0" smtClean="0"/>
              <a:t> Kicker, Power Amplifiers, Infrastructure Upgrades</a:t>
            </a:r>
            <a:endParaRPr lang="en-US" sz="4400" dirty="0"/>
          </a:p>
        </p:txBody>
      </p:sp>
      <p:sp>
        <p:nvSpPr>
          <p:cNvPr id="3" name="Subtitle 2"/>
          <p:cNvSpPr>
            <a:spLocks noGrp="1"/>
          </p:cNvSpPr>
          <p:nvPr>
            <p:ph type="body" sz="half" idx="2"/>
          </p:nvPr>
        </p:nvSpPr>
        <p:spPr>
          <a:xfrm>
            <a:off x="1524000" y="3352800"/>
            <a:ext cx="6096000" cy="1219200"/>
          </a:xfrm>
        </p:spPr>
        <p:txBody>
          <a:bodyPr>
            <a:noAutofit/>
          </a:bodyPr>
          <a:lstStyle/>
          <a:p>
            <a:pPr algn="ctr"/>
            <a:r>
              <a:rPr lang="en-US" sz="3273" dirty="0" smtClean="0"/>
              <a:t>John Cesaratto (SLAC)</a:t>
            </a:r>
          </a:p>
          <a:p>
            <a:pPr algn="ctr"/>
            <a:r>
              <a:rPr lang="en-US" sz="1800" dirty="0" smtClean="0"/>
              <a:t>J. </a:t>
            </a:r>
            <a:r>
              <a:rPr lang="en-US" sz="1800" dirty="0" err="1" smtClean="0"/>
              <a:t>Dusatko</a:t>
            </a:r>
            <a:r>
              <a:rPr lang="en-US" sz="1800" dirty="0" smtClean="0"/>
              <a:t>, J.D. Fox, K. Pollock, C. </a:t>
            </a:r>
            <a:r>
              <a:rPr lang="en-US" sz="1800" dirty="0" err="1" smtClean="0"/>
              <a:t>Rivetta</a:t>
            </a:r>
            <a:r>
              <a:rPr lang="en-US" sz="1800" dirty="0" smtClean="0"/>
              <a:t>, O. </a:t>
            </a:r>
            <a:r>
              <a:rPr lang="en-US" sz="1800" dirty="0" err="1" smtClean="0"/>
              <a:t>Turgut</a:t>
            </a:r>
            <a:r>
              <a:rPr lang="en-US" sz="1800" dirty="0" smtClean="0"/>
              <a:t> (SLAC)</a:t>
            </a:r>
          </a:p>
          <a:p>
            <a:pPr algn="ctr"/>
            <a:r>
              <a:rPr lang="en-US" sz="1800" dirty="0" smtClean="0"/>
              <a:t>  D. </a:t>
            </a:r>
            <a:r>
              <a:rPr lang="en-US" sz="1800" dirty="0" err="1" smtClean="0"/>
              <a:t>Alesini</a:t>
            </a:r>
            <a:r>
              <a:rPr lang="en-US" sz="1800" dirty="0" smtClean="0"/>
              <a:t>, A. Gallo, M. </a:t>
            </a:r>
            <a:r>
              <a:rPr lang="en-US" sz="1800" dirty="0" err="1" smtClean="0"/>
              <a:t>Zobov</a:t>
            </a:r>
            <a:r>
              <a:rPr lang="en-US" sz="1800" dirty="0" smtClean="0"/>
              <a:t> (INFN-LNF)</a:t>
            </a:r>
          </a:p>
          <a:p>
            <a:pPr algn="ctr"/>
            <a:r>
              <a:rPr lang="en-US" sz="1800" dirty="0" smtClean="0"/>
              <a:t>Stefano De </a:t>
            </a:r>
            <a:r>
              <a:rPr lang="en-US" sz="1800" dirty="0" err="1" smtClean="0"/>
              <a:t>Santis</a:t>
            </a:r>
            <a:r>
              <a:rPr lang="en-US" sz="1800" dirty="0" smtClean="0"/>
              <a:t>, H. </a:t>
            </a:r>
            <a:r>
              <a:rPr lang="en-US" sz="1800" dirty="0" err="1" smtClean="0"/>
              <a:t>Qian</a:t>
            </a:r>
            <a:r>
              <a:rPr lang="en-US" sz="1800" dirty="0" smtClean="0"/>
              <a:t> (LBNL)</a:t>
            </a:r>
          </a:p>
          <a:p>
            <a:pPr algn="ctr"/>
            <a:r>
              <a:rPr lang="en-US" sz="1800" dirty="0" smtClean="0"/>
              <a:t>W. </a:t>
            </a:r>
            <a:r>
              <a:rPr lang="en-US" sz="1800" dirty="0" err="1" smtClean="0"/>
              <a:t>Hofle</a:t>
            </a:r>
            <a:r>
              <a:rPr lang="en-US" sz="1800" dirty="0" smtClean="0"/>
              <a:t>, G. </a:t>
            </a:r>
            <a:r>
              <a:rPr lang="en-US" sz="1800" dirty="0" err="1" smtClean="0"/>
              <a:t>Kotzian</a:t>
            </a:r>
            <a:r>
              <a:rPr lang="en-US" sz="1800" dirty="0" smtClean="0"/>
              <a:t>, E. </a:t>
            </a:r>
            <a:r>
              <a:rPr lang="en-US" sz="1800" dirty="0" err="1" smtClean="0"/>
              <a:t>Montesinos</a:t>
            </a:r>
            <a:r>
              <a:rPr lang="en-US" sz="1800" dirty="0" smtClean="0"/>
              <a:t>, and C. </a:t>
            </a:r>
            <a:r>
              <a:rPr lang="en-US" sz="1800" dirty="0" err="1" smtClean="0"/>
              <a:t>Zanini</a:t>
            </a:r>
            <a:r>
              <a:rPr lang="en-US" sz="1800" dirty="0" smtClean="0"/>
              <a:t> (CERN)</a:t>
            </a:r>
            <a:endParaRPr lang="en-US" sz="2909" dirty="0"/>
          </a:p>
        </p:txBody>
      </p:sp>
      <p:sp>
        <p:nvSpPr>
          <p:cNvPr id="4" name="Slide Number Placeholder 3"/>
          <p:cNvSpPr>
            <a:spLocks noGrp="1"/>
          </p:cNvSpPr>
          <p:nvPr>
            <p:ph type="sldNum" sz="quarter" idx="12"/>
          </p:nvPr>
        </p:nvSpPr>
        <p:spPr/>
        <p:txBody>
          <a:bodyPr/>
          <a:lstStyle/>
          <a:p>
            <a:fld id="{E5266E6E-3187-4C1D-BA6D-2ACAC749C432}" type="slidenum">
              <a:rPr lang="en-US" smtClean="0"/>
              <a:pPr/>
              <a:t>1</a:t>
            </a:fld>
            <a:endParaRPr lang="en-US"/>
          </a:p>
        </p:txBody>
      </p:sp>
      <p:sp>
        <p:nvSpPr>
          <p:cNvPr id="5" name="Subtitle 2"/>
          <p:cNvSpPr txBox="1">
            <a:spLocks/>
          </p:cNvSpPr>
          <p:nvPr/>
        </p:nvSpPr>
        <p:spPr>
          <a:xfrm>
            <a:off x="457200" y="5791200"/>
            <a:ext cx="8686800" cy="80486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effectLst/>
                <a:uLnTx/>
                <a:uFillTx/>
                <a:latin typeface="+mn-lt"/>
                <a:ea typeface="+mn-ea"/>
                <a:cs typeface="+mn-cs"/>
              </a:rPr>
              <a:t>* Work supported by the U.S. Department of Energy under</a:t>
            </a:r>
            <a:r>
              <a:rPr kumimoji="0" lang="en-US" sz="1400" b="0" i="0" u="none" strike="noStrike" kern="1200" cap="none" spc="0" normalizeH="0" noProof="0" dirty="0" smtClean="0">
                <a:ln>
                  <a:noFill/>
                </a:ln>
                <a:effectLst/>
                <a:uLnTx/>
                <a:uFillTx/>
                <a:latin typeface="+mn-lt"/>
                <a:ea typeface="+mn-ea"/>
                <a:cs typeface="+mn-cs"/>
              </a:rPr>
              <a:t> contract DE-AC01-76SF00515, U.S. LHC Accelerator Research Program, and by the EU FP7 </a:t>
            </a:r>
            <a:r>
              <a:rPr kumimoji="0" lang="en-US" sz="1400" b="0" i="0" u="none" strike="noStrike" kern="1200" cap="none" spc="0" normalizeH="0" noProof="0" dirty="0" err="1" smtClean="0">
                <a:ln>
                  <a:noFill/>
                </a:ln>
                <a:effectLst/>
                <a:uLnTx/>
                <a:uFillTx/>
                <a:latin typeface="+mn-lt"/>
                <a:ea typeface="+mn-ea"/>
                <a:cs typeface="+mn-cs"/>
              </a:rPr>
              <a:t>HiLumi</a:t>
            </a:r>
            <a:r>
              <a:rPr kumimoji="0" lang="en-US" sz="1400" b="0" i="0" u="none" strike="noStrike" kern="1200" cap="none" spc="0" normalizeH="0" noProof="0" dirty="0" smtClean="0">
                <a:ln>
                  <a:noFill/>
                </a:ln>
                <a:effectLst/>
                <a:uLnTx/>
                <a:uFillTx/>
                <a:latin typeface="+mn-lt"/>
                <a:ea typeface="+mn-ea"/>
                <a:cs typeface="+mn-cs"/>
              </a:rPr>
              <a:t> LHC – Grant Agreement 284404</a:t>
            </a:r>
            <a:endParaRPr kumimoji="0" lang="en-US" sz="1400" b="0" i="0" u="none" strike="noStrike" kern="1200" cap="none" spc="0" normalizeH="0" baseline="0" noProof="0" dirty="0">
              <a:ln>
                <a:noFill/>
              </a:ln>
              <a:effectLst/>
              <a:uLnTx/>
              <a:uFillTx/>
              <a:latin typeface="+mn-lt"/>
              <a:ea typeface="+mn-ea"/>
              <a:cs typeface="+mn-cs"/>
            </a:endParaRPr>
          </a:p>
        </p:txBody>
      </p:sp>
      <p:sp>
        <p:nvSpPr>
          <p:cNvPr id="7" name="Footer Placeholder 6"/>
          <p:cNvSpPr>
            <a:spLocks noGrp="1"/>
          </p:cNvSpPr>
          <p:nvPr>
            <p:ph type="ftr" sz="quarter" idx="14"/>
          </p:nvPr>
        </p:nvSpPr>
        <p:spPr/>
        <p:txBody>
          <a:bodyPr/>
          <a:lstStyle/>
          <a:p>
            <a:r>
              <a:rPr lang="en-US" smtClean="0"/>
              <a:t>LARP/HiLumi Collaboration Meeting, CM22</a:t>
            </a:r>
            <a:endParaRPr lang="en-US" dirty="0"/>
          </a:p>
        </p:txBody>
      </p:sp>
      <p:sp>
        <p:nvSpPr>
          <p:cNvPr id="8" name="Date Placeholder 7"/>
          <p:cNvSpPr>
            <a:spLocks noGrp="1"/>
          </p:cNvSpPr>
          <p:nvPr>
            <p:ph type="dt" sz="half" idx="13"/>
          </p:nvPr>
        </p:nvSpPr>
        <p:spPr/>
        <p:txBody>
          <a:bodyPr/>
          <a:lstStyle/>
          <a:p>
            <a:r>
              <a:rPr lang="en-US" smtClean="0"/>
              <a:t>5/7/14</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5864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4" descr="dataplot"/>
          <p:cNvPicPr>
            <a:picLocks noChangeAspect="1" noChangeArrowheads="1"/>
          </p:cNvPicPr>
          <p:nvPr/>
        </p:nvPicPr>
        <p:blipFill>
          <a:blip r:embed="rId2"/>
          <a:srcRect/>
          <a:stretch>
            <a:fillRect/>
          </a:stretch>
        </p:blipFill>
        <p:spPr bwMode="auto">
          <a:xfrm>
            <a:off x="5105400" y="1184275"/>
            <a:ext cx="3787775" cy="2701925"/>
          </a:xfrm>
          <a:prstGeom prst="rect">
            <a:avLst/>
          </a:prstGeom>
          <a:noFill/>
          <a:ln w="9525">
            <a:noFill/>
            <a:miter lim="800000"/>
            <a:headEnd/>
            <a:tailEnd/>
          </a:ln>
        </p:spPr>
      </p:pic>
      <p:pic>
        <p:nvPicPr>
          <p:cNvPr id="5122" name="Picture 2" descr="dataplot"/>
          <p:cNvPicPr>
            <a:picLocks noChangeAspect="1" noChangeArrowheads="1"/>
          </p:cNvPicPr>
          <p:nvPr/>
        </p:nvPicPr>
        <p:blipFill>
          <a:blip r:embed="rId3"/>
          <a:srcRect/>
          <a:stretch>
            <a:fillRect/>
          </a:stretch>
        </p:blipFill>
        <p:spPr bwMode="auto">
          <a:xfrm>
            <a:off x="1143000" y="1166813"/>
            <a:ext cx="3811588" cy="2719387"/>
          </a:xfrm>
          <a:prstGeom prst="rect">
            <a:avLst/>
          </a:prstGeom>
          <a:noFill/>
          <a:ln w="9525">
            <a:noFill/>
            <a:miter lim="800000"/>
            <a:headEnd/>
            <a:tailEnd/>
          </a:ln>
        </p:spPr>
      </p:pic>
      <p:pic>
        <p:nvPicPr>
          <p:cNvPr id="7" name="Picture 4" descr="dataplot"/>
          <p:cNvPicPr>
            <a:picLocks noChangeAspect="1" noChangeArrowheads="1"/>
          </p:cNvPicPr>
          <p:nvPr/>
        </p:nvPicPr>
        <p:blipFill>
          <a:blip r:embed="rId4"/>
          <a:srcRect/>
          <a:stretch>
            <a:fillRect/>
          </a:stretch>
        </p:blipFill>
        <p:spPr bwMode="auto">
          <a:xfrm>
            <a:off x="1143000" y="3911600"/>
            <a:ext cx="3810000" cy="2717800"/>
          </a:xfrm>
          <a:prstGeom prst="rect">
            <a:avLst/>
          </a:prstGeom>
          <a:noFill/>
          <a:ln w="9525">
            <a:noFill/>
            <a:miter lim="800000"/>
            <a:headEnd/>
            <a:tailEnd/>
          </a:ln>
        </p:spPr>
      </p:pic>
      <p:pic>
        <p:nvPicPr>
          <p:cNvPr id="19461" name="Picture 7" descr="dataplot"/>
          <p:cNvPicPr>
            <a:picLocks noChangeAspect="1" noChangeArrowheads="1"/>
          </p:cNvPicPr>
          <p:nvPr/>
        </p:nvPicPr>
        <p:blipFill>
          <a:blip r:embed="rId5"/>
          <a:srcRect/>
          <a:stretch>
            <a:fillRect/>
          </a:stretch>
        </p:blipFill>
        <p:spPr bwMode="auto">
          <a:xfrm>
            <a:off x="5105400" y="3940175"/>
            <a:ext cx="3783013" cy="2698750"/>
          </a:xfrm>
          <a:prstGeom prst="rect">
            <a:avLst/>
          </a:prstGeom>
          <a:noFill/>
          <a:ln w="9525">
            <a:noFill/>
            <a:miter lim="800000"/>
            <a:headEnd/>
            <a:tailEnd/>
          </a:ln>
        </p:spPr>
      </p:pic>
      <p:sp>
        <p:nvSpPr>
          <p:cNvPr id="19462" name="TextBox 8"/>
          <p:cNvSpPr txBox="1">
            <a:spLocks noChangeArrowheads="1"/>
          </p:cNvSpPr>
          <p:nvPr/>
        </p:nvSpPr>
        <p:spPr bwMode="auto">
          <a:xfrm>
            <a:off x="381000" y="1752600"/>
            <a:ext cx="717564" cy="461665"/>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a:cs typeface="Calibri"/>
              </a:rPr>
              <a:t>Real</a:t>
            </a:r>
          </a:p>
        </p:txBody>
      </p:sp>
      <p:sp>
        <p:nvSpPr>
          <p:cNvPr id="19463" name="TextBox 9"/>
          <p:cNvSpPr txBox="1">
            <a:spLocks noChangeArrowheads="1"/>
          </p:cNvSpPr>
          <p:nvPr/>
        </p:nvSpPr>
        <p:spPr bwMode="auto">
          <a:xfrm>
            <a:off x="0" y="4495800"/>
            <a:ext cx="1428596"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a:cs typeface="Calibri"/>
              </a:rPr>
              <a:t>Imaginary</a:t>
            </a:r>
            <a:endParaRPr lang="en-US" dirty="0">
              <a:solidFill>
                <a:srgbClr val="FF0000"/>
              </a:solidFill>
              <a:latin typeface="Calibri"/>
              <a:cs typeface="Calibri"/>
            </a:endParaRPr>
          </a:p>
        </p:txBody>
      </p:sp>
      <p:sp>
        <p:nvSpPr>
          <p:cNvPr id="19464" name="Title 10"/>
          <p:cNvSpPr>
            <a:spLocks noGrp="1"/>
          </p:cNvSpPr>
          <p:nvPr>
            <p:ph type="title"/>
          </p:nvPr>
        </p:nvSpPr>
        <p:spPr>
          <a:xfrm>
            <a:off x="457200" y="0"/>
            <a:ext cx="8229600" cy="1143000"/>
          </a:xfrm>
        </p:spPr>
        <p:txBody>
          <a:bodyPr/>
          <a:lstStyle/>
          <a:p>
            <a:pPr eaLnBrk="1" hangingPunct="1"/>
            <a:r>
              <a:rPr lang="en-US" smtClean="0"/>
              <a:t>Impedance Comparison</a:t>
            </a:r>
          </a:p>
        </p:txBody>
      </p:sp>
      <p:sp>
        <p:nvSpPr>
          <p:cNvPr id="19465" name="Text Box 6"/>
          <p:cNvSpPr txBox="1">
            <a:spLocks noChangeArrowheads="1"/>
          </p:cNvSpPr>
          <p:nvPr/>
        </p:nvSpPr>
        <p:spPr bwMode="auto">
          <a:xfrm>
            <a:off x="1085850" y="822325"/>
            <a:ext cx="4248150" cy="369332"/>
          </a:xfrm>
          <a:prstGeom prst="rect">
            <a:avLst/>
          </a:prstGeom>
          <a:noFill/>
          <a:ln w="9525">
            <a:noFill/>
            <a:miter lim="800000"/>
            <a:headEnd/>
            <a:tailEnd/>
          </a:ln>
        </p:spPr>
        <p:txBody>
          <a:bodyPr>
            <a:prstTxWarp prst="textNoShape">
              <a:avLst/>
            </a:prstTxWarp>
            <a:spAutoFit/>
          </a:bodyPr>
          <a:lstStyle/>
          <a:p>
            <a:pPr>
              <a:spcBef>
                <a:spcPct val="50000"/>
              </a:spcBef>
            </a:pPr>
            <a:r>
              <a:rPr lang="it-IT" sz="1800" dirty="0" err="1" smtClean="0">
                <a:solidFill>
                  <a:srgbClr val="FF0000"/>
                </a:solidFill>
                <a:latin typeface="Calibri"/>
                <a:cs typeface="Calibri"/>
              </a:rPr>
              <a:t>Without</a:t>
            </a:r>
            <a:r>
              <a:rPr lang="it-IT" sz="1800" dirty="0" smtClean="0">
                <a:solidFill>
                  <a:srgbClr val="FF0000"/>
                </a:solidFill>
                <a:latin typeface="Calibri"/>
                <a:cs typeface="Calibri"/>
              </a:rPr>
              <a:t> </a:t>
            </a:r>
            <a:r>
              <a:rPr lang="en-US" sz="1800" dirty="0" err="1" smtClean="0">
                <a:solidFill>
                  <a:srgbClr val="FF0000"/>
                </a:solidFill>
                <a:latin typeface="Calibri"/>
                <a:cs typeface="Calibri"/>
              </a:rPr>
              <a:t>feedthrough</a:t>
            </a:r>
            <a:r>
              <a:rPr lang="it-IT" sz="1800" dirty="0" err="1" smtClean="0">
                <a:solidFill>
                  <a:srgbClr val="FF0000"/>
                </a:solidFill>
                <a:latin typeface="Calibri"/>
                <a:cs typeface="Calibri"/>
              </a:rPr>
              <a:t>s</a:t>
            </a:r>
            <a:endParaRPr lang="en-US" sz="1800" dirty="0">
              <a:solidFill>
                <a:srgbClr val="FF0000"/>
              </a:solidFill>
              <a:latin typeface="Calibri"/>
              <a:cs typeface="Calibri"/>
            </a:endParaRPr>
          </a:p>
        </p:txBody>
      </p:sp>
      <p:sp>
        <p:nvSpPr>
          <p:cNvPr id="19466" name="Text Box 8"/>
          <p:cNvSpPr txBox="1">
            <a:spLocks noChangeArrowheads="1"/>
          </p:cNvSpPr>
          <p:nvPr/>
        </p:nvSpPr>
        <p:spPr bwMode="auto">
          <a:xfrm>
            <a:off x="5029200" y="852488"/>
            <a:ext cx="2592388" cy="369332"/>
          </a:xfrm>
          <a:prstGeom prst="rect">
            <a:avLst/>
          </a:prstGeom>
          <a:noFill/>
          <a:ln w="9525">
            <a:noFill/>
            <a:miter lim="800000"/>
            <a:headEnd/>
            <a:tailEnd/>
          </a:ln>
        </p:spPr>
        <p:txBody>
          <a:bodyPr>
            <a:prstTxWarp prst="textNoShape">
              <a:avLst/>
            </a:prstTxWarp>
            <a:spAutoFit/>
          </a:bodyPr>
          <a:lstStyle/>
          <a:p>
            <a:pPr>
              <a:spcBef>
                <a:spcPct val="50000"/>
              </a:spcBef>
            </a:pPr>
            <a:r>
              <a:rPr lang="it-IT" sz="1800" dirty="0" err="1">
                <a:solidFill>
                  <a:srgbClr val="FF0000"/>
                </a:solidFill>
                <a:latin typeface="Calibri"/>
                <a:cs typeface="Calibri"/>
              </a:rPr>
              <a:t>With</a:t>
            </a:r>
            <a:r>
              <a:rPr lang="it-IT" sz="1800" dirty="0" smtClean="0">
                <a:solidFill>
                  <a:srgbClr val="FF0000"/>
                </a:solidFill>
                <a:latin typeface="Calibri"/>
                <a:cs typeface="Calibri"/>
              </a:rPr>
              <a:t> </a:t>
            </a:r>
            <a:r>
              <a:rPr lang="en-US" sz="1800" dirty="0" err="1" smtClean="0">
                <a:solidFill>
                  <a:srgbClr val="FF0000"/>
                </a:solidFill>
                <a:latin typeface="Calibri"/>
                <a:cs typeface="Calibri"/>
              </a:rPr>
              <a:t>feedthrough</a:t>
            </a:r>
            <a:r>
              <a:rPr lang="it-IT" sz="1800" dirty="0" err="1" smtClean="0">
                <a:solidFill>
                  <a:srgbClr val="FF0000"/>
                </a:solidFill>
                <a:latin typeface="Calibri"/>
                <a:cs typeface="Calibri"/>
              </a:rPr>
              <a:t>s</a:t>
            </a:r>
            <a:endParaRPr lang="en-US" sz="1800" dirty="0">
              <a:solidFill>
                <a:srgbClr val="FF0000"/>
              </a:solidFill>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Lateral </a:t>
            </a:r>
            <a:r>
              <a:rPr lang="en-US" dirty="0" err="1" smtClean="0"/>
              <a:t>feedthrough</a:t>
            </a:r>
            <a:endParaRPr lang="en-US" dirty="0" smtClean="0"/>
          </a:p>
        </p:txBody>
      </p:sp>
      <p:pic>
        <p:nvPicPr>
          <p:cNvPr id="20483" name="Picture 2" descr="geo.jpg"/>
          <p:cNvPicPr>
            <a:picLocks noChangeAspect="1"/>
          </p:cNvPicPr>
          <p:nvPr/>
        </p:nvPicPr>
        <p:blipFill>
          <a:blip r:embed="rId2"/>
          <a:srcRect l="4167" t="37845" r="6667"/>
          <a:stretch>
            <a:fillRect/>
          </a:stretch>
        </p:blipFill>
        <p:spPr bwMode="auto">
          <a:xfrm>
            <a:off x="381000" y="4495800"/>
            <a:ext cx="8153400" cy="2362200"/>
          </a:xfrm>
          <a:prstGeom prst="rect">
            <a:avLst/>
          </a:prstGeom>
          <a:noFill/>
          <a:ln w="9525">
            <a:noFill/>
            <a:miter lim="800000"/>
            <a:headEnd/>
            <a:tailEnd/>
          </a:ln>
        </p:spPr>
      </p:pic>
      <p:pic>
        <p:nvPicPr>
          <p:cNvPr id="20484" name="Picture 3" descr="geo1.jpg"/>
          <p:cNvPicPr>
            <a:picLocks noChangeAspect="1"/>
          </p:cNvPicPr>
          <p:nvPr/>
        </p:nvPicPr>
        <p:blipFill>
          <a:blip r:embed="rId3"/>
          <a:srcRect l="34167" r="21667"/>
          <a:stretch>
            <a:fillRect/>
          </a:stretch>
        </p:blipFill>
        <p:spPr bwMode="auto">
          <a:xfrm>
            <a:off x="304800" y="1981200"/>
            <a:ext cx="4038600" cy="3800475"/>
          </a:xfrm>
          <a:prstGeom prst="rect">
            <a:avLst/>
          </a:prstGeom>
          <a:noFill/>
          <a:ln w="9525">
            <a:noFill/>
            <a:miter lim="800000"/>
            <a:headEnd/>
            <a:tailEnd/>
          </a:ln>
        </p:spPr>
      </p:pic>
      <p:graphicFrame>
        <p:nvGraphicFramePr>
          <p:cNvPr id="5" name="Table 4"/>
          <p:cNvGraphicFramePr>
            <a:graphicFrameLocks noGrp="1"/>
          </p:cNvGraphicFramePr>
          <p:nvPr/>
        </p:nvGraphicFramePr>
        <p:xfrm>
          <a:off x="4197350" y="2667000"/>
          <a:ext cx="4946306" cy="1513970"/>
        </p:xfrm>
        <a:graphic>
          <a:graphicData uri="http://schemas.openxmlformats.org/drawingml/2006/table">
            <a:tbl>
              <a:tblPr firstRow="1" bandRow="1">
                <a:tableStyleId>{5C22544A-7EE6-4342-B048-85BDC9FD1C3A}</a:tableStyleId>
              </a:tblPr>
              <a:tblGrid>
                <a:gridCol w="2473153"/>
                <a:gridCol w="2473153"/>
              </a:tblGrid>
              <a:tr h="300900">
                <a:tc>
                  <a:txBody>
                    <a:bodyPr/>
                    <a:lstStyle/>
                    <a:p>
                      <a:r>
                        <a:rPr lang="en-US" sz="1500" dirty="0" smtClean="0"/>
                        <a:t>Parameters</a:t>
                      </a:r>
                      <a:endParaRPr lang="en-US" sz="1500" dirty="0"/>
                    </a:p>
                  </a:txBody>
                  <a:tcPr marL="74195" marR="74195" marT="37097" marB="37097"/>
                </a:tc>
                <a:tc>
                  <a:txBody>
                    <a:bodyPr/>
                    <a:lstStyle/>
                    <a:p>
                      <a:r>
                        <a:rPr lang="en-US" sz="1500" dirty="0" smtClean="0"/>
                        <a:t>Length</a:t>
                      </a:r>
                      <a:r>
                        <a:rPr lang="en-US" sz="1500" baseline="0" dirty="0" smtClean="0"/>
                        <a:t> (mm)</a:t>
                      </a:r>
                      <a:endParaRPr lang="en-US" sz="1500" dirty="0"/>
                    </a:p>
                  </a:txBody>
                  <a:tcPr marL="74195" marR="74195" marT="37097" marB="37097"/>
                </a:tc>
              </a:tr>
              <a:tr h="300900">
                <a:tc>
                  <a:txBody>
                    <a:bodyPr/>
                    <a:lstStyle/>
                    <a:p>
                      <a:r>
                        <a:rPr lang="en-US" sz="1500" dirty="0" smtClean="0"/>
                        <a:t>Coax diameter</a:t>
                      </a:r>
                      <a:endParaRPr lang="en-US" sz="1500" dirty="0"/>
                    </a:p>
                  </a:txBody>
                  <a:tcPr marL="74195" marR="74195" marT="37097" marB="37097"/>
                </a:tc>
                <a:tc>
                  <a:txBody>
                    <a:bodyPr/>
                    <a:lstStyle/>
                    <a:p>
                      <a:r>
                        <a:rPr lang="en-US" sz="1500" dirty="0" smtClean="0"/>
                        <a:t>5 </a:t>
                      </a:r>
                      <a:endParaRPr lang="en-US" sz="1500" dirty="0"/>
                    </a:p>
                  </a:txBody>
                  <a:tcPr marL="74195" marR="74195" marT="37097" marB="37097"/>
                </a:tc>
              </a:tr>
              <a:tr h="300900">
                <a:tc>
                  <a:txBody>
                    <a:bodyPr/>
                    <a:lstStyle/>
                    <a:p>
                      <a:r>
                        <a:rPr lang="en-US" sz="1500" dirty="0" smtClean="0"/>
                        <a:t>Coax</a:t>
                      </a:r>
                      <a:r>
                        <a:rPr lang="en-US" sz="1500" baseline="0" dirty="0" smtClean="0"/>
                        <a:t> shield</a:t>
                      </a:r>
                      <a:endParaRPr lang="en-US" sz="1500" dirty="0"/>
                    </a:p>
                  </a:txBody>
                  <a:tcPr marL="74195" marR="74195" marT="37097" marB="37097"/>
                </a:tc>
                <a:tc>
                  <a:txBody>
                    <a:bodyPr/>
                    <a:lstStyle/>
                    <a:p>
                      <a:r>
                        <a:rPr lang="en-US" sz="1500" dirty="0" smtClean="0"/>
                        <a:t>11.5</a:t>
                      </a:r>
                    </a:p>
                  </a:txBody>
                  <a:tcPr marL="74195" marR="74195" marT="37097" marB="37097"/>
                </a:tc>
              </a:tr>
              <a:tr h="300900">
                <a:tc>
                  <a:txBody>
                    <a:bodyPr/>
                    <a:lstStyle/>
                    <a:p>
                      <a:r>
                        <a:rPr lang="en-US" sz="1500" dirty="0" smtClean="0"/>
                        <a:t>Waveguide</a:t>
                      </a:r>
                      <a:r>
                        <a:rPr lang="en-US" sz="1500" baseline="0" dirty="0" smtClean="0"/>
                        <a:t> height</a:t>
                      </a:r>
                      <a:endParaRPr lang="en-US" sz="1500" dirty="0"/>
                    </a:p>
                  </a:txBody>
                  <a:tcPr marL="74195" marR="74195" marT="37097" marB="37097"/>
                </a:tc>
                <a:tc>
                  <a:txBody>
                    <a:bodyPr/>
                    <a:lstStyle/>
                    <a:p>
                      <a:r>
                        <a:rPr lang="en-US" sz="1500" dirty="0" smtClean="0"/>
                        <a:t>66.4</a:t>
                      </a:r>
                      <a:endParaRPr lang="en-US" sz="1500" dirty="0"/>
                    </a:p>
                  </a:txBody>
                  <a:tcPr marL="74195" marR="74195" marT="37097" marB="37097"/>
                </a:tc>
              </a:tr>
              <a:tr h="300900">
                <a:tc>
                  <a:txBody>
                    <a:bodyPr/>
                    <a:lstStyle/>
                    <a:p>
                      <a:r>
                        <a:rPr lang="en-US" sz="1500" dirty="0" err="1" smtClean="0"/>
                        <a:t>Stripline</a:t>
                      </a:r>
                      <a:r>
                        <a:rPr lang="en-US" sz="1500" dirty="0" smtClean="0"/>
                        <a:t> thickness</a:t>
                      </a:r>
                      <a:endParaRPr lang="en-US" sz="1500" dirty="0"/>
                    </a:p>
                  </a:txBody>
                  <a:tcPr marL="74195" marR="74195" marT="37097" marB="37097"/>
                </a:tc>
                <a:tc>
                  <a:txBody>
                    <a:bodyPr/>
                    <a:lstStyle/>
                    <a:p>
                      <a:r>
                        <a:rPr lang="en-US" sz="1500" dirty="0" smtClean="0"/>
                        <a:t>5 </a:t>
                      </a:r>
                      <a:endParaRPr lang="en-US" sz="1500" dirty="0"/>
                    </a:p>
                  </a:txBody>
                  <a:tcPr marL="74195" marR="74195" marT="37097" marB="37097"/>
                </a:tc>
              </a:tr>
            </a:tbl>
          </a:graphicData>
        </a:graphic>
      </p:graphicFrame>
      <p:sp>
        <p:nvSpPr>
          <p:cNvPr id="20505" name="TextBox 6"/>
          <p:cNvSpPr txBox="1">
            <a:spLocks noChangeArrowheads="1"/>
          </p:cNvSpPr>
          <p:nvPr/>
        </p:nvSpPr>
        <p:spPr bwMode="auto">
          <a:xfrm>
            <a:off x="4419600" y="2133600"/>
            <a:ext cx="3917950" cy="369888"/>
          </a:xfrm>
          <a:prstGeom prst="rect">
            <a:avLst/>
          </a:prstGeom>
          <a:noFill/>
          <a:ln w="9525">
            <a:noFill/>
            <a:miter lim="800000"/>
            <a:headEnd/>
            <a:tailEnd/>
          </a:ln>
        </p:spPr>
        <p:txBody>
          <a:bodyPr wrap="none">
            <a:prstTxWarp prst="textNoShape">
              <a:avLst/>
            </a:prstTxWarp>
            <a:spAutoFit/>
          </a:bodyPr>
          <a:lstStyle/>
          <a:p>
            <a:r>
              <a:rPr lang="en-US"/>
              <a:t>50 Ohm: coax and enclosed stripline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4"/>
          <p:cNvSpPr>
            <a:spLocks noGrp="1"/>
          </p:cNvSpPr>
          <p:nvPr>
            <p:ph type="title"/>
          </p:nvPr>
        </p:nvSpPr>
        <p:spPr>
          <a:xfrm>
            <a:off x="0" y="0"/>
            <a:ext cx="8229600" cy="1143000"/>
          </a:xfrm>
        </p:spPr>
        <p:txBody>
          <a:bodyPr/>
          <a:lstStyle/>
          <a:p>
            <a:pPr eaLnBrk="1" hangingPunct="1"/>
            <a:r>
              <a:rPr lang="en-US" smtClean="0"/>
              <a:t>S11 Parameter</a:t>
            </a:r>
          </a:p>
        </p:txBody>
      </p:sp>
      <p:pic>
        <p:nvPicPr>
          <p:cNvPr id="21507" name="Picture 5" descr="S11_matchedCoaxandStripline.jpg"/>
          <p:cNvPicPr>
            <a:picLocks noChangeAspect="1"/>
          </p:cNvPicPr>
          <p:nvPr/>
        </p:nvPicPr>
        <p:blipFill>
          <a:blip r:embed="rId2"/>
          <a:srcRect/>
          <a:stretch>
            <a:fillRect/>
          </a:stretch>
        </p:blipFill>
        <p:spPr bwMode="auto">
          <a:xfrm>
            <a:off x="0" y="1066800"/>
            <a:ext cx="7543800" cy="3243263"/>
          </a:xfrm>
          <a:prstGeom prst="rect">
            <a:avLst/>
          </a:prstGeom>
          <a:noFill/>
          <a:ln w="9525">
            <a:noFill/>
            <a:miter lim="800000"/>
            <a:headEnd/>
            <a:tailEnd/>
          </a:ln>
        </p:spPr>
      </p:pic>
      <p:sp>
        <p:nvSpPr>
          <p:cNvPr id="21508" name="TextBox 6"/>
          <p:cNvSpPr txBox="1">
            <a:spLocks noChangeArrowheads="1"/>
          </p:cNvSpPr>
          <p:nvPr/>
        </p:nvSpPr>
        <p:spPr bwMode="auto">
          <a:xfrm>
            <a:off x="457200" y="4572000"/>
            <a:ext cx="2147888" cy="369888"/>
          </a:xfrm>
          <a:prstGeom prst="rect">
            <a:avLst/>
          </a:prstGeom>
          <a:noFill/>
          <a:ln w="9525">
            <a:noFill/>
            <a:miter lim="800000"/>
            <a:headEnd/>
            <a:tailEnd/>
          </a:ln>
        </p:spPr>
        <p:txBody>
          <a:bodyPr wrap="none">
            <a:prstTxWarp prst="textNoShape">
              <a:avLst/>
            </a:prstTxWarp>
            <a:spAutoFit/>
          </a:bodyPr>
          <a:lstStyle/>
          <a:p>
            <a:r>
              <a:rPr lang="en-US" dirty="0"/>
              <a:t>Improved matching</a:t>
            </a:r>
          </a:p>
        </p:txBody>
      </p:sp>
      <p:graphicFrame>
        <p:nvGraphicFramePr>
          <p:cNvPr id="8" name="Chart 7"/>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6553200"/>
            <a:ext cx="812800" cy="261938"/>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a:t>At stripline</a:t>
            </a:r>
          </a:p>
        </p:txBody>
      </p:sp>
      <p:sp>
        <p:nvSpPr>
          <p:cNvPr id="10" name="TextBox 9"/>
          <p:cNvSpPr txBox="1"/>
          <p:nvPr/>
        </p:nvSpPr>
        <p:spPr>
          <a:xfrm>
            <a:off x="7620000" y="6502400"/>
            <a:ext cx="812800" cy="261938"/>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a:t>At coax</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pPr eaLnBrk="1" hangingPunct="1"/>
            <a:r>
              <a:rPr lang="en-US" smtClean="0"/>
              <a:t>Longitudinal Impedance</a:t>
            </a:r>
          </a:p>
        </p:txBody>
      </p:sp>
      <p:pic>
        <p:nvPicPr>
          <p:cNvPr id="3" name="Picture 2" descr="dataplot"/>
          <p:cNvPicPr>
            <a:picLocks noChangeAspect="1" noChangeArrowheads="1"/>
          </p:cNvPicPr>
          <p:nvPr/>
        </p:nvPicPr>
        <p:blipFill>
          <a:blip r:embed="rId2"/>
          <a:srcRect/>
          <a:stretch>
            <a:fillRect/>
          </a:stretch>
        </p:blipFill>
        <p:spPr bwMode="auto">
          <a:xfrm>
            <a:off x="685800" y="1143000"/>
            <a:ext cx="3743325" cy="2670175"/>
          </a:xfrm>
          <a:prstGeom prst="rect">
            <a:avLst/>
          </a:prstGeom>
          <a:noFill/>
          <a:ln w="9525">
            <a:noFill/>
            <a:miter lim="800000"/>
            <a:headEnd/>
            <a:tailEnd/>
          </a:ln>
        </p:spPr>
      </p:pic>
      <p:pic>
        <p:nvPicPr>
          <p:cNvPr id="22532" name="Picture 5" descr="dataplot"/>
          <p:cNvPicPr>
            <a:picLocks noChangeAspect="1" noChangeArrowheads="1"/>
          </p:cNvPicPr>
          <p:nvPr/>
        </p:nvPicPr>
        <p:blipFill>
          <a:blip r:embed="rId3"/>
          <a:srcRect/>
          <a:stretch>
            <a:fillRect/>
          </a:stretch>
        </p:blipFill>
        <p:spPr bwMode="auto">
          <a:xfrm>
            <a:off x="4953000" y="4187825"/>
            <a:ext cx="3744912" cy="2670175"/>
          </a:xfrm>
          <a:prstGeom prst="rect">
            <a:avLst/>
          </a:prstGeom>
          <a:noFill/>
          <a:ln w="9525">
            <a:noFill/>
            <a:miter lim="800000"/>
            <a:headEnd/>
            <a:tailEnd/>
          </a:ln>
        </p:spPr>
      </p:pic>
      <p:sp>
        <p:nvSpPr>
          <p:cNvPr id="22533" name="TextBox 4"/>
          <p:cNvSpPr txBox="1">
            <a:spLocks noChangeArrowheads="1"/>
          </p:cNvSpPr>
          <p:nvPr/>
        </p:nvSpPr>
        <p:spPr bwMode="auto">
          <a:xfrm>
            <a:off x="1371600" y="838200"/>
            <a:ext cx="1814018"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latin typeface="Calibri"/>
                <a:cs typeface="Calibri"/>
              </a:rPr>
              <a:t>No</a:t>
            </a:r>
            <a:r>
              <a:rPr lang="en-US" sz="1800" dirty="0" smtClean="0">
                <a:solidFill>
                  <a:srgbClr val="FF0000"/>
                </a:solidFill>
                <a:latin typeface="Calibri"/>
                <a:cs typeface="Calibri"/>
              </a:rPr>
              <a:t> </a:t>
            </a:r>
            <a:r>
              <a:rPr lang="en-US" sz="1800" dirty="0" err="1" smtClean="0">
                <a:solidFill>
                  <a:srgbClr val="FF0000"/>
                </a:solidFill>
                <a:latin typeface="Calibri"/>
                <a:cs typeface="Calibri"/>
              </a:rPr>
              <a:t>feedthroughs</a:t>
            </a:r>
            <a:endParaRPr lang="en-US" sz="1800" dirty="0">
              <a:solidFill>
                <a:srgbClr val="FF0000"/>
              </a:solidFill>
              <a:latin typeface="Calibri"/>
              <a:cs typeface="Calibri"/>
            </a:endParaRPr>
          </a:p>
        </p:txBody>
      </p:sp>
      <p:pic>
        <p:nvPicPr>
          <p:cNvPr id="22535" name="Picture 2" descr="dataplot"/>
          <p:cNvPicPr>
            <a:picLocks noChangeAspect="1" noChangeArrowheads="1"/>
          </p:cNvPicPr>
          <p:nvPr/>
        </p:nvPicPr>
        <p:blipFill>
          <a:blip r:embed="rId4"/>
          <a:srcRect/>
          <a:stretch>
            <a:fillRect/>
          </a:stretch>
        </p:blipFill>
        <p:spPr bwMode="auto">
          <a:xfrm>
            <a:off x="4953000" y="1143000"/>
            <a:ext cx="3743325" cy="2670175"/>
          </a:xfrm>
          <a:prstGeom prst="rect">
            <a:avLst/>
          </a:prstGeom>
          <a:noFill/>
          <a:ln w="9525">
            <a:noFill/>
            <a:miter lim="800000"/>
            <a:headEnd/>
            <a:tailEnd/>
          </a:ln>
        </p:spPr>
      </p:pic>
      <p:sp>
        <p:nvSpPr>
          <p:cNvPr id="22536" name="TextBox 7"/>
          <p:cNvSpPr txBox="1">
            <a:spLocks noChangeArrowheads="1"/>
          </p:cNvSpPr>
          <p:nvPr/>
        </p:nvSpPr>
        <p:spPr bwMode="auto">
          <a:xfrm>
            <a:off x="5855491" y="833735"/>
            <a:ext cx="2037186"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90 deg </a:t>
            </a:r>
            <a:r>
              <a:rPr lang="en-US" sz="1800" dirty="0" err="1" smtClean="0">
                <a:solidFill>
                  <a:srgbClr val="FF0000"/>
                </a:solidFill>
              </a:rPr>
              <a:t>feedthrough</a:t>
            </a:r>
            <a:endParaRPr lang="en-US" sz="1800" dirty="0">
              <a:solidFill>
                <a:srgbClr val="FF0000"/>
              </a:solidFill>
            </a:endParaRPr>
          </a:p>
        </p:txBody>
      </p:sp>
      <p:sp>
        <p:nvSpPr>
          <p:cNvPr id="22537" name="TextBox 8"/>
          <p:cNvSpPr txBox="1">
            <a:spLocks noChangeArrowheads="1"/>
          </p:cNvSpPr>
          <p:nvPr/>
        </p:nvSpPr>
        <p:spPr bwMode="auto">
          <a:xfrm>
            <a:off x="533400" y="4038600"/>
            <a:ext cx="4343400" cy="1938992"/>
          </a:xfrm>
          <a:prstGeom prst="rect">
            <a:avLst/>
          </a:prstGeom>
          <a:noFill/>
          <a:ln w="9525">
            <a:noFill/>
            <a:miter lim="800000"/>
            <a:headEnd/>
            <a:tailEnd/>
          </a:ln>
        </p:spPr>
        <p:txBody>
          <a:bodyPr wrap="square">
            <a:prstTxWarp prst="textNoShape">
              <a:avLst/>
            </a:prstTxWarp>
            <a:spAutoFit/>
          </a:bodyPr>
          <a:lstStyle/>
          <a:p>
            <a:r>
              <a:rPr lang="en-US" sz="2000" dirty="0">
                <a:solidFill>
                  <a:srgbClr val="0000FF"/>
                </a:solidFill>
                <a:latin typeface="Calibri"/>
                <a:cs typeface="Calibri"/>
              </a:rPr>
              <a:t>Improvement in impedance spectrum </a:t>
            </a:r>
          </a:p>
          <a:p>
            <a:r>
              <a:rPr lang="en-US" sz="2000" dirty="0">
                <a:solidFill>
                  <a:srgbClr val="0000FF"/>
                </a:solidFill>
                <a:latin typeface="Calibri"/>
                <a:cs typeface="Calibri"/>
              </a:rPr>
              <a:t>With lateral</a:t>
            </a:r>
            <a:r>
              <a:rPr lang="en-US" sz="2000" dirty="0" smtClean="0">
                <a:solidFill>
                  <a:srgbClr val="0000FF"/>
                </a:solidFill>
                <a:latin typeface="Calibri"/>
                <a:cs typeface="Calibri"/>
              </a:rPr>
              <a:t> </a:t>
            </a:r>
            <a:r>
              <a:rPr lang="en-US" sz="2000" dirty="0" err="1" smtClean="0">
                <a:solidFill>
                  <a:srgbClr val="0000FF"/>
                </a:solidFill>
                <a:latin typeface="Calibri"/>
                <a:cs typeface="Calibri"/>
              </a:rPr>
              <a:t>feedthrough</a:t>
            </a:r>
            <a:r>
              <a:rPr lang="en-US" sz="2000" dirty="0" smtClean="0">
                <a:solidFill>
                  <a:srgbClr val="0000FF"/>
                </a:solidFill>
                <a:latin typeface="Calibri"/>
                <a:cs typeface="Calibri"/>
              </a:rPr>
              <a:t> </a:t>
            </a:r>
            <a:r>
              <a:rPr lang="en-US" sz="2000" dirty="0">
                <a:solidFill>
                  <a:srgbClr val="0000FF"/>
                </a:solidFill>
                <a:latin typeface="Calibri"/>
                <a:cs typeface="Calibri"/>
              </a:rPr>
              <a:t>ports</a:t>
            </a:r>
          </a:p>
          <a:p>
            <a:endParaRPr lang="en-US" sz="2000" dirty="0">
              <a:solidFill>
                <a:srgbClr val="0000FF"/>
              </a:solidFill>
              <a:latin typeface="Calibri"/>
              <a:cs typeface="Calibri"/>
            </a:endParaRPr>
          </a:p>
          <a:p>
            <a:r>
              <a:rPr lang="en-US" sz="2000" dirty="0">
                <a:solidFill>
                  <a:srgbClr val="0000FF"/>
                </a:solidFill>
                <a:latin typeface="Calibri"/>
                <a:cs typeface="Calibri"/>
              </a:rPr>
              <a:t>However, not mechanically desirable</a:t>
            </a:r>
          </a:p>
          <a:p>
            <a:r>
              <a:rPr lang="en-US" sz="2000" dirty="0">
                <a:solidFill>
                  <a:srgbClr val="0000FF"/>
                </a:solidFill>
                <a:latin typeface="Calibri"/>
                <a:cs typeface="Calibri"/>
              </a:rPr>
              <a:t>Because of one degree of freedom</a:t>
            </a:r>
          </a:p>
          <a:p>
            <a:r>
              <a:rPr lang="en-US" sz="2000" dirty="0">
                <a:solidFill>
                  <a:srgbClr val="0000FF"/>
                </a:solidFill>
                <a:latin typeface="Calibri"/>
                <a:cs typeface="Calibri"/>
              </a:rPr>
              <a:t>Concern for heating, expansion </a:t>
            </a:r>
          </a:p>
        </p:txBody>
      </p:sp>
      <p:sp>
        <p:nvSpPr>
          <p:cNvPr id="10" name="TextBox 7"/>
          <p:cNvSpPr txBox="1">
            <a:spLocks noChangeArrowheads="1"/>
          </p:cNvSpPr>
          <p:nvPr/>
        </p:nvSpPr>
        <p:spPr bwMode="auto">
          <a:xfrm>
            <a:off x="5486400" y="3810000"/>
            <a:ext cx="2069797"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Lateral </a:t>
            </a:r>
            <a:r>
              <a:rPr lang="en-US" sz="1800" dirty="0" err="1" smtClean="0">
                <a:solidFill>
                  <a:srgbClr val="FF0000"/>
                </a:solidFill>
              </a:rPr>
              <a:t>feedthrough</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Slotline</a:t>
            </a:r>
            <a:r>
              <a:rPr lang="en-US" dirty="0" smtClean="0"/>
              <a:t> Port Geometry</a:t>
            </a:r>
            <a:endParaRPr lang="en-US" dirty="0"/>
          </a:p>
        </p:txBody>
      </p:sp>
      <p:sp>
        <p:nvSpPr>
          <p:cNvPr id="3" name="Content Placeholder 2"/>
          <p:cNvSpPr>
            <a:spLocks noGrp="1"/>
          </p:cNvSpPr>
          <p:nvPr>
            <p:ph sz="half" idx="1"/>
          </p:nvPr>
        </p:nvSpPr>
        <p:spPr>
          <a:xfrm>
            <a:off x="457200" y="1600201"/>
            <a:ext cx="5410200" cy="2362200"/>
          </a:xfrm>
        </p:spPr>
        <p:txBody>
          <a:bodyPr>
            <a:normAutofit fontScale="85000" lnSpcReduction="10000"/>
          </a:bodyPr>
          <a:lstStyle/>
          <a:p>
            <a:r>
              <a:rPr lang="en-US" dirty="0" smtClean="0"/>
              <a:t>Down selection needed on port design</a:t>
            </a:r>
          </a:p>
          <a:p>
            <a:pPr lvl="1"/>
            <a:r>
              <a:rPr lang="en-US" dirty="0" smtClean="0"/>
              <a:t>CERN mechanical engineering department to weigh in on complexity and feasibility</a:t>
            </a:r>
          </a:p>
          <a:p>
            <a:pPr lvl="1"/>
            <a:r>
              <a:rPr lang="en-US" dirty="0" smtClean="0"/>
              <a:t>3 port layouts</a:t>
            </a:r>
          </a:p>
          <a:p>
            <a:pPr lvl="2"/>
            <a:r>
              <a:rPr lang="en-US" dirty="0" smtClean="0"/>
              <a:t>Tapered, lateral provide best matching</a:t>
            </a:r>
          </a:p>
          <a:p>
            <a:pPr lvl="1"/>
            <a:r>
              <a:rPr lang="en-US" dirty="0" smtClean="0"/>
              <a:t>Currently, </a:t>
            </a:r>
            <a:r>
              <a:rPr lang="en-US" dirty="0" smtClean="0"/>
              <a:t>waiting for ME resources, following </a:t>
            </a:r>
            <a:r>
              <a:rPr lang="en-US" dirty="0" err="1" smtClean="0"/>
              <a:t>stripline</a:t>
            </a:r>
            <a:r>
              <a:rPr lang="en-US" dirty="0" smtClean="0"/>
              <a:t> development</a:t>
            </a:r>
          </a:p>
          <a:p>
            <a:endParaRPr lang="en-US" dirty="0"/>
          </a:p>
        </p:txBody>
      </p:sp>
      <p:sp>
        <p:nvSpPr>
          <p:cNvPr id="5" name="Slide Number Placeholder 4"/>
          <p:cNvSpPr>
            <a:spLocks noGrp="1"/>
          </p:cNvSpPr>
          <p:nvPr>
            <p:ph type="sldNum" sz="quarter" idx="12"/>
          </p:nvPr>
        </p:nvSpPr>
        <p:spPr/>
        <p:txBody>
          <a:bodyPr/>
          <a:lstStyle/>
          <a:p>
            <a:fld id="{E5266E6E-3187-4C1D-BA6D-2ACAC749C432}" type="slidenum">
              <a:rPr lang="en-US" smtClean="0"/>
              <a:pPr/>
              <a:t>14</a:t>
            </a:fld>
            <a:endParaRPr lang="en-US"/>
          </a:p>
        </p:txBody>
      </p:sp>
      <p:pic>
        <p:nvPicPr>
          <p:cNvPr id="6" name="Content Placeholder 3" descr="slotline_zooom.jpg"/>
          <p:cNvPicPr>
            <a:picLocks noGrp="1" noChangeAspect="1"/>
          </p:cNvPicPr>
          <p:nvPr>
            <p:ph idx="1"/>
          </p:nvPr>
        </p:nvPicPr>
        <p:blipFill>
          <a:blip r:embed="rId2"/>
          <a:srcRect t="1118" r="48148" b="-183"/>
          <a:stretch>
            <a:fillRect/>
          </a:stretch>
        </p:blipFill>
        <p:spPr>
          <a:xfrm>
            <a:off x="5867400" y="1295400"/>
            <a:ext cx="2978795" cy="2446867"/>
          </a:xfrm>
        </p:spPr>
      </p:pic>
      <p:pic>
        <p:nvPicPr>
          <p:cNvPr id="8" name="Picture 7" descr="FullGeo3DielectricConduct_geo.jpg"/>
          <p:cNvPicPr>
            <a:picLocks noChangeAspect="1"/>
          </p:cNvPicPr>
          <p:nvPr/>
        </p:nvPicPr>
        <p:blipFill>
          <a:blip r:embed="rId3"/>
          <a:srcRect l="49002" t="37855" r="10791"/>
          <a:stretch>
            <a:fillRect/>
          </a:stretch>
        </p:blipFill>
        <p:spPr>
          <a:xfrm>
            <a:off x="2514600" y="3962400"/>
            <a:ext cx="3465262" cy="2376774"/>
          </a:xfrm>
          <a:prstGeom prst="rect">
            <a:avLst/>
          </a:prstGeom>
        </p:spPr>
      </p:pic>
      <p:pic>
        <p:nvPicPr>
          <p:cNvPr id="7" name="Picture 2" descr="geo.jpg"/>
          <p:cNvPicPr>
            <a:picLocks noChangeAspect="1"/>
          </p:cNvPicPr>
          <p:nvPr/>
        </p:nvPicPr>
        <p:blipFill>
          <a:blip r:embed="rId4"/>
          <a:srcRect l="60833" t="37845" r="10000"/>
          <a:stretch>
            <a:fillRect/>
          </a:stretch>
        </p:blipFill>
        <p:spPr bwMode="auto">
          <a:xfrm>
            <a:off x="6096000" y="3962400"/>
            <a:ext cx="2667000" cy="2362200"/>
          </a:xfrm>
          <a:prstGeom prst="rect">
            <a:avLst/>
          </a:prstGeom>
          <a:noFill/>
          <a:ln w="9525">
            <a:noFill/>
            <a:miter lim="800000"/>
            <a:headEnd/>
            <a:tailEnd/>
          </a:ln>
        </p:spPr>
      </p:pic>
      <p:sp>
        <p:nvSpPr>
          <p:cNvPr id="9" name="Content Placeholder 2"/>
          <p:cNvSpPr>
            <a:spLocks noGrp="1"/>
          </p:cNvSpPr>
          <p:nvPr>
            <p:ph sz="half" idx="1"/>
          </p:nvPr>
        </p:nvSpPr>
        <p:spPr>
          <a:xfrm>
            <a:off x="0" y="4114800"/>
            <a:ext cx="2514600" cy="2362200"/>
          </a:xfrm>
        </p:spPr>
        <p:txBody>
          <a:bodyPr>
            <a:normAutofit/>
          </a:bodyPr>
          <a:lstStyle/>
          <a:p>
            <a:r>
              <a:rPr lang="en-US" sz="1600" dirty="0" smtClean="0"/>
              <a:t>Once choice is made on the port layout, another round of EM optimization needed, then mechanical design can begin.</a:t>
            </a:r>
          </a:p>
          <a:p>
            <a:endParaRPr lang="en-US" dirty="0"/>
          </a:p>
        </p:txBody>
      </p:sp>
      <p:sp>
        <p:nvSpPr>
          <p:cNvPr id="10" name="Footer Placeholder 9"/>
          <p:cNvSpPr>
            <a:spLocks noGrp="1"/>
          </p:cNvSpPr>
          <p:nvPr>
            <p:ph type="ftr" sz="quarter" idx="14"/>
          </p:nvPr>
        </p:nvSpPr>
        <p:spPr/>
        <p:txBody>
          <a:bodyPr/>
          <a:lstStyle/>
          <a:p>
            <a:r>
              <a:rPr lang="en-US" smtClean="0"/>
              <a:t>LARP/HiLumi Collaboration Meeting, CM22</a:t>
            </a:r>
            <a:endParaRPr lang="en-US" dirty="0"/>
          </a:p>
        </p:txBody>
      </p:sp>
      <p:sp>
        <p:nvSpPr>
          <p:cNvPr id="11" name="Date Placeholder 10"/>
          <p:cNvSpPr>
            <a:spLocks noGrp="1"/>
          </p:cNvSpPr>
          <p:nvPr>
            <p:ph type="dt" sz="half" idx="13"/>
          </p:nvPr>
        </p:nvSpPr>
        <p:spPr/>
        <p:txBody>
          <a:bodyPr/>
          <a:lstStyle/>
          <a:p>
            <a:r>
              <a:rPr lang="en-US" smtClean="0"/>
              <a:t>5/7/14</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Directivity	</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Beam induced power important to understand and be able to handle</a:t>
            </a:r>
          </a:p>
          <a:p>
            <a:r>
              <a:rPr lang="en-US" dirty="0" smtClean="0"/>
              <a:t>Initial estimates on the directivity of the beam induced power have been performed in HFSS</a:t>
            </a:r>
          </a:p>
          <a:p>
            <a:pPr lvl="1"/>
            <a:r>
              <a:rPr lang="en-US" dirty="0" smtClean="0"/>
              <a:t>Plane wave excitation has been used to estimate the relative power levels in the upstream and downstream ports of the </a:t>
            </a:r>
            <a:r>
              <a:rPr lang="en-US" dirty="0" err="1" smtClean="0"/>
              <a:t>slotline</a:t>
            </a:r>
            <a:r>
              <a:rPr lang="en-US" dirty="0" smtClean="0"/>
              <a:t> kicker</a:t>
            </a:r>
          </a:p>
          <a:p>
            <a:pPr lvl="1"/>
            <a:r>
              <a:rPr lang="en-US" dirty="0" smtClean="0"/>
              <a:t>Results have shown that at 1 GHz, for the power upstream to downstream is 1:300</a:t>
            </a:r>
          </a:p>
          <a:p>
            <a:pPr lvl="1"/>
            <a:r>
              <a:rPr lang="en-US" dirty="0" smtClean="0"/>
              <a:t>When </a:t>
            </a:r>
            <a:r>
              <a:rPr lang="en-US" dirty="0" smtClean="0"/>
              <a:t>a port design is chosen for the </a:t>
            </a:r>
            <a:r>
              <a:rPr lang="en-US" dirty="0" err="1" smtClean="0"/>
              <a:t>slotline</a:t>
            </a:r>
            <a:r>
              <a:rPr lang="en-US" dirty="0" smtClean="0"/>
              <a:t>, additional measurements are necessary, as well as complimentary measurements in </a:t>
            </a:r>
            <a:r>
              <a:rPr lang="en-US" dirty="0" err="1" smtClean="0"/>
              <a:t>GdfidL</a:t>
            </a:r>
            <a:r>
              <a:rPr lang="en-US" dirty="0" smtClean="0"/>
              <a:t> and/or Particle Studio</a:t>
            </a:r>
            <a:endParaRPr lang="en-US" dirty="0"/>
          </a:p>
        </p:txBody>
      </p:sp>
      <p:sp>
        <p:nvSpPr>
          <p:cNvPr id="5" name="Slide Number Placeholder 4"/>
          <p:cNvSpPr>
            <a:spLocks noGrp="1"/>
          </p:cNvSpPr>
          <p:nvPr>
            <p:ph type="sldNum" sz="quarter" idx="12"/>
          </p:nvPr>
        </p:nvSpPr>
        <p:spPr/>
        <p:txBody>
          <a:bodyPr/>
          <a:lstStyle/>
          <a:p>
            <a:fld id="{E5266E6E-3187-4C1D-BA6D-2ACAC749C432}" type="slidenum">
              <a:rPr lang="en-US" smtClean="0"/>
              <a:pPr/>
              <a:t>15</a:t>
            </a:fld>
            <a:endParaRPr lang="en-US"/>
          </a:p>
        </p:txBody>
      </p:sp>
      <p:sp>
        <p:nvSpPr>
          <p:cNvPr id="6" name="Date Placeholder 5"/>
          <p:cNvSpPr>
            <a:spLocks noGrp="1"/>
          </p:cNvSpPr>
          <p:nvPr>
            <p:ph type="dt" sz="half" idx="13"/>
          </p:nvPr>
        </p:nvSpPr>
        <p:spPr/>
        <p:txBody>
          <a:bodyPr/>
          <a:lstStyle/>
          <a:p>
            <a:r>
              <a:rPr lang="en-US" smtClean="0"/>
              <a:t>5/7/14</a:t>
            </a:r>
            <a:endParaRPr lang="en-US"/>
          </a:p>
        </p:txBody>
      </p:sp>
      <p:sp>
        <p:nvSpPr>
          <p:cNvPr id="7" name="Footer Placeholder 6"/>
          <p:cNvSpPr>
            <a:spLocks noGrp="1"/>
          </p:cNvSpPr>
          <p:nvPr>
            <p:ph type="ftr" sz="quarter" idx="14"/>
          </p:nvPr>
        </p:nvSpPr>
        <p:spPr/>
        <p:txBody>
          <a:bodyPr/>
          <a:lstStyle/>
          <a:p>
            <a:r>
              <a:rPr lang="en-US" smtClean="0"/>
              <a:t>LARP/HiLumi Collaboration Meeting, CM22</a:t>
            </a:r>
            <a:endParaRPr lang="en-US" dirty="0"/>
          </a:p>
        </p:txBody>
      </p:sp>
      <p:pic>
        <p:nvPicPr>
          <p:cNvPr id="8" name="Picture 7" descr="fullmodel.jpg"/>
          <p:cNvPicPr>
            <a:picLocks noChangeAspect="1"/>
          </p:cNvPicPr>
          <p:nvPr/>
        </p:nvPicPr>
        <p:blipFill>
          <a:blip r:embed="rId2"/>
          <a:srcRect l="15833" r="20000"/>
          <a:stretch>
            <a:fillRect/>
          </a:stretch>
        </p:blipFill>
        <p:spPr>
          <a:xfrm>
            <a:off x="4724400" y="2667000"/>
            <a:ext cx="4152670" cy="2583536"/>
          </a:xfrm>
          <a:prstGeom prst="rect">
            <a:avLst/>
          </a:prstGeom>
        </p:spPr>
      </p:pic>
      <p:cxnSp>
        <p:nvCxnSpPr>
          <p:cNvPr id="10" name="Straight Arrow Connector 9"/>
          <p:cNvCxnSpPr/>
          <p:nvPr/>
        </p:nvCxnSpPr>
        <p:spPr>
          <a:xfrm rot="5400000" flipH="1" flipV="1">
            <a:off x="5067300" y="2476500"/>
            <a:ext cx="685800"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flipH="1" flipV="1">
            <a:off x="8191500" y="3695700"/>
            <a:ext cx="685800"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00600" y="1752600"/>
            <a:ext cx="1808307" cy="338554"/>
          </a:xfrm>
          <a:prstGeom prst="rect">
            <a:avLst/>
          </a:prstGeom>
          <a:noFill/>
        </p:spPr>
        <p:txBody>
          <a:bodyPr wrap="none" rtlCol="0">
            <a:spAutoFit/>
          </a:bodyPr>
          <a:lstStyle/>
          <a:p>
            <a:r>
              <a:rPr lang="en-US" sz="1600" dirty="0" smtClean="0">
                <a:solidFill>
                  <a:srgbClr val="FF0000"/>
                </a:solidFill>
                <a:latin typeface="Calibri"/>
                <a:cs typeface="Calibri"/>
              </a:rPr>
              <a:t>Power downstream</a:t>
            </a:r>
            <a:endParaRPr lang="en-US" sz="1600" dirty="0">
              <a:solidFill>
                <a:srgbClr val="FF0000"/>
              </a:solidFill>
              <a:latin typeface="Calibri"/>
              <a:cs typeface="Calibri"/>
            </a:endParaRPr>
          </a:p>
        </p:txBody>
      </p:sp>
      <p:sp>
        <p:nvSpPr>
          <p:cNvPr id="13" name="TextBox 12"/>
          <p:cNvSpPr txBox="1"/>
          <p:nvPr/>
        </p:nvSpPr>
        <p:spPr>
          <a:xfrm>
            <a:off x="7162800" y="2971800"/>
            <a:ext cx="1553230" cy="338554"/>
          </a:xfrm>
          <a:prstGeom prst="rect">
            <a:avLst/>
          </a:prstGeom>
          <a:noFill/>
        </p:spPr>
        <p:txBody>
          <a:bodyPr wrap="none" rtlCol="0">
            <a:spAutoFit/>
          </a:bodyPr>
          <a:lstStyle/>
          <a:p>
            <a:r>
              <a:rPr lang="en-US" sz="1600" dirty="0" smtClean="0">
                <a:solidFill>
                  <a:srgbClr val="FF0000"/>
                </a:solidFill>
                <a:latin typeface="Calibri"/>
                <a:cs typeface="Calibri"/>
              </a:rPr>
              <a:t>Power upstream</a:t>
            </a:r>
            <a:endParaRPr lang="en-US" sz="1600" dirty="0">
              <a:solidFill>
                <a:srgbClr val="FF0000"/>
              </a:solidFill>
              <a:latin typeface="Calibri"/>
              <a:cs typeface="Calibri"/>
            </a:endParaRPr>
          </a:p>
        </p:txBody>
      </p:sp>
      <p:cxnSp>
        <p:nvCxnSpPr>
          <p:cNvPr id="14" name="Straight Arrow Connector 13"/>
          <p:cNvCxnSpPr/>
          <p:nvPr/>
        </p:nvCxnSpPr>
        <p:spPr>
          <a:xfrm rot="10800000">
            <a:off x="8001000" y="4419600"/>
            <a:ext cx="838200" cy="30480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915861" y="4724400"/>
            <a:ext cx="2552502" cy="338554"/>
          </a:xfrm>
          <a:prstGeom prst="rect">
            <a:avLst/>
          </a:prstGeom>
          <a:noFill/>
        </p:spPr>
        <p:txBody>
          <a:bodyPr wrap="none" rtlCol="0">
            <a:spAutoFit/>
          </a:bodyPr>
          <a:lstStyle/>
          <a:p>
            <a:r>
              <a:rPr lang="en-US" sz="1600" dirty="0" smtClean="0">
                <a:solidFill>
                  <a:srgbClr val="FF0000"/>
                </a:solidFill>
                <a:latin typeface="Calibri"/>
                <a:cs typeface="Calibri"/>
              </a:rPr>
              <a:t>Plane wave along beam axis</a:t>
            </a:r>
            <a:endParaRPr lang="en-US" sz="1600" dirty="0">
              <a:solidFill>
                <a:srgbClr val="FF0000"/>
              </a:solidFill>
              <a:latin typeface="Calibri"/>
              <a:cs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Comparison of Stripline and Slotline</a:t>
            </a:r>
            <a:endParaRPr lang="en-US" dirty="0"/>
          </a:p>
        </p:txBody>
      </p:sp>
      <p:sp>
        <p:nvSpPr>
          <p:cNvPr id="13" name="Content Placeholder 12"/>
          <p:cNvSpPr>
            <a:spLocks noGrp="1"/>
          </p:cNvSpPr>
          <p:nvPr>
            <p:ph sz="half" idx="1"/>
          </p:nvPr>
        </p:nvSpPr>
        <p:spPr>
          <a:xfrm>
            <a:off x="457200" y="5257800"/>
            <a:ext cx="7772400" cy="1295400"/>
          </a:xfrm>
        </p:spPr>
        <p:txBody>
          <a:bodyPr>
            <a:normAutofit fontScale="62500" lnSpcReduction="20000"/>
          </a:bodyPr>
          <a:lstStyle/>
          <a:p>
            <a:r>
              <a:rPr lang="en-US" dirty="0" smtClean="0"/>
              <a:t>At low frequencies, the </a:t>
            </a:r>
            <a:r>
              <a:rPr lang="en-US" dirty="0" err="1" smtClean="0"/>
              <a:t>striplines</a:t>
            </a:r>
            <a:r>
              <a:rPr lang="en-US" dirty="0" smtClean="0"/>
              <a:t> have slightly higher kick strength.</a:t>
            </a:r>
          </a:p>
          <a:p>
            <a:r>
              <a:rPr lang="en-US" dirty="0" smtClean="0"/>
              <a:t>However, the </a:t>
            </a:r>
            <a:r>
              <a:rPr lang="en-US" dirty="0" err="1" smtClean="0"/>
              <a:t>slotline</a:t>
            </a:r>
            <a:r>
              <a:rPr lang="en-US" dirty="0" smtClean="0"/>
              <a:t> can effectively cover the bandwidth up to 1 GHz.</a:t>
            </a:r>
          </a:p>
          <a:p>
            <a:r>
              <a:rPr lang="en-US" dirty="0" smtClean="0">
                <a:solidFill>
                  <a:srgbClr val="FF0000"/>
                </a:solidFill>
              </a:rPr>
              <a:t>MDs with the new kicker prototypes are ABSOLUTELY ESSENTIAL to validate and confirm the technologies, bandwidth and kick strength needed</a:t>
            </a:r>
            <a:r>
              <a:rPr lang="en-US" dirty="0" smtClean="0"/>
              <a:t>.</a:t>
            </a:r>
            <a:endParaRPr lang="en-US" dirty="0"/>
          </a:p>
        </p:txBody>
      </p:sp>
      <p:sp>
        <p:nvSpPr>
          <p:cNvPr id="5" name="Slide Number Placeholder 4"/>
          <p:cNvSpPr>
            <a:spLocks noGrp="1"/>
          </p:cNvSpPr>
          <p:nvPr>
            <p:ph type="sldNum" sz="quarter" idx="12"/>
          </p:nvPr>
        </p:nvSpPr>
        <p:spPr/>
        <p:txBody>
          <a:bodyPr/>
          <a:lstStyle/>
          <a:p>
            <a:fld id="{E5266E6E-3187-4C1D-BA6D-2ACAC749C432}" type="slidenum">
              <a:rPr lang="en-US" smtClean="0"/>
              <a:pPr/>
              <a:t>16</a:t>
            </a:fld>
            <a:endParaRPr lang="en-US"/>
          </a:p>
        </p:txBody>
      </p:sp>
      <p:pic>
        <p:nvPicPr>
          <p:cNvPr id="6" name="Picture 5" descr="Vtslotstrip.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49300" y="1143000"/>
            <a:ext cx="5194300" cy="3911600"/>
          </a:xfrm>
          <a:prstGeom prst="rect">
            <a:avLst/>
          </a:prstGeom>
        </p:spPr>
      </p:pic>
      <p:sp>
        <p:nvSpPr>
          <p:cNvPr id="7" name="Content Placeholder 12"/>
          <p:cNvSpPr>
            <a:spLocks noGrp="1"/>
          </p:cNvSpPr>
          <p:nvPr>
            <p:ph sz="half" idx="1"/>
          </p:nvPr>
        </p:nvSpPr>
        <p:spPr>
          <a:xfrm>
            <a:off x="5715000" y="1371600"/>
            <a:ext cx="3733800" cy="1295400"/>
          </a:xfrm>
        </p:spPr>
        <p:txBody>
          <a:bodyPr>
            <a:noAutofit/>
          </a:bodyPr>
          <a:lstStyle/>
          <a:p>
            <a:pPr>
              <a:buNone/>
            </a:pPr>
            <a:r>
              <a:rPr lang="en-US" sz="2000" dirty="0" smtClean="0">
                <a:solidFill>
                  <a:srgbClr val="FF0000"/>
                </a:solidFill>
              </a:rPr>
              <a:t>CERN plans to install:</a:t>
            </a:r>
          </a:p>
          <a:p>
            <a:r>
              <a:rPr lang="en-US" sz="2000" dirty="0" smtClean="0">
                <a:solidFill>
                  <a:srgbClr val="FF0000"/>
                </a:solidFill>
              </a:rPr>
              <a:t>2 </a:t>
            </a:r>
            <a:r>
              <a:rPr lang="en-US" sz="2000" dirty="0" err="1" smtClean="0">
                <a:solidFill>
                  <a:srgbClr val="FF0000"/>
                </a:solidFill>
              </a:rPr>
              <a:t>Striplines</a:t>
            </a:r>
            <a:endParaRPr lang="en-US" sz="2000" dirty="0" smtClean="0">
              <a:solidFill>
                <a:srgbClr val="FF0000"/>
              </a:solidFill>
            </a:endParaRPr>
          </a:p>
          <a:p>
            <a:r>
              <a:rPr lang="en-US" sz="2000" dirty="0" smtClean="0">
                <a:solidFill>
                  <a:srgbClr val="FF0000"/>
                </a:solidFill>
              </a:rPr>
              <a:t>1 </a:t>
            </a:r>
            <a:r>
              <a:rPr lang="en-US" sz="2000" dirty="0" err="1" smtClean="0">
                <a:solidFill>
                  <a:srgbClr val="FF0000"/>
                </a:solidFill>
              </a:rPr>
              <a:t>Slotline</a:t>
            </a:r>
            <a:endParaRPr lang="en-US" sz="2000" dirty="0">
              <a:solidFill>
                <a:srgbClr val="FF0000"/>
              </a:solidFill>
            </a:endParaRPr>
          </a:p>
        </p:txBody>
      </p:sp>
      <p:cxnSp>
        <p:nvCxnSpPr>
          <p:cNvPr id="10" name="Straight Arrow Connector 9"/>
          <p:cNvCxnSpPr/>
          <p:nvPr/>
        </p:nvCxnSpPr>
        <p:spPr>
          <a:xfrm rot="10800000">
            <a:off x="4559300" y="1752600"/>
            <a:ext cx="1066800" cy="1588"/>
          </a:xfrm>
          <a:prstGeom prst="straightConnector1">
            <a:avLst/>
          </a:prstGeom>
          <a:ln w="60325" cap="flat" cmpd="sng" algn="ctr">
            <a:solidFill>
              <a:srgbClr val="FF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4"/>
          </p:nvPr>
        </p:nvSpPr>
        <p:spPr/>
        <p:txBody>
          <a:bodyPr/>
          <a:lstStyle/>
          <a:p>
            <a:r>
              <a:rPr lang="en-US" smtClean="0"/>
              <a:t>LARP/HiLumi Collaboration Meeting, CM22</a:t>
            </a:r>
            <a:endParaRPr lang="en-US" dirty="0"/>
          </a:p>
        </p:txBody>
      </p:sp>
      <p:sp>
        <p:nvSpPr>
          <p:cNvPr id="9" name="Date Placeholder 8"/>
          <p:cNvSpPr>
            <a:spLocks noGrp="1"/>
          </p:cNvSpPr>
          <p:nvPr>
            <p:ph type="dt" sz="half" idx="13"/>
          </p:nvPr>
        </p:nvSpPr>
        <p:spPr/>
        <p:txBody>
          <a:bodyPr/>
          <a:lstStyle/>
          <a:p>
            <a:r>
              <a:rPr lang="en-US" smtClean="0"/>
              <a:t>5/7/14</a:t>
            </a:r>
            <a:endParaRPr lang="en-US"/>
          </a:p>
        </p:txBody>
      </p:sp>
      <p:sp>
        <p:nvSpPr>
          <p:cNvPr id="11" name="Rectangle 10"/>
          <p:cNvSpPr/>
          <p:nvPr/>
        </p:nvSpPr>
        <p:spPr>
          <a:xfrm>
            <a:off x="2478024" y="1764792"/>
            <a:ext cx="76200" cy="76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Current Efforts</a:t>
            </a:r>
            <a:endParaRPr lang="en-US" dirty="0"/>
          </a:p>
        </p:txBody>
      </p:sp>
      <p:sp>
        <p:nvSpPr>
          <p:cNvPr id="7" name="Content Placeholder 6"/>
          <p:cNvSpPr>
            <a:spLocks noGrp="1"/>
          </p:cNvSpPr>
          <p:nvPr>
            <p:ph sz="half" idx="1"/>
          </p:nvPr>
        </p:nvSpPr>
        <p:spPr>
          <a:xfrm>
            <a:off x="457200" y="1600201"/>
            <a:ext cx="4038600" cy="2514600"/>
          </a:xfrm>
        </p:spPr>
        <p:txBody>
          <a:bodyPr/>
          <a:lstStyle/>
          <a:p>
            <a:r>
              <a:rPr lang="en-US" dirty="0" err="1" smtClean="0"/>
              <a:t>Stripline</a:t>
            </a:r>
            <a:endParaRPr lang="en-US" dirty="0" smtClean="0"/>
          </a:p>
          <a:p>
            <a:pPr lvl="1"/>
            <a:r>
              <a:rPr lang="en-US" dirty="0" smtClean="0"/>
              <a:t>Beam induced power estimation as a pickup (common-mode)</a:t>
            </a:r>
          </a:p>
          <a:p>
            <a:pPr lvl="1"/>
            <a:r>
              <a:rPr lang="en-US" dirty="0" smtClean="0"/>
              <a:t>Construction at CERN</a:t>
            </a:r>
          </a:p>
          <a:p>
            <a:pPr lvl="1"/>
            <a:endParaRPr lang="en-US" dirty="0" smtClean="0"/>
          </a:p>
        </p:txBody>
      </p:sp>
      <p:sp>
        <p:nvSpPr>
          <p:cNvPr id="8" name="Content Placeholder 7"/>
          <p:cNvSpPr>
            <a:spLocks noGrp="1"/>
          </p:cNvSpPr>
          <p:nvPr>
            <p:ph sz="half" idx="2"/>
          </p:nvPr>
        </p:nvSpPr>
        <p:spPr>
          <a:xfrm>
            <a:off x="4648200" y="1600201"/>
            <a:ext cx="4038600" cy="2667000"/>
          </a:xfrm>
        </p:spPr>
        <p:txBody>
          <a:bodyPr/>
          <a:lstStyle/>
          <a:p>
            <a:r>
              <a:rPr lang="en-US" dirty="0" err="1" smtClean="0"/>
              <a:t>Slotline</a:t>
            </a:r>
            <a:endParaRPr lang="en-US" dirty="0" smtClean="0"/>
          </a:p>
          <a:p>
            <a:pPr lvl="1"/>
            <a:r>
              <a:rPr lang="en-US" dirty="0" smtClean="0"/>
              <a:t>Mechanical design</a:t>
            </a:r>
          </a:p>
          <a:p>
            <a:pPr lvl="1"/>
            <a:r>
              <a:rPr lang="en-US" dirty="0" err="1" smtClean="0"/>
              <a:t>feedthrough</a:t>
            </a:r>
            <a:r>
              <a:rPr lang="en-US" dirty="0" smtClean="0"/>
              <a:t> optimization and port matching</a:t>
            </a:r>
          </a:p>
        </p:txBody>
      </p:sp>
      <p:sp>
        <p:nvSpPr>
          <p:cNvPr id="5" name="Slide Number Placeholder 4"/>
          <p:cNvSpPr>
            <a:spLocks noGrp="1"/>
          </p:cNvSpPr>
          <p:nvPr>
            <p:ph type="sldNum" sz="quarter" idx="12"/>
          </p:nvPr>
        </p:nvSpPr>
        <p:spPr/>
        <p:txBody>
          <a:bodyPr/>
          <a:lstStyle/>
          <a:p>
            <a:fld id="{E5266E6E-3187-4C1D-BA6D-2ACAC749C432}" type="slidenum">
              <a:rPr lang="en-US" smtClean="0"/>
              <a:pPr/>
              <a:t>17</a:t>
            </a:fld>
            <a:endParaRPr lang="en-US"/>
          </a:p>
        </p:txBody>
      </p:sp>
      <p:sp>
        <p:nvSpPr>
          <p:cNvPr id="9" name="Content Placeholder 7"/>
          <p:cNvSpPr txBox="1">
            <a:spLocks/>
          </p:cNvSpPr>
          <p:nvPr/>
        </p:nvSpPr>
        <p:spPr>
          <a:xfrm>
            <a:off x="838200" y="3810000"/>
            <a:ext cx="7543800" cy="24384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err="1" smtClean="0">
                <a:solidFill>
                  <a:srgbClr val="0070C0"/>
                </a:solidFill>
                <a:latin typeface="+mn-lt"/>
              </a:rPr>
              <a:t>Striplines</a:t>
            </a:r>
            <a:r>
              <a:rPr lang="en-US" sz="2800" dirty="0" smtClean="0">
                <a:solidFill>
                  <a:srgbClr val="0070C0"/>
                </a:solidFill>
                <a:latin typeface="+mn-lt"/>
              </a:rPr>
              <a:t> to be installed before initial beam startup in September 2014</a:t>
            </a:r>
          </a:p>
          <a:p>
            <a:pPr marL="342900" indent="-342900" eaLnBrk="1" fontAlgn="auto" hangingPunct="1">
              <a:spcBef>
                <a:spcPct val="20000"/>
              </a:spcBef>
              <a:spcAft>
                <a:spcPts val="0"/>
              </a:spcAft>
              <a:buFont typeface="Arial" pitchFamily="34" charset="0"/>
              <a:buChar char="•"/>
              <a:defRPr/>
            </a:pPr>
            <a:r>
              <a:rPr lang="en-US" sz="2811" dirty="0" smtClean="0">
                <a:solidFill>
                  <a:srgbClr val="0070C0"/>
                </a:solidFill>
                <a:latin typeface="+mn-lt"/>
              </a:rPr>
              <a:t>Use first MD times in Fall 2014 for measuring beam induced power to validate estimation and formulate plans for protecting amplifiers.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err="1" smtClean="0">
                <a:solidFill>
                  <a:srgbClr val="0070C0"/>
                </a:solidFill>
                <a:latin typeface="+mn-lt"/>
              </a:rPr>
              <a:t>Slotline</a:t>
            </a:r>
            <a:r>
              <a:rPr lang="en-US" sz="2800" dirty="0" smtClean="0">
                <a:solidFill>
                  <a:srgbClr val="0070C0"/>
                </a:solidFill>
                <a:latin typeface="+mn-lt"/>
              </a:rPr>
              <a:t> prototype not expected until 2015</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Footer Placeholder 9"/>
          <p:cNvSpPr>
            <a:spLocks noGrp="1"/>
          </p:cNvSpPr>
          <p:nvPr>
            <p:ph type="ftr" sz="quarter" idx="14"/>
          </p:nvPr>
        </p:nvSpPr>
        <p:spPr/>
        <p:txBody>
          <a:bodyPr/>
          <a:lstStyle/>
          <a:p>
            <a:r>
              <a:rPr lang="en-US" smtClean="0"/>
              <a:t>LARP/HiLumi Collaboration Meeting, CM22</a:t>
            </a:r>
            <a:endParaRPr lang="en-US" dirty="0"/>
          </a:p>
        </p:txBody>
      </p:sp>
      <p:sp>
        <p:nvSpPr>
          <p:cNvPr id="11" name="Date Placeholder 10"/>
          <p:cNvSpPr>
            <a:spLocks noGrp="1"/>
          </p:cNvSpPr>
          <p:nvPr>
            <p:ph type="dt" sz="half" idx="13"/>
          </p:nvPr>
        </p:nvSpPr>
        <p:spPr/>
        <p:txBody>
          <a:bodyPr/>
          <a:lstStyle/>
          <a:p>
            <a:r>
              <a:rPr lang="en-US" smtClean="0"/>
              <a:t>5/7/14</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Amplifiers</a:t>
            </a:r>
            <a:endParaRPr lang="en-US" dirty="0"/>
          </a:p>
        </p:txBody>
      </p:sp>
      <p:sp>
        <p:nvSpPr>
          <p:cNvPr id="3" name="Content Placeholder 2"/>
          <p:cNvSpPr>
            <a:spLocks noGrp="1"/>
          </p:cNvSpPr>
          <p:nvPr>
            <p:ph sz="half" idx="1"/>
          </p:nvPr>
        </p:nvSpPr>
        <p:spPr>
          <a:xfrm>
            <a:off x="381000" y="1676400"/>
            <a:ext cx="4038600" cy="4525963"/>
          </a:xfrm>
        </p:spPr>
        <p:txBody>
          <a:bodyPr>
            <a:normAutofit fontScale="62500" lnSpcReduction="20000"/>
          </a:bodyPr>
          <a:lstStyle/>
          <a:p>
            <a:r>
              <a:rPr lang="en-US" dirty="0" smtClean="0"/>
              <a:t>As important as a kicker is for the feedback project, so are power amplifiers.  </a:t>
            </a:r>
          </a:p>
          <a:p>
            <a:r>
              <a:rPr lang="en-US" dirty="0" smtClean="0"/>
              <a:t>Existing amplifiers from AR </a:t>
            </a:r>
            <a:r>
              <a:rPr lang="en-US" dirty="0" err="1" smtClean="0"/>
              <a:t>Kalmus</a:t>
            </a:r>
            <a:endParaRPr lang="en-US" dirty="0" smtClean="0"/>
          </a:p>
          <a:p>
            <a:pPr lvl="1"/>
            <a:r>
              <a:rPr lang="en-US" dirty="0" smtClean="0"/>
              <a:t>Nominally 100 W, de-rated to 80W</a:t>
            </a:r>
          </a:p>
          <a:p>
            <a:pPr lvl="1"/>
            <a:r>
              <a:rPr lang="en-US" dirty="0" smtClean="0"/>
              <a:t>5 amplifiers purchased in 2011</a:t>
            </a:r>
          </a:p>
          <a:p>
            <a:pPr lvl="1"/>
            <a:r>
              <a:rPr lang="en-US" dirty="0" smtClean="0"/>
              <a:t>Used reliably for MDs 2011 – 2013</a:t>
            </a:r>
          </a:p>
          <a:p>
            <a:pPr lvl="1"/>
            <a:r>
              <a:rPr lang="en-US" dirty="0" smtClean="0"/>
              <a:t>Non-optimal time-domain behavior</a:t>
            </a:r>
          </a:p>
          <a:p>
            <a:pPr lvl="1"/>
            <a:r>
              <a:rPr lang="en-US" dirty="0" smtClean="0"/>
              <a:t>Gain (+/- 4 dB) and phase variation over operating band</a:t>
            </a:r>
          </a:p>
          <a:p>
            <a:r>
              <a:rPr lang="en-US" dirty="0" smtClean="0"/>
              <a:t>Specifications:</a:t>
            </a:r>
          </a:p>
          <a:p>
            <a:pPr lvl="1"/>
            <a:r>
              <a:rPr lang="en-US" dirty="0" smtClean="0"/>
              <a:t>Frequency = 20 – 1000 MHz</a:t>
            </a:r>
          </a:p>
          <a:p>
            <a:pPr lvl="1"/>
            <a:r>
              <a:rPr lang="en-US" dirty="0" smtClean="0"/>
              <a:t>Power = 250 – 500 W</a:t>
            </a:r>
          </a:p>
          <a:p>
            <a:pPr lvl="1"/>
            <a:r>
              <a:rPr lang="en-US" dirty="0" smtClean="0"/>
              <a:t>Instantaneous BW</a:t>
            </a:r>
          </a:p>
          <a:p>
            <a:pPr lvl="1"/>
            <a:r>
              <a:rPr lang="en-US" dirty="0" smtClean="0"/>
              <a:t>100% amplitude modulation</a:t>
            </a:r>
          </a:p>
          <a:p>
            <a:pPr lvl="1"/>
            <a:r>
              <a:rPr lang="en-US" dirty="0" smtClean="0"/>
              <a:t>Linear phase across band</a:t>
            </a:r>
          </a:p>
          <a:p>
            <a:r>
              <a:rPr lang="en-US" dirty="0" smtClean="0"/>
              <a:t>Working with manufacturers to improve impulse response and fidelity of amplifiers</a:t>
            </a:r>
          </a:p>
          <a:p>
            <a:pPr lvl="1"/>
            <a:endParaRPr lang="en-US" dirty="0" smtClean="0"/>
          </a:p>
        </p:txBody>
      </p:sp>
      <p:sp>
        <p:nvSpPr>
          <p:cNvPr id="5" name="Slide Number Placeholder 4"/>
          <p:cNvSpPr>
            <a:spLocks noGrp="1"/>
          </p:cNvSpPr>
          <p:nvPr>
            <p:ph type="sldNum" sz="quarter" idx="12"/>
          </p:nvPr>
        </p:nvSpPr>
        <p:spPr/>
        <p:txBody>
          <a:bodyPr/>
          <a:lstStyle/>
          <a:p>
            <a:fld id="{E5266E6E-3187-4C1D-BA6D-2ACAC749C432}" type="slidenum">
              <a:rPr lang="en-US" smtClean="0"/>
              <a:pPr/>
              <a:t>18</a:t>
            </a:fld>
            <a:endParaRPr lang="en-US"/>
          </a:p>
        </p:txBody>
      </p:sp>
      <p:sp>
        <p:nvSpPr>
          <p:cNvPr id="12" name="Footer Placeholder 11"/>
          <p:cNvSpPr>
            <a:spLocks noGrp="1"/>
          </p:cNvSpPr>
          <p:nvPr>
            <p:ph type="ftr" sz="quarter" idx="14"/>
          </p:nvPr>
        </p:nvSpPr>
        <p:spPr/>
        <p:txBody>
          <a:bodyPr/>
          <a:lstStyle/>
          <a:p>
            <a:r>
              <a:rPr lang="en-US" smtClean="0"/>
              <a:t>LARP/HiLumi Collaboration Meeting, CM22</a:t>
            </a:r>
            <a:endParaRPr lang="en-US" dirty="0"/>
          </a:p>
        </p:txBody>
      </p:sp>
      <p:sp>
        <p:nvSpPr>
          <p:cNvPr id="13" name="Date Placeholder 12"/>
          <p:cNvSpPr>
            <a:spLocks noGrp="1"/>
          </p:cNvSpPr>
          <p:nvPr>
            <p:ph type="dt" sz="half" idx="13"/>
          </p:nvPr>
        </p:nvSpPr>
        <p:spPr/>
        <p:txBody>
          <a:bodyPr/>
          <a:lstStyle/>
          <a:p>
            <a:r>
              <a:rPr lang="en-US" smtClean="0"/>
              <a:t>5/7/14</a:t>
            </a:r>
            <a:endParaRPr lang="en-US"/>
          </a:p>
        </p:txBody>
      </p:sp>
      <p:pic>
        <p:nvPicPr>
          <p:cNvPr id="15" name="Picture 14" descr="amp-logmag.eps"/>
          <p:cNvPicPr>
            <a:picLocks noChangeAspect="1"/>
          </p:cNvPicPr>
          <p:nvPr/>
        </p:nvPicPr>
        <mc:AlternateContent xmlns:ma="http://schemas.microsoft.com/office/mac/drawingml/2008/main">
          <mc:Choice Requires="ma">
            <p:blipFill>
              <a:blip r:embed="rId2"/>
              <a:srcRect l="4859" t="4545" r="565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4859" t="4545" r="5654"/>
              <a:stretch>
                <a:fillRect/>
              </a:stretch>
            </p:blipFill>
          </mc:Fallback>
        </mc:AlternateContent>
        <p:spPr>
          <a:xfrm>
            <a:off x="5047860" y="1436557"/>
            <a:ext cx="3334139" cy="2678243"/>
          </a:xfrm>
          <a:prstGeom prst="rect">
            <a:avLst/>
          </a:prstGeom>
        </p:spPr>
      </p:pic>
      <p:pic>
        <p:nvPicPr>
          <p:cNvPr id="16" name="Picture 15" descr="amps_phase.eps"/>
          <p:cNvPicPr>
            <a:picLocks noChangeAspect="1"/>
          </p:cNvPicPr>
          <p:nvPr/>
        </p:nvPicPr>
        <mc:AlternateContent xmlns:ma="http://schemas.microsoft.com/office/mac/drawingml/2008/main">
          <mc:Choice Requires="ma">
            <p:blipFill>
              <a:blip r:embed="rId4"/>
              <a:srcRect l="2078" t="5195" r="550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l="2078" t="5195" r="5501"/>
              <a:stretch>
                <a:fillRect/>
              </a:stretch>
            </p:blipFill>
          </mc:Fallback>
        </mc:AlternateContent>
        <p:spPr>
          <a:xfrm>
            <a:off x="4929514" y="4038600"/>
            <a:ext cx="3452486" cy="2667000"/>
          </a:xfrm>
          <a:prstGeom prst="rect">
            <a:avLst/>
          </a:prstGeom>
        </p:spPr>
      </p:pic>
      <p:sp>
        <p:nvSpPr>
          <p:cNvPr id="17" name="TextBox 16"/>
          <p:cNvSpPr txBox="1"/>
          <p:nvPr/>
        </p:nvSpPr>
        <p:spPr>
          <a:xfrm>
            <a:off x="5562600" y="1154668"/>
            <a:ext cx="2582257" cy="369332"/>
          </a:xfrm>
          <a:prstGeom prst="rect">
            <a:avLst/>
          </a:prstGeom>
          <a:noFill/>
        </p:spPr>
        <p:txBody>
          <a:bodyPr wrap="none" rtlCol="0">
            <a:spAutoFit/>
          </a:bodyPr>
          <a:lstStyle/>
          <a:p>
            <a:r>
              <a:rPr lang="en-US" sz="1800" dirty="0" smtClean="0">
                <a:solidFill>
                  <a:srgbClr val="FF0000"/>
                </a:solidFill>
                <a:latin typeface="+mn-lt"/>
              </a:rPr>
              <a:t>Existing power amplifiers</a:t>
            </a:r>
            <a:endParaRPr lang="en-US" sz="1800" dirty="0">
              <a:solidFill>
                <a:srgbClr val="FF0000"/>
              </a:solidFill>
              <a:latin typeface="+mn-lt"/>
            </a:endParaRPr>
          </a:p>
        </p:txBody>
      </p:sp>
      <p:sp>
        <p:nvSpPr>
          <p:cNvPr id="18" name="TextBox 17"/>
          <p:cNvSpPr txBox="1"/>
          <p:nvPr/>
        </p:nvSpPr>
        <p:spPr>
          <a:xfrm>
            <a:off x="5410200" y="3429000"/>
            <a:ext cx="615110" cy="369332"/>
          </a:xfrm>
          <a:prstGeom prst="rect">
            <a:avLst/>
          </a:prstGeom>
          <a:noFill/>
        </p:spPr>
        <p:txBody>
          <a:bodyPr wrap="none" rtlCol="0">
            <a:spAutoFit/>
          </a:bodyPr>
          <a:lstStyle/>
          <a:p>
            <a:r>
              <a:rPr lang="en-US" sz="1800" dirty="0" smtClean="0">
                <a:solidFill>
                  <a:srgbClr val="FF0000"/>
                </a:solidFill>
                <a:latin typeface="+mn-lt"/>
              </a:rPr>
              <a:t>Gain</a:t>
            </a:r>
          </a:p>
        </p:txBody>
      </p:sp>
      <p:sp>
        <p:nvSpPr>
          <p:cNvPr id="19" name="TextBox 18"/>
          <p:cNvSpPr txBox="1"/>
          <p:nvPr/>
        </p:nvSpPr>
        <p:spPr>
          <a:xfrm>
            <a:off x="5410200" y="6019800"/>
            <a:ext cx="740895" cy="369332"/>
          </a:xfrm>
          <a:prstGeom prst="rect">
            <a:avLst/>
          </a:prstGeom>
          <a:noFill/>
        </p:spPr>
        <p:txBody>
          <a:bodyPr wrap="none" rtlCol="0">
            <a:spAutoFit/>
          </a:bodyPr>
          <a:lstStyle/>
          <a:p>
            <a:r>
              <a:rPr lang="en-US" sz="1800" dirty="0" smtClean="0">
                <a:solidFill>
                  <a:srgbClr val="FF0000"/>
                </a:solidFill>
                <a:latin typeface="+mn-lt"/>
              </a:rPr>
              <a:t>Phase</a:t>
            </a:r>
            <a:endParaRPr lang="en-US" sz="1800" dirty="0">
              <a:solidFill>
                <a:srgbClr val="FF0000"/>
              </a:solidFill>
              <a:latin typeface="+mn-lt"/>
            </a:endParaRPr>
          </a:p>
        </p:txBody>
      </p:sp>
      <p:cxnSp>
        <p:nvCxnSpPr>
          <p:cNvPr id="21" name="Straight Arrow Connector 20"/>
          <p:cNvCxnSpPr>
            <a:cxnSpLocks noChangeAspect="1"/>
          </p:cNvCxnSpPr>
          <p:nvPr/>
        </p:nvCxnSpPr>
        <p:spPr>
          <a:xfrm rot="16200000" flipH="1" flipV="1">
            <a:off x="5375943" y="4841748"/>
            <a:ext cx="527304" cy="0"/>
          </a:xfrm>
          <a:prstGeom prst="straightConnector1">
            <a:avLst/>
          </a:prstGeom>
          <a:ln>
            <a:solidFill>
              <a:srgbClr val="FF0000"/>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5257800" y="4573588"/>
            <a:ext cx="381000" cy="0"/>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a:off x="5257800" y="5105399"/>
            <a:ext cx="381000" cy="0"/>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495800" y="4583668"/>
            <a:ext cx="889111" cy="369332"/>
          </a:xfrm>
          <a:prstGeom prst="rect">
            <a:avLst/>
          </a:prstGeom>
          <a:noFill/>
        </p:spPr>
        <p:txBody>
          <a:bodyPr wrap="none" rtlCol="0">
            <a:spAutoFit/>
          </a:bodyPr>
          <a:lstStyle/>
          <a:p>
            <a:r>
              <a:rPr lang="en-US" sz="1800" dirty="0" err="1" smtClean="0">
                <a:solidFill>
                  <a:srgbClr val="FF0000"/>
                </a:solidFill>
              </a:rPr>
              <a:t>Δ</a:t>
            </a:r>
            <a:r>
              <a:rPr lang="en-US" sz="1800" dirty="0" smtClean="0">
                <a:solidFill>
                  <a:srgbClr val="FF0000"/>
                </a:solidFill>
              </a:rPr>
              <a:t> = 90°</a:t>
            </a:r>
            <a:endParaRPr lang="en-US" sz="1800" dirty="0">
              <a:solidFill>
                <a:srgbClr val="FF0000"/>
              </a:solidFill>
            </a:endParaRPr>
          </a:p>
        </p:txBody>
      </p:sp>
      <p:cxnSp>
        <p:nvCxnSpPr>
          <p:cNvPr id="27" name="Straight Arrow Connector 26"/>
          <p:cNvCxnSpPr>
            <a:cxnSpLocks noChangeAspect="1"/>
          </p:cNvCxnSpPr>
          <p:nvPr/>
        </p:nvCxnSpPr>
        <p:spPr>
          <a:xfrm rot="16200000" flipH="1" flipV="1">
            <a:off x="6437376" y="2308860"/>
            <a:ext cx="536448" cy="0"/>
          </a:xfrm>
          <a:prstGeom prst="straightConnector1">
            <a:avLst/>
          </a:prstGeom>
          <a:ln>
            <a:solidFill>
              <a:srgbClr val="FF0000"/>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5257800" y="2578608"/>
            <a:ext cx="1447800" cy="1588"/>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a:off x="5257800" y="2039112"/>
            <a:ext cx="1456944" cy="0"/>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422526" y="2129135"/>
            <a:ext cx="1008472" cy="369332"/>
          </a:xfrm>
          <a:prstGeom prst="rect">
            <a:avLst/>
          </a:prstGeom>
          <a:noFill/>
        </p:spPr>
        <p:txBody>
          <a:bodyPr wrap="none" rtlCol="0">
            <a:spAutoFit/>
          </a:bodyPr>
          <a:lstStyle/>
          <a:p>
            <a:r>
              <a:rPr lang="en-US" sz="1800" dirty="0" err="1" smtClean="0">
                <a:solidFill>
                  <a:srgbClr val="FF0000"/>
                </a:solidFill>
              </a:rPr>
              <a:t>Δ</a:t>
            </a:r>
            <a:r>
              <a:rPr lang="en-US" sz="1800" dirty="0" smtClean="0">
                <a:solidFill>
                  <a:srgbClr val="FF0000"/>
                </a:solidFill>
              </a:rPr>
              <a:t> = 9 dB</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Amplifiers Evaluation</a:t>
            </a:r>
            <a:endParaRPr lang="en-US" dirty="0"/>
          </a:p>
        </p:txBody>
      </p:sp>
      <p:sp>
        <p:nvSpPr>
          <p:cNvPr id="3" name="Content Placeholder 2"/>
          <p:cNvSpPr>
            <a:spLocks noGrp="1"/>
          </p:cNvSpPr>
          <p:nvPr>
            <p:ph sz="half" idx="1"/>
          </p:nvPr>
        </p:nvSpPr>
        <p:spPr>
          <a:xfrm>
            <a:off x="0" y="1600200"/>
            <a:ext cx="4038600" cy="4525963"/>
          </a:xfrm>
        </p:spPr>
        <p:txBody>
          <a:bodyPr>
            <a:normAutofit fontScale="47500" lnSpcReduction="20000"/>
          </a:bodyPr>
          <a:lstStyle/>
          <a:p>
            <a:r>
              <a:rPr lang="en-US" dirty="0" smtClean="0"/>
              <a:t>Evaluation of 4 power amplifiers in 2013, loaned to us by manufacturers (work by K. Pollock)</a:t>
            </a:r>
          </a:p>
          <a:p>
            <a:pPr lvl="1"/>
            <a:r>
              <a:rPr lang="en-US" sz="2364" dirty="0" smtClean="0"/>
              <a:t>Amplifier Research 250W1000AM4</a:t>
            </a:r>
          </a:p>
          <a:p>
            <a:pPr lvl="1"/>
            <a:r>
              <a:rPr lang="en-US" sz="2364" dirty="0" smtClean="0"/>
              <a:t>Amplifier Research KAW-2300 (modified)</a:t>
            </a:r>
          </a:p>
          <a:p>
            <a:pPr lvl="1"/>
            <a:r>
              <a:rPr lang="en-US" sz="2364" dirty="0" err="1" smtClean="0"/>
              <a:t>MilMega</a:t>
            </a:r>
            <a:r>
              <a:rPr lang="en-US" sz="2364" dirty="0" smtClean="0"/>
              <a:t> 80RF1000-250</a:t>
            </a:r>
          </a:p>
          <a:p>
            <a:pPr lvl="1"/>
            <a:r>
              <a:rPr lang="en-US" sz="2364" dirty="0" smtClean="0"/>
              <a:t>R&amp;K GA020M102-5454R</a:t>
            </a:r>
          </a:p>
          <a:p>
            <a:r>
              <a:rPr lang="en-US" sz="2764" dirty="0" smtClean="0"/>
              <a:t>Developed testing methods and procedure to characterize amplifiers in both time and frequency domains</a:t>
            </a:r>
          </a:p>
          <a:p>
            <a:pPr lvl="1"/>
            <a:r>
              <a:rPr lang="en-US" sz="2364" dirty="0" smtClean="0"/>
              <a:t>Typical frequency domain measurements with network and spectrum analyzers, measure frequency response, phase linearity</a:t>
            </a:r>
          </a:p>
          <a:p>
            <a:pPr lvl="1"/>
            <a:r>
              <a:rPr lang="en-US" sz="2364" dirty="0" smtClean="0"/>
              <a:t>Time-domain measurements performed with 4 GS/</a:t>
            </a:r>
            <a:r>
              <a:rPr lang="en-US" sz="2364" dirty="0" err="1" smtClean="0"/>
              <a:t>s</a:t>
            </a:r>
            <a:r>
              <a:rPr lang="en-US" sz="2364" dirty="0" smtClean="0"/>
              <a:t> high speed DAC with the capability of generating arbitrary signals</a:t>
            </a:r>
          </a:p>
          <a:p>
            <a:pPr lvl="2"/>
            <a:r>
              <a:rPr lang="en-US" sz="1964" dirty="0" smtClean="0"/>
              <a:t>Burst signals, much like those needed for feedback</a:t>
            </a:r>
          </a:p>
          <a:p>
            <a:r>
              <a:rPr lang="en-US" sz="2737" dirty="0" smtClean="0"/>
              <a:t>R&amp;K (Japan) seemed to have most desirable characteristics in time-domain, but tests on going</a:t>
            </a:r>
          </a:p>
          <a:p>
            <a:r>
              <a:rPr lang="en-US" dirty="0" smtClean="0"/>
              <a:t>Specifications:</a:t>
            </a:r>
          </a:p>
          <a:p>
            <a:pPr lvl="1"/>
            <a:r>
              <a:rPr lang="en-US" dirty="0" smtClean="0"/>
              <a:t>Frequency = 20 – 1000 MHz</a:t>
            </a:r>
          </a:p>
          <a:p>
            <a:pPr lvl="1"/>
            <a:r>
              <a:rPr lang="en-US" dirty="0" smtClean="0"/>
              <a:t>Power = 250 – 500 W</a:t>
            </a:r>
          </a:p>
          <a:p>
            <a:pPr lvl="1"/>
            <a:r>
              <a:rPr lang="en-US" dirty="0" smtClean="0"/>
              <a:t>Instantaneous BW</a:t>
            </a:r>
          </a:p>
          <a:p>
            <a:pPr lvl="1"/>
            <a:r>
              <a:rPr lang="en-US" dirty="0" smtClean="0"/>
              <a:t>100% amplitude modulation</a:t>
            </a:r>
          </a:p>
          <a:p>
            <a:pPr lvl="1"/>
            <a:r>
              <a:rPr lang="en-US" dirty="0" smtClean="0"/>
              <a:t>Linear phase across band</a:t>
            </a:r>
          </a:p>
          <a:p>
            <a:pPr lvl="1"/>
            <a:endParaRPr lang="en-US" dirty="0" smtClean="0"/>
          </a:p>
        </p:txBody>
      </p:sp>
      <p:sp>
        <p:nvSpPr>
          <p:cNvPr id="5" name="Slide Number Placeholder 4"/>
          <p:cNvSpPr>
            <a:spLocks noGrp="1"/>
          </p:cNvSpPr>
          <p:nvPr>
            <p:ph type="sldNum" sz="quarter" idx="12"/>
          </p:nvPr>
        </p:nvSpPr>
        <p:spPr/>
        <p:txBody>
          <a:bodyPr/>
          <a:lstStyle/>
          <a:p>
            <a:fld id="{E5266E6E-3187-4C1D-BA6D-2ACAC749C432}" type="slidenum">
              <a:rPr lang="en-US" smtClean="0"/>
              <a:pPr/>
              <a:t>19</a:t>
            </a:fld>
            <a:endParaRPr lang="en-US"/>
          </a:p>
        </p:txBody>
      </p:sp>
      <p:sp>
        <p:nvSpPr>
          <p:cNvPr id="12" name="Footer Placeholder 11"/>
          <p:cNvSpPr>
            <a:spLocks noGrp="1"/>
          </p:cNvSpPr>
          <p:nvPr>
            <p:ph type="ftr" sz="quarter" idx="14"/>
          </p:nvPr>
        </p:nvSpPr>
        <p:spPr/>
        <p:txBody>
          <a:bodyPr/>
          <a:lstStyle/>
          <a:p>
            <a:r>
              <a:rPr lang="en-US" smtClean="0"/>
              <a:t>LARP/HiLumi Collaboration Meeting, CM22</a:t>
            </a:r>
            <a:endParaRPr lang="en-US" dirty="0"/>
          </a:p>
        </p:txBody>
      </p:sp>
      <p:sp>
        <p:nvSpPr>
          <p:cNvPr id="13" name="Date Placeholder 12"/>
          <p:cNvSpPr>
            <a:spLocks noGrp="1"/>
          </p:cNvSpPr>
          <p:nvPr>
            <p:ph type="dt" sz="half" idx="13"/>
          </p:nvPr>
        </p:nvSpPr>
        <p:spPr/>
        <p:txBody>
          <a:bodyPr/>
          <a:lstStyle/>
          <a:p>
            <a:r>
              <a:rPr lang="en-US" dirty="0" smtClean="0"/>
              <a:t>5/7/14</a:t>
            </a:r>
            <a:endParaRPr lang="en-US" dirty="0"/>
          </a:p>
        </p:txBody>
      </p:sp>
      <p:pic>
        <p:nvPicPr>
          <p:cNvPr id="17" name="Picture 16" descr="ar-250W1000AM4-Test-1-02_35ns-eps-converted-to.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3962400" y="1981200"/>
            <a:ext cx="2566969" cy="2078257"/>
          </a:xfrm>
          <a:prstGeom prst="rect">
            <a:avLst/>
          </a:prstGeom>
        </p:spPr>
      </p:pic>
      <p:pic>
        <p:nvPicPr>
          <p:cNvPr id="18" name="Picture 17" descr="ar-KAW2300-Test-1-12_35ns-eps-converted-to.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tretch>
                <a:fillRect/>
              </a:stretch>
            </p:blipFill>
          </mc:Fallback>
        </mc:AlternateContent>
        <p:spPr>
          <a:xfrm>
            <a:off x="6553200" y="1941049"/>
            <a:ext cx="2590800" cy="2097551"/>
          </a:xfrm>
          <a:prstGeom prst="rect">
            <a:avLst/>
          </a:prstGeom>
        </p:spPr>
      </p:pic>
      <p:pic>
        <p:nvPicPr>
          <p:cNvPr id="19" name="Picture 18" descr="milmega80RF1000-Test-1-19_35ns-eps-converted-to.pdf"/>
          <p:cNvPicPr>
            <a:picLocks noChangeAspect="1"/>
          </p:cNvPicPr>
          <p:nvPr/>
        </p:nvPicPr>
        <mc:AlternateContent xmlns:ma="http://schemas.microsoft.com/office/mac/drawingml/2008/main">
          <mc:Choice Requires="ma">
            <p:blipFill>
              <a:blip r:embed="rId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tretch>
                <a:fillRect/>
              </a:stretch>
            </p:blipFill>
          </mc:Fallback>
        </mc:AlternateContent>
        <p:spPr>
          <a:xfrm>
            <a:off x="3962400" y="4108450"/>
            <a:ext cx="2602505" cy="2139950"/>
          </a:xfrm>
          <a:prstGeom prst="rect">
            <a:avLst/>
          </a:prstGeom>
        </p:spPr>
      </p:pic>
      <p:pic>
        <p:nvPicPr>
          <p:cNvPr id="20" name="Picture 19" descr="rk-GA020M102-5454R-Test-1-16_35ns-eps-converted-to.pdf"/>
          <p:cNvPicPr>
            <a:picLocks noChangeAspect="1"/>
          </p:cNvPicPr>
          <p:nvPr/>
        </p:nvPicPr>
        <mc:AlternateContent xmlns:ma="http://schemas.microsoft.com/office/mac/drawingml/2008/main">
          <mc:Choice Requires="ma">
            <p:blipFill>
              <a:blip r:embed="rId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tretch>
                <a:fillRect/>
              </a:stretch>
            </p:blipFill>
          </mc:Fallback>
        </mc:AlternateContent>
        <p:spPr>
          <a:xfrm>
            <a:off x="6553200" y="4150849"/>
            <a:ext cx="2590800" cy="2097551"/>
          </a:xfrm>
          <a:prstGeom prst="rect">
            <a:avLst/>
          </a:prstGeom>
        </p:spPr>
      </p:pic>
      <p:sp>
        <p:nvSpPr>
          <p:cNvPr id="21" name="TextBox 20"/>
          <p:cNvSpPr txBox="1"/>
          <p:nvPr/>
        </p:nvSpPr>
        <p:spPr>
          <a:xfrm>
            <a:off x="4953000" y="1524000"/>
            <a:ext cx="2584161" cy="338554"/>
          </a:xfrm>
          <a:prstGeom prst="rect">
            <a:avLst/>
          </a:prstGeom>
          <a:noFill/>
        </p:spPr>
        <p:txBody>
          <a:bodyPr wrap="none" rtlCol="0">
            <a:spAutoFit/>
          </a:bodyPr>
          <a:lstStyle/>
          <a:p>
            <a:r>
              <a:rPr lang="en-US" sz="1600" dirty="0" smtClean="0">
                <a:solidFill>
                  <a:srgbClr val="FF0000"/>
                </a:solidFill>
                <a:latin typeface="Calibri"/>
                <a:cs typeface="Calibri"/>
              </a:rPr>
              <a:t>Time-domain measurements</a:t>
            </a:r>
            <a:endParaRPr lang="en-US" sz="1600" dirty="0">
              <a:solidFill>
                <a:srgbClr val="FF0000"/>
              </a:solidFill>
              <a:latin typeface="Calibri"/>
              <a:cs typeface="Calibri"/>
            </a:endParaRPr>
          </a:p>
        </p:txBody>
      </p:sp>
      <p:grpSp>
        <p:nvGrpSpPr>
          <p:cNvPr id="24" name="Group 23"/>
          <p:cNvGrpSpPr/>
          <p:nvPr/>
        </p:nvGrpSpPr>
        <p:grpSpPr>
          <a:xfrm>
            <a:off x="5105400" y="3886200"/>
            <a:ext cx="582762" cy="228600"/>
            <a:chOff x="5105400" y="3886200"/>
            <a:chExt cx="582762" cy="228600"/>
          </a:xfrm>
        </p:grpSpPr>
        <p:sp>
          <p:nvSpPr>
            <p:cNvPr id="23" name="Rectangle 22"/>
            <p:cNvSpPr/>
            <p:nvPr/>
          </p:nvSpPr>
          <p:spPr>
            <a:xfrm>
              <a:off x="5181600" y="3962400"/>
              <a:ext cx="381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105400" y="3886200"/>
              <a:ext cx="582762" cy="215444"/>
            </a:xfrm>
            <a:prstGeom prst="rect">
              <a:avLst/>
            </a:prstGeom>
            <a:noFill/>
          </p:spPr>
          <p:txBody>
            <a:bodyPr wrap="none" rtlCol="0">
              <a:spAutoFit/>
            </a:bodyPr>
            <a:lstStyle/>
            <a:p>
              <a:r>
                <a:rPr lang="en-US" sz="800" dirty="0" smtClean="0">
                  <a:latin typeface="Calibri"/>
                  <a:cs typeface="Calibri"/>
                </a:rPr>
                <a:t>Time (ns)</a:t>
              </a:r>
              <a:endParaRPr lang="en-US" sz="800" dirty="0">
                <a:latin typeface="Calibri"/>
                <a:cs typeface="Calibri"/>
              </a:endParaRPr>
            </a:p>
          </p:txBody>
        </p:sp>
      </p:grpSp>
      <p:grpSp>
        <p:nvGrpSpPr>
          <p:cNvPr id="25" name="Group 24"/>
          <p:cNvGrpSpPr/>
          <p:nvPr/>
        </p:nvGrpSpPr>
        <p:grpSpPr>
          <a:xfrm>
            <a:off x="5105400" y="6096000"/>
            <a:ext cx="582762" cy="228600"/>
            <a:chOff x="5105400" y="3886200"/>
            <a:chExt cx="582762" cy="228600"/>
          </a:xfrm>
        </p:grpSpPr>
        <p:sp>
          <p:nvSpPr>
            <p:cNvPr id="26" name="Rectangle 25"/>
            <p:cNvSpPr/>
            <p:nvPr/>
          </p:nvSpPr>
          <p:spPr>
            <a:xfrm>
              <a:off x="5181600" y="3962400"/>
              <a:ext cx="381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105400" y="3886200"/>
              <a:ext cx="582762" cy="215444"/>
            </a:xfrm>
            <a:prstGeom prst="rect">
              <a:avLst/>
            </a:prstGeom>
            <a:noFill/>
          </p:spPr>
          <p:txBody>
            <a:bodyPr wrap="none" rtlCol="0">
              <a:spAutoFit/>
            </a:bodyPr>
            <a:lstStyle/>
            <a:p>
              <a:r>
                <a:rPr lang="en-US" sz="800" dirty="0" smtClean="0">
                  <a:latin typeface="Calibri"/>
                  <a:cs typeface="Calibri"/>
                </a:rPr>
                <a:t>Time (ns)</a:t>
              </a:r>
              <a:endParaRPr lang="en-US" sz="800" dirty="0">
                <a:latin typeface="Calibri"/>
                <a:cs typeface="Calibri"/>
              </a:endParaRPr>
            </a:p>
          </p:txBody>
        </p:sp>
      </p:grpSp>
      <p:grpSp>
        <p:nvGrpSpPr>
          <p:cNvPr id="28" name="Group 27"/>
          <p:cNvGrpSpPr/>
          <p:nvPr/>
        </p:nvGrpSpPr>
        <p:grpSpPr>
          <a:xfrm>
            <a:off x="7723038" y="6096000"/>
            <a:ext cx="582762" cy="228600"/>
            <a:chOff x="5105400" y="3886200"/>
            <a:chExt cx="582762" cy="228600"/>
          </a:xfrm>
        </p:grpSpPr>
        <p:sp>
          <p:nvSpPr>
            <p:cNvPr id="29" name="Rectangle 28"/>
            <p:cNvSpPr/>
            <p:nvPr/>
          </p:nvSpPr>
          <p:spPr>
            <a:xfrm>
              <a:off x="5181600" y="3962400"/>
              <a:ext cx="381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5105400" y="3886200"/>
              <a:ext cx="582762" cy="215444"/>
            </a:xfrm>
            <a:prstGeom prst="rect">
              <a:avLst/>
            </a:prstGeom>
            <a:noFill/>
          </p:spPr>
          <p:txBody>
            <a:bodyPr wrap="none" rtlCol="0">
              <a:spAutoFit/>
            </a:bodyPr>
            <a:lstStyle/>
            <a:p>
              <a:r>
                <a:rPr lang="en-US" sz="800" dirty="0" smtClean="0">
                  <a:latin typeface="Calibri"/>
                  <a:cs typeface="Calibri"/>
                </a:rPr>
                <a:t>Time (ns)</a:t>
              </a:r>
              <a:endParaRPr lang="en-US" sz="800" dirty="0">
                <a:latin typeface="Calibri"/>
                <a:cs typeface="Calibri"/>
              </a:endParaRPr>
            </a:p>
          </p:txBody>
        </p:sp>
      </p:grpSp>
      <p:grpSp>
        <p:nvGrpSpPr>
          <p:cNvPr id="31" name="Group 30"/>
          <p:cNvGrpSpPr/>
          <p:nvPr/>
        </p:nvGrpSpPr>
        <p:grpSpPr>
          <a:xfrm>
            <a:off x="7772400" y="3886200"/>
            <a:ext cx="582762" cy="228600"/>
            <a:chOff x="5105400" y="3886200"/>
            <a:chExt cx="582762" cy="228600"/>
          </a:xfrm>
        </p:grpSpPr>
        <p:sp>
          <p:nvSpPr>
            <p:cNvPr id="32" name="Rectangle 31"/>
            <p:cNvSpPr/>
            <p:nvPr/>
          </p:nvSpPr>
          <p:spPr>
            <a:xfrm>
              <a:off x="5181600" y="3962400"/>
              <a:ext cx="381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5105400" y="3886200"/>
              <a:ext cx="582762" cy="215444"/>
            </a:xfrm>
            <a:prstGeom prst="rect">
              <a:avLst/>
            </a:prstGeom>
            <a:noFill/>
          </p:spPr>
          <p:txBody>
            <a:bodyPr wrap="none" rtlCol="0">
              <a:spAutoFit/>
            </a:bodyPr>
            <a:lstStyle/>
            <a:p>
              <a:r>
                <a:rPr lang="en-US" sz="800" dirty="0" smtClean="0">
                  <a:latin typeface="Calibri"/>
                  <a:cs typeface="Calibri"/>
                </a:rPr>
                <a:t>Time (ns)</a:t>
              </a:r>
              <a:endParaRPr lang="en-US" sz="800" dirty="0">
                <a:latin typeface="Calibri"/>
                <a:cs typeface="Calibri"/>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Progress over the last year</a:t>
            </a:r>
            <a:endParaRPr lang="en-US" dirty="0"/>
          </a:p>
        </p:txBody>
      </p:sp>
      <p:sp>
        <p:nvSpPr>
          <p:cNvPr id="7" name="Content Placeholder 6"/>
          <p:cNvSpPr>
            <a:spLocks noGrp="1"/>
          </p:cNvSpPr>
          <p:nvPr>
            <p:ph idx="1"/>
          </p:nvPr>
        </p:nvSpPr>
        <p:spPr/>
        <p:txBody>
          <a:bodyPr>
            <a:normAutofit fontScale="70000" lnSpcReduction="20000"/>
          </a:bodyPr>
          <a:lstStyle/>
          <a:p>
            <a:r>
              <a:rPr lang="en-US" dirty="0" smtClean="0"/>
              <a:t>Optimization of </a:t>
            </a:r>
            <a:r>
              <a:rPr lang="en-US" dirty="0" err="1" smtClean="0"/>
              <a:t>slotline</a:t>
            </a:r>
            <a:r>
              <a:rPr lang="en-US" dirty="0" smtClean="0"/>
              <a:t> model for maximum bandwidth AND maximum shunt impedance, port optimization</a:t>
            </a:r>
          </a:p>
          <a:p>
            <a:r>
              <a:rPr lang="en-US" dirty="0" smtClean="0"/>
              <a:t>Comparison of </a:t>
            </a:r>
            <a:r>
              <a:rPr lang="en-US" dirty="0" err="1" smtClean="0"/>
              <a:t>stripline</a:t>
            </a:r>
            <a:r>
              <a:rPr lang="en-US" dirty="0" smtClean="0"/>
              <a:t>, </a:t>
            </a:r>
            <a:r>
              <a:rPr lang="en-US" dirty="0" err="1" smtClean="0"/>
              <a:t>slotline</a:t>
            </a:r>
            <a:r>
              <a:rPr lang="en-US" dirty="0" smtClean="0"/>
              <a:t>, and cavity designs </a:t>
            </a:r>
          </a:p>
          <a:p>
            <a:r>
              <a:rPr lang="en-US" dirty="0" smtClean="0"/>
              <a:t>Kicker Design Report completed and published at both SLAC and CERN.</a:t>
            </a:r>
          </a:p>
          <a:p>
            <a:pPr lvl="1"/>
            <a:r>
              <a:rPr lang="en-US" dirty="0" smtClean="0"/>
              <a:t>SLAC-R-1037, </a:t>
            </a:r>
            <a:r>
              <a:rPr lang="en-US" u="sng" dirty="0" smtClean="0">
                <a:hlinkClick r:id="rId2"/>
              </a:rPr>
              <a:t>http://www-public.slac.stanford.edu/SciDoc/docMeta.aspx?slacPubNumber=slac-r-1037</a:t>
            </a:r>
            <a:endParaRPr lang="en-US" u="sng" dirty="0" smtClean="0"/>
          </a:p>
          <a:p>
            <a:pPr lvl="1"/>
            <a:r>
              <a:rPr lang="en-US" dirty="0" smtClean="0"/>
              <a:t>CERN-ACC-NOTE-2013-0047, </a:t>
            </a:r>
            <a:r>
              <a:rPr lang="en-US" u="sng" dirty="0" smtClean="0">
                <a:hlinkClick r:id="rId3"/>
              </a:rPr>
              <a:t>http://cds.cern.ch/record/1639553</a:t>
            </a:r>
            <a:endParaRPr lang="en-US" dirty="0" smtClean="0"/>
          </a:p>
          <a:p>
            <a:r>
              <a:rPr lang="en-US" dirty="0" smtClean="0"/>
              <a:t>Two designs chosen:  </a:t>
            </a:r>
            <a:r>
              <a:rPr lang="en-US" dirty="0" smtClean="0">
                <a:solidFill>
                  <a:schemeClr val="accent6">
                    <a:lumMod val="75000"/>
                  </a:schemeClr>
                </a:solidFill>
              </a:rPr>
              <a:t>Array of </a:t>
            </a:r>
            <a:r>
              <a:rPr lang="en-US" dirty="0" err="1" smtClean="0">
                <a:solidFill>
                  <a:schemeClr val="accent6">
                    <a:lumMod val="75000"/>
                  </a:schemeClr>
                </a:solidFill>
              </a:rPr>
              <a:t>striplines</a:t>
            </a:r>
            <a:r>
              <a:rPr lang="en-US" dirty="0" smtClean="0"/>
              <a:t>, </a:t>
            </a:r>
            <a:r>
              <a:rPr lang="en-US" dirty="0" err="1" smtClean="0">
                <a:solidFill>
                  <a:schemeClr val="accent2">
                    <a:lumMod val="75000"/>
                  </a:schemeClr>
                </a:solidFill>
              </a:rPr>
              <a:t>slotline</a:t>
            </a:r>
            <a:r>
              <a:rPr lang="en-US" dirty="0" smtClean="0"/>
              <a:t> designs</a:t>
            </a:r>
          </a:p>
          <a:p>
            <a:r>
              <a:rPr lang="en-US" dirty="0" smtClean="0"/>
              <a:t>Four power amplifiers evaluated, ongoing discussions with vendors to provide amplifiers with characteristics we desire.</a:t>
            </a:r>
          </a:p>
          <a:p>
            <a:r>
              <a:rPr lang="en-US" dirty="0" smtClean="0"/>
              <a:t>Infrastructure improvements and additions in SPS Faraday cage and tunnel.</a:t>
            </a:r>
          </a:p>
          <a:p>
            <a:endParaRPr lang="en-US" dirty="0" smtClean="0"/>
          </a:p>
        </p:txBody>
      </p:sp>
      <p:sp>
        <p:nvSpPr>
          <p:cNvPr id="5" name="Slide Number Placeholder 4"/>
          <p:cNvSpPr>
            <a:spLocks noGrp="1"/>
          </p:cNvSpPr>
          <p:nvPr>
            <p:ph type="sldNum" sz="quarter" idx="12"/>
          </p:nvPr>
        </p:nvSpPr>
        <p:spPr/>
        <p:txBody>
          <a:bodyPr/>
          <a:lstStyle/>
          <a:p>
            <a:fld id="{E5266E6E-3187-4C1D-BA6D-2ACAC749C432}" type="slidenum">
              <a:rPr lang="en-US" smtClean="0"/>
              <a:pPr/>
              <a:t>2</a:t>
            </a:fld>
            <a:endParaRPr lang="en-US"/>
          </a:p>
        </p:txBody>
      </p:sp>
      <p:sp>
        <p:nvSpPr>
          <p:cNvPr id="8" name="Footer Placeholder 7"/>
          <p:cNvSpPr>
            <a:spLocks noGrp="1"/>
          </p:cNvSpPr>
          <p:nvPr>
            <p:ph type="ftr" sz="quarter" idx="14"/>
          </p:nvPr>
        </p:nvSpPr>
        <p:spPr/>
        <p:txBody>
          <a:bodyPr/>
          <a:lstStyle/>
          <a:p>
            <a:r>
              <a:rPr lang="en-US" smtClean="0"/>
              <a:t>LARP/HiLumi Collaboration Meeting, CM22</a:t>
            </a:r>
            <a:endParaRPr lang="en-US" dirty="0"/>
          </a:p>
        </p:txBody>
      </p:sp>
      <p:sp>
        <p:nvSpPr>
          <p:cNvPr id="9" name="Date Placeholder 8"/>
          <p:cNvSpPr>
            <a:spLocks noGrp="1"/>
          </p:cNvSpPr>
          <p:nvPr>
            <p:ph type="dt" sz="half" idx="13"/>
          </p:nvPr>
        </p:nvSpPr>
        <p:spPr/>
        <p:txBody>
          <a:bodyPr/>
          <a:lstStyle/>
          <a:p>
            <a:r>
              <a:rPr lang="en-US" smtClean="0"/>
              <a:t>5/7/14</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Amplifiers Evaluation</a:t>
            </a:r>
            <a:endParaRPr lang="en-US" dirty="0"/>
          </a:p>
        </p:txBody>
      </p:sp>
      <p:sp>
        <p:nvSpPr>
          <p:cNvPr id="3" name="Content Placeholder 2"/>
          <p:cNvSpPr>
            <a:spLocks noGrp="1"/>
          </p:cNvSpPr>
          <p:nvPr>
            <p:ph sz="half" idx="1"/>
          </p:nvPr>
        </p:nvSpPr>
        <p:spPr>
          <a:xfrm>
            <a:off x="0" y="1600200"/>
            <a:ext cx="4038600" cy="4525963"/>
          </a:xfrm>
        </p:spPr>
        <p:txBody>
          <a:bodyPr>
            <a:normAutofit fontScale="47500" lnSpcReduction="20000"/>
          </a:bodyPr>
          <a:lstStyle/>
          <a:p>
            <a:r>
              <a:rPr lang="en-US" dirty="0" smtClean="0"/>
              <a:t>Evaluation of 4 power amplifiers in 2013, loaned to us by manufacturers (work by K. Pollock)</a:t>
            </a:r>
          </a:p>
          <a:p>
            <a:pPr lvl="1"/>
            <a:r>
              <a:rPr lang="en-US" sz="2364" dirty="0" smtClean="0"/>
              <a:t>Amplifier Research 250W1000AM4</a:t>
            </a:r>
          </a:p>
          <a:p>
            <a:pPr lvl="1"/>
            <a:r>
              <a:rPr lang="en-US" sz="2364" dirty="0" smtClean="0"/>
              <a:t>Amplifier Research KAW-2300 (modified)</a:t>
            </a:r>
          </a:p>
          <a:p>
            <a:pPr lvl="1"/>
            <a:r>
              <a:rPr lang="en-US" sz="2364" dirty="0" err="1" smtClean="0"/>
              <a:t>MilMega</a:t>
            </a:r>
            <a:r>
              <a:rPr lang="en-US" sz="2364" dirty="0" smtClean="0"/>
              <a:t> 80RF1000-250</a:t>
            </a:r>
          </a:p>
          <a:p>
            <a:pPr lvl="1"/>
            <a:r>
              <a:rPr lang="en-US" sz="2364" dirty="0" smtClean="0"/>
              <a:t>R&amp;K GA020M102-5454R</a:t>
            </a:r>
          </a:p>
          <a:p>
            <a:r>
              <a:rPr lang="en-US" sz="2764" dirty="0" smtClean="0"/>
              <a:t>Developed testing methods and procedure to characterize amplifiers in both time and frequency domains</a:t>
            </a:r>
          </a:p>
          <a:p>
            <a:pPr lvl="1"/>
            <a:r>
              <a:rPr lang="en-US" sz="2364" dirty="0" smtClean="0"/>
              <a:t>Typical frequency domain measurements with network and spectrum analyzers, measure frequency response, phase linearity</a:t>
            </a:r>
          </a:p>
          <a:p>
            <a:pPr lvl="1"/>
            <a:r>
              <a:rPr lang="en-US" sz="2364" dirty="0" smtClean="0"/>
              <a:t>Time-domain measurements performed with 4 GS/</a:t>
            </a:r>
            <a:r>
              <a:rPr lang="en-US" sz="2364" dirty="0" err="1" smtClean="0"/>
              <a:t>s</a:t>
            </a:r>
            <a:r>
              <a:rPr lang="en-US" sz="2364" dirty="0" smtClean="0"/>
              <a:t> high speed DAC with the capability of generating arbitrary signals</a:t>
            </a:r>
          </a:p>
          <a:p>
            <a:pPr lvl="2"/>
            <a:r>
              <a:rPr lang="en-US" sz="1964" dirty="0" smtClean="0"/>
              <a:t>Burst signals, much like those needed for feedback</a:t>
            </a:r>
          </a:p>
          <a:p>
            <a:r>
              <a:rPr lang="en-US" sz="2737" dirty="0" smtClean="0"/>
              <a:t>R&amp;K (Japan) seemed to have most desirable characteristics, but tests on going</a:t>
            </a:r>
          </a:p>
          <a:p>
            <a:r>
              <a:rPr lang="en-US" dirty="0" smtClean="0"/>
              <a:t>Specifications:</a:t>
            </a:r>
          </a:p>
          <a:p>
            <a:pPr lvl="1"/>
            <a:r>
              <a:rPr lang="en-US" dirty="0" smtClean="0"/>
              <a:t>Frequency = 20 – 1000 MHz</a:t>
            </a:r>
          </a:p>
          <a:p>
            <a:pPr lvl="1"/>
            <a:r>
              <a:rPr lang="en-US" dirty="0" smtClean="0"/>
              <a:t>Power = 250 – 500 W</a:t>
            </a:r>
          </a:p>
          <a:p>
            <a:pPr lvl="1"/>
            <a:r>
              <a:rPr lang="en-US" dirty="0" smtClean="0"/>
              <a:t>Instantaneous BW</a:t>
            </a:r>
          </a:p>
          <a:p>
            <a:pPr lvl="1"/>
            <a:r>
              <a:rPr lang="en-US" dirty="0" smtClean="0"/>
              <a:t>100% amplitude modulation</a:t>
            </a:r>
          </a:p>
          <a:p>
            <a:pPr lvl="1"/>
            <a:r>
              <a:rPr lang="en-US" dirty="0" smtClean="0"/>
              <a:t>Linear phase across band</a:t>
            </a:r>
          </a:p>
          <a:p>
            <a:pPr lvl="1"/>
            <a:endParaRPr lang="en-US" dirty="0" smtClean="0"/>
          </a:p>
        </p:txBody>
      </p:sp>
      <p:sp>
        <p:nvSpPr>
          <p:cNvPr id="5" name="Slide Number Placeholder 4"/>
          <p:cNvSpPr>
            <a:spLocks noGrp="1"/>
          </p:cNvSpPr>
          <p:nvPr>
            <p:ph type="sldNum" sz="quarter" idx="12"/>
          </p:nvPr>
        </p:nvSpPr>
        <p:spPr/>
        <p:txBody>
          <a:bodyPr/>
          <a:lstStyle/>
          <a:p>
            <a:fld id="{E5266E6E-3187-4C1D-BA6D-2ACAC749C432}" type="slidenum">
              <a:rPr lang="en-US" smtClean="0"/>
              <a:pPr/>
              <a:t>20</a:t>
            </a:fld>
            <a:endParaRPr lang="en-US"/>
          </a:p>
        </p:txBody>
      </p:sp>
      <p:sp>
        <p:nvSpPr>
          <p:cNvPr id="12" name="Footer Placeholder 11"/>
          <p:cNvSpPr>
            <a:spLocks noGrp="1"/>
          </p:cNvSpPr>
          <p:nvPr>
            <p:ph type="ftr" sz="quarter" idx="14"/>
          </p:nvPr>
        </p:nvSpPr>
        <p:spPr/>
        <p:txBody>
          <a:bodyPr/>
          <a:lstStyle/>
          <a:p>
            <a:r>
              <a:rPr lang="en-US" smtClean="0"/>
              <a:t>LARP/HiLumi Collaboration Meeting, CM22</a:t>
            </a:r>
            <a:endParaRPr lang="en-US" dirty="0"/>
          </a:p>
        </p:txBody>
      </p:sp>
      <p:sp>
        <p:nvSpPr>
          <p:cNvPr id="13" name="Date Placeholder 12"/>
          <p:cNvSpPr>
            <a:spLocks noGrp="1"/>
          </p:cNvSpPr>
          <p:nvPr>
            <p:ph type="dt" sz="half" idx="13"/>
          </p:nvPr>
        </p:nvSpPr>
        <p:spPr/>
        <p:txBody>
          <a:bodyPr/>
          <a:lstStyle/>
          <a:p>
            <a:r>
              <a:rPr lang="en-US" dirty="0" smtClean="0"/>
              <a:t>5/7/14</a:t>
            </a:r>
            <a:endParaRPr lang="en-US" dirty="0"/>
          </a:p>
        </p:txBody>
      </p:sp>
      <p:sp>
        <p:nvSpPr>
          <p:cNvPr id="21" name="TextBox 20"/>
          <p:cNvSpPr txBox="1"/>
          <p:nvPr/>
        </p:nvSpPr>
        <p:spPr>
          <a:xfrm>
            <a:off x="4572000" y="1524000"/>
            <a:ext cx="4165824" cy="338554"/>
          </a:xfrm>
          <a:prstGeom prst="rect">
            <a:avLst/>
          </a:prstGeom>
          <a:noFill/>
        </p:spPr>
        <p:txBody>
          <a:bodyPr wrap="none" rtlCol="0">
            <a:spAutoFit/>
          </a:bodyPr>
          <a:lstStyle/>
          <a:p>
            <a:r>
              <a:rPr lang="en-US" sz="1600" dirty="0" smtClean="0">
                <a:solidFill>
                  <a:srgbClr val="FF0000"/>
                </a:solidFill>
                <a:latin typeface="Calibri"/>
                <a:cs typeface="Calibri"/>
              </a:rPr>
              <a:t>Frequency-domain measurements (Gain/phase)</a:t>
            </a:r>
            <a:endParaRPr lang="en-US" sz="1600" dirty="0">
              <a:solidFill>
                <a:srgbClr val="FF0000"/>
              </a:solidFill>
              <a:latin typeface="Calibri"/>
              <a:cs typeface="Calibri"/>
            </a:endParaRPr>
          </a:p>
        </p:txBody>
      </p:sp>
      <p:pic>
        <p:nvPicPr>
          <p:cNvPr id="14" name="Picture 13" descr="ar-250W1000AM4_FreqResp_LogPlot-eps-converted-to.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4038600" y="1905000"/>
            <a:ext cx="2484408" cy="2057400"/>
          </a:xfrm>
          <a:prstGeom prst="rect">
            <a:avLst/>
          </a:prstGeom>
        </p:spPr>
      </p:pic>
      <p:pic>
        <p:nvPicPr>
          <p:cNvPr id="15" name="Picture 14" descr="ar-KAW2300_FreqResp_LogPlot-eps-converted-to.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tretch>
                <a:fillRect/>
              </a:stretch>
            </p:blipFill>
          </mc:Fallback>
        </mc:AlternateContent>
        <p:spPr>
          <a:xfrm>
            <a:off x="6659592" y="1905000"/>
            <a:ext cx="2484407" cy="2057400"/>
          </a:xfrm>
          <a:prstGeom prst="rect">
            <a:avLst/>
          </a:prstGeom>
        </p:spPr>
      </p:pic>
      <p:pic>
        <p:nvPicPr>
          <p:cNvPr id="16" name="Picture 15" descr="milmega80RF1000_FreqResp_LogPlot-eps-converted-to.pdf"/>
          <p:cNvPicPr>
            <a:picLocks noChangeAspect="1"/>
          </p:cNvPicPr>
          <p:nvPr/>
        </p:nvPicPr>
        <mc:AlternateContent xmlns:ma="http://schemas.microsoft.com/office/mac/drawingml/2008/main">
          <mc:Choice Requires="ma">
            <p:blipFill>
              <a:blip r:embed="rId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tretch>
                <a:fillRect/>
              </a:stretch>
            </p:blipFill>
          </mc:Fallback>
        </mc:AlternateContent>
        <p:spPr>
          <a:xfrm>
            <a:off x="3946586" y="4114800"/>
            <a:ext cx="2515080" cy="2082800"/>
          </a:xfrm>
          <a:prstGeom prst="rect">
            <a:avLst/>
          </a:prstGeom>
        </p:spPr>
      </p:pic>
      <p:pic>
        <p:nvPicPr>
          <p:cNvPr id="22" name="Picture 21" descr="rk-GA020M102-5454R_FreqResp_LogPlot-eps-converted-to.pdf"/>
          <p:cNvPicPr>
            <a:picLocks noChangeAspect="1"/>
          </p:cNvPicPr>
          <p:nvPr/>
        </p:nvPicPr>
        <mc:AlternateContent xmlns:ma="http://schemas.microsoft.com/office/mac/drawingml/2008/main">
          <mc:Choice Requires="ma">
            <p:blipFill>
              <a:blip r:embed="rId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tretch>
                <a:fillRect/>
              </a:stretch>
            </p:blipFill>
          </mc:Fallback>
        </mc:AlternateContent>
        <p:spPr>
          <a:xfrm>
            <a:off x="6613585" y="4152900"/>
            <a:ext cx="2530415" cy="20955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CIMG0471"/>
          <p:cNvPicPr>
            <a:picLocks noChangeAspect="1" noChangeArrowheads="1"/>
          </p:cNvPicPr>
          <p:nvPr/>
        </p:nvPicPr>
        <p:blipFill>
          <a:blip r:embed="rId2"/>
          <a:srcRect/>
          <a:stretch>
            <a:fillRect/>
          </a:stretch>
        </p:blipFill>
        <p:spPr bwMode="auto">
          <a:xfrm>
            <a:off x="5638800" y="2971800"/>
            <a:ext cx="3265435" cy="3048000"/>
          </a:xfrm>
          <a:prstGeom prst="rect">
            <a:avLst/>
          </a:prstGeom>
          <a:noFill/>
        </p:spPr>
      </p:pic>
      <p:sp>
        <p:nvSpPr>
          <p:cNvPr id="2" name="Title 1"/>
          <p:cNvSpPr>
            <a:spLocks noGrp="1"/>
          </p:cNvSpPr>
          <p:nvPr>
            <p:ph type="title"/>
          </p:nvPr>
        </p:nvSpPr>
        <p:spPr/>
        <p:txBody>
          <a:bodyPr/>
          <a:lstStyle/>
          <a:p>
            <a:r>
              <a:rPr lang="en-US" dirty="0" smtClean="0"/>
              <a:t>R&amp;K (Japan)</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We are working with manufacturers to improve impulse response and fidelity of amplifiers</a:t>
            </a:r>
          </a:p>
          <a:p>
            <a:pPr lvl="1"/>
            <a:r>
              <a:rPr lang="en-US" dirty="0" smtClean="0"/>
              <a:t>Cater to our specifications</a:t>
            </a:r>
          </a:p>
          <a:p>
            <a:pPr lvl="1"/>
            <a:r>
              <a:rPr lang="en-US" dirty="0" smtClean="0"/>
              <a:t>Expect modified amplifier to test from R&amp;K</a:t>
            </a:r>
          </a:p>
          <a:p>
            <a:r>
              <a:rPr lang="en-US" dirty="0" smtClean="0"/>
              <a:t>R&amp;K time-domain test using a 40 MHz burst signal</a:t>
            </a:r>
          </a:p>
          <a:p>
            <a:pPr lvl="1"/>
            <a:r>
              <a:rPr lang="en-US" dirty="0" smtClean="0"/>
              <a:t>Able to remove tail of signal</a:t>
            </a:r>
          </a:p>
          <a:p>
            <a:pPr lvl="1"/>
            <a:r>
              <a:rPr lang="en-US" dirty="0" smtClean="0"/>
              <a:t>Many manufacturers don’t have the capability to make the time-domain measurements we do</a:t>
            </a:r>
          </a:p>
          <a:p>
            <a:pPr lvl="1"/>
            <a:r>
              <a:rPr lang="en-US" dirty="0" smtClean="0"/>
              <a:t>Therefore, we need to use our equipment to fully characterize the amplifiers</a:t>
            </a:r>
          </a:p>
          <a:p>
            <a:r>
              <a:rPr lang="en-US" dirty="0" smtClean="0"/>
              <a:t>Status on R&amp;K</a:t>
            </a:r>
          </a:p>
          <a:p>
            <a:pPr lvl="1"/>
            <a:r>
              <a:rPr lang="en-US" dirty="0" smtClean="0"/>
              <a:t>As of April, they’ve informed us that they need to redesign the 90 degree hybrid combiners</a:t>
            </a:r>
          </a:p>
          <a:p>
            <a:pPr lvl="1"/>
            <a:r>
              <a:rPr lang="en-US" dirty="0" smtClean="0"/>
              <a:t>Seems to be a common issue using several stage amplifiers</a:t>
            </a:r>
          </a:p>
          <a:p>
            <a:pPr lvl="1"/>
            <a:r>
              <a:rPr lang="en-US" dirty="0" smtClean="0"/>
              <a:t>Additional 2.5 months of development</a:t>
            </a:r>
          </a:p>
        </p:txBody>
      </p:sp>
      <p:sp>
        <p:nvSpPr>
          <p:cNvPr id="5" name="Slide Number Placeholder 4"/>
          <p:cNvSpPr>
            <a:spLocks noGrp="1"/>
          </p:cNvSpPr>
          <p:nvPr>
            <p:ph type="sldNum" sz="quarter" idx="12"/>
          </p:nvPr>
        </p:nvSpPr>
        <p:spPr/>
        <p:txBody>
          <a:bodyPr/>
          <a:lstStyle/>
          <a:p>
            <a:fld id="{E5266E6E-3187-4C1D-BA6D-2ACAC749C432}" type="slidenum">
              <a:rPr lang="en-US" smtClean="0"/>
              <a:pPr/>
              <a:t>21</a:t>
            </a:fld>
            <a:endParaRPr lang="en-US"/>
          </a:p>
        </p:txBody>
      </p:sp>
      <p:pic>
        <p:nvPicPr>
          <p:cNvPr id="7" name="Picture 6" descr="CIMG0422"/>
          <p:cNvPicPr>
            <a:picLocks noChangeAspect="1" noChangeArrowheads="1"/>
          </p:cNvPicPr>
          <p:nvPr/>
        </p:nvPicPr>
        <p:blipFill>
          <a:blip r:embed="rId3">
            <a:lum bright="-8000" contrast="-20000"/>
          </a:blip>
          <a:srcRect/>
          <a:stretch>
            <a:fillRect/>
          </a:stretch>
        </p:blipFill>
        <p:spPr bwMode="auto">
          <a:xfrm>
            <a:off x="5638800" y="1447800"/>
            <a:ext cx="3261383" cy="3048000"/>
          </a:xfrm>
          <a:prstGeom prst="rect">
            <a:avLst/>
          </a:prstGeom>
          <a:noFill/>
        </p:spPr>
      </p:pic>
      <p:sp>
        <p:nvSpPr>
          <p:cNvPr id="9" name="TextBox 8"/>
          <p:cNvSpPr txBox="1"/>
          <p:nvPr/>
        </p:nvSpPr>
        <p:spPr>
          <a:xfrm>
            <a:off x="4953000" y="5943600"/>
            <a:ext cx="4343400" cy="369332"/>
          </a:xfrm>
          <a:prstGeom prst="rect">
            <a:avLst/>
          </a:prstGeom>
          <a:noFill/>
        </p:spPr>
        <p:txBody>
          <a:bodyPr wrap="square" rtlCol="0">
            <a:spAutoFit/>
          </a:bodyPr>
          <a:lstStyle/>
          <a:p>
            <a:pPr algn="ctr" eaLnBrk="1" fontAlgn="auto" hangingPunct="1">
              <a:spcBef>
                <a:spcPts val="0"/>
              </a:spcBef>
              <a:spcAft>
                <a:spcPts val="0"/>
              </a:spcAft>
            </a:pPr>
            <a:r>
              <a:rPr lang="en-GB" sz="1800" dirty="0" err="1" smtClean="0">
                <a:solidFill>
                  <a:srgbClr val="FF0000"/>
                </a:solidFill>
                <a:latin typeface="Tahoma"/>
                <a:cs typeface="Tahoma"/>
              </a:rPr>
              <a:t>R&amp;K’s</a:t>
            </a:r>
            <a:r>
              <a:rPr lang="en-GB" sz="1800" dirty="0" smtClean="0">
                <a:solidFill>
                  <a:srgbClr val="FF0000"/>
                </a:solidFill>
                <a:latin typeface="Tahoma"/>
                <a:cs typeface="Tahoma"/>
              </a:rPr>
              <a:t> impulse response measurements</a:t>
            </a:r>
          </a:p>
        </p:txBody>
      </p:sp>
      <p:sp>
        <p:nvSpPr>
          <p:cNvPr id="10" name="TextBox 9"/>
          <p:cNvSpPr txBox="1"/>
          <p:nvPr/>
        </p:nvSpPr>
        <p:spPr>
          <a:xfrm>
            <a:off x="4575739" y="3276600"/>
            <a:ext cx="1063061" cy="461665"/>
          </a:xfrm>
          <a:prstGeom prst="rect">
            <a:avLst/>
          </a:prstGeom>
          <a:noFill/>
        </p:spPr>
        <p:txBody>
          <a:bodyPr wrap="none" rtlCol="0">
            <a:spAutoFit/>
          </a:bodyPr>
          <a:lstStyle/>
          <a:p>
            <a:r>
              <a:rPr lang="en-US" dirty="0" smtClean="0">
                <a:solidFill>
                  <a:srgbClr val="FF0000"/>
                </a:solidFill>
                <a:latin typeface="Tahoma"/>
                <a:cs typeface="Tahoma"/>
              </a:rPr>
              <a:t>Before</a:t>
            </a:r>
            <a:endParaRPr lang="en-US" dirty="0">
              <a:solidFill>
                <a:srgbClr val="FF0000"/>
              </a:solidFill>
              <a:latin typeface="Tahoma"/>
              <a:cs typeface="Tahoma"/>
            </a:endParaRPr>
          </a:p>
        </p:txBody>
      </p:sp>
      <p:sp>
        <p:nvSpPr>
          <p:cNvPr id="11" name="TextBox 10"/>
          <p:cNvSpPr txBox="1"/>
          <p:nvPr/>
        </p:nvSpPr>
        <p:spPr>
          <a:xfrm>
            <a:off x="4787285" y="4800600"/>
            <a:ext cx="851515" cy="461665"/>
          </a:xfrm>
          <a:prstGeom prst="rect">
            <a:avLst/>
          </a:prstGeom>
          <a:noFill/>
        </p:spPr>
        <p:txBody>
          <a:bodyPr wrap="none" rtlCol="0">
            <a:spAutoFit/>
          </a:bodyPr>
          <a:lstStyle/>
          <a:p>
            <a:pPr algn="r"/>
            <a:r>
              <a:rPr lang="en-US" dirty="0" smtClean="0">
                <a:solidFill>
                  <a:srgbClr val="FF0000"/>
                </a:solidFill>
                <a:latin typeface="Tahoma"/>
                <a:cs typeface="Tahoma"/>
              </a:rPr>
              <a:t>After</a:t>
            </a:r>
            <a:endParaRPr lang="en-US" dirty="0">
              <a:solidFill>
                <a:srgbClr val="FF0000"/>
              </a:solidFill>
              <a:latin typeface="Tahoma"/>
              <a:cs typeface="Tahoma"/>
            </a:endParaRPr>
          </a:p>
        </p:txBody>
      </p:sp>
      <p:sp>
        <p:nvSpPr>
          <p:cNvPr id="12" name="Footer Placeholder 11"/>
          <p:cNvSpPr>
            <a:spLocks noGrp="1"/>
          </p:cNvSpPr>
          <p:nvPr>
            <p:ph type="ftr" sz="quarter" idx="14"/>
          </p:nvPr>
        </p:nvSpPr>
        <p:spPr/>
        <p:txBody>
          <a:bodyPr/>
          <a:lstStyle/>
          <a:p>
            <a:r>
              <a:rPr lang="en-US" smtClean="0"/>
              <a:t>LARP/HiLumi Collaboration Meeting, CM22</a:t>
            </a:r>
            <a:endParaRPr lang="en-US" dirty="0"/>
          </a:p>
        </p:txBody>
      </p:sp>
      <p:sp>
        <p:nvSpPr>
          <p:cNvPr id="13" name="Date Placeholder 12"/>
          <p:cNvSpPr>
            <a:spLocks noGrp="1"/>
          </p:cNvSpPr>
          <p:nvPr>
            <p:ph type="dt" sz="half" idx="13"/>
          </p:nvPr>
        </p:nvSpPr>
        <p:spPr/>
        <p:txBody>
          <a:bodyPr/>
          <a:lstStyle/>
          <a:p>
            <a:r>
              <a:rPr lang="en-US" dirty="0" smtClean="0"/>
              <a:t>5/7/14</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Power Amplifier Developments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We’ve reached out to additional amplifier vendors and have had a very positive response of interest in working with us</a:t>
            </a:r>
          </a:p>
          <a:p>
            <a:r>
              <a:rPr lang="en-US" dirty="0" smtClean="0"/>
              <a:t>Additional companies</a:t>
            </a:r>
          </a:p>
          <a:p>
            <a:pPr lvl="1"/>
            <a:r>
              <a:rPr lang="en-US" dirty="0" smtClean="0"/>
              <a:t>Rhode &amp; Schwarz</a:t>
            </a:r>
          </a:p>
          <a:p>
            <a:pPr lvl="1"/>
            <a:r>
              <a:rPr lang="en-US" dirty="0" smtClean="0"/>
              <a:t>AR </a:t>
            </a:r>
            <a:r>
              <a:rPr lang="en-US" dirty="0" err="1" smtClean="0"/>
              <a:t>Pennslyvania</a:t>
            </a:r>
            <a:endParaRPr lang="en-US" dirty="0" smtClean="0"/>
          </a:p>
          <a:p>
            <a:pPr lvl="1"/>
            <a:r>
              <a:rPr lang="en-US" dirty="0" err="1" smtClean="0"/>
              <a:t>Intertronic</a:t>
            </a:r>
            <a:r>
              <a:rPr lang="en-US" dirty="0" smtClean="0"/>
              <a:t> Solutions</a:t>
            </a:r>
          </a:p>
          <a:p>
            <a:r>
              <a:rPr lang="en-US" dirty="0" err="1" smtClean="0"/>
              <a:t>Intertronic</a:t>
            </a:r>
            <a:r>
              <a:rPr lang="en-US" dirty="0" smtClean="0"/>
              <a:t> Solutions (Canada)</a:t>
            </a:r>
          </a:p>
          <a:p>
            <a:pPr lvl="1"/>
            <a:r>
              <a:rPr lang="en-US" dirty="0" smtClean="0"/>
              <a:t>Use many small </a:t>
            </a:r>
            <a:r>
              <a:rPr lang="en-US" dirty="0" err="1" smtClean="0"/>
              <a:t>GaN</a:t>
            </a:r>
            <a:r>
              <a:rPr lang="en-US" dirty="0" smtClean="0"/>
              <a:t> transistors and combine them.</a:t>
            </a:r>
          </a:p>
          <a:p>
            <a:pPr lvl="1"/>
            <a:r>
              <a:rPr lang="en-US" dirty="0" smtClean="0"/>
              <a:t>Built 5 – 300 MHz, 400 ultra flat phase power amplifiers for SNS</a:t>
            </a:r>
          </a:p>
          <a:p>
            <a:pPr lvl="1"/>
            <a:r>
              <a:rPr lang="en-US" dirty="0" smtClean="0"/>
              <a:t>Written proposal for a 20 – 1000 MHz 25 W prototype, scale power from there.</a:t>
            </a:r>
          </a:p>
          <a:p>
            <a:pPr lvl="2"/>
            <a:r>
              <a:rPr lang="en-US" dirty="0" smtClean="0"/>
              <a:t>20-1000 MHz instantaneous BW</a:t>
            </a:r>
          </a:p>
          <a:p>
            <a:pPr lvl="2"/>
            <a:r>
              <a:rPr lang="en-US" dirty="0" smtClean="0"/>
              <a:t>&gt;20 dB gain, flat to +/- 1 dB</a:t>
            </a:r>
          </a:p>
          <a:p>
            <a:pPr lvl="2"/>
            <a:r>
              <a:rPr lang="en-US" dirty="0" smtClean="0"/>
              <a:t>Flat phase to +/- 10 deg</a:t>
            </a:r>
          </a:p>
          <a:p>
            <a:pPr lvl="2"/>
            <a:r>
              <a:rPr lang="en-US" dirty="0" smtClean="0"/>
              <a:t>Pure class A mode of operation</a:t>
            </a:r>
          </a:p>
          <a:p>
            <a:endParaRPr lang="en-US" dirty="0" smtClean="0"/>
          </a:p>
          <a:p>
            <a:pPr>
              <a:buNone/>
            </a:pPr>
            <a:endParaRPr lang="en-US" dirty="0" smtClean="0"/>
          </a:p>
        </p:txBody>
      </p:sp>
      <p:sp>
        <p:nvSpPr>
          <p:cNvPr id="5" name="Slide Number Placeholder 4"/>
          <p:cNvSpPr>
            <a:spLocks noGrp="1"/>
          </p:cNvSpPr>
          <p:nvPr>
            <p:ph type="sldNum" sz="quarter" idx="12"/>
          </p:nvPr>
        </p:nvSpPr>
        <p:spPr/>
        <p:txBody>
          <a:bodyPr/>
          <a:lstStyle/>
          <a:p>
            <a:fld id="{E5266E6E-3187-4C1D-BA6D-2ACAC749C432}" type="slidenum">
              <a:rPr lang="en-US" smtClean="0"/>
              <a:pPr/>
              <a:t>22</a:t>
            </a:fld>
            <a:endParaRPr lang="en-US"/>
          </a:p>
        </p:txBody>
      </p:sp>
      <p:sp>
        <p:nvSpPr>
          <p:cNvPr id="6" name="Date Placeholder 5"/>
          <p:cNvSpPr>
            <a:spLocks noGrp="1"/>
          </p:cNvSpPr>
          <p:nvPr>
            <p:ph type="dt" sz="half" idx="13"/>
          </p:nvPr>
        </p:nvSpPr>
        <p:spPr/>
        <p:txBody>
          <a:bodyPr/>
          <a:lstStyle/>
          <a:p>
            <a:r>
              <a:rPr lang="en-US" smtClean="0"/>
              <a:t>5/7/14</a:t>
            </a:r>
            <a:endParaRPr lang="en-US"/>
          </a:p>
        </p:txBody>
      </p:sp>
      <p:sp>
        <p:nvSpPr>
          <p:cNvPr id="7" name="Footer Placeholder 6"/>
          <p:cNvSpPr>
            <a:spLocks noGrp="1"/>
          </p:cNvSpPr>
          <p:nvPr>
            <p:ph type="ftr" sz="quarter" idx="14"/>
          </p:nvPr>
        </p:nvSpPr>
        <p:spPr/>
        <p:txBody>
          <a:bodyPr/>
          <a:lstStyle/>
          <a:p>
            <a:r>
              <a:rPr lang="en-US" smtClean="0"/>
              <a:t>LARP/HiLumi Collaboration Meeting, CM22</a:t>
            </a:r>
            <a:endParaRPr lang="en-US" dirty="0"/>
          </a:p>
        </p:txBody>
      </p:sp>
      <p:pic>
        <p:nvPicPr>
          <p:cNvPr id="10" name="Picture 9" descr="intertronic-GaN.jpg"/>
          <p:cNvPicPr>
            <a:picLocks noChangeAspect="1"/>
          </p:cNvPicPr>
          <p:nvPr/>
        </p:nvPicPr>
        <p:blipFill>
          <a:blip r:embed="rId2"/>
          <a:stretch>
            <a:fillRect/>
          </a:stretch>
        </p:blipFill>
        <p:spPr>
          <a:xfrm>
            <a:off x="4495800" y="1488309"/>
            <a:ext cx="4459023" cy="3007491"/>
          </a:xfrm>
          <a:prstGeom prst="rect">
            <a:avLst/>
          </a:prstGeom>
        </p:spPr>
      </p:pic>
      <p:sp>
        <p:nvSpPr>
          <p:cNvPr id="11" name="TextBox 10"/>
          <p:cNvSpPr txBox="1"/>
          <p:nvPr/>
        </p:nvSpPr>
        <p:spPr>
          <a:xfrm>
            <a:off x="5257800" y="1143000"/>
            <a:ext cx="3253340" cy="369332"/>
          </a:xfrm>
          <a:prstGeom prst="rect">
            <a:avLst/>
          </a:prstGeom>
          <a:noFill/>
        </p:spPr>
        <p:txBody>
          <a:bodyPr wrap="none" rtlCol="0">
            <a:spAutoFit/>
          </a:bodyPr>
          <a:lstStyle/>
          <a:p>
            <a:r>
              <a:rPr lang="en-US" sz="1800" dirty="0" smtClean="0">
                <a:solidFill>
                  <a:srgbClr val="FF0000"/>
                </a:solidFill>
                <a:latin typeface="Calibri"/>
                <a:cs typeface="Calibri"/>
              </a:rPr>
              <a:t>Transfer function, </a:t>
            </a:r>
            <a:r>
              <a:rPr lang="en-US" sz="1800" dirty="0" err="1" smtClean="0">
                <a:solidFill>
                  <a:srgbClr val="FF0000"/>
                </a:solidFill>
                <a:latin typeface="Calibri"/>
                <a:cs typeface="Calibri"/>
              </a:rPr>
              <a:t>GaN</a:t>
            </a:r>
            <a:r>
              <a:rPr lang="en-US" sz="1800" dirty="0" smtClean="0">
                <a:solidFill>
                  <a:srgbClr val="FF0000"/>
                </a:solidFill>
                <a:latin typeface="Calibri"/>
                <a:cs typeface="Calibri"/>
              </a:rPr>
              <a:t> transistor</a:t>
            </a:r>
            <a:endParaRPr lang="en-US" sz="1800" dirty="0">
              <a:solidFill>
                <a:srgbClr val="FF0000"/>
              </a:solidFill>
              <a:latin typeface="Calibri"/>
              <a:cs typeface="Calibri"/>
            </a:endParaRPr>
          </a:p>
        </p:txBody>
      </p:sp>
      <p:pic>
        <p:nvPicPr>
          <p:cNvPr id="13" name="Picture 12" descr="intertronic_SNS.jpg"/>
          <p:cNvPicPr>
            <a:picLocks noChangeAspect="1"/>
          </p:cNvPicPr>
          <p:nvPr/>
        </p:nvPicPr>
        <p:blipFill>
          <a:blip r:embed="rId3"/>
          <a:stretch>
            <a:fillRect/>
          </a:stretch>
        </p:blipFill>
        <p:spPr>
          <a:xfrm flipH="1">
            <a:off x="6858000" y="4572000"/>
            <a:ext cx="1554527" cy="2070100"/>
          </a:xfrm>
          <a:prstGeom prst="rect">
            <a:avLst/>
          </a:prstGeom>
        </p:spPr>
      </p:pic>
      <p:sp>
        <p:nvSpPr>
          <p:cNvPr id="14" name="TextBox 13"/>
          <p:cNvSpPr txBox="1"/>
          <p:nvPr/>
        </p:nvSpPr>
        <p:spPr>
          <a:xfrm>
            <a:off x="5410200" y="4953000"/>
            <a:ext cx="1524012" cy="369332"/>
          </a:xfrm>
          <a:prstGeom prst="rect">
            <a:avLst/>
          </a:prstGeom>
          <a:noFill/>
        </p:spPr>
        <p:txBody>
          <a:bodyPr wrap="none" rtlCol="0">
            <a:spAutoFit/>
          </a:bodyPr>
          <a:lstStyle/>
          <a:p>
            <a:r>
              <a:rPr lang="en-US" sz="1800" dirty="0" smtClean="0">
                <a:solidFill>
                  <a:srgbClr val="FF0000"/>
                </a:solidFill>
                <a:latin typeface="Calibri"/>
                <a:cs typeface="Calibri"/>
              </a:rPr>
              <a:t>SNS amplifiers</a:t>
            </a:r>
            <a:endParaRPr lang="en-US" sz="1800" dirty="0">
              <a:solidFill>
                <a:srgbClr val="FF0000"/>
              </a:solidFill>
              <a:latin typeface="Calibri"/>
              <a:cs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Power Amplifier Developments</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We’ve reached out to additional amplifier vendors and have had a very positive response of interest in working with us</a:t>
            </a:r>
          </a:p>
          <a:p>
            <a:r>
              <a:rPr lang="en-US" dirty="0" smtClean="0"/>
              <a:t>Additional companies</a:t>
            </a:r>
          </a:p>
          <a:p>
            <a:pPr lvl="1"/>
            <a:r>
              <a:rPr lang="en-US" dirty="0" smtClean="0"/>
              <a:t>Rhode &amp; Schwarz</a:t>
            </a:r>
          </a:p>
          <a:p>
            <a:pPr lvl="1"/>
            <a:r>
              <a:rPr lang="en-US" dirty="0" smtClean="0"/>
              <a:t>AR Pennsylvania</a:t>
            </a:r>
          </a:p>
          <a:p>
            <a:pPr lvl="1"/>
            <a:r>
              <a:rPr lang="en-US" dirty="0" err="1" smtClean="0"/>
              <a:t>Intertronic</a:t>
            </a:r>
            <a:r>
              <a:rPr lang="en-US" dirty="0" smtClean="0"/>
              <a:t> Solutions</a:t>
            </a:r>
          </a:p>
          <a:p>
            <a:r>
              <a:rPr lang="en-US" dirty="0" smtClean="0"/>
              <a:t>Rhode &amp; Schwarz</a:t>
            </a:r>
          </a:p>
          <a:p>
            <a:pPr lvl="1"/>
            <a:r>
              <a:rPr lang="en-US" dirty="0" smtClean="0"/>
              <a:t>Most amps are developed for broadcasting transmission purposes</a:t>
            </a:r>
          </a:p>
          <a:p>
            <a:pPr lvl="1"/>
            <a:r>
              <a:rPr lang="en-US" dirty="0" smtClean="0"/>
              <a:t>Berlin development laboratory, a 80 – 1000 MHz, 125 W module, with goal of 1 kW in summer 2015.</a:t>
            </a:r>
          </a:p>
          <a:p>
            <a:pPr lvl="1"/>
            <a:r>
              <a:rPr lang="en-US" dirty="0" smtClean="0"/>
              <a:t>Sent us preliminary result, using 200, 400, 800 MHz continuous input signals at 100 W output</a:t>
            </a:r>
          </a:p>
          <a:p>
            <a:pPr lvl="1"/>
            <a:r>
              <a:rPr lang="en-US" dirty="0" smtClean="0"/>
              <a:t>Another case where the vendor does not have the equipment necessary to properly characterize the amplifier for our needs.  They have invited us to Berlin to test the amplifier with our high speed DAC</a:t>
            </a:r>
          </a:p>
          <a:p>
            <a:pPr lvl="1"/>
            <a:r>
              <a:rPr lang="en-US" dirty="0" smtClean="0"/>
              <a:t>Very excited to work with us, “…we will do everything humanly possible to make sure we are your amp of choice.”</a:t>
            </a:r>
          </a:p>
        </p:txBody>
      </p:sp>
      <p:sp>
        <p:nvSpPr>
          <p:cNvPr id="5" name="Slide Number Placeholder 4"/>
          <p:cNvSpPr>
            <a:spLocks noGrp="1"/>
          </p:cNvSpPr>
          <p:nvPr>
            <p:ph type="sldNum" sz="quarter" idx="12"/>
          </p:nvPr>
        </p:nvSpPr>
        <p:spPr/>
        <p:txBody>
          <a:bodyPr/>
          <a:lstStyle/>
          <a:p>
            <a:fld id="{E5266E6E-3187-4C1D-BA6D-2ACAC749C432}" type="slidenum">
              <a:rPr lang="en-US" smtClean="0"/>
              <a:pPr/>
              <a:t>23</a:t>
            </a:fld>
            <a:endParaRPr lang="en-US"/>
          </a:p>
        </p:txBody>
      </p:sp>
      <p:sp>
        <p:nvSpPr>
          <p:cNvPr id="6" name="Date Placeholder 5"/>
          <p:cNvSpPr>
            <a:spLocks noGrp="1"/>
          </p:cNvSpPr>
          <p:nvPr>
            <p:ph type="dt" sz="half" idx="13"/>
          </p:nvPr>
        </p:nvSpPr>
        <p:spPr/>
        <p:txBody>
          <a:bodyPr/>
          <a:lstStyle/>
          <a:p>
            <a:r>
              <a:rPr lang="en-US" smtClean="0"/>
              <a:t>5/7/14</a:t>
            </a:r>
            <a:endParaRPr lang="en-US"/>
          </a:p>
        </p:txBody>
      </p:sp>
      <p:sp>
        <p:nvSpPr>
          <p:cNvPr id="7" name="Footer Placeholder 6"/>
          <p:cNvSpPr>
            <a:spLocks noGrp="1"/>
          </p:cNvSpPr>
          <p:nvPr>
            <p:ph type="ftr" sz="quarter" idx="14"/>
          </p:nvPr>
        </p:nvSpPr>
        <p:spPr/>
        <p:txBody>
          <a:bodyPr/>
          <a:lstStyle/>
          <a:p>
            <a:r>
              <a:rPr lang="en-US" smtClean="0"/>
              <a:t>LARP/HiLumi Collaboration Meeting, CM22</a:t>
            </a:r>
            <a:endParaRPr lang="en-US" dirty="0"/>
          </a:p>
        </p:txBody>
      </p:sp>
      <p:sp>
        <p:nvSpPr>
          <p:cNvPr id="11" name="TextBox 10"/>
          <p:cNvSpPr txBox="1"/>
          <p:nvPr/>
        </p:nvSpPr>
        <p:spPr>
          <a:xfrm>
            <a:off x="5336169" y="1840468"/>
            <a:ext cx="3122031" cy="369332"/>
          </a:xfrm>
          <a:prstGeom prst="rect">
            <a:avLst/>
          </a:prstGeom>
          <a:noFill/>
        </p:spPr>
        <p:txBody>
          <a:bodyPr wrap="none" rtlCol="0">
            <a:spAutoFit/>
          </a:bodyPr>
          <a:lstStyle/>
          <a:p>
            <a:r>
              <a:rPr lang="en-US" sz="1800" dirty="0" smtClean="0">
                <a:solidFill>
                  <a:srgbClr val="FF0000"/>
                </a:solidFill>
                <a:latin typeface="Calibri"/>
                <a:cs typeface="Calibri"/>
              </a:rPr>
              <a:t>Rhode &amp; Schwarz test of BC125</a:t>
            </a:r>
            <a:endParaRPr lang="en-US" sz="1800" dirty="0">
              <a:solidFill>
                <a:srgbClr val="FF0000"/>
              </a:solidFill>
              <a:latin typeface="Calibri"/>
              <a:cs typeface="Calibri"/>
            </a:endParaRPr>
          </a:p>
        </p:txBody>
      </p:sp>
      <p:pic>
        <p:nvPicPr>
          <p:cNvPr id="12" name="Picture 11"/>
          <p:cNvPicPr>
            <a:picLocks noChangeAspect="1"/>
          </p:cNvPicPr>
          <p:nvPr/>
        </p:nvPicPr>
        <p:blipFill>
          <a:blip r:embed="rId2"/>
          <a:srcRect t="4688" b="4687"/>
          <a:stretch>
            <a:fillRect/>
          </a:stretch>
        </p:blipFill>
        <p:spPr>
          <a:xfrm>
            <a:off x="4876800" y="2209800"/>
            <a:ext cx="4135930" cy="2819400"/>
          </a:xfrm>
          <a:prstGeom prst="rect">
            <a:avLst/>
          </a:prstGeom>
        </p:spPr>
      </p:pic>
      <p:sp>
        <p:nvSpPr>
          <p:cNvPr id="15" name="TextBox 14"/>
          <p:cNvSpPr txBox="1"/>
          <p:nvPr/>
        </p:nvSpPr>
        <p:spPr>
          <a:xfrm>
            <a:off x="5715000" y="2602468"/>
            <a:ext cx="1427983" cy="369332"/>
          </a:xfrm>
          <a:prstGeom prst="rect">
            <a:avLst/>
          </a:prstGeom>
          <a:noFill/>
        </p:spPr>
        <p:txBody>
          <a:bodyPr wrap="none" rtlCol="0">
            <a:spAutoFit/>
          </a:bodyPr>
          <a:lstStyle/>
          <a:p>
            <a:r>
              <a:rPr lang="en-US" sz="1800" dirty="0" smtClean="0">
                <a:solidFill>
                  <a:srgbClr val="5C14FF"/>
                </a:solidFill>
                <a:latin typeface="Calibri"/>
                <a:cs typeface="Calibri"/>
              </a:rPr>
              <a:t>Source Signal</a:t>
            </a:r>
            <a:endParaRPr lang="en-US" sz="1800" dirty="0">
              <a:solidFill>
                <a:srgbClr val="5C14FF"/>
              </a:solidFill>
              <a:latin typeface="Calibri"/>
              <a:cs typeface="Calibri"/>
            </a:endParaRPr>
          </a:p>
        </p:txBody>
      </p:sp>
      <p:sp>
        <p:nvSpPr>
          <p:cNvPr id="16" name="TextBox 15"/>
          <p:cNvSpPr txBox="1"/>
          <p:nvPr/>
        </p:nvSpPr>
        <p:spPr>
          <a:xfrm>
            <a:off x="6781800" y="3733800"/>
            <a:ext cx="1351652" cy="369332"/>
          </a:xfrm>
          <a:prstGeom prst="rect">
            <a:avLst/>
          </a:prstGeom>
          <a:noFill/>
        </p:spPr>
        <p:txBody>
          <a:bodyPr wrap="none" rtlCol="0">
            <a:spAutoFit/>
          </a:bodyPr>
          <a:lstStyle/>
          <a:p>
            <a:r>
              <a:rPr lang="en-US" sz="1800" dirty="0" smtClean="0">
                <a:solidFill>
                  <a:srgbClr val="F929FF"/>
                </a:solidFill>
                <a:latin typeface="Calibri"/>
                <a:cs typeface="Calibri"/>
              </a:rPr>
              <a:t>Amp Output</a:t>
            </a:r>
            <a:endParaRPr lang="en-US" sz="1800" dirty="0">
              <a:solidFill>
                <a:srgbClr val="F929FF"/>
              </a:solidFill>
              <a:latin typeface="Calibri"/>
              <a:cs typeface="Calibri"/>
            </a:endParaRPr>
          </a:p>
        </p:txBody>
      </p:sp>
      <p:sp>
        <p:nvSpPr>
          <p:cNvPr id="17" name="TextBox 16"/>
          <p:cNvSpPr txBox="1"/>
          <p:nvPr/>
        </p:nvSpPr>
        <p:spPr>
          <a:xfrm>
            <a:off x="7924800" y="2362200"/>
            <a:ext cx="1020194" cy="369332"/>
          </a:xfrm>
          <a:prstGeom prst="rect">
            <a:avLst/>
          </a:prstGeom>
          <a:noFill/>
        </p:spPr>
        <p:txBody>
          <a:bodyPr wrap="none" rtlCol="0">
            <a:spAutoFit/>
          </a:bodyPr>
          <a:lstStyle/>
          <a:p>
            <a:r>
              <a:rPr lang="en-US" sz="1800" dirty="0" smtClean="0">
                <a:solidFill>
                  <a:srgbClr val="FF0000"/>
                </a:solidFill>
                <a:latin typeface="Calibri"/>
                <a:cs typeface="Calibri"/>
              </a:rPr>
              <a:t>400 MHz</a:t>
            </a:r>
            <a:endParaRPr lang="en-US" sz="1800" dirty="0">
              <a:solidFill>
                <a:srgbClr val="FF0000"/>
              </a:solidFill>
              <a:latin typeface="Calibri"/>
              <a:cs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Kickers, Infrastructure</a:t>
            </a:r>
            <a:endParaRPr lang="en-US" dirty="0"/>
          </a:p>
        </p:txBody>
      </p:sp>
      <p:sp>
        <p:nvSpPr>
          <p:cNvPr id="3" name="Content Placeholder 2"/>
          <p:cNvSpPr>
            <a:spLocks noGrp="1"/>
          </p:cNvSpPr>
          <p:nvPr>
            <p:ph sz="half" idx="1"/>
          </p:nvPr>
        </p:nvSpPr>
        <p:spPr>
          <a:xfrm>
            <a:off x="76200" y="1600200"/>
            <a:ext cx="3352800" cy="4724400"/>
          </a:xfrm>
        </p:spPr>
        <p:txBody>
          <a:bodyPr>
            <a:normAutofit fontScale="77500" lnSpcReduction="20000"/>
          </a:bodyPr>
          <a:lstStyle/>
          <a:p>
            <a:r>
              <a:rPr lang="en-US" dirty="0" smtClean="0"/>
              <a:t>SPS Sextant 3, LSS3</a:t>
            </a:r>
          </a:p>
          <a:p>
            <a:r>
              <a:rPr lang="en-US" dirty="0" smtClean="0"/>
              <a:t>Housed in the second half of the 321 period of the SPS.</a:t>
            </a:r>
          </a:p>
          <a:p>
            <a:r>
              <a:rPr lang="en-US" dirty="0" smtClean="0"/>
              <a:t>Approximately 8 </a:t>
            </a:r>
            <a:r>
              <a:rPr lang="en-US" dirty="0" err="1" smtClean="0"/>
              <a:t>m</a:t>
            </a:r>
            <a:r>
              <a:rPr lang="en-US" dirty="0" smtClean="0"/>
              <a:t> of usable space following the dipole magnet</a:t>
            </a:r>
          </a:p>
          <a:p>
            <a:r>
              <a:rPr lang="en-US" dirty="0" smtClean="0"/>
              <a:t>8 new 7/8” cables pulled to kicker location during LS1</a:t>
            </a:r>
          </a:p>
          <a:p>
            <a:r>
              <a:rPr lang="en-US" dirty="0" smtClean="0"/>
              <a:t>Power amplifiers still needed</a:t>
            </a:r>
          </a:p>
          <a:p>
            <a:pPr lvl="1"/>
            <a:r>
              <a:rPr lang="en-US" dirty="0" smtClean="0"/>
              <a:t>Essential for operation of new kickers!</a:t>
            </a:r>
          </a:p>
          <a:p>
            <a:pPr lvl="1"/>
            <a:r>
              <a:rPr lang="en-US" dirty="0" smtClean="0"/>
              <a:t>Critical items for post LS1 operation</a:t>
            </a:r>
          </a:p>
        </p:txBody>
      </p:sp>
      <p:sp>
        <p:nvSpPr>
          <p:cNvPr id="5" name="Slide Number Placeholder 4"/>
          <p:cNvSpPr>
            <a:spLocks noGrp="1"/>
          </p:cNvSpPr>
          <p:nvPr>
            <p:ph type="sldNum" sz="quarter" idx="12"/>
          </p:nvPr>
        </p:nvSpPr>
        <p:spPr/>
        <p:txBody>
          <a:bodyPr/>
          <a:lstStyle/>
          <a:p>
            <a:fld id="{E5266E6E-3187-4C1D-BA6D-2ACAC749C432}" type="slidenum">
              <a:rPr lang="en-US" smtClean="0"/>
              <a:pPr/>
              <a:t>24</a:t>
            </a:fld>
            <a:endParaRPr lang="en-US"/>
          </a:p>
        </p:txBody>
      </p:sp>
      <p:pic>
        <p:nvPicPr>
          <p:cNvPr id="7" name="Picture 2"/>
          <p:cNvPicPr>
            <a:picLocks noChangeAspect="1" noChangeArrowheads="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6395" t="10351" r="16304" b="7546"/>
          <a:stretch/>
        </p:blipFill>
        <p:spPr bwMode="auto">
          <a:xfrm>
            <a:off x="3741733" y="1317665"/>
            <a:ext cx="5402267" cy="3466547"/>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Oval 7"/>
          <p:cNvSpPr/>
          <p:nvPr/>
        </p:nvSpPr>
        <p:spPr>
          <a:xfrm>
            <a:off x="6191878" y="2878562"/>
            <a:ext cx="1152128" cy="770633"/>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9" name="Picture 3"/>
          <p:cNvPicPr>
            <a:picLocks noChangeAspect="1" noChangeArrowheads="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3651" t="9852" r="39095" b="7127"/>
          <a:stretch/>
        </p:blipFill>
        <p:spPr bwMode="auto">
          <a:xfrm>
            <a:off x="3733800" y="3200400"/>
            <a:ext cx="2514600" cy="3385577"/>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cxnSp>
        <p:nvCxnSpPr>
          <p:cNvPr id="10" name="Straight Arrow Connector 9"/>
          <p:cNvCxnSpPr>
            <a:stCxn id="8" idx="3"/>
          </p:cNvCxnSpPr>
          <p:nvPr/>
        </p:nvCxnSpPr>
        <p:spPr>
          <a:xfrm rot="5400000">
            <a:off x="5481871" y="3159868"/>
            <a:ext cx="502262" cy="125520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4"/>
          </p:nvPr>
        </p:nvSpPr>
        <p:spPr/>
        <p:txBody>
          <a:bodyPr/>
          <a:lstStyle/>
          <a:p>
            <a:r>
              <a:rPr lang="en-US" smtClean="0"/>
              <a:t>LARP/HiLumi Collaboration Meeting, CM22</a:t>
            </a:r>
            <a:endParaRPr lang="en-US" dirty="0"/>
          </a:p>
        </p:txBody>
      </p:sp>
      <p:sp>
        <p:nvSpPr>
          <p:cNvPr id="12" name="Date Placeholder 11"/>
          <p:cNvSpPr>
            <a:spLocks noGrp="1"/>
          </p:cNvSpPr>
          <p:nvPr>
            <p:ph type="dt" sz="half" idx="13"/>
          </p:nvPr>
        </p:nvSpPr>
        <p:spPr/>
        <p:txBody>
          <a:bodyPr/>
          <a:lstStyle/>
          <a:p>
            <a:r>
              <a:rPr lang="en-US" smtClean="0"/>
              <a:t>5/7/14</a:t>
            </a:r>
            <a:endParaRPr lang="en-US"/>
          </a:p>
        </p:txBody>
      </p:sp>
      <p:sp>
        <p:nvSpPr>
          <p:cNvPr id="13" name="TextBox 12"/>
          <p:cNvSpPr txBox="1"/>
          <p:nvPr/>
        </p:nvSpPr>
        <p:spPr>
          <a:xfrm>
            <a:off x="6553200" y="5257800"/>
            <a:ext cx="2384587" cy="338554"/>
          </a:xfrm>
          <a:prstGeom prst="rect">
            <a:avLst/>
          </a:prstGeom>
          <a:noFill/>
        </p:spPr>
        <p:txBody>
          <a:bodyPr wrap="none" rtlCol="0">
            <a:spAutoFit/>
          </a:bodyPr>
          <a:lstStyle/>
          <a:p>
            <a:r>
              <a:rPr lang="en-US" sz="1600" dirty="0" smtClean="0">
                <a:latin typeface="Calibri"/>
                <a:cs typeface="Calibri"/>
              </a:rPr>
              <a:t>Courtesy of E. </a:t>
            </a:r>
            <a:r>
              <a:rPr lang="en-US" sz="1600" dirty="0" err="1" smtClean="0">
                <a:latin typeface="Calibri"/>
                <a:cs typeface="Calibri"/>
              </a:rPr>
              <a:t>Montesinos</a:t>
            </a:r>
            <a:endParaRPr lang="en-US" sz="1600" dirty="0">
              <a:latin typeface="Calibri"/>
              <a:cs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5763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CERN’s Efforts Prepping Tunnel</a:t>
            </a:r>
            <a:endParaRPr lang="en-US" dirty="0"/>
          </a:p>
        </p:txBody>
      </p:sp>
      <p:sp>
        <p:nvSpPr>
          <p:cNvPr id="5" name="Slide Number Placeholder 4"/>
          <p:cNvSpPr>
            <a:spLocks noGrp="1"/>
          </p:cNvSpPr>
          <p:nvPr>
            <p:ph type="sldNum" sz="quarter" idx="11"/>
          </p:nvPr>
        </p:nvSpPr>
        <p:spPr>
          <a:xfrm>
            <a:off x="6553200" y="6356350"/>
            <a:ext cx="2133600" cy="365125"/>
          </a:xfrm>
        </p:spPr>
        <p:txBody>
          <a:bodyPr/>
          <a:lstStyle/>
          <a:p>
            <a:fld id="{E5266E6E-3187-4C1D-BA6D-2ACAC749C432}" type="slidenum">
              <a:rPr lang="en-US" smtClean="0"/>
              <a:pPr/>
              <a:t>25</a:t>
            </a:fld>
            <a:endParaRPr lang="en-US"/>
          </a:p>
        </p:txBody>
      </p:sp>
      <p:sp>
        <p:nvSpPr>
          <p:cNvPr id="7" name="TextBox 6"/>
          <p:cNvSpPr txBox="1"/>
          <p:nvPr/>
        </p:nvSpPr>
        <p:spPr>
          <a:xfrm>
            <a:off x="533400" y="1295400"/>
            <a:ext cx="4032448" cy="2031325"/>
          </a:xfrm>
          <a:prstGeom prst="rect">
            <a:avLst/>
          </a:prstGeom>
          <a:noFill/>
        </p:spPr>
        <p:txBody>
          <a:bodyPr wrap="square" rtlCol="0">
            <a:spAutoFit/>
          </a:bodyPr>
          <a:lstStyle/>
          <a:p>
            <a:pPr eaLnBrk="1" fontAlgn="auto" hangingPunct="1">
              <a:spcBef>
                <a:spcPts val="0"/>
              </a:spcBef>
              <a:spcAft>
                <a:spcPts val="0"/>
              </a:spcAft>
            </a:pPr>
            <a:r>
              <a:rPr lang="en-GB" sz="1800" dirty="0">
                <a:solidFill>
                  <a:prstClr val="black"/>
                </a:solidFill>
                <a:latin typeface="Calibri"/>
              </a:rPr>
              <a:t>n</a:t>
            </a:r>
            <a:r>
              <a:rPr lang="en-GB" sz="1800" dirty="0" smtClean="0">
                <a:solidFill>
                  <a:prstClr val="black"/>
                </a:solidFill>
                <a:latin typeface="Calibri"/>
              </a:rPr>
              <a:t>ew cables: </a:t>
            </a:r>
          </a:p>
          <a:p>
            <a:pPr marL="285750" indent="-285750" eaLnBrk="1" fontAlgn="auto" hangingPunct="1">
              <a:spcBef>
                <a:spcPts val="0"/>
              </a:spcBef>
              <a:spcAft>
                <a:spcPts val="0"/>
              </a:spcAft>
              <a:buFont typeface="Arial" panose="020B0604020202020204" pitchFamily="34" charset="0"/>
              <a:buChar char="•"/>
            </a:pPr>
            <a:r>
              <a:rPr lang="en-GB" sz="1800" dirty="0" smtClean="0">
                <a:solidFill>
                  <a:prstClr val="black"/>
                </a:solidFill>
                <a:latin typeface="Calibri"/>
              </a:rPr>
              <a:t>1 drive </a:t>
            </a:r>
            <a:r>
              <a:rPr lang="en-GB" sz="1800" dirty="0" err="1" smtClean="0">
                <a:solidFill>
                  <a:prstClr val="black"/>
                </a:solidFill>
                <a:latin typeface="Calibri"/>
              </a:rPr>
              <a:t>striplines</a:t>
            </a:r>
            <a:endParaRPr lang="en-GB" sz="1800" dirty="0" smtClean="0">
              <a:solidFill>
                <a:prstClr val="black"/>
              </a:solidFill>
              <a:latin typeface="Calibri"/>
            </a:endParaRPr>
          </a:p>
          <a:p>
            <a:pPr marL="285750" indent="-285750" eaLnBrk="1" fontAlgn="auto" hangingPunct="1">
              <a:spcBef>
                <a:spcPts val="0"/>
              </a:spcBef>
              <a:spcAft>
                <a:spcPts val="0"/>
              </a:spcAft>
              <a:buFont typeface="Arial" panose="020B0604020202020204" pitchFamily="34" charset="0"/>
              <a:buChar char="•"/>
            </a:pPr>
            <a:r>
              <a:rPr lang="en-GB" sz="1800" dirty="0" smtClean="0">
                <a:solidFill>
                  <a:prstClr val="black"/>
                </a:solidFill>
                <a:latin typeface="Calibri"/>
              </a:rPr>
              <a:t>1 drive slot line</a:t>
            </a:r>
          </a:p>
          <a:p>
            <a:pPr marL="285750" indent="-285750" eaLnBrk="1" fontAlgn="auto" hangingPunct="1">
              <a:spcBef>
                <a:spcPts val="0"/>
              </a:spcBef>
              <a:spcAft>
                <a:spcPts val="0"/>
              </a:spcAft>
              <a:buFont typeface="Arial" panose="020B0604020202020204" pitchFamily="34" charset="0"/>
              <a:buChar char="•"/>
            </a:pPr>
            <a:r>
              <a:rPr lang="en-GB" sz="1800" dirty="0" smtClean="0">
                <a:solidFill>
                  <a:prstClr val="black"/>
                </a:solidFill>
                <a:latin typeface="Calibri"/>
              </a:rPr>
              <a:t>6 returns from loads</a:t>
            </a:r>
          </a:p>
          <a:p>
            <a:pPr marL="285750" indent="-285750" eaLnBrk="1" fontAlgn="auto" hangingPunct="1">
              <a:spcBef>
                <a:spcPts val="0"/>
              </a:spcBef>
              <a:spcAft>
                <a:spcPts val="0"/>
              </a:spcAft>
              <a:buFont typeface="Arial" panose="020B0604020202020204" pitchFamily="34" charset="0"/>
              <a:buChar char="•"/>
            </a:pPr>
            <a:r>
              <a:rPr lang="en-GB" sz="1800" dirty="0" smtClean="0">
                <a:solidFill>
                  <a:prstClr val="black"/>
                </a:solidFill>
                <a:latin typeface="Calibri"/>
              </a:rPr>
              <a:t>option: relay box for amplifier monitoring (needs preparations) using the three old cables to pos. 319  </a:t>
            </a:r>
            <a:endParaRPr lang="en-GB" sz="1800" dirty="0">
              <a:solidFill>
                <a:prstClr val="black"/>
              </a:solidFill>
              <a:latin typeface="Calibri"/>
            </a:endParaRPr>
          </a:p>
        </p:txBody>
      </p:sp>
      <p:pic>
        <p:nvPicPr>
          <p:cNvPr id="8" name="Picture 2" descr="\\cern\dfs\Departments\AB\Groups\RF\Machines\SPS\Faraday Cage BA3\HBTFB\Pictures Cables Tunnel 2014-02-06\IMG_1753.JPG"/>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33400" y="3352800"/>
            <a:ext cx="3511296" cy="263347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9" name="Picture 3" descr="C:\SLAC_WEB_06FEB14\Tunnel_LSS2\IMG_1747_cropped.jpg"/>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979124" y="1896618"/>
            <a:ext cx="3295650" cy="137998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 name="Picture 4" descr="C:\SLAC_WEB_06FEB14\Tunnel_LSS2\IMG_1744.JPG"/>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876800" y="3352800"/>
            <a:ext cx="3511296" cy="263347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2" name="TextBox 11"/>
          <p:cNvSpPr txBox="1"/>
          <p:nvPr/>
        </p:nvSpPr>
        <p:spPr>
          <a:xfrm>
            <a:off x="533400" y="6096000"/>
            <a:ext cx="4032448" cy="369332"/>
          </a:xfrm>
          <a:prstGeom prst="rect">
            <a:avLst/>
          </a:prstGeom>
          <a:noFill/>
        </p:spPr>
        <p:txBody>
          <a:bodyPr wrap="square" rtlCol="0">
            <a:spAutoFit/>
          </a:bodyPr>
          <a:lstStyle/>
          <a:p>
            <a:pPr eaLnBrk="1" fontAlgn="auto" hangingPunct="1">
              <a:spcBef>
                <a:spcPts val="0"/>
              </a:spcBef>
              <a:spcAft>
                <a:spcPts val="0"/>
              </a:spcAft>
            </a:pPr>
            <a:r>
              <a:rPr lang="en-GB" sz="1800" dirty="0" smtClean="0">
                <a:solidFill>
                  <a:srgbClr val="FF0000"/>
                </a:solidFill>
                <a:latin typeface="Calibri"/>
              </a:rPr>
              <a:t>Cable end in SPS Faraday cage</a:t>
            </a:r>
          </a:p>
        </p:txBody>
      </p:sp>
      <p:sp>
        <p:nvSpPr>
          <p:cNvPr id="13" name="TextBox 12"/>
          <p:cNvSpPr txBox="1"/>
          <p:nvPr/>
        </p:nvSpPr>
        <p:spPr>
          <a:xfrm>
            <a:off x="4724400" y="6096000"/>
            <a:ext cx="4032448" cy="369332"/>
          </a:xfrm>
          <a:prstGeom prst="rect">
            <a:avLst/>
          </a:prstGeom>
          <a:noFill/>
        </p:spPr>
        <p:txBody>
          <a:bodyPr wrap="square" rtlCol="0">
            <a:spAutoFit/>
          </a:bodyPr>
          <a:lstStyle/>
          <a:p>
            <a:pPr eaLnBrk="1" fontAlgn="auto" hangingPunct="1">
              <a:spcBef>
                <a:spcPts val="0"/>
              </a:spcBef>
              <a:spcAft>
                <a:spcPts val="0"/>
              </a:spcAft>
            </a:pPr>
            <a:r>
              <a:rPr lang="en-GB" sz="1800" dirty="0" smtClean="0">
                <a:solidFill>
                  <a:srgbClr val="FF0000"/>
                </a:solidFill>
                <a:latin typeface="Calibri"/>
              </a:rPr>
              <a:t>Cable end in SPS tunnel</a:t>
            </a:r>
          </a:p>
        </p:txBody>
      </p:sp>
      <p:sp>
        <p:nvSpPr>
          <p:cNvPr id="11" name="Date Placeholder 10"/>
          <p:cNvSpPr>
            <a:spLocks noGrp="1"/>
          </p:cNvSpPr>
          <p:nvPr>
            <p:ph type="dt" sz="half" idx="10"/>
          </p:nvPr>
        </p:nvSpPr>
        <p:spPr/>
        <p:txBody>
          <a:bodyPr/>
          <a:lstStyle/>
          <a:p>
            <a:r>
              <a:rPr lang="en-US" smtClean="0"/>
              <a:t>5/7/14</a:t>
            </a:r>
            <a:endParaRPr lang="en-US"/>
          </a:p>
        </p:txBody>
      </p:sp>
      <p:sp>
        <p:nvSpPr>
          <p:cNvPr id="14" name="Footer Placeholder 13"/>
          <p:cNvSpPr>
            <a:spLocks noGrp="1"/>
          </p:cNvSpPr>
          <p:nvPr>
            <p:ph type="ftr" sz="quarter" idx="12"/>
          </p:nvPr>
        </p:nvSpPr>
        <p:spPr/>
        <p:txBody>
          <a:bodyPr/>
          <a:lstStyle/>
          <a:p>
            <a:r>
              <a:rPr lang="en-US" smtClean="0"/>
              <a:t>LARP/HiLumi Collaboration Meeting, CM22</a:t>
            </a:r>
            <a:endParaRPr lang="en-US" dirty="0"/>
          </a:p>
        </p:txBody>
      </p:sp>
      <p:sp>
        <p:nvSpPr>
          <p:cNvPr id="15" name="TextBox 14"/>
          <p:cNvSpPr txBox="1"/>
          <p:nvPr/>
        </p:nvSpPr>
        <p:spPr>
          <a:xfrm>
            <a:off x="6172200" y="1447800"/>
            <a:ext cx="2829320" cy="338554"/>
          </a:xfrm>
          <a:prstGeom prst="rect">
            <a:avLst/>
          </a:prstGeom>
          <a:noFill/>
        </p:spPr>
        <p:txBody>
          <a:bodyPr wrap="none" rtlCol="0">
            <a:spAutoFit/>
          </a:bodyPr>
          <a:lstStyle/>
          <a:p>
            <a:r>
              <a:rPr lang="en-US" sz="1600" dirty="0" smtClean="0">
                <a:latin typeface="Calibri"/>
                <a:cs typeface="Calibri"/>
              </a:rPr>
              <a:t>Courtesy of W. </a:t>
            </a:r>
            <a:r>
              <a:rPr lang="en-US" sz="1600" dirty="0" err="1" smtClean="0">
                <a:latin typeface="Calibri"/>
                <a:cs typeface="Calibri"/>
              </a:rPr>
              <a:t>Hofle</a:t>
            </a:r>
            <a:r>
              <a:rPr lang="en-US" sz="1600" dirty="0" smtClean="0">
                <a:latin typeface="Calibri"/>
                <a:cs typeface="Calibri"/>
              </a:rPr>
              <a:t>, G. </a:t>
            </a:r>
            <a:r>
              <a:rPr lang="en-US" sz="1600" dirty="0" err="1" smtClean="0">
                <a:latin typeface="Calibri"/>
                <a:cs typeface="Calibri"/>
              </a:rPr>
              <a:t>Kotzian</a:t>
            </a:r>
            <a:endParaRPr lang="en-US" sz="1600" dirty="0">
              <a:latin typeface="Calibri"/>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Kicker Design Report</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pPr/>
              <a:t>3</a:t>
            </a:fld>
            <a:endParaRPr lang="en-US"/>
          </a:p>
        </p:txBody>
      </p:sp>
      <p:pic>
        <p:nvPicPr>
          <p:cNvPr id="5" name="Picture 4" descr="DR.jpg"/>
          <p:cNvPicPr>
            <a:picLocks noChangeAspect="1"/>
          </p:cNvPicPr>
          <p:nvPr/>
        </p:nvPicPr>
        <p:blipFill>
          <a:blip r:embed="rId2"/>
          <a:stretch>
            <a:fillRect/>
          </a:stretch>
        </p:blipFill>
        <p:spPr>
          <a:xfrm>
            <a:off x="838200" y="914400"/>
            <a:ext cx="7547463" cy="5561013"/>
          </a:xfrm>
          <a:prstGeom prst="rect">
            <a:avLst/>
          </a:prstGeom>
          <a:ln>
            <a:solidFill>
              <a:schemeClr val="tx1"/>
            </a:solidFill>
          </a:ln>
        </p:spPr>
      </p:pic>
      <p:sp>
        <p:nvSpPr>
          <p:cNvPr id="6" name="Footer Placeholder 5"/>
          <p:cNvSpPr>
            <a:spLocks noGrp="1"/>
          </p:cNvSpPr>
          <p:nvPr>
            <p:ph type="ftr" sz="quarter" idx="14"/>
          </p:nvPr>
        </p:nvSpPr>
        <p:spPr/>
        <p:txBody>
          <a:bodyPr/>
          <a:lstStyle/>
          <a:p>
            <a:r>
              <a:rPr lang="en-US" smtClean="0"/>
              <a:t>LARP/HiLumi Collaboration Meeting, CM22</a:t>
            </a:r>
            <a:endParaRPr lang="en-US" dirty="0"/>
          </a:p>
        </p:txBody>
      </p:sp>
      <p:sp>
        <p:nvSpPr>
          <p:cNvPr id="7" name="Date Placeholder 6"/>
          <p:cNvSpPr>
            <a:spLocks noGrp="1"/>
          </p:cNvSpPr>
          <p:nvPr>
            <p:ph type="dt" sz="half" idx="13"/>
          </p:nvPr>
        </p:nvSpPr>
        <p:spPr/>
        <p:txBody>
          <a:bodyPr/>
          <a:lstStyle/>
          <a:p>
            <a:r>
              <a:rPr lang="en-US" smtClean="0"/>
              <a:t>5/7/14</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Review </a:t>
            </a:r>
            <a:r>
              <a:rPr lang="en-US" dirty="0" err="1" smtClean="0"/>
              <a:t>Slotline</a:t>
            </a:r>
            <a:r>
              <a:rPr lang="en-US" dirty="0" smtClean="0"/>
              <a:t> Characteristics</a:t>
            </a:r>
          </a:p>
        </p:txBody>
      </p:sp>
      <p:pic>
        <p:nvPicPr>
          <p:cNvPr id="14339" name="Content Placeholder 4" descr="PlotRs3SlotTypes_IPAC.eps"/>
          <p:cNvPicPr>
            <a:picLocks noGrp="1" noChangeAspect="1"/>
          </p:cNvPicPr>
          <p:nvPr>
            <p:ph sz="half" idx="1"/>
          </p:nvPr>
        </p:nvPicPr>
        <p:blipFill>
          <a:blip r:embed="rId2"/>
          <a:srcRect t="1637" b="-4366"/>
          <a:stretch>
            <a:fillRect/>
          </a:stretch>
        </p:blipFill>
        <p:spPr>
          <a:xfrm>
            <a:off x="381000" y="3733800"/>
            <a:ext cx="4038600" cy="3124200"/>
          </a:xfrm>
        </p:spPr>
      </p:pic>
      <p:pic>
        <p:nvPicPr>
          <p:cNvPr id="14340" name="Content Placeholder 8" descr="PlotPhiVt3SlotTypes_IPAC.eps"/>
          <p:cNvPicPr>
            <a:picLocks noGrp="1" noChangeAspect="1"/>
          </p:cNvPicPr>
          <p:nvPr>
            <p:ph sz="half" idx="2"/>
          </p:nvPr>
        </p:nvPicPr>
        <p:blipFill>
          <a:blip r:embed="rId3"/>
          <a:srcRect t="1637" b="-4366"/>
          <a:stretch>
            <a:fillRect/>
          </a:stretch>
        </p:blipFill>
        <p:spPr>
          <a:xfrm>
            <a:off x="4495800" y="3733800"/>
            <a:ext cx="4038600" cy="3124200"/>
          </a:xfrm>
        </p:spPr>
      </p:pic>
      <p:cxnSp>
        <p:nvCxnSpPr>
          <p:cNvPr id="11" name="Straight Arrow Connector 10"/>
          <p:cNvCxnSpPr/>
          <p:nvPr/>
        </p:nvCxnSpPr>
        <p:spPr>
          <a:xfrm rot="10800000" flipH="1">
            <a:off x="457200" y="4495800"/>
            <a:ext cx="381000" cy="1588"/>
          </a:xfrm>
          <a:prstGeom prst="straightConnector1">
            <a:avLst/>
          </a:prstGeom>
          <a:ln>
            <a:solidFill>
              <a:srgbClr val="89FF43"/>
            </a:solidFill>
            <a:tailEnd type="arrow"/>
          </a:ln>
          <a:effectLst/>
        </p:spPr>
        <p:style>
          <a:lnRef idx="2">
            <a:schemeClr val="accent1"/>
          </a:lnRef>
          <a:fillRef idx="0">
            <a:schemeClr val="accent1"/>
          </a:fillRef>
          <a:effectRef idx="1">
            <a:schemeClr val="accent1"/>
          </a:effectRef>
          <a:fontRef idx="minor">
            <a:schemeClr val="tx1"/>
          </a:fontRef>
        </p:style>
      </p:cxnSp>
      <p:pic>
        <p:nvPicPr>
          <p:cNvPr id="14342" name="Picture 12" descr="coax_iso-view_IPAC.jpg"/>
          <p:cNvPicPr>
            <a:picLocks noChangeAspect="1"/>
          </p:cNvPicPr>
          <p:nvPr/>
        </p:nvPicPr>
        <p:blipFill>
          <a:blip r:embed="rId4"/>
          <a:srcRect t="888" r="3955"/>
          <a:stretch>
            <a:fillRect/>
          </a:stretch>
        </p:blipFill>
        <p:spPr bwMode="auto">
          <a:xfrm>
            <a:off x="228600" y="1524000"/>
            <a:ext cx="4267200" cy="1954151"/>
          </a:xfrm>
          <a:prstGeom prst="rect">
            <a:avLst/>
          </a:prstGeom>
          <a:noFill/>
          <a:ln w="9525">
            <a:noFill/>
            <a:miter lim="800000"/>
            <a:headEnd/>
            <a:tailEnd/>
          </a:ln>
        </p:spPr>
      </p:pic>
      <p:sp>
        <p:nvSpPr>
          <p:cNvPr id="14343" name="TextBox 13"/>
          <p:cNvSpPr txBox="1">
            <a:spLocks noChangeArrowheads="1"/>
          </p:cNvSpPr>
          <p:nvPr/>
        </p:nvSpPr>
        <p:spPr bwMode="auto">
          <a:xfrm>
            <a:off x="2438400" y="1595735"/>
            <a:ext cx="2645075"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a:cs typeface="Calibri"/>
              </a:rPr>
              <a:t>Coaxial type (</a:t>
            </a:r>
            <a:r>
              <a:rPr lang="en-US" dirty="0" err="1" smtClean="0">
                <a:solidFill>
                  <a:srgbClr val="FF0000"/>
                </a:solidFill>
                <a:latin typeface="Calibri"/>
                <a:cs typeface="Calibri"/>
              </a:rPr>
              <a:t>Faltin</a:t>
            </a:r>
            <a:r>
              <a:rPr lang="en-US" dirty="0" smtClean="0">
                <a:solidFill>
                  <a:srgbClr val="FF0000"/>
                </a:solidFill>
                <a:latin typeface="Calibri"/>
                <a:cs typeface="Calibri"/>
              </a:rPr>
              <a:t>)</a:t>
            </a:r>
          </a:p>
        </p:txBody>
      </p:sp>
      <p:pic>
        <p:nvPicPr>
          <p:cNvPr id="15" name="Picture 14" descr="ridge_iso-view_IPAC.jpg"/>
          <p:cNvPicPr>
            <a:picLocks noChangeAspect="1"/>
          </p:cNvPicPr>
          <p:nvPr/>
        </p:nvPicPr>
        <p:blipFill>
          <a:blip r:embed="rId5"/>
          <a:srcRect l="1977" r="3955"/>
          <a:stretch>
            <a:fillRect/>
          </a:stretch>
        </p:blipFill>
        <p:spPr>
          <a:xfrm>
            <a:off x="5867400" y="2362200"/>
            <a:ext cx="3085347" cy="1456257"/>
          </a:xfrm>
          <a:prstGeom prst="rect">
            <a:avLst/>
          </a:prstGeom>
          <a:ln w="38100" cap="flat" cmpd="sng" algn="ctr">
            <a:solidFill>
              <a:srgbClr val="FF0000"/>
            </a:solidFill>
            <a:prstDash val="solid"/>
            <a:round/>
            <a:headEnd type="none" w="med" len="med"/>
            <a:tailEnd type="none" w="med" len="med"/>
          </a:ln>
        </p:spPr>
      </p:pic>
      <p:pic>
        <p:nvPicPr>
          <p:cNvPr id="14" name="Picture 13" descr="wg_iso-view_IPAC.jpg"/>
          <p:cNvPicPr>
            <a:picLocks noChangeAspect="1"/>
          </p:cNvPicPr>
          <p:nvPr/>
        </p:nvPicPr>
        <p:blipFill>
          <a:blip r:embed="rId6"/>
          <a:srcRect l="1400" r="5128"/>
          <a:stretch>
            <a:fillRect/>
          </a:stretch>
        </p:blipFill>
        <p:spPr>
          <a:xfrm>
            <a:off x="6096000" y="1143000"/>
            <a:ext cx="3048000" cy="1447800"/>
          </a:xfrm>
          <a:prstGeom prst="rect">
            <a:avLst/>
          </a:prstGeom>
          <a:ln w="38100" cap="flat" cmpd="sng" algn="ctr">
            <a:solidFill>
              <a:schemeClr val="tx1"/>
            </a:solidFill>
            <a:prstDash val="solid"/>
            <a:round/>
            <a:headEnd type="none" w="med" len="med"/>
            <a:tailEnd type="none" w="med" len="med"/>
          </a:ln>
        </p:spPr>
      </p:pic>
      <p:sp>
        <p:nvSpPr>
          <p:cNvPr id="16" name="TextBox 13"/>
          <p:cNvSpPr txBox="1">
            <a:spLocks noChangeArrowheads="1"/>
          </p:cNvSpPr>
          <p:nvPr/>
        </p:nvSpPr>
        <p:spPr bwMode="auto">
          <a:xfrm>
            <a:off x="6859901" y="1219200"/>
            <a:ext cx="2284099" cy="338554"/>
          </a:xfrm>
          <a:prstGeom prst="rect">
            <a:avLst/>
          </a:prstGeom>
          <a:noFill/>
          <a:ln w="9525">
            <a:noFill/>
            <a:miter lim="800000"/>
            <a:headEnd/>
            <a:tailEnd/>
          </a:ln>
        </p:spPr>
        <p:txBody>
          <a:bodyPr wrap="none">
            <a:prstTxWarp prst="textNoShape">
              <a:avLst/>
            </a:prstTxWarp>
            <a:spAutoFit/>
          </a:bodyPr>
          <a:lstStyle/>
          <a:p>
            <a:r>
              <a:rPr lang="en-US" sz="1600" dirty="0" err="1" smtClean="0">
                <a:solidFill>
                  <a:srgbClr val="FF0000"/>
                </a:solidFill>
                <a:latin typeface="Calibri"/>
                <a:cs typeface="Calibri"/>
              </a:rPr>
              <a:t>Fermilab</a:t>
            </a:r>
            <a:r>
              <a:rPr lang="en-US" sz="1600" dirty="0" smtClean="0">
                <a:solidFill>
                  <a:srgbClr val="FF0000"/>
                </a:solidFill>
                <a:latin typeface="Calibri"/>
                <a:cs typeface="Calibri"/>
              </a:rPr>
              <a:t> type (McGinnis)</a:t>
            </a:r>
          </a:p>
        </p:txBody>
      </p:sp>
      <p:sp>
        <p:nvSpPr>
          <p:cNvPr id="17" name="TextBox 13"/>
          <p:cNvSpPr txBox="1">
            <a:spLocks noChangeArrowheads="1"/>
          </p:cNvSpPr>
          <p:nvPr/>
        </p:nvSpPr>
        <p:spPr bwMode="auto">
          <a:xfrm>
            <a:off x="7696200" y="2667000"/>
            <a:ext cx="1173619"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FF0000"/>
                </a:solidFill>
                <a:latin typeface="Calibri"/>
                <a:cs typeface="Calibri"/>
              </a:rPr>
              <a:t>Ridged type </a:t>
            </a:r>
          </a:p>
        </p:txBody>
      </p:sp>
      <p:sp>
        <p:nvSpPr>
          <p:cNvPr id="18" name="Rectangle 17"/>
          <p:cNvSpPr/>
          <p:nvPr/>
        </p:nvSpPr>
        <p:spPr>
          <a:xfrm>
            <a:off x="76200" y="1295400"/>
            <a:ext cx="5486400" cy="2286000"/>
          </a:xfrm>
          <a:prstGeom prst="rect">
            <a:avLst/>
          </a:prstGeom>
          <a:noFill/>
          <a:ln w="38100" cap="flat" cmpd="sng" algn="ctr">
            <a:solidFill>
              <a:srgbClr val="BAEF0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52400" y="1371600"/>
            <a:ext cx="5334000" cy="213360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Coaxial Type </a:t>
            </a:r>
            <a:r>
              <a:rPr lang="en-US" dirty="0" err="1" smtClean="0"/>
              <a:t>Slotline</a:t>
            </a:r>
            <a:r>
              <a:rPr lang="en-US" dirty="0" smtClean="0"/>
              <a:t> Kicker</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Two coaxial waveguides coupled to the beam pipe by slots</a:t>
            </a:r>
          </a:p>
          <a:p>
            <a:r>
              <a:rPr lang="en-US" dirty="0" smtClean="0"/>
              <a:t>Parameters of the model optimized for a bandwidth of 1 GHz</a:t>
            </a:r>
          </a:p>
          <a:p>
            <a:r>
              <a:rPr lang="en-US" dirty="0" smtClean="0"/>
              <a:t>1 </a:t>
            </a:r>
            <a:r>
              <a:rPr lang="en-US" dirty="0" err="1" smtClean="0"/>
              <a:t>m</a:t>
            </a:r>
            <a:r>
              <a:rPr lang="en-US" dirty="0" smtClean="0"/>
              <a:t> long, with 40 slots, compiles with stay-clear restrictions</a:t>
            </a:r>
          </a:p>
          <a:p>
            <a:r>
              <a:rPr lang="en-US" dirty="0" smtClean="0"/>
              <a:t>Acceptable amount of broadband impedance to the SPS (collaboration with INFN-LNF)</a:t>
            </a:r>
          </a:p>
          <a:p>
            <a:endParaRPr lang="en-US" dirty="0" smtClean="0"/>
          </a:p>
          <a:p>
            <a:endParaRPr lang="en-US" dirty="0"/>
          </a:p>
        </p:txBody>
      </p:sp>
      <p:sp>
        <p:nvSpPr>
          <p:cNvPr id="7" name="Slide Number Placeholder 6"/>
          <p:cNvSpPr>
            <a:spLocks noGrp="1"/>
          </p:cNvSpPr>
          <p:nvPr>
            <p:ph type="sldNum" sz="quarter" idx="12"/>
          </p:nvPr>
        </p:nvSpPr>
        <p:spPr/>
        <p:txBody>
          <a:bodyPr/>
          <a:lstStyle/>
          <a:p>
            <a:fld id="{E5266E6E-3187-4C1D-BA6D-2ACAC749C432}" type="slidenum">
              <a:rPr lang="en-US" smtClean="0"/>
              <a:pPr/>
              <a:t>5</a:t>
            </a:fld>
            <a:endParaRPr lang="en-US"/>
          </a:p>
        </p:txBody>
      </p:sp>
      <p:pic>
        <p:nvPicPr>
          <p:cNvPr id="6" name="Content Placeholder 3" descr="slotline_zooom.jpg"/>
          <p:cNvPicPr>
            <a:picLocks noGrp="1" noChangeAspect="1"/>
          </p:cNvPicPr>
          <p:nvPr>
            <p:ph idx="1"/>
          </p:nvPr>
        </p:nvPicPr>
        <p:blipFill>
          <a:blip r:embed="rId2"/>
          <a:srcRect t="976" r="39007" b="26850"/>
          <a:stretch>
            <a:fillRect/>
          </a:stretch>
        </p:blipFill>
        <p:spPr>
          <a:xfrm>
            <a:off x="0" y="1219200"/>
            <a:ext cx="4343400" cy="2209800"/>
          </a:xfrm>
        </p:spPr>
      </p:pic>
      <p:sp>
        <p:nvSpPr>
          <p:cNvPr id="9" name="Footer Placeholder 8"/>
          <p:cNvSpPr>
            <a:spLocks noGrp="1"/>
          </p:cNvSpPr>
          <p:nvPr>
            <p:ph type="ftr" sz="quarter" idx="14"/>
          </p:nvPr>
        </p:nvSpPr>
        <p:spPr/>
        <p:txBody>
          <a:bodyPr/>
          <a:lstStyle/>
          <a:p>
            <a:r>
              <a:rPr lang="en-US" smtClean="0"/>
              <a:t>LARP/HiLumi Collaboration Meeting, CM22</a:t>
            </a:r>
            <a:endParaRPr lang="en-US" dirty="0"/>
          </a:p>
        </p:txBody>
      </p:sp>
      <p:sp>
        <p:nvSpPr>
          <p:cNvPr id="13" name="Date Placeholder 12"/>
          <p:cNvSpPr>
            <a:spLocks noGrp="1"/>
          </p:cNvSpPr>
          <p:nvPr>
            <p:ph type="dt" sz="half" idx="13"/>
          </p:nvPr>
        </p:nvSpPr>
        <p:spPr/>
        <p:txBody>
          <a:bodyPr/>
          <a:lstStyle/>
          <a:p>
            <a:r>
              <a:rPr lang="en-US" smtClean="0"/>
              <a:t>5/7/14</a:t>
            </a:r>
            <a:endParaRPr lang="en-US"/>
          </a:p>
        </p:txBody>
      </p:sp>
      <p:pic>
        <p:nvPicPr>
          <p:cNvPr id="14" name="Picture 13" descr="050313-10-1200MHz-sl80mm_Vt-CM22.eps"/>
          <p:cNvPicPr>
            <a:picLocks noChangeAspect="1"/>
          </p:cNvPicPr>
          <p:nvPr/>
        </p:nvPicPr>
        <mc:AlternateContent>
          <mc:Choice xmlns:ma="http://schemas.microsoft.com/office/mac/drawingml/2008/main" Requires="ma">
            <p:blipFill>
              <a:blip r:embed="rId3"/>
              <a:srcRect l="7936" r="7937"/>
              <a:stretch>
                <a:fillRect/>
              </a:stretch>
            </p:blipFill>
          </mc:Choice>
          <mc:Fallback>
            <p:blipFill>
              <a:blip r:embed="rId4"/>
              <a:srcRect l="7936" r="7937"/>
              <a:stretch>
                <a:fillRect/>
              </a:stretch>
            </p:blipFill>
          </mc:Fallback>
        </mc:AlternateContent>
        <p:spPr>
          <a:xfrm>
            <a:off x="76200" y="3957499"/>
            <a:ext cx="4648200" cy="2595701"/>
          </a:xfrm>
          <a:prstGeom prst="rect">
            <a:avLst/>
          </a:prstGeom>
        </p:spPr>
      </p:pic>
      <p:sp>
        <p:nvSpPr>
          <p:cNvPr id="15" name="TextBox 14"/>
          <p:cNvSpPr txBox="1"/>
          <p:nvPr/>
        </p:nvSpPr>
        <p:spPr>
          <a:xfrm>
            <a:off x="1371600" y="3653135"/>
            <a:ext cx="2390398" cy="461665"/>
          </a:xfrm>
          <a:prstGeom prst="rect">
            <a:avLst/>
          </a:prstGeom>
          <a:noFill/>
        </p:spPr>
        <p:txBody>
          <a:bodyPr wrap="none" rtlCol="0">
            <a:spAutoFit/>
          </a:bodyPr>
          <a:lstStyle/>
          <a:p>
            <a:r>
              <a:rPr lang="en-US" dirty="0" smtClean="0">
                <a:solidFill>
                  <a:srgbClr val="FF0000"/>
                </a:solidFill>
                <a:latin typeface="Calibri"/>
                <a:cs typeface="Calibri"/>
              </a:rPr>
              <a:t>Transfer Function</a:t>
            </a:r>
            <a:endParaRPr lang="en-US" dirty="0">
              <a:solidFill>
                <a:srgbClr val="FF0000"/>
              </a:solidFill>
              <a:latin typeface="Calibri"/>
              <a:cs typeface="Calibri"/>
            </a:endParaRPr>
          </a:p>
        </p:txBody>
      </p:sp>
      <p:sp>
        <p:nvSpPr>
          <p:cNvPr id="16" name="TextBox 15"/>
          <p:cNvSpPr txBox="1"/>
          <p:nvPr/>
        </p:nvSpPr>
        <p:spPr>
          <a:xfrm>
            <a:off x="1447800" y="5791200"/>
            <a:ext cx="615110" cy="369332"/>
          </a:xfrm>
          <a:prstGeom prst="rect">
            <a:avLst/>
          </a:prstGeom>
          <a:noFill/>
        </p:spPr>
        <p:txBody>
          <a:bodyPr wrap="none" rtlCol="0">
            <a:spAutoFit/>
          </a:bodyPr>
          <a:lstStyle/>
          <a:p>
            <a:r>
              <a:rPr lang="en-US" sz="1800" dirty="0" smtClean="0">
                <a:solidFill>
                  <a:schemeClr val="accent6">
                    <a:lumMod val="75000"/>
                  </a:schemeClr>
                </a:solidFill>
                <a:latin typeface="Calibri"/>
                <a:cs typeface="Calibri"/>
              </a:rPr>
              <a:t>Gain</a:t>
            </a:r>
            <a:endParaRPr lang="en-US" sz="1800" dirty="0">
              <a:solidFill>
                <a:schemeClr val="accent6">
                  <a:lumMod val="75000"/>
                </a:schemeClr>
              </a:solidFill>
              <a:latin typeface="Calibri"/>
              <a:cs typeface="Calibri"/>
            </a:endParaRPr>
          </a:p>
        </p:txBody>
      </p:sp>
      <p:sp>
        <p:nvSpPr>
          <p:cNvPr id="17" name="TextBox 16"/>
          <p:cNvSpPr txBox="1"/>
          <p:nvPr/>
        </p:nvSpPr>
        <p:spPr>
          <a:xfrm>
            <a:off x="3810000" y="5791200"/>
            <a:ext cx="740895" cy="369332"/>
          </a:xfrm>
          <a:prstGeom prst="rect">
            <a:avLst/>
          </a:prstGeom>
          <a:noFill/>
        </p:spPr>
        <p:txBody>
          <a:bodyPr wrap="none" rtlCol="0">
            <a:spAutoFit/>
          </a:bodyPr>
          <a:lstStyle/>
          <a:p>
            <a:r>
              <a:rPr lang="en-US" sz="1800" dirty="0" smtClean="0">
                <a:solidFill>
                  <a:schemeClr val="accent6">
                    <a:lumMod val="75000"/>
                  </a:schemeClr>
                </a:solidFill>
                <a:latin typeface="Calibri"/>
                <a:cs typeface="Calibri"/>
              </a:rPr>
              <a:t>Phase</a:t>
            </a:r>
            <a:endParaRPr lang="en-US" sz="1800" dirty="0">
              <a:solidFill>
                <a:schemeClr val="accent6">
                  <a:lumMod val="75000"/>
                </a:schemeClr>
              </a:solidFill>
              <a:latin typeface="Calibri"/>
              <a:cs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88004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dirty="0" smtClean="0"/>
              <a:t>Slotted kicker in Kicker Design Report</a:t>
            </a:r>
          </a:p>
        </p:txBody>
      </p:sp>
      <p:pic>
        <p:nvPicPr>
          <p:cNvPr id="16387" name="Content Placeholder 3" descr="slotline_zooom.jpg"/>
          <p:cNvPicPr>
            <a:picLocks noGrp="1" noChangeAspect="1"/>
          </p:cNvPicPr>
          <p:nvPr>
            <p:ph idx="1"/>
          </p:nvPr>
        </p:nvPicPr>
        <p:blipFill>
          <a:blip r:embed="rId2"/>
          <a:srcRect t="-13957" b="-13957"/>
          <a:stretch>
            <a:fillRect/>
          </a:stretch>
        </p:blipFill>
        <p:spPr>
          <a:xfrm>
            <a:off x="838200" y="1295400"/>
            <a:ext cx="8229600" cy="4525963"/>
          </a:xfrm>
        </p:spPr>
      </p:pic>
      <p:pic>
        <p:nvPicPr>
          <p:cNvPr id="5" name="Picture 4" descr="slotlineTable.tiff"/>
          <p:cNvPicPr>
            <a:picLocks noChangeAspect="1"/>
          </p:cNvPicPr>
          <p:nvPr/>
        </p:nvPicPr>
        <p:blipFill>
          <a:blip r:embed="rId3"/>
          <a:stretch>
            <a:fillRect/>
          </a:stretch>
        </p:blipFill>
        <p:spPr>
          <a:xfrm>
            <a:off x="4876800" y="4343400"/>
            <a:ext cx="4006850" cy="2360749"/>
          </a:xfrm>
          <a:prstGeom prst="rect">
            <a:avLst/>
          </a:prstGeom>
        </p:spPr>
      </p:pic>
      <p:cxnSp>
        <p:nvCxnSpPr>
          <p:cNvPr id="7" name="Straight Arrow Connector 6"/>
          <p:cNvCxnSpPr/>
          <p:nvPr/>
        </p:nvCxnSpPr>
        <p:spPr>
          <a:xfrm flipV="1">
            <a:off x="2057400" y="2743200"/>
            <a:ext cx="3048000" cy="914400"/>
          </a:xfrm>
          <a:prstGeom prst="straightConnector1">
            <a:avLst/>
          </a:pr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8" name="TextBox 4"/>
          <p:cNvSpPr txBox="1">
            <a:spLocks noChangeArrowheads="1"/>
          </p:cNvSpPr>
          <p:nvPr/>
        </p:nvSpPr>
        <p:spPr bwMode="auto">
          <a:xfrm>
            <a:off x="2286000" y="3505200"/>
            <a:ext cx="2917686"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latin typeface="Calibri"/>
                <a:cs typeface="Calibri"/>
              </a:rPr>
              <a:t>Direction of the beam </a:t>
            </a:r>
            <a:endParaRPr lang="en-US" dirty="0">
              <a:solidFill>
                <a:srgbClr val="FF0000"/>
              </a:solidFill>
              <a:latin typeface="Calibri"/>
              <a:cs typeface="Calibri"/>
            </a:endParaRPr>
          </a:p>
        </p:txBody>
      </p:sp>
      <p:sp>
        <p:nvSpPr>
          <p:cNvPr id="9" name="Isosceles Triangle 8"/>
          <p:cNvSpPr/>
          <p:nvPr/>
        </p:nvSpPr>
        <p:spPr>
          <a:xfrm rot="5400000">
            <a:off x="1304544" y="1362456"/>
            <a:ext cx="972312" cy="838200"/>
          </a:xfrm>
          <a:prstGeom prst="triangl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600200" y="1524000"/>
            <a:ext cx="461635" cy="461665"/>
          </a:xfrm>
          <a:prstGeom prst="rect">
            <a:avLst/>
          </a:prstGeom>
          <a:noFill/>
        </p:spPr>
        <p:txBody>
          <a:bodyPr wrap="none" rtlCol="0">
            <a:spAutoFit/>
          </a:bodyPr>
          <a:lstStyle/>
          <a:p>
            <a:r>
              <a:rPr lang="en-US" dirty="0" smtClean="0">
                <a:latin typeface="Calibri"/>
                <a:cs typeface="Calibri"/>
              </a:rPr>
              <a:t>0°</a:t>
            </a:r>
            <a:endParaRPr lang="en-US" dirty="0">
              <a:latin typeface="Calibri"/>
              <a:cs typeface="Calibri"/>
            </a:endParaRPr>
          </a:p>
        </p:txBody>
      </p:sp>
      <p:sp>
        <p:nvSpPr>
          <p:cNvPr id="12" name="TextBox 11"/>
          <p:cNvSpPr txBox="1"/>
          <p:nvPr/>
        </p:nvSpPr>
        <p:spPr>
          <a:xfrm>
            <a:off x="1371600" y="5181600"/>
            <a:ext cx="756938" cy="461665"/>
          </a:xfrm>
          <a:prstGeom prst="rect">
            <a:avLst/>
          </a:prstGeom>
          <a:noFill/>
        </p:spPr>
        <p:txBody>
          <a:bodyPr wrap="none" rtlCol="0">
            <a:spAutoFit/>
          </a:bodyPr>
          <a:lstStyle/>
          <a:p>
            <a:r>
              <a:rPr lang="en-US" dirty="0" smtClean="0">
                <a:latin typeface="Calibri"/>
                <a:cs typeface="Calibri"/>
              </a:rPr>
              <a:t>180°</a:t>
            </a:r>
            <a:endParaRPr lang="en-US" dirty="0">
              <a:latin typeface="Calibri"/>
              <a:cs typeface="Calibri"/>
            </a:endParaRPr>
          </a:p>
        </p:txBody>
      </p:sp>
      <p:sp>
        <p:nvSpPr>
          <p:cNvPr id="13" name="Isosceles Triangle 12"/>
          <p:cNvSpPr/>
          <p:nvPr/>
        </p:nvSpPr>
        <p:spPr>
          <a:xfrm rot="5400000">
            <a:off x="1304544" y="5020056"/>
            <a:ext cx="972312" cy="838200"/>
          </a:xfrm>
          <a:prstGeom prst="triangl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9" idx="0"/>
          </p:cNvCxnSpPr>
          <p:nvPr/>
        </p:nvCxnSpPr>
        <p:spPr>
          <a:xfrm>
            <a:off x="2209800" y="1781556"/>
            <a:ext cx="1588" cy="27584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209800" y="5181600"/>
            <a:ext cx="1588" cy="27584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609600" y="3276600"/>
            <a:ext cx="609600" cy="609600"/>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723900" y="3376083"/>
            <a:ext cx="342900" cy="383117"/>
          </a:xfrm>
          <a:custGeom>
            <a:avLst/>
            <a:gdLst>
              <a:gd name="connsiteX0" fmla="*/ 0 w 342900"/>
              <a:gd name="connsiteY0" fmla="*/ 205317 h 383117"/>
              <a:gd name="connsiteX1" fmla="*/ 101600 w 342900"/>
              <a:gd name="connsiteY1" fmla="*/ 27517 h 383117"/>
              <a:gd name="connsiteX2" fmla="*/ 177800 w 342900"/>
              <a:gd name="connsiteY2" fmla="*/ 370417 h 383117"/>
              <a:gd name="connsiteX3" fmla="*/ 292100 w 342900"/>
              <a:gd name="connsiteY3" fmla="*/ 103717 h 383117"/>
              <a:gd name="connsiteX4" fmla="*/ 342900 w 342900"/>
              <a:gd name="connsiteY4" fmla="*/ 243417 h 38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383117">
                <a:moveTo>
                  <a:pt x="0" y="205317"/>
                </a:moveTo>
                <a:cubicBezTo>
                  <a:pt x="35983" y="102658"/>
                  <a:pt x="71967" y="0"/>
                  <a:pt x="101600" y="27517"/>
                </a:cubicBezTo>
                <a:cubicBezTo>
                  <a:pt x="131233" y="55034"/>
                  <a:pt x="146050" y="357717"/>
                  <a:pt x="177800" y="370417"/>
                </a:cubicBezTo>
                <a:cubicBezTo>
                  <a:pt x="209550" y="383117"/>
                  <a:pt x="264583" y="124884"/>
                  <a:pt x="292100" y="103717"/>
                </a:cubicBezTo>
                <a:cubicBezTo>
                  <a:pt x="319617" y="82550"/>
                  <a:pt x="342900" y="243417"/>
                  <a:pt x="342900" y="24341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Straight Connector 22"/>
          <p:cNvCxnSpPr>
            <a:endCxn id="17" idx="0"/>
          </p:cNvCxnSpPr>
          <p:nvPr/>
        </p:nvCxnSpPr>
        <p:spPr>
          <a:xfrm rot="16200000" flipH="1">
            <a:off x="152003" y="2514203"/>
            <a:ext cx="152400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152797" y="4647803"/>
            <a:ext cx="152400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914400" y="1752600"/>
            <a:ext cx="4572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914400" y="5410200"/>
            <a:ext cx="4572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17" idx="2"/>
          </p:cNvCxnSpPr>
          <p:nvPr/>
        </p:nvCxnSpPr>
        <p:spPr>
          <a:xfrm flipV="1">
            <a:off x="152400" y="3581400"/>
            <a:ext cx="457200" cy="1588"/>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dataplot"/>
          <p:cNvPicPr>
            <a:picLocks noChangeAspect="1" noChangeArrowheads="1"/>
          </p:cNvPicPr>
          <p:nvPr/>
        </p:nvPicPr>
        <p:blipFill>
          <a:blip r:embed="rId3"/>
          <a:srcRect/>
          <a:stretch>
            <a:fillRect/>
          </a:stretch>
        </p:blipFill>
        <p:spPr bwMode="auto">
          <a:xfrm>
            <a:off x="4848225" y="962025"/>
            <a:ext cx="3457575" cy="2466975"/>
          </a:xfrm>
          <a:prstGeom prst="rect">
            <a:avLst/>
          </a:prstGeom>
          <a:noFill/>
          <a:ln w="9525">
            <a:noFill/>
            <a:miter lim="800000"/>
            <a:headEnd/>
            <a:tailEnd/>
          </a:ln>
        </p:spPr>
      </p:pic>
      <p:pic>
        <p:nvPicPr>
          <p:cNvPr id="15364" name="Picture 3" descr="dataplot"/>
          <p:cNvPicPr>
            <a:picLocks noChangeAspect="1" noChangeArrowheads="1"/>
          </p:cNvPicPr>
          <p:nvPr/>
        </p:nvPicPr>
        <p:blipFill>
          <a:blip r:embed="rId4"/>
          <a:srcRect/>
          <a:stretch>
            <a:fillRect/>
          </a:stretch>
        </p:blipFill>
        <p:spPr bwMode="auto">
          <a:xfrm>
            <a:off x="962025" y="968375"/>
            <a:ext cx="3452813" cy="2462213"/>
          </a:xfrm>
          <a:prstGeom prst="rect">
            <a:avLst/>
          </a:prstGeom>
          <a:noFill/>
          <a:ln w="9525">
            <a:noFill/>
            <a:miter lim="800000"/>
            <a:headEnd/>
            <a:tailEnd/>
          </a:ln>
        </p:spPr>
      </p:pic>
      <p:pic>
        <p:nvPicPr>
          <p:cNvPr id="5124" name="Picture 4" descr="dataplot"/>
          <p:cNvPicPr>
            <a:picLocks noChangeAspect="1" noChangeArrowheads="1"/>
          </p:cNvPicPr>
          <p:nvPr/>
        </p:nvPicPr>
        <p:blipFill>
          <a:blip r:embed="rId5"/>
          <a:srcRect/>
          <a:stretch>
            <a:fillRect/>
          </a:stretch>
        </p:blipFill>
        <p:spPr bwMode="auto">
          <a:xfrm>
            <a:off x="4848225" y="3559175"/>
            <a:ext cx="3452813" cy="2463800"/>
          </a:xfrm>
          <a:prstGeom prst="rect">
            <a:avLst/>
          </a:prstGeom>
          <a:noFill/>
          <a:ln w="9525">
            <a:noFill/>
            <a:miter lim="800000"/>
            <a:headEnd/>
            <a:tailEnd/>
          </a:ln>
        </p:spPr>
      </p:pic>
      <p:pic>
        <p:nvPicPr>
          <p:cNvPr id="5125" name="Picture 5" descr="dataplot"/>
          <p:cNvPicPr>
            <a:picLocks noChangeAspect="1" noChangeArrowheads="1"/>
          </p:cNvPicPr>
          <p:nvPr/>
        </p:nvPicPr>
        <p:blipFill>
          <a:blip r:embed="rId6"/>
          <a:srcRect/>
          <a:stretch>
            <a:fillRect/>
          </a:stretch>
        </p:blipFill>
        <p:spPr bwMode="auto">
          <a:xfrm>
            <a:off x="962025" y="3559175"/>
            <a:ext cx="3452813" cy="2462213"/>
          </a:xfrm>
          <a:prstGeom prst="rect">
            <a:avLst/>
          </a:prstGeom>
          <a:noFill/>
          <a:ln w="9525">
            <a:noFill/>
            <a:miter lim="800000"/>
            <a:headEnd/>
            <a:tailEnd/>
          </a:ln>
        </p:spPr>
      </p:pic>
      <p:sp>
        <p:nvSpPr>
          <p:cNvPr id="15367" name="Text Box 6"/>
          <p:cNvSpPr txBox="1">
            <a:spLocks noChangeArrowheads="1"/>
          </p:cNvSpPr>
          <p:nvPr/>
        </p:nvSpPr>
        <p:spPr bwMode="auto">
          <a:xfrm>
            <a:off x="704850" y="76200"/>
            <a:ext cx="4248150" cy="461665"/>
          </a:xfrm>
          <a:prstGeom prst="rect">
            <a:avLst/>
          </a:prstGeom>
          <a:noFill/>
          <a:ln w="9525">
            <a:noFill/>
            <a:miter lim="800000"/>
            <a:headEnd/>
            <a:tailEnd/>
          </a:ln>
        </p:spPr>
        <p:txBody>
          <a:bodyPr>
            <a:prstTxWarp prst="textNoShape">
              <a:avLst/>
            </a:prstTxWarp>
            <a:spAutoFit/>
          </a:bodyPr>
          <a:lstStyle/>
          <a:p>
            <a:pPr>
              <a:spcBef>
                <a:spcPct val="50000"/>
              </a:spcBef>
            </a:pPr>
            <a:r>
              <a:rPr lang="it-IT" dirty="0">
                <a:latin typeface="Calibri"/>
                <a:cs typeface="Calibri"/>
              </a:rPr>
              <a:t>No</a:t>
            </a:r>
            <a:r>
              <a:rPr lang="it-IT" dirty="0" smtClean="0">
                <a:latin typeface="Calibri"/>
                <a:cs typeface="Calibri"/>
              </a:rPr>
              <a:t> </a:t>
            </a:r>
            <a:r>
              <a:rPr lang="en-US" dirty="0" err="1" smtClean="0">
                <a:latin typeface="Calibri"/>
                <a:cs typeface="Calibri"/>
              </a:rPr>
              <a:t>feedthrough</a:t>
            </a:r>
            <a:r>
              <a:rPr lang="it-IT" dirty="0" err="1" smtClean="0">
                <a:latin typeface="Calibri"/>
                <a:cs typeface="Calibri"/>
              </a:rPr>
              <a:t>s</a:t>
            </a:r>
            <a:r>
              <a:rPr lang="it-IT" dirty="0" smtClean="0">
                <a:latin typeface="Calibri"/>
                <a:cs typeface="Calibri"/>
              </a:rPr>
              <a:t> </a:t>
            </a:r>
            <a:r>
              <a:rPr lang="it-IT" dirty="0" err="1" smtClean="0">
                <a:latin typeface="Calibri"/>
                <a:cs typeface="Calibri"/>
              </a:rPr>
              <a:t>–</a:t>
            </a:r>
            <a:r>
              <a:rPr lang="it-IT" dirty="0" smtClean="0">
                <a:latin typeface="Calibri"/>
                <a:cs typeface="Calibri"/>
              </a:rPr>
              <a:t> </a:t>
            </a:r>
            <a:r>
              <a:rPr lang="it-IT" dirty="0" err="1" smtClean="0">
                <a:latin typeface="Calibri"/>
                <a:cs typeface="Calibri"/>
              </a:rPr>
              <a:t>Coaxial-type</a:t>
            </a:r>
            <a:endParaRPr lang="en-US" dirty="0">
              <a:latin typeface="Calibri"/>
              <a:cs typeface="Calibri"/>
            </a:endParaRPr>
          </a:p>
        </p:txBody>
      </p:sp>
      <p:graphicFrame>
        <p:nvGraphicFramePr>
          <p:cNvPr id="5127" name="Object 2"/>
          <p:cNvGraphicFramePr>
            <a:graphicFrameLocks noChangeAspect="1"/>
          </p:cNvGraphicFramePr>
          <p:nvPr/>
        </p:nvGraphicFramePr>
        <p:xfrm>
          <a:off x="3857625" y="6134100"/>
          <a:ext cx="2057400" cy="723900"/>
        </p:xfrm>
        <a:graphic>
          <a:graphicData uri="http://schemas.openxmlformats.org/presentationml/2006/ole">
            <p:oleObj spid="_x0000_s39938" name="Equation" r:id="rId7" imgW="2057400" imgH="723900" progId="Equation.3">
              <p:embed/>
            </p:oleObj>
          </a:graphicData>
        </a:graphic>
      </p:graphicFrame>
      <p:sp>
        <p:nvSpPr>
          <p:cNvPr id="5128" name="Line 8"/>
          <p:cNvSpPr>
            <a:spLocks noChangeShapeType="1"/>
          </p:cNvSpPr>
          <p:nvPr/>
        </p:nvSpPr>
        <p:spPr bwMode="auto">
          <a:xfrm>
            <a:off x="2714625" y="4800600"/>
            <a:ext cx="1296988" cy="1511300"/>
          </a:xfrm>
          <a:prstGeom prst="line">
            <a:avLst/>
          </a:prstGeom>
          <a:noFill/>
          <a:ln w="9525">
            <a:solidFill>
              <a:srgbClr val="CC0000"/>
            </a:solidFill>
            <a:round/>
            <a:headEnd/>
            <a:tailEnd type="triangle" w="med" len="med"/>
          </a:ln>
        </p:spPr>
        <p:txBody>
          <a:bodyPr>
            <a:prstTxWarp prst="textNoShape">
              <a:avLst/>
            </a:prstTxWarp>
          </a:bodyPr>
          <a:lstStyle/>
          <a:p>
            <a:endParaRPr lang="en-US"/>
          </a:p>
        </p:txBody>
      </p:sp>
      <p:sp>
        <p:nvSpPr>
          <p:cNvPr id="15369" name="CasellaDiTesto 10"/>
          <p:cNvSpPr txBox="1">
            <a:spLocks noChangeArrowheads="1"/>
          </p:cNvSpPr>
          <p:nvPr/>
        </p:nvSpPr>
        <p:spPr bwMode="auto">
          <a:xfrm>
            <a:off x="1493838" y="1416050"/>
            <a:ext cx="2322512" cy="307975"/>
          </a:xfrm>
          <a:prstGeom prst="rect">
            <a:avLst/>
          </a:prstGeom>
          <a:noFill/>
          <a:ln w="9525">
            <a:noFill/>
            <a:miter lim="800000"/>
            <a:headEnd/>
            <a:tailEnd/>
          </a:ln>
        </p:spPr>
        <p:txBody>
          <a:bodyPr wrap="none">
            <a:prstTxWarp prst="textNoShape">
              <a:avLst/>
            </a:prstTxWarp>
            <a:spAutoFit/>
          </a:bodyPr>
          <a:lstStyle/>
          <a:p>
            <a:r>
              <a:rPr lang="en-US" sz="1400" i="1">
                <a:solidFill>
                  <a:schemeClr val="bg1"/>
                </a:solidFill>
              </a:rPr>
              <a:t>Gaussian bunch, </a:t>
            </a:r>
            <a:r>
              <a:rPr lang="el-GR" sz="1400" i="1">
                <a:solidFill>
                  <a:schemeClr val="bg1"/>
                </a:solidFill>
              </a:rPr>
              <a:t>σ</a:t>
            </a:r>
            <a:r>
              <a:rPr lang="it-IT" sz="1400" i="1" baseline="-25000">
                <a:solidFill>
                  <a:schemeClr val="bg1"/>
                </a:solidFill>
              </a:rPr>
              <a:t>z </a:t>
            </a:r>
            <a:r>
              <a:rPr lang="it-IT" sz="1400" i="1">
                <a:solidFill>
                  <a:schemeClr val="bg1"/>
                </a:solidFill>
              </a:rPr>
              <a:t>= 2 cm</a:t>
            </a:r>
            <a:endParaRPr lang="en-US" sz="1400" i="1">
              <a:solidFill>
                <a:schemeClr val="bg1"/>
              </a:solidFill>
            </a:endParaRPr>
          </a:p>
        </p:txBody>
      </p:sp>
      <p:sp>
        <p:nvSpPr>
          <p:cNvPr id="12" name="Freccia a sinistra 11"/>
          <p:cNvSpPr/>
          <p:nvPr/>
        </p:nvSpPr>
        <p:spPr>
          <a:xfrm>
            <a:off x="4467225" y="4038600"/>
            <a:ext cx="314325" cy="1501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Rettangolo 12"/>
          <p:cNvSpPr/>
          <p:nvPr/>
        </p:nvSpPr>
        <p:spPr>
          <a:xfrm>
            <a:off x="4581525" y="3657600"/>
            <a:ext cx="246063" cy="2224088"/>
          </a:xfrm>
          <a:prstGeom prst="rect">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15" name="Connettore 1 14"/>
          <p:cNvCxnSpPr/>
          <p:nvPr/>
        </p:nvCxnSpPr>
        <p:spPr>
          <a:xfrm flipV="1">
            <a:off x="2308225" y="2109788"/>
            <a:ext cx="0" cy="998537"/>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15373" name="CasellaDiTesto 16"/>
          <p:cNvSpPr txBox="1">
            <a:spLocks noChangeArrowheads="1"/>
          </p:cNvSpPr>
          <p:nvPr/>
        </p:nvSpPr>
        <p:spPr bwMode="auto">
          <a:xfrm>
            <a:off x="1471613" y="2533650"/>
            <a:ext cx="622300" cy="307975"/>
          </a:xfrm>
          <a:prstGeom prst="rect">
            <a:avLst/>
          </a:prstGeom>
          <a:noFill/>
          <a:ln w="9525">
            <a:noFill/>
            <a:miter lim="800000"/>
            <a:headEnd/>
            <a:tailEnd/>
          </a:ln>
        </p:spPr>
        <p:txBody>
          <a:bodyPr wrap="none">
            <a:prstTxWarp prst="textNoShape">
              <a:avLst/>
            </a:prstTxWarp>
            <a:spAutoFit/>
          </a:bodyPr>
          <a:lstStyle/>
          <a:p>
            <a:r>
              <a:rPr lang="it-IT" sz="1400" i="1">
                <a:solidFill>
                  <a:schemeClr val="bg1"/>
                </a:solidFill>
              </a:rPr>
              <a:t>25 ns</a:t>
            </a:r>
            <a:endParaRPr lang="en-US" sz="1400" i="1">
              <a:solidFill>
                <a:schemeClr val="bg1"/>
              </a:solidFill>
            </a:endParaRPr>
          </a:p>
        </p:txBody>
      </p:sp>
      <p:cxnSp>
        <p:nvCxnSpPr>
          <p:cNvPr id="19" name="Connettore 2 18"/>
          <p:cNvCxnSpPr/>
          <p:nvPr/>
        </p:nvCxnSpPr>
        <p:spPr>
          <a:xfrm>
            <a:off x="2078038" y="2687638"/>
            <a:ext cx="2047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H="1">
            <a:off x="1304925" y="2693988"/>
            <a:ext cx="20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76" name="TextBox 17"/>
          <p:cNvSpPr txBox="1">
            <a:spLocks noChangeArrowheads="1"/>
          </p:cNvSpPr>
          <p:nvPr/>
        </p:nvSpPr>
        <p:spPr bwMode="auto">
          <a:xfrm>
            <a:off x="1752600" y="609600"/>
            <a:ext cx="1596598"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latin typeface="Calibri"/>
                <a:cs typeface="Calibri"/>
              </a:rPr>
              <a:t>Wake Potential</a:t>
            </a:r>
          </a:p>
        </p:txBody>
      </p:sp>
      <p:sp>
        <p:nvSpPr>
          <p:cNvPr id="15377" name="TextBox 19"/>
          <p:cNvSpPr txBox="1">
            <a:spLocks noChangeArrowheads="1"/>
          </p:cNvSpPr>
          <p:nvPr/>
        </p:nvSpPr>
        <p:spPr bwMode="auto">
          <a:xfrm>
            <a:off x="5255733" y="609600"/>
            <a:ext cx="2440467"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latin typeface="Calibri"/>
                <a:cs typeface="Calibri"/>
              </a:rPr>
              <a:t>Longitudinal Impedance</a:t>
            </a:r>
          </a:p>
        </p:txBody>
      </p:sp>
      <p:sp>
        <p:nvSpPr>
          <p:cNvPr id="15378" name="TextBox 20"/>
          <p:cNvSpPr txBox="1">
            <a:spLocks noChangeArrowheads="1"/>
          </p:cNvSpPr>
          <p:nvPr/>
        </p:nvSpPr>
        <p:spPr bwMode="auto">
          <a:xfrm>
            <a:off x="6981825" y="1371600"/>
            <a:ext cx="717564" cy="461665"/>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a:cs typeface="Calibri"/>
              </a:rPr>
              <a:t>Real</a:t>
            </a:r>
          </a:p>
        </p:txBody>
      </p:sp>
      <p:sp>
        <p:nvSpPr>
          <p:cNvPr id="15379" name="TextBox 21"/>
          <p:cNvSpPr txBox="1">
            <a:spLocks noChangeArrowheads="1"/>
          </p:cNvSpPr>
          <p:nvPr/>
        </p:nvSpPr>
        <p:spPr bwMode="auto">
          <a:xfrm>
            <a:off x="6677025" y="3962400"/>
            <a:ext cx="1428596" cy="461665"/>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a:cs typeface="Calibri"/>
              </a:rPr>
              <a:t>Imaginary</a:t>
            </a:r>
          </a:p>
        </p:txBody>
      </p:sp>
      <p:sp>
        <p:nvSpPr>
          <p:cNvPr id="20" name="TextBox 19"/>
          <p:cNvSpPr txBox="1"/>
          <p:nvPr/>
        </p:nvSpPr>
        <p:spPr>
          <a:xfrm>
            <a:off x="6858000" y="6172200"/>
            <a:ext cx="2019804" cy="338554"/>
          </a:xfrm>
          <a:prstGeom prst="rect">
            <a:avLst/>
          </a:prstGeom>
          <a:noFill/>
        </p:spPr>
        <p:txBody>
          <a:bodyPr wrap="none" rtlCol="0">
            <a:spAutoFit/>
          </a:bodyPr>
          <a:lstStyle/>
          <a:p>
            <a:r>
              <a:rPr lang="en-US" sz="1600" dirty="0" smtClean="0">
                <a:latin typeface="Calibri"/>
                <a:cs typeface="Calibri"/>
              </a:rPr>
              <a:t>Courtesy of M. </a:t>
            </a:r>
            <a:r>
              <a:rPr lang="en-US" sz="1600" dirty="0" err="1" smtClean="0">
                <a:latin typeface="Calibri"/>
                <a:cs typeface="Calibri"/>
              </a:rPr>
              <a:t>Zobov</a:t>
            </a:r>
            <a:endParaRPr lang="en-US" sz="16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nodeType="withEffect">
                                  <p:stCondLst>
                                    <p:cond delay="0"/>
                                  </p:stCondLst>
                                  <p:childTnLst>
                                    <p:set>
                                      <p:cBhvr>
                                        <p:cTn id="22" dur="1" fill="hold">
                                          <p:stCondLst>
                                            <p:cond delay="0"/>
                                          </p:stCondLst>
                                        </p:cTn>
                                        <p:tgtEl>
                                          <p:spTgt spid="5125"/>
                                        </p:tgtEl>
                                        <p:attrNameLst>
                                          <p:attrName>style.visibility</p:attrName>
                                        </p:attrNameLst>
                                      </p:cBhvr>
                                      <p:to>
                                        <p:strVal val="visible"/>
                                      </p:to>
                                    </p:set>
                                    <p:animEffect transition="in" filter="blinds(horizontal)">
                                      <p:cBhvr>
                                        <p:cTn id="23" dur="500"/>
                                        <p:tgtEl>
                                          <p:spTgt spid="512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12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S11 Parameter</a:t>
            </a:r>
          </a:p>
        </p:txBody>
      </p:sp>
      <p:pic>
        <p:nvPicPr>
          <p:cNvPr id="17411" name="Content Placeholder 3" descr="Full-matched-S11.jpg"/>
          <p:cNvPicPr>
            <a:picLocks noGrp="1" noChangeAspect="1"/>
          </p:cNvPicPr>
          <p:nvPr>
            <p:ph idx="1"/>
          </p:nvPr>
        </p:nvPicPr>
        <p:blipFill>
          <a:blip r:embed="rId2"/>
          <a:srcRect t="-8090" b="-8090"/>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4" descr="dataplot"/>
          <p:cNvPicPr>
            <a:picLocks noChangeAspect="1" noChangeArrowheads="1"/>
          </p:cNvPicPr>
          <p:nvPr/>
        </p:nvPicPr>
        <p:blipFill>
          <a:blip r:embed="rId2"/>
          <a:srcRect/>
          <a:stretch>
            <a:fillRect/>
          </a:stretch>
        </p:blipFill>
        <p:spPr bwMode="auto">
          <a:xfrm>
            <a:off x="5105400" y="1111250"/>
            <a:ext cx="3862388" cy="2754313"/>
          </a:xfrm>
          <a:prstGeom prst="rect">
            <a:avLst/>
          </a:prstGeom>
          <a:noFill/>
          <a:ln w="9525">
            <a:noFill/>
            <a:miter lim="800000"/>
            <a:headEnd/>
            <a:tailEnd/>
          </a:ln>
        </p:spPr>
      </p:pic>
      <p:pic>
        <p:nvPicPr>
          <p:cNvPr id="18435" name="Picture 5" descr="dataplot"/>
          <p:cNvPicPr>
            <a:picLocks noChangeAspect="1" noChangeArrowheads="1"/>
          </p:cNvPicPr>
          <p:nvPr/>
        </p:nvPicPr>
        <p:blipFill>
          <a:blip r:embed="rId3"/>
          <a:srcRect/>
          <a:stretch>
            <a:fillRect/>
          </a:stretch>
        </p:blipFill>
        <p:spPr bwMode="auto">
          <a:xfrm>
            <a:off x="1036638" y="1066800"/>
            <a:ext cx="3924300" cy="2798763"/>
          </a:xfrm>
          <a:prstGeom prst="rect">
            <a:avLst/>
          </a:prstGeom>
          <a:noFill/>
          <a:ln w="9525">
            <a:noFill/>
            <a:miter lim="800000"/>
            <a:headEnd/>
            <a:tailEnd/>
          </a:ln>
        </p:spPr>
      </p:pic>
      <p:pic>
        <p:nvPicPr>
          <p:cNvPr id="18436" name="Picture 6" descr="dataplot"/>
          <p:cNvPicPr>
            <a:picLocks noChangeAspect="1" noChangeArrowheads="1"/>
          </p:cNvPicPr>
          <p:nvPr/>
        </p:nvPicPr>
        <p:blipFill>
          <a:blip r:embed="rId4"/>
          <a:srcRect/>
          <a:stretch>
            <a:fillRect/>
          </a:stretch>
        </p:blipFill>
        <p:spPr bwMode="auto">
          <a:xfrm>
            <a:off x="1066800" y="3962400"/>
            <a:ext cx="3890963" cy="2776538"/>
          </a:xfrm>
          <a:prstGeom prst="rect">
            <a:avLst/>
          </a:prstGeom>
          <a:noFill/>
          <a:ln w="9525">
            <a:noFill/>
            <a:miter lim="800000"/>
            <a:headEnd/>
            <a:tailEnd/>
          </a:ln>
        </p:spPr>
      </p:pic>
      <p:pic>
        <p:nvPicPr>
          <p:cNvPr id="18437" name="Picture 7" descr="dataplot"/>
          <p:cNvPicPr>
            <a:picLocks noChangeAspect="1" noChangeArrowheads="1"/>
          </p:cNvPicPr>
          <p:nvPr/>
        </p:nvPicPr>
        <p:blipFill>
          <a:blip r:embed="rId5"/>
          <a:srcRect/>
          <a:stretch>
            <a:fillRect/>
          </a:stretch>
        </p:blipFill>
        <p:spPr bwMode="auto">
          <a:xfrm>
            <a:off x="5105400" y="3975100"/>
            <a:ext cx="3859213" cy="2752725"/>
          </a:xfrm>
          <a:prstGeom prst="rect">
            <a:avLst/>
          </a:prstGeom>
          <a:noFill/>
          <a:ln w="9525">
            <a:noFill/>
            <a:miter lim="800000"/>
            <a:headEnd/>
            <a:tailEnd/>
          </a:ln>
        </p:spPr>
      </p:pic>
      <p:sp>
        <p:nvSpPr>
          <p:cNvPr id="18438" name="Text Box 8"/>
          <p:cNvSpPr txBox="1">
            <a:spLocks noChangeArrowheads="1"/>
          </p:cNvSpPr>
          <p:nvPr/>
        </p:nvSpPr>
        <p:spPr bwMode="auto">
          <a:xfrm>
            <a:off x="838200" y="152400"/>
            <a:ext cx="2592388" cy="461665"/>
          </a:xfrm>
          <a:prstGeom prst="rect">
            <a:avLst/>
          </a:prstGeom>
          <a:noFill/>
          <a:ln w="9525">
            <a:noFill/>
            <a:miter lim="800000"/>
            <a:headEnd/>
            <a:tailEnd/>
          </a:ln>
        </p:spPr>
        <p:txBody>
          <a:bodyPr>
            <a:prstTxWarp prst="textNoShape">
              <a:avLst/>
            </a:prstTxWarp>
            <a:spAutoFit/>
          </a:bodyPr>
          <a:lstStyle/>
          <a:p>
            <a:pPr>
              <a:spcBef>
                <a:spcPct val="50000"/>
              </a:spcBef>
            </a:pPr>
            <a:r>
              <a:rPr lang="it-IT" dirty="0" err="1">
                <a:latin typeface="Calibri"/>
                <a:cs typeface="Calibri"/>
              </a:rPr>
              <a:t>With</a:t>
            </a:r>
            <a:r>
              <a:rPr lang="it-IT" dirty="0" smtClean="0">
                <a:latin typeface="Calibri"/>
                <a:cs typeface="Calibri"/>
              </a:rPr>
              <a:t> </a:t>
            </a:r>
            <a:r>
              <a:rPr lang="en-US" dirty="0" err="1" smtClean="0">
                <a:latin typeface="Calibri"/>
                <a:cs typeface="Calibri"/>
              </a:rPr>
              <a:t>feedthrough</a:t>
            </a:r>
            <a:r>
              <a:rPr lang="it-IT" dirty="0" err="1" smtClean="0">
                <a:latin typeface="Calibri"/>
                <a:cs typeface="Calibri"/>
              </a:rPr>
              <a:t>s</a:t>
            </a:r>
            <a:endParaRPr lang="en-US" dirty="0">
              <a:latin typeface="Calibri"/>
              <a:cs typeface="Calibri"/>
            </a:endParaRPr>
          </a:p>
        </p:txBody>
      </p:sp>
      <p:sp>
        <p:nvSpPr>
          <p:cNvPr id="18439" name="TextBox 8"/>
          <p:cNvSpPr txBox="1">
            <a:spLocks noChangeArrowheads="1"/>
          </p:cNvSpPr>
          <p:nvPr/>
        </p:nvSpPr>
        <p:spPr bwMode="auto">
          <a:xfrm>
            <a:off x="7664436" y="1595735"/>
            <a:ext cx="717564" cy="461665"/>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a:cs typeface="Calibri"/>
              </a:rPr>
              <a:t>Real</a:t>
            </a:r>
          </a:p>
        </p:txBody>
      </p:sp>
      <p:sp>
        <p:nvSpPr>
          <p:cNvPr id="18440" name="TextBox 9"/>
          <p:cNvSpPr txBox="1">
            <a:spLocks noChangeArrowheads="1"/>
          </p:cNvSpPr>
          <p:nvPr/>
        </p:nvSpPr>
        <p:spPr bwMode="auto">
          <a:xfrm>
            <a:off x="7086600" y="4415135"/>
            <a:ext cx="1428596" cy="461665"/>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a:cs typeface="Calibri"/>
              </a:rPr>
              <a:t>Imaginary</a:t>
            </a:r>
          </a:p>
        </p:txBody>
      </p:sp>
      <p:sp>
        <p:nvSpPr>
          <p:cNvPr id="18441" name="TextBox 10"/>
          <p:cNvSpPr txBox="1">
            <a:spLocks noChangeArrowheads="1"/>
          </p:cNvSpPr>
          <p:nvPr/>
        </p:nvSpPr>
        <p:spPr bwMode="auto">
          <a:xfrm>
            <a:off x="5105400" y="609600"/>
            <a:ext cx="2447342"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Longitudinal Impedance</a:t>
            </a:r>
          </a:p>
        </p:txBody>
      </p:sp>
      <p:sp>
        <p:nvSpPr>
          <p:cNvPr id="18442" name="TextBox 11"/>
          <p:cNvSpPr txBox="1">
            <a:spLocks noChangeArrowheads="1"/>
          </p:cNvSpPr>
          <p:nvPr/>
        </p:nvSpPr>
        <p:spPr bwMode="auto">
          <a:xfrm>
            <a:off x="1066800" y="609600"/>
            <a:ext cx="1596598"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latin typeface="Calibri"/>
                <a:cs typeface="Calibri"/>
              </a:rPr>
              <a:t>Wake Potential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51048</TotalTime>
  <Pages>1</Pages>
  <Words>1915</Words>
  <Application>Microsoft Macintosh PowerPoint</Application>
  <PresentationFormat>On-screen Show (4:3)</PresentationFormat>
  <Paragraphs>287</Paragraphs>
  <Slides>25</Slides>
  <Notes>0</Notes>
  <HiddenSlides>0</HiddenSlides>
  <MMClips>0</MMClips>
  <ScaleCrop>false</ScaleCrop>
  <HeadingPairs>
    <vt:vector size="8" baseType="variant">
      <vt:variant>
        <vt:lpstr>Design Template</vt:lpstr>
      </vt:variant>
      <vt:variant>
        <vt:i4>1</vt:i4>
      </vt:variant>
      <vt:variant>
        <vt:lpstr>Embedded OLE Servers</vt:lpstr>
      </vt:variant>
      <vt:variant>
        <vt:i4>1</vt:i4>
      </vt:variant>
      <vt:variant>
        <vt:lpstr>Slide Titles</vt:lpstr>
      </vt:variant>
      <vt:variant>
        <vt:i4>25</vt:i4>
      </vt:variant>
      <vt:variant>
        <vt:lpstr>Custom Shows</vt:lpstr>
      </vt:variant>
      <vt:variant>
        <vt:i4>1</vt:i4>
      </vt:variant>
    </vt:vector>
  </HeadingPairs>
  <TitlesOfParts>
    <vt:vector size="28" baseType="lpstr">
      <vt:lpstr>Office Theme</vt:lpstr>
      <vt:lpstr>Equation</vt:lpstr>
      <vt:lpstr>Wideband Slotline Kicker, Power Amplifiers, Infrastructure Upgrades</vt:lpstr>
      <vt:lpstr>Progress over the last year</vt:lpstr>
      <vt:lpstr>Kicker Design Report</vt:lpstr>
      <vt:lpstr>Review Slotline Characteristics</vt:lpstr>
      <vt:lpstr>Coaxial Type Slotline Kicker</vt:lpstr>
      <vt:lpstr>Slotted kicker in Kicker Design Report</vt:lpstr>
      <vt:lpstr>Slide 7</vt:lpstr>
      <vt:lpstr>S11 Parameter</vt:lpstr>
      <vt:lpstr>Slide 9</vt:lpstr>
      <vt:lpstr>Impedance Comparison</vt:lpstr>
      <vt:lpstr>Lateral feedthrough</vt:lpstr>
      <vt:lpstr>S11 Parameter</vt:lpstr>
      <vt:lpstr>Longitudinal Impedance</vt:lpstr>
      <vt:lpstr>Slotline Port Geometry</vt:lpstr>
      <vt:lpstr>Estimating Directivity </vt:lpstr>
      <vt:lpstr>Comparison of Stripline and Slotline</vt:lpstr>
      <vt:lpstr>Current Efforts</vt:lpstr>
      <vt:lpstr>Power Amplifiers</vt:lpstr>
      <vt:lpstr>Power Amplifiers Evaluation</vt:lpstr>
      <vt:lpstr>Power Amplifiers Evaluation</vt:lpstr>
      <vt:lpstr>R&amp;K (Japan)</vt:lpstr>
      <vt:lpstr>New Power Amplifier Developments</vt:lpstr>
      <vt:lpstr>New Power Amplifier Developments</vt:lpstr>
      <vt:lpstr>Location of Kickers, Infrastructure</vt:lpstr>
      <vt:lpstr>CERN’s Efforts Prepping Tunnel</vt:lpstr>
      <vt:lpstr>Custom Show 1</vt:lpstr>
    </vt:vector>
  </TitlesOfParts>
  <Company>LBNL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Division Future Plans</dc:title>
  <dc:subject>Berkeley Lab Generic Presentation</dc:subject>
  <dc:creator>PCuser</dc:creator>
  <cp:keywords>Presentation Generic</cp:keywords>
  <cp:lastModifiedBy>John Cesaratto</cp:lastModifiedBy>
  <cp:revision>1842</cp:revision>
  <cp:lastPrinted>2013-05-21T20:49:58Z</cp:lastPrinted>
  <dcterms:created xsi:type="dcterms:W3CDTF">2014-05-07T19:28:32Z</dcterms:created>
  <dcterms:modified xsi:type="dcterms:W3CDTF">2014-05-08T15:07:50Z</dcterms:modified>
</cp:coreProperties>
</file>