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sldIdLst>
    <p:sldId id="260" r:id="rId2"/>
    <p:sldId id="280" r:id="rId3"/>
    <p:sldId id="270" r:id="rId4"/>
    <p:sldId id="305" r:id="rId5"/>
    <p:sldId id="315" r:id="rId6"/>
    <p:sldId id="316" r:id="rId7"/>
    <p:sldId id="313" r:id="rId8"/>
    <p:sldId id="312" r:id="rId9"/>
    <p:sldId id="311" r:id="rId10"/>
    <p:sldId id="295" r:id="rId11"/>
    <p:sldId id="317" r:id="rId12"/>
    <p:sldId id="29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0"/>
    <a:srgbClr val="104282"/>
    <a:srgbClr val="0B387C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2563" autoAdjust="0"/>
  </p:normalViewPr>
  <p:slideViewPr>
    <p:cSldViewPr>
      <p:cViewPr>
        <p:scale>
          <a:sx n="125" d="100"/>
          <a:sy n="125" d="100"/>
        </p:scale>
        <p:origin x="-122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F96D6-5BC6-492A-A562-748902C0A501}" type="datetimeFigureOut">
              <a:rPr lang="en-GB" smtClean="0"/>
              <a:t>28/04/2014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31EA3-D3DB-41FF-945B-4F7F220C8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585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1EA3-D3DB-41FF-945B-4F7F220C8B6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567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1EA3-D3DB-41FF-945B-4F7F220C8B6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567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1EA3-D3DB-41FF-945B-4F7F220C8B6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56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6A960-DE52-460C-A00D-5D748A37E76C}" type="datetime1">
              <a:rPr lang="en-US" smtClean="0"/>
              <a:t>4/28/2014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HBWD Stripline Kicker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520664"/>
            <a:ext cx="4587240" cy="1295176"/>
          </a:xfrm>
        </p:spPr>
        <p:txBody>
          <a:bodyPr lIns="45720" tIns="0" rIns="45720" bIns="0" anchor="t">
            <a:noAutofit/>
          </a:bodyPr>
          <a:lstStyle>
            <a:lvl1pPr marL="0" indent="0" algn="l">
              <a:buNone/>
              <a:defRPr sz="1600">
                <a:solidFill>
                  <a:srgbClr val="002060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206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>
              <a:buNone/>
              <a:defRPr>
                <a:solidFill>
                  <a:srgbClr val="002060"/>
                </a:solidFill>
              </a:defRPr>
            </a:lvl1pPr>
            <a:lvl2pPr marL="265113" indent="0">
              <a:buNone/>
              <a:defRPr>
                <a:solidFill>
                  <a:srgbClr val="002060"/>
                </a:solidFill>
              </a:defRPr>
            </a:lvl2pPr>
            <a:lvl3pPr marL="538163" indent="0">
              <a:buNone/>
              <a:defRPr>
                <a:solidFill>
                  <a:srgbClr val="002060"/>
                </a:solidFill>
              </a:defRPr>
            </a:lvl3pPr>
            <a:lvl4pPr marL="804863" indent="0">
              <a:buNone/>
              <a:defRPr>
                <a:solidFill>
                  <a:srgbClr val="002060"/>
                </a:solidFill>
              </a:defRPr>
            </a:lvl4pPr>
            <a:lvl5pPr marL="1077913" indent="0">
              <a:buNone/>
              <a:defRPr>
                <a:solidFill>
                  <a:srgbClr val="00206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BD892-DB3C-4A40-808F-6CA9D4F51FEA}" type="datetime1">
              <a:rPr lang="en-US" smtClean="0"/>
              <a:t>4/28/2014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HBWD Stripline Kicker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6538"/>
            <a:ext cx="8226000" cy="9396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0980" cy="4617085"/>
          </a:xfrm>
        </p:spPr>
        <p:txBody>
          <a:bodyPr anchor="ctr"/>
          <a:lstStyle>
            <a:lvl1pPr marL="0" indent="0">
              <a:buNone/>
              <a:defRPr sz="2600">
                <a:solidFill>
                  <a:srgbClr val="002060"/>
                </a:solidFill>
              </a:defRPr>
            </a:lvl1pPr>
            <a:lvl2pPr marL="265113" indent="0">
              <a:buNone/>
              <a:defRPr sz="2200">
                <a:solidFill>
                  <a:srgbClr val="002060"/>
                </a:solidFill>
              </a:defRPr>
            </a:lvl2pPr>
            <a:lvl3pPr marL="538163" indent="0">
              <a:buNone/>
              <a:defRPr sz="2000">
                <a:solidFill>
                  <a:srgbClr val="002060"/>
                </a:solidFill>
              </a:defRPr>
            </a:lvl3pPr>
            <a:lvl4pPr marL="1042416" indent="0">
              <a:buNone/>
              <a:defRPr sz="1800">
                <a:solidFill>
                  <a:srgbClr val="002060"/>
                </a:solidFill>
              </a:defRPr>
            </a:lvl4pPr>
            <a:lvl5pPr marL="1307592" indent="0">
              <a:buNone/>
              <a:defRPr sz="1800">
                <a:solidFill>
                  <a:srgbClr val="00206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402D-2034-44BB-B9C4-8828BBB43D7C}" type="datetime1">
              <a:rPr lang="en-US" smtClean="0"/>
              <a:t>4/28/2014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HBWD Stripline Kicker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1"/>
          </p:nvPr>
        </p:nvSpPr>
        <p:spPr>
          <a:xfrm>
            <a:off x="4671060" y="1333500"/>
            <a:ext cx="4012140" cy="4617085"/>
          </a:xfrm>
        </p:spPr>
        <p:txBody>
          <a:bodyPr anchor="ctr"/>
          <a:lstStyle>
            <a:lvl1pPr marL="0" indent="0">
              <a:buNone/>
              <a:defRPr sz="2600">
                <a:solidFill>
                  <a:srgbClr val="002060"/>
                </a:solidFill>
              </a:defRPr>
            </a:lvl1pPr>
            <a:lvl2pPr marL="265113" indent="0">
              <a:buNone/>
              <a:defRPr sz="2200">
                <a:solidFill>
                  <a:srgbClr val="002060"/>
                </a:solidFill>
              </a:defRPr>
            </a:lvl2pPr>
            <a:lvl3pPr marL="538163" indent="0">
              <a:buNone/>
              <a:defRPr sz="2000">
                <a:solidFill>
                  <a:srgbClr val="002060"/>
                </a:solidFill>
              </a:defRPr>
            </a:lvl3pPr>
            <a:lvl4pPr marL="1042416" indent="0">
              <a:buNone/>
              <a:defRPr sz="1800">
                <a:solidFill>
                  <a:srgbClr val="002060"/>
                </a:solidFill>
              </a:defRPr>
            </a:lvl4pPr>
            <a:lvl5pPr marL="1307592" indent="0">
              <a:buNone/>
              <a:defRPr sz="1800">
                <a:solidFill>
                  <a:srgbClr val="002060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33715-213E-4F03-97BA-79BFE4340BF2}" type="datetime1">
              <a:rPr lang="en-US" smtClean="0"/>
              <a:t>4/28/2014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HBWD Stripline Kicker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7D33-AE4B-45F3-BEFE-9D00739D6E83}" type="datetime1">
              <a:rPr lang="en-US" smtClean="0"/>
              <a:t>4/28/2014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HBWD Stripline Kicker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79" r:id="rId3"/>
    <p:sldLayoutId id="2147483664" r:id="rId4"/>
    <p:sldLayoutId id="2147483667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6576" indent="0" algn="l" rtl="0" eaLnBrk="1" latinLnBrk="0" hangingPunct="1">
        <a:spcBef>
          <a:spcPct val="20000"/>
        </a:spcBef>
        <a:buClr>
          <a:schemeClr val="tx1"/>
        </a:buClr>
        <a:buSzPct val="80000"/>
        <a:buFont typeface="Arial" panose="020B0604020202020204" pitchFamily="34" charset="0"/>
        <a:buNone/>
        <a:defRPr kumimoji="0" sz="3000" kern="1200">
          <a:solidFill>
            <a:srgbClr val="002060"/>
          </a:solidFill>
          <a:latin typeface="+mn-lt"/>
          <a:ea typeface="+mn-ea"/>
          <a:cs typeface="+mn-cs"/>
        </a:defRPr>
      </a:lvl1pPr>
      <a:lvl2pPr marL="448056" indent="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None/>
        <a:defRPr kumimoji="0" sz="2600" kern="1200">
          <a:solidFill>
            <a:srgbClr val="002060"/>
          </a:solidFill>
          <a:latin typeface="+mn-lt"/>
          <a:ea typeface="+mn-ea"/>
          <a:cs typeface="+mn-cs"/>
        </a:defRPr>
      </a:lvl2pPr>
      <a:lvl3pPr marL="749808" indent="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None/>
        <a:defRPr kumimoji="0"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042416" indent="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None/>
        <a:defRPr kumimoji="0"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1307592" indent="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None/>
        <a:defRPr kumimoji="0"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HBWD – Stripline Kicker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HBWD Stripline Kicker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smtClean="0"/>
              <a:t>Eric Montesinos</a:t>
            </a:r>
          </a:p>
          <a:p>
            <a:r>
              <a:rPr lang="en-GB" smtClean="0"/>
              <a:t>Débora Aguilera</a:t>
            </a:r>
          </a:p>
          <a:p>
            <a:r>
              <a:rPr lang="en-GB" smtClean="0"/>
              <a:t>Sebastien Calvo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fld id="{5168FBE4-7CF5-4F67-B7AA-8ED8A8696DA9}" type="datetime1">
              <a:rPr lang="en-US" smtClean="0"/>
              <a:t>4/28/2014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5554992" cy="4617085"/>
          </a:xfrm>
        </p:spPr>
        <p:txBody>
          <a:bodyPr anchor="t"/>
          <a:lstStyle/>
          <a:p>
            <a:r>
              <a:rPr lang="en-GB" dirty="0" smtClean="0"/>
              <a:t>Needed material:</a:t>
            </a:r>
          </a:p>
          <a:p>
            <a:r>
              <a:rPr lang="en-GB" dirty="0"/>
              <a:t>	</a:t>
            </a:r>
            <a:r>
              <a:rPr lang="en-GB" dirty="0" smtClean="0"/>
              <a:t>Three flanges for the machine</a:t>
            </a:r>
          </a:p>
          <a:p>
            <a:r>
              <a:rPr lang="en-GB" dirty="0"/>
              <a:t>	</a:t>
            </a:r>
            <a:r>
              <a:rPr lang="en-GB" dirty="0" smtClean="0"/>
              <a:t>Three spare flanges</a:t>
            </a:r>
          </a:p>
          <a:p>
            <a:r>
              <a:rPr lang="en-GB" dirty="0" smtClean="0"/>
              <a:t>Available material:</a:t>
            </a:r>
          </a:p>
          <a:p>
            <a:r>
              <a:rPr lang="en-GB" dirty="0"/>
              <a:t>	</a:t>
            </a:r>
            <a:r>
              <a:rPr lang="en-GB" dirty="0" smtClean="0"/>
              <a:t>Four flanges that need to be 	checked for validity, as some 	have chipped enamel.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80" y="2438868"/>
            <a:ext cx="2610348" cy="224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Enamelled flanges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HBWD Stripline Kicker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anchor="ctr"/>
          <a:lstStyle/>
          <a:p>
            <a:fld id="{5168FBE4-7CF5-4F67-B7AA-8ED8A8696DA9}" type="datetime1">
              <a:rPr lang="en-US" sz="1200">
                <a:solidFill>
                  <a:schemeClr val="tx1">
                    <a:tint val="75000"/>
                  </a:schemeClr>
                </a:solidFill>
              </a:rPr>
              <a:t>4/28/2014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table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6DD4C-4B9B-4284-9DE3-7E4F62D0DB2B}" type="datetime1">
              <a:rPr lang="en-US" smtClean="0"/>
              <a:pPr/>
              <a:t>4/28/2014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HBWD Stripline Kicker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624221"/>
              </p:ext>
            </p:extLst>
          </p:nvPr>
        </p:nvGraphicFramePr>
        <p:xfrm>
          <a:off x="1061532" y="1178700"/>
          <a:ext cx="7020936" cy="44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234"/>
                <a:gridCol w="1755234"/>
                <a:gridCol w="1755234"/>
                <a:gridCol w="175523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BE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Available </a:t>
                      </a:r>
                      <a:endParaRPr kumimoji="0"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 be provided</a:t>
                      </a:r>
                      <a:endParaRPr kumimoji="0"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Available </a:t>
                      </a:r>
                      <a:endParaRPr kumimoji="0"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GB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 be provided</a:t>
                      </a:r>
                      <a:endParaRPr kumimoji="0" lang="en-GB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Circular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bellow (x1)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Shielding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port extension (x3)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Elliptical bellow (x4)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GB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Regular flange (x2)</a:t>
                      </a:r>
                      <a:endParaRPr kumimoji="0" lang="en-GB" sz="1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Elliptical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bellow extension A (x3)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Enamelled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flange (x4)</a:t>
                      </a:r>
                      <a:endParaRPr lang="en-GB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GB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Enamelled flange (x2*)</a:t>
                      </a:r>
                      <a:endParaRPr kumimoji="0" lang="en-GB" sz="1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Elliptical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bellow extension B (x3)</a:t>
                      </a:r>
                      <a:endParaRPr lang="en-GB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Circular bellow (x1)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Circular chamber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(x2)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Shielding port + circular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bellow assembly (x2)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002060"/>
                          </a:solidFill>
                        </a:rPr>
                        <a:t>MBB chamber</a:t>
                      </a:r>
                      <a:r>
                        <a:rPr lang="en-GB" sz="1600" baseline="0" dirty="0" smtClean="0">
                          <a:solidFill>
                            <a:srgbClr val="002060"/>
                          </a:solidFill>
                        </a:rPr>
                        <a:t>  (x2)</a:t>
                      </a:r>
                      <a:endParaRPr lang="en-GB" sz="1600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0" y="5859324"/>
            <a:ext cx="7902444" cy="270036"/>
          </a:xfrm>
        </p:spPr>
        <p:txBody>
          <a:bodyPr anchor="t">
            <a:normAutofit fontScale="85000" lnSpcReduction="20000"/>
          </a:bodyPr>
          <a:lstStyle/>
          <a:p>
            <a:r>
              <a:rPr lang="en-GB" sz="1600" dirty="0" smtClean="0"/>
              <a:t>* At least two enamelled flanges are needed. The available ones need to be checked for validity</a:t>
            </a:r>
          </a:p>
        </p:txBody>
      </p:sp>
    </p:spTree>
    <p:extLst>
      <p:ext uri="{BB962C8B-B14F-4D97-AF65-F5344CB8AC3E}">
        <p14:creationId xmlns:p14="http://schemas.microsoft.com/office/powerpoint/2010/main" val="33322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248400" y="6356350"/>
            <a:ext cx="2895600" cy="365125"/>
          </a:xfrm>
        </p:spPr>
        <p:txBody>
          <a:bodyPr/>
          <a:lstStyle/>
          <a:p>
            <a:r>
              <a:rPr lang="en-US" dirty="0" smtClean="0"/>
              <a:t>HBWD Stripline Kicker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42350" y="6356350"/>
            <a:ext cx="501650" cy="365125"/>
          </a:xfrm>
        </p:spPr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362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4BD892-DB3C-4A40-808F-6CA9D4F51FEA}" type="datetime1">
              <a:rPr lang="en-US" smtClean="0"/>
              <a:pPr/>
              <a:t>4/28/2014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 anchorCtr="0">
            <a:normAutofit/>
          </a:bodyPr>
          <a:lstStyle/>
          <a:p>
            <a:r>
              <a:rPr lang="en-GB" dirty="0" smtClean="0"/>
              <a:t>Global assembly</a:t>
            </a:r>
          </a:p>
          <a:p>
            <a:r>
              <a:rPr lang="en-GB" dirty="0" smtClean="0"/>
              <a:t>Machine integration</a:t>
            </a:r>
          </a:p>
          <a:p>
            <a:r>
              <a:rPr lang="en-GB" dirty="0" smtClean="0"/>
              <a:t>Spare parts</a:t>
            </a:r>
          </a:p>
          <a:p>
            <a:r>
              <a:rPr lang="en-GB" dirty="0" smtClean="0"/>
              <a:t>Shielding port assembly</a:t>
            </a:r>
          </a:p>
          <a:p>
            <a:r>
              <a:rPr lang="en-GB" dirty="0" smtClean="0"/>
              <a:t>Elliptical bellow</a:t>
            </a:r>
          </a:p>
          <a:p>
            <a:r>
              <a:rPr lang="en-GB" dirty="0" smtClean="0"/>
              <a:t>Circular bellow</a:t>
            </a:r>
          </a:p>
          <a:p>
            <a:r>
              <a:rPr lang="en-GB" dirty="0" smtClean="0"/>
              <a:t>Enamelled flanges</a:t>
            </a:r>
          </a:p>
          <a:p>
            <a:r>
              <a:rPr lang="en-GB" dirty="0" smtClean="0"/>
              <a:t>Summary table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HBWD Stripline Kicker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fld id="{5168FBE4-7CF5-4F67-B7AA-8ED8A8696DA9}" type="datetime1">
              <a:rPr lang="en-US" smtClean="0"/>
              <a:t>4/28/2014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0" y="975600"/>
            <a:ext cx="7662122" cy="51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Global assembly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68FBE4-7CF5-4F67-B7AA-8ED8A8696DA9}" type="datetime1">
              <a:rPr lang="en-US" smtClean="0"/>
              <a:t>4/28/2014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dirty="0" smtClean="0"/>
              <a:t>HBWD Stripline Kicker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1400" y="5139228"/>
            <a:ext cx="3240432" cy="1015663"/>
            <a:chOff x="5913093" y="5139228"/>
            <a:chExt cx="3240432" cy="1015663"/>
          </a:xfrm>
        </p:grpSpPr>
        <p:sp>
          <p:nvSpPr>
            <p:cNvPr id="9" name="TextBox 8"/>
            <p:cNvSpPr txBox="1"/>
            <p:nvPr/>
          </p:nvSpPr>
          <p:spPr>
            <a:xfrm>
              <a:off x="5913093" y="5139228"/>
              <a:ext cx="3240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2060"/>
                  </a:solidFill>
                </a:rPr>
                <a:t>Key:</a:t>
              </a:r>
              <a:endParaRPr lang="en-GB" dirty="0">
                <a:solidFill>
                  <a:srgbClr val="002060"/>
                </a:solidFill>
              </a:endParaRPr>
            </a:p>
            <a:p>
              <a:r>
                <a:rPr lang="en-GB" sz="1400" dirty="0" smtClean="0">
                  <a:solidFill>
                    <a:srgbClr val="002060"/>
                  </a:solidFill>
                </a:rPr>
                <a:t>     Available </a:t>
              </a:r>
              <a:r>
                <a:rPr lang="en-GB" sz="1400" dirty="0">
                  <a:solidFill>
                    <a:srgbClr val="002060"/>
                  </a:solidFill>
                </a:rPr>
                <a:t>part</a:t>
              </a:r>
            </a:p>
            <a:p>
              <a:r>
                <a:rPr lang="en-GB" sz="1400" dirty="0" smtClean="0">
                  <a:solidFill>
                    <a:srgbClr val="002060"/>
                  </a:solidFill>
                </a:rPr>
                <a:t>     Standard </a:t>
              </a:r>
              <a:r>
                <a:rPr lang="en-GB" sz="1400" dirty="0">
                  <a:solidFill>
                    <a:srgbClr val="002060"/>
                  </a:solidFill>
                </a:rPr>
                <a:t>part </a:t>
              </a:r>
              <a:r>
                <a:rPr lang="en-GB" sz="1400" dirty="0" smtClean="0">
                  <a:solidFill>
                    <a:srgbClr val="002060"/>
                  </a:solidFill>
                </a:rPr>
                <a:t>(provided </a:t>
              </a:r>
              <a:r>
                <a:rPr lang="en-GB" sz="1400" dirty="0">
                  <a:solidFill>
                    <a:srgbClr val="002060"/>
                  </a:solidFill>
                </a:rPr>
                <a:t>by </a:t>
              </a:r>
              <a:r>
                <a:rPr lang="en-GB" sz="1400" dirty="0" smtClean="0">
                  <a:solidFill>
                    <a:srgbClr val="002060"/>
                  </a:solidFill>
                </a:rPr>
                <a:t>TE)</a:t>
              </a:r>
              <a:endParaRPr lang="en-GB" sz="1400" dirty="0">
                <a:solidFill>
                  <a:srgbClr val="002060"/>
                </a:solidFill>
              </a:endParaRPr>
            </a:p>
            <a:p>
              <a:r>
                <a:rPr lang="en-GB" sz="1400" dirty="0" smtClean="0">
                  <a:solidFill>
                    <a:srgbClr val="002060"/>
                  </a:solidFill>
                </a:rPr>
                <a:t>     Non-standard part (provided </a:t>
              </a:r>
              <a:r>
                <a:rPr lang="en-GB" sz="1400" dirty="0">
                  <a:solidFill>
                    <a:srgbClr val="002060"/>
                  </a:solidFill>
                </a:rPr>
                <a:t>by </a:t>
              </a:r>
              <a:r>
                <a:rPr lang="en-GB" sz="1400" dirty="0" smtClean="0">
                  <a:solidFill>
                    <a:srgbClr val="002060"/>
                  </a:solidFill>
                </a:rPr>
                <a:t>BE)</a:t>
              </a:r>
              <a:endParaRPr lang="en-GB" sz="1400" dirty="0">
                <a:solidFill>
                  <a:srgbClr val="002060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010776" y="5472000"/>
              <a:ext cx="181440" cy="605455"/>
              <a:chOff x="6010776" y="5472000"/>
              <a:chExt cx="181440" cy="60545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010776" y="5472000"/>
                <a:ext cx="180024" cy="173455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012192" y="5688000"/>
                <a:ext cx="180024" cy="173455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012192" y="5904000"/>
                <a:ext cx="180024" cy="1734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1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assembly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dirty="0" smtClean="0"/>
              <a:t>HBWD Stripline Kicker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91" y="977607"/>
            <a:ext cx="6570877" cy="466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1400" y="5139228"/>
            <a:ext cx="3240432" cy="1015663"/>
            <a:chOff x="5913093" y="5139228"/>
            <a:chExt cx="3240432" cy="1015663"/>
          </a:xfrm>
        </p:grpSpPr>
        <p:sp>
          <p:nvSpPr>
            <p:cNvPr id="9" name="TextBox 8"/>
            <p:cNvSpPr txBox="1"/>
            <p:nvPr/>
          </p:nvSpPr>
          <p:spPr>
            <a:xfrm>
              <a:off x="5913093" y="5139228"/>
              <a:ext cx="3240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2060"/>
                  </a:solidFill>
                </a:rPr>
                <a:t>Key:</a:t>
              </a:r>
              <a:endParaRPr lang="en-GB" dirty="0">
                <a:solidFill>
                  <a:srgbClr val="002060"/>
                </a:solidFill>
              </a:endParaRPr>
            </a:p>
            <a:p>
              <a:r>
                <a:rPr lang="en-GB" sz="1400" dirty="0" smtClean="0">
                  <a:solidFill>
                    <a:srgbClr val="002060"/>
                  </a:solidFill>
                </a:rPr>
                <a:t>     Available </a:t>
              </a:r>
              <a:r>
                <a:rPr lang="en-GB" sz="1400" dirty="0">
                  <a:solidFill>
                    <a:srgbClr val="002060"/>
                  </a:solidFill>
                </a:rPr>
                <a:t>part</a:t>
              </a:r>
            </a:p>
            <a:p>
              <a:r>
                <a:rPr lang="en-GB" sz="1400" dirty="0" smtClean="0">
                  <a:solidFill>
                    <a:srgbClr val="002060"/>
                  </a:solidFill>
                </a:rPr>
                <a:t>     Standard </a:t>
              </a:r>
              <a:r>
                <a:rPr lang="en-GB" sz="1400" dirty="0">
                  <a:solidFill>
                    <a:srgbClr val="002060"/>
                  </a:solidFill>
                </a:rPr>
                <a:t>part </a:t>
              </a:r>
              <a:r>
                <a:rPr lang="en-GB" sz="1400" dirty="0" smtClean="0">
                  <a:solidFill>
                    <a:srgbClr val="002060"/>
                  </a:solidFill>
                </a:rPr>
                <a:t>(provided </a:t>
              </a:r>
              <a:r>
                <a:rPr lang="en-GB" sz="1400" dirty="0">
                  <a:solidFill>
                    <a:srgbClr val="002060"/>
                  </a:solidFill>
                </a:rPr>
                <a:t>by </a:t>
              </a:r>
              <a:r>
                <a:rPr lang="en-GB" sz="1400" dirty="0" smtClean="0">
                  <a:solidFill>
                    <a:srgbClr val="002060"/>
                  </a:solidFill>
                </a:rPr>
                <a:t>TE)</a:t>
              </a:r>
              <a:endParaRPr lang="en-GB" sz="1400" dirty="0">
                <a:solidFill>
                  <a:srgbClr val="002060"/>
                </a:solidFill>
              </a:endParaRPr>
            </a:p>
            <a:p>
              <a:r>
                <a:rPr lang="en-GB" sz="1400" dirty="0" smtClean="0">
                  <a:solidFill>
                    <a:srgbClr val="002060"/>
                  </a:solidFill>
                </a:rPr>
                <a:t>     Non-standard part (provided </a:t>
              </a:r>
              <a:r>
                <a:rPr lang="en-GB" sz="1400" dirty="0">
                  <a:solidFill>
                    <a:srgbClr val="002060"/>
                  </a:solidFill>
                </a:rPr>
                <a:t>by </a:t>
              </a:r>
              <a:r>
                <a:rPr lang="en-GB" sz="1400" dirty="0" smtClean="0">
                  <a:solidFill>
                    <a:srgbClr val="002060"/>
                  </a:solidFill>
                </a:rPr>
                <a:t>BE)</a:t>
              </a:r>
              <a:endParaRPr lang="en-GB" sz="1400" dirty="0">
                <a:solidFill>
                  <a:srgbClr val="002060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010776" y="5472000"/>
              <a:ext cx="181440" cy="605455"/>
              <a:chOff x="6010776" y="5472000"/>
              <a:chExt cx="181440" cy="60545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010776" y="5472000"/>
                <a:ext cx="180024" cy="173455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012192" y="5688000"/>
                <a:ext cx="180024" cy="173455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012192" y="5904000"/>
                <a:ext cx="180024" cy="1734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fld id="{5168FBE4-7CF5-4F67-B7AA-8ED8A8696DA9}" type="datetime1">
              <a:rPr lang="en-US" smtClean="0"/>
              <a:t>4/28/2014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Machine integration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688"/>
            <a:ext cx="8226854" cy="2463441"/>
          </a:xfrm>
        </p:spPr>
        <p:txBody>
          <a:bodyPr anchor="t">
            <a:normAutofit fontScale="92500" lnSpcReduction="10000"/>
          </a:bodyPr>
          <a:lstStyle/>
          <a:p>
            <a:r>
              <a:rPr lang="en-GB" dirty="0" smtClean="0"/>
              <a:t>Present SPS scheme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Proposed new scheme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9369" y="1759509"/>
            <a:ext cx="1424939" cy="899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Magnet</a:t>
            </a:r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494308" y="2102409"/>
            <a:ext cx="232410" cy="190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639088" y="1751889"/>
            <a:ext cx="175260" cy="899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051664" y="2021925"/>
            <a:ext cx="7056675" cy="3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6660 mm vacuum Pipe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1871640" y="1751889"/>
            <a:ext cx="175260" cy="899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dirty="0" smtClean="0"/>
              <a:t>HBWD Stripline Kicker</a:t>
            </a:r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69369" y="3651883"/>
            <a:ext cx="1424939" cy="899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Magnet</a:t>
            </a:r>
            <a:endParaRPr lang="en-GB" dirty="0"/>
          </a:p>
        </p:txBody>
      </p:sp>
      <p:sp>
        <p:nvSpPr>
          <p:cNvPr id="39" name="Rectangle 38"/>
          <p:cNvSpPr/>
          <p:nvPr/>
        </p:nvSpPr>
        <p:spPr>
          <a:xfrm>
            <a:off x="1494308" y="3994783"/>
            <a:ext cx="232410" cy="1905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1639088" y="3644263"/>
            <a:ext cx="175260" cy="899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8156162" y="3917479"/>
            <a:ext cx="916438" cy="3009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Pipe</a:t>
            </a:r>
            <a:endParaRPr lang="en-GB" dirty="0"/>
          </a:p>
        </p:txBody>
      </p:sp>
      <p:sp>
        <p:nvSpPr>
          <p:cNvPr id="42" name="Rectangle 41"/>
          <p:cNvSpPr/>
          <p:nvPr/>
        </p:nvSpPr>
        <p:spPr>
          <a:xfrm>
            <a:off x="8068533" y="3651883"/>
            <a:ext cx="175260" cy="8991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4082821" y="4698366"/>
            <a:ext cx="1530204" cy="540072"/>
          </a:xfrm>
          <a:prstGeom prst="rect">
            <a:avLst/>
          </a:prstGeom>
        </p:spPr>
        <p:txBody>
          <a:bodyPr vert="horz" anchor="t">
            <a:normAutofit fontScale="85000" lnSpcReduction="10000"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 panose="020B0604020202020204" pitchFamily="34" charset="0"/>
              <a:buNone/>
              <a:defRPr kumimoji="0" sz="3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265113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2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538163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None/>
              <a:defRPr kumimoji="0"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804863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None/>
              <a:defRPr kumimoji="0"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077913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None/>
              <a:defRPr kumimoji="0"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+ Spares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71400" y="5139228"/>
            <a:ext cx="3240432" cy="1015663"/>
            <a:chOff x="5913093" y="5139228"/>
            <a:chExt cx="3240432" cy="1015663"/>
          </a:xfrm>
        </p:grpSpPr>
        <p:sp>
          <p:nvSpPr>
            <p:cNvPr id="47" name="TextBox 46"/>
            <p:cNvSpPr txBox="1"/>
            <p:nvPr/>
          </p:nvSpPr>
          <p:spPr>
            <a:xfrm>
              <a:off x="5913093" y="5139228"/>
              <a:ext cx="3240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2060"/>
                  </a:solidFill>
                </a:rPr>
                <a:t>Key:</a:t>
              </a:r>
              <a:endParaRPr lang="en-GB" dirty="0">
                <a:solidFill>
                  <a:srgbClr val="002060"/>
                </a:solidFill>
              </a:endParaRPr>
            </a:p>
            <a:p>
              <a:r>
                <a:rPr lang="en-GB" sz="1400" dirty="0" smtClean="0">
                  <a:solidFill>
                    <a:srgbClr val="002060"/>
                  </a:solidFill>
                </a:rPr>
                <a:t>     Available </a:t>
              </a:r>
              <a:r>
                <a:rPr lang="en-GB" sz="1400" dirty="0">
                  <a:solidFill>
                    <a:srgbClr val="002060"/>
                  </a:solidFill>
                </a:rPr>
                <a:t>part</a:t>
              </a:r>
            </a:p>
            <a:p>
              <a:r>
                <a:rPr lang="en-GB" sz="1400" dirty="0" smtClean="0">
                  <a:solidFill>
                    <a:srgbClr val="002060"/>
                  </a:solidFill>
                </a:rPr>
                <a:t>     Standard </a:t>
              </a:r>
              <a:r>
                <a:rPr lang="en-GB" sz="1400" dirty="0">
                  <a:solidFill>
                    <a:srgbClr val="002060"/>
                  </a:solidFill>
                </a:rPr>
                <a:t>part </a:t>
              </a:r>
              <a:r>
                <a:rPr lang="en-GB" sz="1400" dirty="0" smtClean="0">
                  <a:solidFill>
                    <a:srgbClr val="002060"/>
                  </a:solidFill>
                </a:rPr>
                <a:t>(provided </a:t>
              </a:r>
              <a:r>
                <a:rPr lang="en-GB" sz="1400" dirty="0">
                  <a:solidFill>
                    <a:srgbClr val="002060"/>
                  </a:solidFill>
                </a:rPr>
                <a:t>by </a:t>
              </a:r>
              <a:r>
                <a:rPr lang="en-GB" sz="1400" dirty="0" smtClean="0">
                  <a:solidFill>
                    <a:srgbClr val="002060"/>
                  </a:solidFill>
                </a:rPr>
                <a:t>TE)</a:t>
              </a:r>
              <a:endParaRPr lang="en-GB" sz="1400" dirty="0">
                <a:solidFill>
                  <a:srgbClr val="002060"/>
                </a:solidFill>
              </a:endParaRPr>
            </a:p>
            <a:p>
              <a:r>
                <a:rPr lang="en-GB" sz="1400" dirty="0" smtClean="0">
                  <a:solidFill>
                    <a:srgbClr val="002060"/>
                  </a:solidFill>
                </a:rPr>
                <a:t>     Non-standard part (provided </a:t>
              </a:r>
              <a:r>
                <a:rPr lang="en-GB" sz="1400" dirty="0">
                  <a:solidFill>
                    <a:srgbClr val="002060"/>
                  </a:solidFill>
                </a:rPr>
                <a:t>by </a:t>
              </a:r>
              <a:r>
                <a:rPr lang="en-GB" sz="1400" dirty="0" smtClean="0">
                  <a:solidFill>
                    <a:srgbClr val="002060"/>
                  </a:solidFill>
                </a:rPr>
                <a:t>BE)</a:t>
              </a:r>
              <a:endParaRPr lang="en-GB" sz="1400" dirty="0">
                <a:solidFill>
                  <a:srgbClr val="002060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010776" y="5472000"/>
              <a:ext cx="181440" cy="605455"/>
              <a:chOff x="6010776" y="5472000"/>
              <a:chExt cx="181440" cy="605455"/>
            </a:xfrm>
          </p:grpSpPr>
          <p:sp>
            <p:nvSpPr>
              <p:cNvPr id="49" name="Rectangle 48"/>
              <p:cNvSpPr/>
              <p:nvPr/>
            </p:nvSpPr>
            <p:spPr>
              <a:xfrm>
                <a:off x="6010776" y="5472000"/>
                <a:ext cx="180024" cy="173455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012192" y="5688000"/>
                <a:ext cx="180024" cy="173455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012192" y="5904000"/>
                <a:ext cx="180024" cy="1734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48" y="3637563"/>
            <a:ext cx="6254185" cy="96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191383" y="5139228"/>
            <a:ext cx="4881217" cy="97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fld id="{5168FBE4-7CF5-4F67-B7AA-8ED8A8696DA9}" type="datetime1">
              <a:rPr lang="en-US" smtClean="0"/>
              <a:t>4/28/2014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Spare parts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688"/>
            <a:ext cx="8226854" cy="5040672"/>
          </a:xfrm>
        </p:spPr>
        <p:txBody>
          <a:bodyPr anchor="t">
            <a:noAutofit/>
          </a:bodyPr>
          <a:lstStyle/>
          <a:p>
            <a:r>
              <a:rPr lang="en-GB" sz="2200" dirty="0" smtClean="0"/>
              <a:t>Spare parts for each component will be kept unassembled</a:t>
            </a:r>
          </a:p>
          <a:p>
            <a:endParaRPr lang="en-GB" sz="2200" dirty="0" smtClean="0"/>
          </a:p>
          <a:p>
            <a:r>
              <a:rPr lang="en-GB" sz="2200" dirty="0" smtClean="0"/>
              <a:t>Replacement components will only be assembled if and when they are needed in the machine</a:t>
            </a:r>
          </a:p>
          <a:p>
            <a:endParaRPr lang="en-GB" sz="2200" dirty="0"/>
          </a:p>
          <a:p>
            <a:r>
              <a:rPr lang="en-GB" sz="2200" dirty="0" smtClean="0"/>
              <a:t>TE will be in charge of the assembly of each component once all the parts are available, and of the assembly of the spare parts if and when needed</a:t>
            </a:r>
          </a:p>
          <a:p>
            <a:endParaRPr lang="en-GB" sz="2200" dirty="0" smtClean="0"/>
          </a:p>
          <a:p>
            <a:r>
              <a:rPr lang="en-GB" sz="2200" dirty="0" smtClean="0"/>
              <a:t>Standard parts of each component will have one replacement</a:t>
            </a:r>
          </a:p>
          <a:p>
            <a:endParaRPr lang="en-GB" sz="2200" dirty="0" smtClean="0"/>
          </a:p>
          <a:p>
            <a:r>
              <a:rPr lang="en-GB" sz="2200" dirty="0" smtClean="0"/>
              <a:t>Non-standard parts of each component will have two replacements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</p:spPr>
        <p:txBody>
          <a:bodyPr/>
          <a:lstStyle/>
          <a:p>
            <a:r>
              <a:rPr lang="en-US" dirty="0" smtClean="0"/>
              <a:t>HBWD Stripline Kicker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</p:spPr>
        <p:txBody>
          <a:bodyPr/>
          <a:lstStyle/>
          <a:p>
            <a:fld id="{5168FBE4-7CF5-4F67-B7AA-8ED8A8696DA9}" type="datetime1">
              <a:rPr lang="en-US" smtClean="0"/>
              <a:t>4/28/2014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7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06" y="1729664"/>
            <a:ext cx="5438850" cy="412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Shielding port assembly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8165340" cy="4617085"/>
          </a:xfrm>
        </p:spPr>
        <p:txBody>
          <a:bodyPr anchor="t"/>
          <a:lstStyle/>
          <a:p>
            <a:r>
              <a:rPr lang="en-GB" dirty="0" smtClean="0"/>
              <a:t>Needed material</a:t>
            </a:r>
          </a:p>
          <a:p>
            <a:pPr lvl="2"/>
            <a:endParaRPr lang="en-GB" dirty="0" smtClean="0"/>
          </a:p>
          <a:p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HBWD Stripline Kicker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4481988" y="3608784"/>
            <a:ext cx="1980264" cy="360048"/>
          </a:xfrm>
        </p:spPr>
        <p:txBody>
          <a:bodyPr anchor="t">
            <a:normAutofit/>
          </a:bodyPr>
          <a:lstStyle/>
          <a:p>
            <a:r>
              <a:rPr lang="en-GB" sz="1500" dirty="0"/>
              <a:t>3</a:t>
            </a:r>
            <a:r>
              <a:rPr lang="en-GB" sz="1500" dirty="0" smtClean="0"/>
              <a:t>x extension*</a:t>
            </a:r>
            <a:endParaRPr lang="en-GB" sz="1500" dirty="0"/>
          </a:p>
        </p:txBody>
      </p:sp>
      <p:sp>
        <p:nvSpPr>
          <p:cNvPr id="31" name="Content Placeholder 2"/>
          <p:cNvSpPr>
            <a:spLocks noGrp="1"/>
          </p:cNvSpPr>
          <p:nvPr>
            <p:ph sz="half" idx="1"/>
          </p:nvPr>
        </p:nvSpPr>
        <p:spPr>
          <a:xfrm>
            <a:off x="3041796" y="2888784"/>
            <a:ext cx="4680624" cy="360048"/>
          </a:xfrm>
        </p:spPr>
        <p:txBody>
          <a:bodyPr anchor="t">
            <a:noAutofit/>
          </a:bodyPr>
          <a:lstStyle/>
          <a:p>
            <a:r>
              <a:rPr lang="en-GB" sz="1500" dirty="0" smtClean="0"/>
              <a:t>2x MBB chamber (L = 127.5 mm [to be confirmed])</a:t>
            </a:r>
            <a:endParaRPr lang="en-GB" sz="1500" dirty="0"/>
          </a:p>
        </p:txBody>
      </p:sp>
      <p:sp>
        <p:nvSpPr>
          <p:cNvPr id="32" name="Content Placeholder 2"/>
          <p:cNvSpPr>
            <a:spLocks noGrp="1"/>
          </p:cNvSpPr>
          <p:nvPr>
            <p:ph sz="half" idx="1"/>
          </p:nvPr>
        </p:nvSpPr>
        <p:spPr>
          <a:xfrm>
            <a:off x="5742156" y="4328784"/>
            <a:ext cx="1980264" cy="360048"/>
          </a:xfrm>
        </p:spPr>
        <p:txBody>
          <a:bodyPr anchor="t">
            <a:normAutofit fontScale="85000" lnSpcReduction="10000"/>
          </a:bodyPr>
          <a:lstStyle/>
          <a:p>
            <a:r>
              <a:rPr lang="en-GB" sz="1800" dirty="0" smtClean="0"/>
              <a:t>2x enamelled flange</a:t>
            </a:r>
            <a:endParaRPr lang="en-GB" sz="1800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1871640" y="1808784"/>
            <a:ext cx="3690366" cy="360048"/>
          </a:xfrm>
        </p:spPr>
        <p:txBody>
          <a:bodyPr anchor="t">
            <a:noAutofit/>
          </a:bodyPr>
          <a:lstStyle/>
          <a:p>
            <a:r>
              <a:rPr lang="en-GB" sz="1500" dirty="0" smtClean="0"/>
              <a:t>2x shielding port + bellow assembly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913093" y="5139228"/>
            <a:ext cx="3240432" cy="1015663"/>
            <a:chOff x="5913093" y="5139228"/>
            <a:chExt cx="3240432" cy="1015663"/>
          </a:xfrm>
        </p:grpSpPr>
        <p:sp>
          <p:nvSpPr>
            <p:cNvPr id="24" name="TextBox 23"/>
            <p:cNvSpPr txBox="1"/>
            <p:nvPr/>
          </p:nvSpPr>
          <p:spPr>
            <a:xfrm>
              <a:off x="5913093" y="5139228"/>
              <a:ext cx="3240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2060"/>
                  </a:solidFill>
                </a:rPr>
                <a:t>Key:</a:t>
              </a:r>
              <a:endParaRPr lang="en-GB" dirty="0">
                <a:solidFill>
                  <a:srgbClr val="002060"/>
                </a:solidFill>
              </a:endParaRPr>
            </a:p>
            <a:p>
              <a:r>
                <a:rPr lang="en-GB" sz="1400" dirty="0" smtClean="0">
                  <a:solidFill>
                    <a:srgbClr val="002060"/>
                  </a:solidFill>
                </a:rPr>
                <a:t>     Available </a:t>
              </a:r>
              <a:r>
                <a:rPr lang="en-GB" sz="1400" dirty="0">
                  <a:solidFill>
                    <a:srgbClr val="002060"/>
                  </a:solidFill>
                </a:rPr>
                <a:t>part</a:t>
              </a:r>
            </a:p>
            <a:p>
              <a:r>
                <a:rPr lang="en-GB" sz="1400" dirty="0" smtClean="0">
                  <a:solidFill>
                    <a:srgbClr val="002060"/>
                  </a:solidFill>
                </a:rPr>
                <a:t>     Standard </a:t>
              </a:r>
              <a:r>
                <a:rPr lang="en-GB" sz="1400" dirty="0">
                  <a:solidFill>
                    <a:srgbClr val="002060"/>
                  </a:solidFill>
                </a:rPr>
                <a:t>part </a:t>
              </a:r>
              <a:r>
                <a:rPr lang="en-GB" sz="1400" dirty="0" smtClean="0">
                  <a:solidFill>
                    <a:srgbClr val="002060"/>
                  </a:solidFill>
                </a:rPr>
                <a:t>(provided </a:t>
              </a:r>
              <a:r>
                <a:rPr lang="en-GB" sz="1400" dirty="0">
                  <a:solidFill>
                    <a:srgbClr val="002060"/>
                  </a:solidFill>
                </a:rPr>
                <a:t>by </a:t>
              </a:r>
              <a:r>
                <a:rPr lang="en-GB" sz="1400" dirty="0" smtClean="0">
                  <a:solidFill>
                    <a:srgbClr val="002060"/>
                  </a:solidFill>
                </a:rPr>
                <a:t>TE)</a:t>
              </a:r>
              <a:endParaRPr lang="en-GB" sz="1400" dirty="0">
                <a:solidFill>
                  <a:srgbClr val="002060"/>
                </a:solidFill>
              </a:endParaRPr>
            </a:p>
            <a:p>
              <a:r>
                <a:rPr lang="en-GB" sz="1400" dirty="0" smtClean="0">
                  <a:solidFill>
                    <a:srgbClr val="002060"/>
                  </a:solidFill>
                </a:rPr>
                <a:t>     Non-standard part (provided </a:t>
              </a:r>
              <a:r>
                <a:rPr lang="en-GB" sz="1400" dirty="0">
                  <a:solidFill>
                    <a:srgbClr val="002060"/>
                  </a:solidFill>
                </a:rPr>
                <a:t>by </a:t>
              </a:r>
              <a:r>
                <a:rPr lang="en-GB" sz="1400" dirty="0" smtClean="0">
                  <a:solidFill>
                    <a:srgbClr val="002060"/>
                  </a:solidFill>
                </a:rPr>
                <a:t>BE)</a:t>
              </a:r>
              <a:endParaRPr lang="en-GB" sz="1400" dirty="0">
                <a:solidFill>
                  <a:srgbClr val="002060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010776" y="5472000"/>
              <a:ext cx="181440" cy="605455"/>
              <a:chOff x="6010776" y="5472000"/>
              <a:chExt cx="181440" cy="60545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010776" y="5472000"/>
                <a:ext cx="180024" cy="173455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012192" y="5688000"/>
                <a:ext cx="180024" cy="173455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012192" y="5904000"/>
                <a:ext cx="180024" cy="1734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anchor="ctr"/>
          <a:lstStyle/>
          <a:p>
            <a:fld id="{5168FBE4-7CF5-4F67-B7AA-8ED8A8696DA9}" type="datetime1">
              <a:rPr lang="en-US" sz="1200">
                <a:solidFill>
                  <a:schemeClr val="tx1">
                    <a:tint val="75000"/>
                  </a:schemeClr>
                </a:solidFill>
              </a:rPr>
              <a:t>4/28/2014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sz="half" idx="1"/>
          </p:nvPr>
        </p:nvSpPr>
        <p:spPr>
          <a:xfrm>
            <a:off x="0" y="5859324"/>
            <a:ext cx="7902444" cy="270036"/>
          </a:xfrm>
        </p:spPr>
        <p:txBody>
          <a:bodyPr anchor="t">
            <a:normAutofit fontScale="85000" lnSpcReduction="20000"/>
          </a:bodyPr>
          <a:lstStyle/>
          <a:p>
            <a:r>
              <a:rPr lang="en-GB" sz="1600" dirty="0" smtClean="0"/>
              <a:t>* The extension and the flange will be welded and stored assembled</a:t>
            </a:r>
          </a:p>
        </p:txBody>
      </p:sp>
    </p:spTree>
    <p:extLst>
      <p:ext uri="{BB962C8B-B14F-4D97-AF65-F5344CB8AC3E}">
        <p14:creationId xmlns:p14="http://schemas.microsoft.com/office/powerpoint/2010/main" val="203333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4" y="1725705"/>
            <a:ext cx="5573031" cy="41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Elliptical bellow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8165340" cy="4617085"/>
          </a:xfrm>
        </p:spPr>
        <p:txBody>
          <a:bodyPr anchor="t"/>
          <a:lstStyle/>
          <a:p>
            <a:r>
              <a:rPr lang="en-GB" dirty="0" smtClean="0"/>
              <a:t>Needed material</a:t>
            </a:r>
          </a:p>
          <a:p>
            <a:pPr lvl="2"/>
            <a:endParaRPr lang="en-GB" dirty="0" smtClean="0"/>
          </a:p>
          <a:p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HBWD Stripline Kicker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2411712" y="2556000"/>
            <a:ext cx="1980264" cy="360048"/>
          </a:xfrm>
        </p:spPr>
        <p:txBody>
          <a:bodyPr anchor="t">
            <a:normAutofit/>
          </a:bodyPr>
          <a:lstStyle/>
          <a:p>
            <a:r>
              <a:rPr lang="en-GB" sz="1500" dirty="0"/>
              <a:t>3</a:t>
            </a:r>
            <a:r>
              <a:rPr lang="en-GB" sz="1500" dirty="0" smtClean="0"/>
              <a:t>x extension A*</a:t>
            </a:r>
            <a:endParaRPr lang="en-GB" sz="1500" dirty="0"/>
          </a:p>
        </p:txBody>
      </p:sp>
      <p:sp>
        <p:nvSpPr>
          <p:cNvPr id="31" name="Content Placeholder 2"/>
          <p:cNvSpPr>
            <a:spLocks noGrp="1"/>
          </p:cNvSpPr>
          <p:nvPr>
            <p:ph sz="half" idx="1"/>
          </p:nvPr>
        </p:nvSpPr>
        <p:spPr>
          <a:xfrm>
            <a:off x="3491856" y="3078000"/>
            <a:ext cx="1980264" cy="360048"/>
          </a:xfrm>
        </p:spPr>
        <p:txBody>
          <a:bodyPr anchor="t">
            <a:normAutofit/>
          </a:bodyPr>
          <a:lstStyle/>
          <a:p>
            <a:r>
              <a:rPr lang="en-GB" sz="1500" dirty="0" smtClean="0"/>
              <a:t>2x elliptical bellow</a:t>
            </a:r>
            <a:endParaRPr lang="en-GB" sz="1500" dirty="0"/>
          </a:p>
        </p:txBody>
      </p:sp>
      <p:sp>
        <p:nvSpPr>
          <p:cNvPr id="32" name="Content Placeholder 2"/>
          <p:cNvSpPr>
            <a:spLocks noGrp="1"/>
          </p:cNvSpPr>
          <p:nvPr>
            <p:ph sz="half" idx="1"/>
          </p:nvPr>
        </p:nvSpPr>
        <p:spPr>
          <a:xfrm>
            <a:off x="5742156" y="4122000"/>
            <a:ext cx="1980264" cy="360048"/>
          </a:xfrm>
        </p:spPr>
        <p:txBody>
          <a:bodyPr anchor="t">
            <a:normAutofit fontScale="85000" lnSpcReduction="10000"/>
          </a:bodyPr>
          <a:lstStyle/>
          <a:p>
            <a:r>
              <a:rPr lang="en-GB" sz="1800" dirty="0" smtClean="0"/>
              <a:t>2x enamelled flange</a:t>
            </a:r>
            <a:endParaRPr lang="en-GB" sz="1800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3600000"/>
            <a:ext cx="1980264" cy="360048"/>
          </a:xfrm>
        </p:spPr>
        <p:txBody>
          <a:bodyPr anchor="t">
            <a:normAutofit/>
          </a:bodyPr>
          <a:lstStyle/>
          <a:p>
            <a:r>
              <a:rPr lang="en-GB" sz="1500" dirty="0"/>
              <a:t>3</a:t>
            </a:r>
            <a:r>
              <a:rPr lang="en-GB" sz="1500" dirty="0" smtClean="0"/>
              <a:t>x extension B*</a:t>
            </a:r>
            <a:endParaRPr lang="en-GB" sz="1500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"/>
          </p:nvPr>
        </p:nvSpPr>
        <p:spPr>
          <a:xfrm>
            <a:off x="1510015" y="1823738"/>
            <a:ext cx="1980264" cy="360048"/>
          </a:xfrm>
        </p:spPr>
        <p:txBody>
          <a:bodyPr anchor="t">
            <a:normAutofit/>
          </a:bodyPr>
          <a:lstStyle/>
          <a:p>
            <a:r>
              <a:rPr lang="en-GB" sz="1500" dirty="0" smtClean="0"/>
              <a:t>2x regular flange</a:t>
            </a:r>
            <a:endParaRPr lang="en-GB" sz="15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913093" y="5139228"/>
            <a:ext cx="3240432" cy="1015663"/>
            <a:chOff x="5913093" y="5139228"/>
            <a:chExt cx="3240432" cy="1015663"/>
          </a:xfrm>
        </p:grpSpPr>
        <p:sp>
          <p:nvSpPr>
            <p:cNvPr id="35" name="TextBox 34"/>
            <p:cNvSpPr txBox="1"/>
            <p:nvPr/>
          </p:nvSpPr>
          <p:spPr>
            <a:xfrm>
              <a:off x="5913093" y="5139228"/>
              <a:ext cx="3240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2060"/>
                  </a:solidFill>
                </a:rPr>
                <a:t>Key:</a:t>
              </a:r>
              <a:endParaRPr lang="en-GB" dirty="0">
                <a:solidFill>
                  <a:srgbClr val="002060"/>
                </a:solidFill>
              </a:endParaRPr>
            </a:p>
            <a:p>
              <a:r>
                <a:rPr lang="en-GB" sz="1400" dirty="0" smtClean="0">
                  <a:solidFill>
                    <a:srgbClr val="002060"/>
                  </a:solidFill>
                </a:rPr>
                <a:t>     Available </a:t>
              </a:r>
              <a:r>
                <a:rPr lang="en-GB" sz="1400" dirty="0">
                  <a:solidFill>
                    <a:srgbClr val="002060"/>
                  </a:solidFill>
                </a:rPr>
                <a:t>part</a:t>
              </a:r>
            </a:p>
            <a:p>
              <a:r>
                <a:rPr lang="en-GB" sz="1400" dirty="0" smtClean="0">
                  <a:solidFill>
                    <a:srgbClr val="002060"/>
                  </a:solidFill>
                </a:rPr>
                <a:t>     Standard </a:t>
              </a:r>
              <a:r>
                <a:rPr lang="en-GB" sz="1400" dirty="0">
                  <a:solidFill>
                    <a:srgbClr val="002060"/>
                  </a:solidFill>
                </a:rPr>
                <a:t>part </a:t>
              </a:r>
              <a:r>
                <a:rPr lang="en-GB" sz="1400" dirty="0" smtClean="0">
                  <a:solidFill>
                    <a:srgbClr val="002060"/>
                  </a:solidFill>
                </a:rPr>
                <a:t>(provided </a:t>
              </a:r>
              <a:r>
                <a:rPr lang="en-GB" sz="1400" dirty="0">
                  <a:solidFill>
                    <a:srgbClr val="002060"/>
                  </a:solidFill>
                </a:rPr>
                <a:t>by </a:t>
              </a:r>
              <a:r>
                <a:rPr lang="en-GB" sz="1400" dirty="0" smtClean="0">
                  <a:solidFill>
                    <a:srgbClr val="002060"/>
                  </a:solidFill>
                </a:rPr>
                <a:t>TE)</a:t>
              </a:r>
              <a:endParaRPr lang="en-GB" sz="1400" dirty="0">
                <a:solidFill>
                  <a:srgbClr val="002060"/>
                </a:solidFill>
              </a:endParaRPr>
            </a:p>
            <a:p>
              <a:r>
                <a:rPr lang="en-GB" sz="1400" dirty="0" smtClean="0">
                  <a:solidFill>
                    <a:srgbClr val="002060"/>
                  </a:solidFill>
                </a:rPr>
                <a:t>     Non-standard part (provided </a:t>
              </a:r>
              <a:r>
                <a:rPr lang="en-GB" sz="1400" dirty="0">
                  <a:solidFill>
                    <a:srgbClr val="002060"/>
                  </a:solidFill>
                </a:rPr>
                <a:t>by </a:t>
              </a:r>
              <a:r>
                <a:rPr lang="en-GB" sz="1400" dirty="0" smtClean="0">
                  <a:solidFill>
                    <a:srgbClr val="002060"/>
                  </a:solidFill>
                </a:rPr>
                <a:t>BE)</a:t>
              </a:r>
              <a:endParaRPr lang="en-GB" sz="1400" dirty="0">
                <a:solidFill>
                  <a:srgbClr val="002060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010776" y="5472000"/>
              <a:ext cx="181440" cy="605455"/>
              <a:chOff x="6010776" y="5472000"/>
              <a:chExt cx="181440" cy="605455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010776" y="5472000"/>
                <a:ext cx="180024" cy="173455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012192" y="5688000"/>
                <a:ext cx="180024" cy="173455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012192" y="5904000"/>
                <a:ext cx="180024" cy="1734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anchor="ctr"/>
          <a:lstStyle/>
          <a:p>
            <a:fld id="{5168FBE4-7CF5-4F67-B7AA-8ED8A8696DA9}" type="datetime1">
              <a:rPr lang="en-US" sz="1200">
                <a:solidFill>
                  <a:schemeClr val="tx1">
                    <a:tint val="75000"/>
                  </a:schemeClr>
                </a:solidFill>
              </a:rPr>
              <a:t>4/28/2014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0" y="5859324"/>
            <a:ext cx="7902444" cy="270036"/>
          </a:xfrm>
        </p:spPr>
        <p:txBody>
          <a:bodyPr anchor="t">
            <a:noAutofit/>
          </a:bodyPr>
          <a:lstStyle/>
          <a:p>
            <a:r>
              <a:rPr lang="en-GB" sz="1200" dirty="0" smtClean="0"/>
              <a:t>* The extensions and their corresponding flanges will be welded and stored assembled</a:t>
            </a:r>
          </a:p>
        </p:txBody>
      </p:sp>
    </p:spTree>
    <p:extLst>
      <p:ext uri="{BB962C8B-B14F-4D97-AF65-F5344CB8AC3E}">
        <p14:creationId xmlns:p14="http://schemas.microsoft.com/office/powerpoint/2010/main" val="1120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07" y="1898796"/>
            <a:ext cx="4860649" cy="381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Circular bellow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8165340" cy="4617085"/>
          </a:xfrm>
        </p:spPr>
        <p:txBody>
          <a:bodyPr anchor="t"/>
          <a:lstStyle/>
          <a:p>
            <a:r>
              <a:rPr lang="en-GB" dirty="0" smtClean="0"/>
              <a:t>Needed material</a:t>
            </a:r>
          </a:p>
          <a:p>
            <a:pPr lvl="2"/>
            <a:endParaRPr lang="en-GB" dirty="0" smtClean="0"/>
          </a:p>
          <a:p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HBWD Stripline Kicker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913093" y="5139228"/>
            <a:ext cx="3240432" cy="1015663"/>
            <a:chOff x="5913093" y="5139228"/>
            <a:chExt cx="3240432" cy="1015663"/>
          </a:xfrm>
        </p:grpSpPr>
        <p:sp>
          <p:nvSpPr>
            <p:cNvPr id="5" name="TextBox 4"/>
            <p:cNvSpPr txBox="1"/>
            <p:nvPr/>
          </p:nvSpPr>
          <p:spPr>
            <a:xfrm>
              <a:off x="5913093" y="5139228"/>
              <a:ext cx="3240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2060"/>
                  </a:solidFill>
                </a:rPr>
                <a:t>Key:</a:t>
              </a:r>
              <a:endParaRPr lang="en-GB" dirty="0">
                <a:solidFill>
                  <a:srgbClr val="002060"/>
                </a:solidFill>
              </a:endParaRPr>
            </a:p>
            <a:p>
              <a:r>
                <a:rPr lang="en-GB" sz="1400" dirty="0" smtClean="0">
                  <a:solidFill>
                    <a:srgbClr val="002060"/>
                  </a:solidFill>
                </a:rPr>
                <a:t>     Available </a:t>
              </a:r>
              <a:r>
                <a:rPr lang="en-GB" sz="1400" dirty="0">
                  <a:solidFill>
                    <a:srgbClr val="002060"/>
                  </a:solidFill>
                </a:rPr>
                <a:t>part</a:t>
              </a:r>
            </a:p>
            <a:p>
              <a:r>
                <a:rPr lang="en-GB" sz="1400" dirty="0" smtClean="0">
                  <a:solidFill>
                    <a:srgbClr val="002060"/>
                  </a:solidFill>
                </a:rPr>
                <a:t>     Standard </a:t>
              </a:r>
              <a:r>
                <a:rPr lang="en-GB" sz="1400" dirty="0">
                  <a:solidFill>
                    <a:srgbClr val="002060"/>
                  </a:solidFill>
                </a:rPr>
                <a:t>part </a:t>
              </a:r>
              <a:r>
                <a:rPr lang="en-GB" sz="1400" dirty="0" smtClean="0">
                  <a:solidFill>
                    <a:srgbClr val="002060"/>
                  </a:solidFill>
                </a:rPr>
                <a:t>(provided </a:t>
              </a:r>
              <a:r>
                <a:rPr lang="en-GB" sz="1400" dirty="0">
                  <a:solidFill>
                    <a:srgbClr val="002060"/>
                  </a:solidFill>
                </a:rPr>
                <a:t>by </a:t>
              </a:r>
              <a:r>
                <a:rPr lang="en-GB" sz="1400" dirty="0" smtClean="0">
                  <a:solidFill>
                    <a:srgbClr val="002060"/>
                  </a:solidFill>
                </a:rPr>
                <a:t>TE)</a:t>
              </a:r>
              <a:endParaRPr lang="en-GB" sz="1400" dirty="0">
                <a:solidFill>
                  <a:srgbClr val="002060"/>
                </a:solidFill>
              </a:endParaRPr>
            </a:p>
            <a:p>
              <a:r>
                <a:rPr lang="en-GB" sz="1400" dirty="0" smtClean="0">
                  <a:solidFill>
                    <a:srgbClr val="002060"/>
                  </a:solidFill>
                </a:rPr>
                <a:t>     Non-standard part (provided </a:t>
              </a:r>
              <a:r>
                <a:rPr lang="en-GB" sz="1400" dirty="0">
                  <a:solidFill>
                    <a:srgbClr val="002060"/>
                  </a:solidFill>
                </a:rPr>
                <a:t>by </a:t>
              </a:r>
              <a:r>
                <a:rPr lang="en-GB" sz="1400" dirty="0" smtClean="0">
                  <a:solidFill>
                    <a:srgbClr val="002060"/>
                  </a:solidFill>
                </a:rPr>
                <a:t>BE)</a:t>
              </a:r>
              <a:endParaRPr lang="en-GB" sz="1400" dirty="0">
                <a:solidFill>
                  <a:srgbClr val="002060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010776" y="5472000"/>
              <a:ext cx="181440" cy="605455"/>
              <a:chOff x="6010776" y="5472000"/>
              <a:chExt cx="181440" cy="60545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010776" y="5472000"/>
                <a:ext cx="180024" cy="173455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012192" y="5688000"/>
                <a:ext cx="180024" cy="173455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012192" y="5904000"/>
                <a:ext cx="180024" cy="1734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2411712" y="1980000"/>
            <a:ext cx="1980264" cy="360048"/>
          </a:xfrm>
        </p:spPr>
        <p:txBody>
          <a:bodyPr anchor="t">
            <a:normAutofit/>
          </a:bodyPr>
          <a:lstStyle/>
          <a:p>
            <a:r>
              <a:rPr lang="en-GB" sz="1500" dirty="0" smtClean="0"/>
              <a:t>2x circular bellow</a:t>
            </a:r>
            <a:endParaRPr lang="en-GB" sz="1500" dirty="0"/>
          </a:p>
        </p:txBody>
      </p:sp>
      <p:sp>
        <p:nvSpPr>
          <p:cNvPr id="31" name="Content Placeholder 2"/>
          <p:cNvSpPr>
            <a:spLocks noGrp="1"/>
          </p:cNvSpPr>
          <p:nvPr>
            <p:ph sz="half" idx="1"/>
          </p:nvPr>
        </p:nvSpPr>
        <p:spPr>
          <a:xfrm>
            <a:off x="3941916" y="3060000"/>
            <a:ext cx="4950660" cy="639036"/>
          </a:xfrm>
        </p:spPr>
        <p:txBody>
          <a:bodyPr anchor="t">
            <a:noAutofit/>
          </a:bodyPr>
          <a:lstStyle/>
          <a:p>
            <a:r>
              <a:rPr lang="en-GB" sz="1500" dirty="0" smtClean="0"/>
              <a:t>2x circular chamber	(</a:t>
            </a:r>
            <a:r>
              <a:rPr lang="en-GB" sz="1500" dirty="0" err="1" smtClean="0"/>
              <a:t>Ø</a:t>
            </a:r>
            <a:r>
              <a:rPr lang="en-GB" sz="1500" baseline="-25000" dirty="0" err="1" smtClean="0"/>
              <a:t>inner</a:t>
            </a:r>
            <a:r>
              <a:rPr lang="en-GB" sz="1500" dirty="0" smtClean="0"/>
              <a:t> = 156 mm, </a:t>
            </a:r>
            <a:r>
              <a:rPr lang="en-GB" sz="1500" dirty="0" err="1" smtClean="0"/>
              <a:t>Ø</a:t>
            </a:r>
            <a:r>
              <a:rPr lang="en-GB" sz="1500" baseline="-25000" dirty="0" err="1" smtClean="0"/>
              <a:t>outer</a:t>
            </a:r>
            <a:r>
              <a:rPr lang="en-GB" sz="1500" dirty="0" smtClean="0"/>
              <a:t> = 159 mm)</a:t>
            </a:r>
          </a:p>
          <a:p>
            <a:r>
              <a:rPr lang="en-GB" sz="1500" dirty="0"/>
              <a:t>	</a:t>
            </a:r>
            <a:r>
              <a:rPr lang="en-GB" sz="1500" dirty="0" smtClean="0"/>
              <a:t>	(</a:t>
            </a:r>
            <a:r>
              <a:rPr lang="en-GB" sz="1500" dirty="0"/>
              <a:t>L = </a:t>
            </a:r>
            <a:r>
              <a:rPr lang="en-GB" sz="1500" dirty="0" smtClean="0"/>
              <a:t>117.5 </a:t>
            </a:r>
            <a:r>
              <a:rPr lang="en-GB" sz="1500" dirty="0"/>
              <a:t>mm [to be confirmed])</a:t>
            </a:r>
          </a:p>
          <a:p>
            <a:endParaRPr lang="en-GB" sz="1500" dirty="0"/>
          </a:p>
        </p:txBody>
      </p:sp>
      <p:sp>
        <p:nvSpPr>
          <p:cNvPr id="32" name="Content Placeholder 2"/>
          <p:cNvSpPr>
            <a:spLocks noGrp="1"/>
          </p:cNvSpPr>
          <p:nvPr>
            <p:ph sz="half" idx="1"/>
          </p:nvPr>
        </p:nvSpPr>
        <p:spPr>
          <a:xfrm>
            <a:off x="5742156" y="4140000"/>
            <a:ext cx="1980264" cy="360048"/>
          </a:xfrm>
        </p:spPr>
        <p:txBody>
          <a:bodyPr anchor="t">
            <a:normAutofit fontScale="85000" lnSpcReduction="10000"/>
          </a:bodyPr>
          <a:lstStyle/>
          <a:p>
            <a:r>
              <a:rPr lang="en-GB" sz="1800" dirty="0" smtClean="0"/>
              <a:t>2x enamelled flange</a:t>
            </a:r>
            <a:endParaRPr lang="en-GB" sz="1800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anchor="ctr"/>
          <a:lstStyle/>
          <a:p>
            <a:fld id="{5168FBE4-7CF5-4F67-B7AA-8ED8A8696DA9}" type="datetime1">
              <a:rPr lang="en-US" sz="1200">
                <a:solidFill>
                  <a:schemeClr val="tx1">
                    <a:tint val="75000"/>
                  </a:schemeClr>
                </a:solidFill>
              </a:rPr>
              <a:t>4/28/2014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15796</TotalTime>
  <Words>505</Words>
  <Application>Microsoft Office PowerPoint</Application>
  <PresentationFormat>On-screen Show (4:3)</PresentationFormat>
  <Paragraphs>148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CERNCorporate4-3</vt:lpstr>
      <vt:lpstr>HBWD – Stripline Kicker</vt:lpstr>
      <vt:lpstr>Contents</vt:lpstr>
      <vt:lpstr>Global assembly</vt:lpstr>
      <vt:lpstr>Global assembly</vt:lpstr>
      <vt:lpstr>Machine integration</vt:lpstr>
      <vt:lpstr>Spare parts</vt:lpstr>
      <vt:lpstr>Shielding port assembly</vt:lpstr>
      <vt:lpstr>Elliptical bellow</vt:lpstr>
      <vt:lpstr>Circular bellow</vt:lpstr>
      <vt:lpstr>Enamelled flanges</vt:lpstr>
      <vt:lpstr>Summary table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 Aguilera Murciano</dc:creator>
  <cp:lastModifiedBy>Debora Aguilera Murciano</cp:lastModifiedBy>
  <cp:revision>222</cp:revision>
  <dcterms:created xsi:type="dcterms:W3CDTF">2014-03-04T09:16:22Z</dcterms:created>
  <dcterms:modified xsi:type="dcterms:W3CDTF">2014-04-28T08:31:31Z</dcterms:modified>
</cp:coreProperties>
</file>