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2" r:id="rId2"/>
    <p:sldMasterId id="2147483681" r:id="rId3"/>
  </p:sldMasterIdLst>
  <p:notesMasterIdLst>
    <p:notesMasterId r:id="rId26"/>
  </p:notesMasterIdLst>
  <p:handoutMasterIdLst>
    <p:handoutMasterId r:id="rId27"/>
  </p:handoutMasterIdLst>
  <p:sldIdLst>
    <p:sldId id="1159" r:id="rId4"/>
    <p:sldId id="1237" r:id="rId5"/>
    <p:sldId id="1221" r:id="rId6"/>
    <p:sldId id="1229" r:id="rId7"/>
    <p:sldId id="1188" r:id="rId8"/>
    <p:sldId id="1245" r:id="rId9"/>
    <p:sldId id="1244" r:id="rId10"/>
    <p:sldId id="1246" r:id="rId11"/>
    <p:sldId id="1230" r:id="rId12"/>
    <p:sldId id="1234" r:id="rId13"/>
    <p:sldId id="1240" r:id="rId14"/>
    <p:sldId id="1243" r:id="rId15"/>
    <p:sldId id="1231" r:id="rId16"/>
    <p:sldId id="1241" r:id="rId17"/>
    <p:sldId id="1232" r:id="rId18"/>
    <p:sldId id="1242" r:id="rId19"/>
    <p:sldId id="1228" r:id="rId20"/>
    <p:sldId id="1236" r:id="rId21"/>
    <p:sldId id="1219" r:id="rId22"/>
    <p:sldId id="1220" r:id="rId23"/>
    <p:sldId id="1226" r:id="rId24"/>
    <p:sldId id="1248" r:id="rId25"/>
  </p:sldIdLst>
  <p:sldSz cx="9144000" cy="6858000" type="screen4x3"/>
  <p:notesSz cx="6934200" cy="9220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CE00"/>
    <a:srgbClr val="3BB408"/>
    <a:srgbClr val="0033CC"/>
    <a:srgbClr val="FF3300"/>
    <a:srgbClr val="003399"/>
    <a:srgbClr val="003366"/>
    <a:srgbClr val="800000"/>
    <a:srgbClr val="FF99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8933" autoAdjust="0"/>
  </p:normalViewPr>
  <p:slideViewPr>
    <p:cSldViewPr>
      <p:cViewPr>
        <p:scale>
          <a:sx n="68" d="100"/>
          <a:sy n="68" d="100"/>
        </p:scale>
        <p:origin x="-124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0C248C74-A1BF-4A9C-97C3-5A5D6B022034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8376"/>
            <a:ext cx="5086284" cy="415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3048" tIns="59906" rIns="123048" bIns="5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594225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E7B1BAEA-71C4-45DD-B483-2339FDD29BB8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jhnjkjhjkb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18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jhnjkjhjkb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5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jhnjkjhjkb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jhnjkjhjkb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13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jhnjkjhjkb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5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5" y="-1"/>
            <a:ext cx="9157855" cy="69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" y="1861231"/>
            <a:ext cx="4149834" cy="199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>
                  <a:outerShdw blurRad="63500" dist="3175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The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HiLumi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LHC Design Study (a sub-system of HL-LHC) is co-funded by the European Commission within the Framework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Programme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7 Capacities Specific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Programme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, Grant Agreement 284404. </a:t>
            </a:r>
            <a:endParaRPr lang="en-GB" sz="1200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1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866" y="6537960"/>
            <a:ext cx="7867934" cy="320040"/>
          </a:xfrm>
        </p:spPr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Shrikant Pattalwar    CC 13   CERN    DEC 9-10,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9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Shrikant Pattalwar    CC 13   CERN    DEC 9-10,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20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Shrikant Pattalwar    CC 13   CERN    DEC 9-10,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0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638800" cy="9144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Shrikant Pattalwar    CC 13   CERN    DEC 9-10,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Shrikant Pattalwar    CC 13   CERN    DEC 9-10,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33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29818" y="6537960"/>
            <a:ext cx="6094429" cy="320040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Shrikant Pattalwar    CC 13   CERN    DEC 9-10, 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14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1"/>
            <a:ext cx="9157855" cy="69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35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ED9BF-7768-40EA-B789-E85010D7D8D2}" type="slidenum">
              <a:rPr lang="en-GB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r>
              <a:rPr lang="en-GB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906180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21" name="Picture 9" descr="astec-presentation-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1825"/>
          </a:xfrm>
          <a:prstGeom prst="rect">
            <a:avLst/>
          </a:prstGeom>
          <a:noFill/>
        </p:spPr>
      </p:pic>
      <p:pic>
        <p:nvPicPr>
          <p:cNvPr id="781334" name="Picture 22" descr="ASTeC_PPT_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3188"/>
            <a:ext cx="9144000" cy="404812"/>
          </a:xfrm>
          <a:prstGeom prst="rect">
            <a:avLst/>
          </a:prstGeom>
          <a:noFill/>
        </p:spPr>
      </p:pic>
      <p:pic>
        <p:nvPicPr>
          <p:cNvPr id="781335" name="Picture 23" descr="STFClogo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496050"/>
            <a:ext cx="140335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6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ED9BF-7768-40EA-B789-E85010D7D8D2}" type="slidenum">
              <a:rPr lang="en-GB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r>
              <a:rPr lang="en-GB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506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9E73AD45-2321-4B40-A9ED-53EB4D72C81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03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Shrikant Pattalwar    CC 13   CERN    DEC 9-10, 2013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A9DAEA2-A2AD-474D-B25D-E70D9DFF9D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941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Shrikant Pattalwar    CC 13   CERN    DEC 9-10, 2013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1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14" y="1861231"/>
            <a:ext cx="4149834" cy="199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>
                  <a:outerShdw blurRad="63500" dist="3175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The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HiLumi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LHC Design Study (a sub-system of HL-LHC) is co-funded by the European Commission within the Framework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Programme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7 Capacities Specific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Programme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, Grant Agreement 284404. </a:t>
            </a:r>
            <a:endParaRPr lang="en-GB" sz="1200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6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jhnjkjhjkb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uslarp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err="1" smtClean="0">
                <a:latin typeface="Colibri"/>
                <a:cs typeface="Colibri"/>
              </a:rPr>
              <a:t>HiLumi</a:t>
            </a:r>
            <a:r>
              <a:rPr lang="en-US" sz="1000" dirty="0" smtClean="0">
                <a:latin typeface="Colibri"/>
                <a:cs typeface="Colibri"/>
              </a:rPr>
              <a:t>-LHC Collaboration Meeting – May 7-8, 2014</a:t>
            </a:r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555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84138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rgbClr val="FF000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37960"/>
            <a:ext cx="41148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jhnjkjhjkb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5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37960"/>
            <a:ext cx="41148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Shrikant Pattalwar    CC 13   CERN    DEC 9-10, 2013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/>
              <a:t>Cryomodule Summary &amp; Action Items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Tom Nicol – Fermilab</a:t>
            </a:r>
          </a:p>
          <a:p>
            <a:r>
              <a:rPr lang="en-US" dirty="0" smtClean="0"/>
              <a:t>May 8,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26720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It’s a group effort – Many thanks to</a:t>
            </a:r>
          </a:p>
          <a:p>
            <a:r>
              <a:rPr lang="en-US" sz="2200" dirty="0" smtClean="0">
                <a:latin typeface="+mn-lt"/>
              </a:rPr>
              <a:t>Jean </a:t>
            </a:r>
            <a:r>
              <a:rPr lang="en-US" sz="2200" dirty="0">
                <a:latin typeface="+mn-lt"/>
              </a:rPr>
              <a:t>Delayen, </a:t>
            </a:r>
            <a:r>
              <a:rPr lang="en-US" sz="2200" dirty="0" smtClean="0">
                <a:latin typeface="+mn-lt"/>
              </a:rPr>
              <a:t>HyeKyoung Park</a:t>
            </a:r>
            <a:r>
              <a:rPr lang="en-US" sz="2200" dirty="0">
                <a:latin typeface="+mn-lt"/>
              </a:rPr>
              <a:t>, Subashini De </a:t>
            </a:r>
            <a:r>
              <a:rPr lang="en-US" sz="2200" dirty="0" smtClean="0">
                <a:latin typeface="+mn-lt"/>
              </a:rPr>
              <a:t>Silva, Rocio Olave at ODU</a:t>
            </a:r>
          </a:p>
          <a:p>
            <a:r>
              <a:rPr lang="en-US" sz="2200" dirty="0" smtClean="0">
                <a:latin typeface="+mn-lt"/>
              </a:rPr>
              <a:t>Sergey Belomestnykh</a:t>
            </a:r>
            <a:r>
              <a:rPr lang="en-US" sz="2200" dirty="0">
                <a:latin typeface="+mn-lt"/>
              </a:rPr>
              <a:t>, Qiong </a:t>
            </a:r>
            <a:r>
              <a:rPr lang="en-US" sz="2200" dirty="0" smtClean="0">
                <a:latin typeface="+mn-lt"/>
              </a:rPr>
              <a:t>Wu, Silvia </a:t>
            </a:r>
            <a:r>
              <a:rPr lang="en-US" sz="2200" dirty="0" err="1" smtClean="0">
                <a:latin typeface="+mn-lt"/>
              </a:rPr>
              <a:t>Verdú</a:t>
            </a:r>
            <a:r>
              <a:rPr lang="en-US" sz="2200" dirty="0" smtClean="0">
                <a:latin typeface="+mn-lt"/>
              </a:rPr>
              <a:t>-Andrés</a:t>
            </a:r>
            <a:r>
              <a:rPr lang="en-US" sz="2200" dirty="0">
                <a:latin typeface="+mn-lt"/>
              </a:rPr>
              <a:t>, Binping </a:t>
            </a:r>
            <a:r>
              <a:rPr lang="en-US" sz="2200" dirty="0" smtClean="0">
                <a:latin typeface="+mn-lt"/>
              </a:rPr>
              <a:t>Xiao at BNL</a:t>
            </a:r>
          </a:p>
          <a:p>
            <a:r>
              <a:rPr lang="en-US" sz="2200" dirty="0" smtClean="0">
                <a:latin typeface="+mn-lt"/>
              </a:rPr>
              <a:t>Zenghai Li at SLAC</a:t>
            </a:r>
          </a:p>
          <a:p>
            <a:r>
              <a:rPr lang="en-US" sz="2200" dirty="0" smtClean="0">
                <a:latin typeface="+mn-lt"/>
              </a:rPr>
              <a:t>Ofelia </a:t>
            </a:r>
            <a:r>
              <a:rPr lang="en-US" sz="2200" dirty="0">
                <a:latin typeface="+mn-lt"/>
              </a:rPr>
              <a:t>Capatina, </a:t>
            </a:r>
            <a:r>
              <a:rPr lang="en-US" sz="2200" dirty="0" smtClean="0">
                <a:latin typeface="+mn-lt"/>
              </a:rPr>
              <a:t>Luis Alberty</a:t>
            </a:r>
            <a:r>
              <a:rPr lang="en-US" sz="2200" dirty="0">
                <a:latin typeface="+mn-lt"/>
              </a:rPr>
              <a:t>, Rama </a:t>
            </a:r>
            <a:r>
              <a:rPr lang="en-US" sz="2200" dirty="0" smtClean="0">
                <a:latin typeface="+mn-lt"/>
              </a:rPr>
              <a:t>Calaga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smtClean="0">
                <a:latin typeface="+mn-lt"/>
              </a:rPr>
              <a:t>Giuseppe Foffano at CERN</a:t>
            </a:r>
          </a:p>
          <a:p>
            <a:r>
              <a:rPr lang="en-US" sz="2200" dirty="0" smtClean="0">
                <a:latin typeface="+mn-lt"/>
              </a:rPr>
              <a:t>Tom Jones, Shrikant </a:t>
            </a:r>
            <a:r>
              <a:rPr lang="en-US" sz="2200" dirty="0" err="1" smtClean="0">
                <a:latin typeface="+mn-lt"/>
              </a:rPr>
              <a:t>Pattalwar</a:t>
            </a:r>
            <a:r>
              <a:rPr lang="en-US" sz="2200" dirty="0" smtClean="0">
                <a:latin typeface="+mn-lt"/>
              </a:rPr>
              <a:t>, Graeme Burt at STFC and Lancaster, UK</a:t>
            </a:r>
          </a:p>
          <a:p>
            <a:pPr algn="ctr"/>
            <a:r>
              <a:rPr lang="en-US" sz="2200" b="1" dirty="0">
                <a:latin typeface="+mn-lt"/>
              </a:rPr>
              <a:t>a</a:t>
            </a:r>
            <a:r>
              <a:rPr lang="en-US" sz="2200" b="1" dirty="0" smtClean="0">
                <a:latin typeface="+mn-lt"/>
              </a:rPr>
              <a:t>nd many others...</a:t>
            </a:r>
            <a:endParaRPr lang="en-US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requirements specification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43000"/>
            <a:ext cx="3741003" cy="534791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1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Ranking criteria (draft)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43000"/>
            <a:ext cx="3815949" cy="530981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69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2" y="1295400"/>
            <a:ext cx="8159575" cy="4830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RFD dressed cavity (ODU)</a:t>
            </a:r>
            <a:br>
              <a:rPr lang="en-US" dirty="0" smtClean="0"/>
            </a:br>
            <a:r>
              <a:rPr lang="en-US" dirty="0" smtClean="0"/>
              <a:t>Coaxial HOM option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1197099"/>
            <a:ext cx="14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Coaxial HOM</a:t>
            </a:r>
            <a:endParaRPr lang="en-US" sz="1800" dirty="0">
              <a:latin typeface="+mn-lt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882017" y="1381765"/>
            <a:ext cx="1128383" cy="5994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RFD cryomodule (ODU)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5235"/>
            <a:ext cx="8229600" cy="4235893"/>
          </a:xfrm>
        </p:spPr>
      </p:pic>
      <p:sp>
        <p:nvSpPr>
          <p:cNvPr id="6" name="TextBox 5"/>
          <p:cNvSpPr txBox="1"/>
          <p:nvPr/>
        </p:nvSpPr>
        <p:spPr>
          <a:xfrm>
            <a:off x="6705600" y="1926170"/>
            <a:ext cx="53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+mn-lt"/>
              </a:defRPr>
            </a:lvl1pPr>
          </a:lstStyle>
          <a:p>
            <a:r>
              <a:rPr lang="en-US" dirty="0"/>
              <a:t>FPC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6080" y="1407499"/>
            <a:ext cx="93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+mn-lt"/>
              </a:defRPr>
            </a:lvl1pPr>
          </a:lstStyle>
          <a:p>
            <a:r>
              <a:rPr lang="en-US" dirty="0"/>
              <a:t>Tuning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228" y="1407499"/>
            <a:ext cx="93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+mn-lt"/>
              </a:rPr>
              <a:t>Cryo</a:t>
            </a:r>
            <a:r>
              <a:rPr lang="en-US" sz="1800" dirty="0" smtClean="0">
                <a:latin typeface="+mn-lt"/>
              </a:rPr>
              <a:t> jumper</a:t>
            </a:r>
            <a:endParaRPr lang="en-US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825" y="5913423"/>
            <a:ext cx="43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Thermal and magnetic shielding not shown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370012" y="2053830"/>
            <a:ext cx="813858" cy="4833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4543864" y="2053830"/>
            <a:ext cx="657301" cy="9941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flipH="1">
            <a:off x="5785339" y="2295502"/>
            <a:ext cx="1186520" cy="12622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8118" y="2227749"/>
            <a:ext cx="175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Side loaded vacuum vessel</a:t>
            </a:r>
            <a:endParaRPr lang="en-US" sz="1800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6971859" y="2874080"/>
            <a:ext cx="1143000" cy="11645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8118" y="1454545"/>
            <a:ext cx="144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Waveguide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flipH="1">
            <a:off x="6096000" y="1823877"/>
            <a:ext cx="1866459" cy="19099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" y="2724834"/>
            <a:ext cx="129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Beam gate valve</a:t>
            </a:r>
            <a:endParaRPr lang="en-US" sz="1800" dirty="0">
              <a:latin typeface="+mn-lt"/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>
            <a:off x="723106" y="3371165"/>
            <a:ext cx="992980" cy="4833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5636424"/>
            <a:ext cx="147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Cold to warm transition</a:t>
            </a:r>
            <a:endParaRPr lang="en-US" sz="1800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V="1">
            <a:off x="812667" y="4343400"/>
            <a:ext cx="1168533" cy="1293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43359" y="5276617"/>
            <a:ext cx="93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+mn-lt"/>
              </a:defRPr>
            </a:lvl1pPr>
          </a:lstStyle>
          <a:p>
            <a:r>
              <a:rPr lang="en-US" dirty="0"/>
              <a:t>Tuning </a:t>
            </a:r>
            <a:r>
              <a:rPr lang="en-US" dirty="0" smtClean="0"/>
              <a:t>frame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 flipV="1">
            <a:off x="5011647" y="4419600"/>
            <a:ext cx="2531712" cy="11801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RFD cryomodule (ODU)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2166"/>
            <a:ext cx="7761801" cy="5377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8118" y="2227749"/>
            <a:ext cx="175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Vacuum vessel cover</a:t>
            </a:r>
            <a:endParaRPr lang="en-US" sz="1800" dirty="0">
              <a:latin typeface="+mn-lt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6971859" y="2874080"/>
            <a:ext cx="1143000" cy="11645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RFD cryomodule (ODU)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5235"/>
            <a:ext cx="8229600" cy="4235893"/>
          </a:xfrm>
        </p:spPr>
      </p:pic>
      <p:sp>
        <p:nvSpPr>
          <p:cNvPr id="10" name="TextBox 9"/>
          <p:cNvSpPr txBox="1"/>
          <p:nvPr/>
        </p:nvSpPr>
        <p:spPr>
          <a:xfrm>
            <a:off x="7168662" y="1942779"/>
            <a:ext cx="14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Coaxial HOM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0" idx="2"/>
          </p:cNvCxnSpPr>
          <p:nvPr/>
        </p:nvCxnSpPr>
        <p:spPr>
          <a:xfrm flipH="1">
            <a:off x="6248401" y="2312111"/>
            <a:ext cx="1641230" cy="1528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SPS integration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4373" r="14506"/>
          <a:stretch/>
        </p:blipFill>
        <p:spPr>
          <a:xfrm>
            <a:off x="1371600" y="1188045"/>
            <a:ext cx="6433449" cy="49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56009" y="971920"/>
            <a:ext cx="7468980" cy="5476333"/>
            <a:chOff x="1625474" y="997527"/>
            <a:chExt cx="7468980" cy="5764561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r="23575" b="4776"/>
            <a:stretch/>
          </p:blipFill>
          <p:spPr bwMode="auto">
            <a:xfrm>
              <a:off x="3035405" y="997527"/>
              <a:ext cx="5695903" cy="5764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7"/>
            <p:cNvSpPr txBox="1"/>
            <p:nvPr/>
          </p:nvSpPr>
          <p:spPr>
            <a:xfrm>
              <a:off x="6401801" y="1721900"/>
              <a:ext cx="1934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Tuner + reinforcement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680855" y="3879807"/>
              <a:ext cx="6346455" cy="163430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6"/>
            <p:cNvSpPr txBox="1"/>
            <p:nvPr/>
          </p:nvSpPr>
          <p:spPr>
            <a:xfrm rot="20791309">
              <a:off x="8462550" y="360211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  <a:endPara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269182" y="2000340"/>
              <a:ext cx="334581" cy="8684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625474" y="4602742"/>
              <a:ext cx="17942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Space for </a:t>
              </a:r>
            </a:p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adjacent beam pipe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603288" y="4529668"/>
              <a:ext cx="804545" cy="2252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7"/>
            <p:cNvSpPr txBox="1"/>
            <p:nvPr/>
          </p:nvSpPr>
          <p:spPr>
            <a:xfrm>
              <a:off x="3844867" y="3121223"/>
              <a:ext cx="647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HOM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6928850" y="2194123"/>
              <a:ext cx="587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FPC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7"/>
            <p:cNvSpPr txBox="1"/>
            <p:nvPr/>
          </p:nvSpPr>
          <p:spPr>
            <a:xfrm>
              <a:off x="4092517" y="5972373"/>
              <a:ext cx="647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HOM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6236703" y="1112299"/>
              <a:ext cx="12059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Cryo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jumper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5937250" y="1369574"/>
              <a:ext cx="300331" cy="249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6197333" y="5191122"/>
              <a:ext cx="1025148" cy="8515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550943" y="6010473"/>
              <a:ext cx="1930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Piezo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reinforcement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4" t="6921" r="25014" b="1777"/>
          <a:stretch/>
        </p:blipFill>
        <p:spPr bwMode="auto">
          <a:xfrm>
            <a:off x="25123" y="763422"/>
            <a:ext cx="2838035" cy="29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2577823" y="1891065"/>
            <a:ext cx="373380" cy="124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5207" y="2996708"/>
            <a:ext cx="373380" cy="124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63158" y="1906793"/>
            <a:ext cx="0" cy="11369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8411" y="3089464"/>
            <a:ext cx="0" cy="231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0571" y="3570850"/>
            <a:ext cx="0" cy="231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067283" y="1219188"/>
            <a:ext cx="373380" cy="124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60571" y="3248714"/>
            <a:ext cx="1767840" cy="50729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347048" y="1263092"/>
            <a:ext cx="508490" cy="62035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85207" y="1281464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362.4 mm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855538" y="2259713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400 mm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551537" y="3490818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565 mm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DQW dressed cavity (BNL)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DQW cryomodule (BNL)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70" y="1600200"/>
            <a:ext cx="6535659" cy="4525963"/>
          </a:xfrm>
        </p:spPr>
      </p:pic>
    </p:spTree>
    <p:extLst>
      <p:ext uri="{BB962C8B-B14F-4D97-AF65-F5344CB8AC3E}">
        <p14:creationId xmlns:p14="http://schemas.microsoft.com/office/powerpoint/2010/main" val="19779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744" y="819142"/>
            <a:ext cx="5208097" cy="5514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4-Rod dressed cavity (Daresbury)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601" y="1897670"/>
            <a:ext cx="2097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Helium Vessel made from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Grade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2 Titanium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812" y="1056864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Helium 2-Phase line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4409" y="1426196"/>
            <a:ext cx="210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Input coupler port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0209" y="5827800"/>
            <a:ext cx="212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Modified Saclay II tuner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0939" y="1450132"/>
            <a:ext cx="149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Stiffening ribs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6541" y="2375742"/>
            <a:ext cx="1812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Additional beam tube required for LHC installation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8965" y="5827800"/>
            <a:ext cx="17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UK 4 Rod Cavity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0907" y="1266496"/>
            <a:ext cx="832021" cy="242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04145" y="2267048"/>
            <a:ext cx="244459" cy="164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379253" y="3308763"/>
            <a:ext cx="440772" cy="375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677037" y="5071521"/>
            <a:ext cx="911684" cy="82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876792" y="1759495"/>
            <a:ext cx="2502462" cy="511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30825" y="1018501"/>
            <a:ext cx="233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Port for He level probe</a:t>
            </a:r>
          </a:p>
        </p:txBody>
      </p:sp>
      <p:cxnSp>
        <p:nvCxnSpPr>
          <p:cNvPr id="48" name="Straight Arrow Connector 47"/>
          <p:cNvCxnSpPr>
            <a:stCxn id="47" idx="1"/>
          </p:cNvCxnSpPr>
          <p:nvPr/>
        </p:nvCxnSpPr>
        <p:spPr>
          <a:xfrm flipH="1" flipV="1">
            <a:off x="4759977" y="1167120"/>
            <a:ext cx="570848" cy="36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722018" y="5989893"/>
            <a:ext cx="490538" cy="161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7991" y="4639286"/>
            <a:ext cx="129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194mm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906741" y="4452123"/>
            <a:ext cx="859944" cy="4738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75278" y="4528898"/>
            <a:ext cx="898927" cy="46255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990823" y="4131519"/>
            <a:ext cx="874922" cy="36632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92177" y="4769931"/>
            <a:ext cx="9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550mm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442552" y="4023361"/>
            <a:ext cx="2093253" cy="15925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99550" y="2976023"/>
            <a:ext cx="9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312mm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2305049" y="2431453"/>
            <a:ext cx="109743" cy="15297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404145" y="170080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" y="3791627"/>
            <a:ext cx="2261736" cy="210000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1933598" y="5361310"/>
            <a:ext cx="244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err="1" smtClean="0">
                <a:solidFill>
                  <a:prstClr val="black"/>
                </a:solidFill>
                <a:latin typeface="Calibri"/>
              </a:rPr>
              <a:t>Cryoperm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 (magnetic shield)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 flipV="1">
            <a:off x="1696745" y="5361310"/>
            <a:ext cx="297076" cy="209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17991" y="279837"/>
            <a:ext cx="1802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Slides from </a:t>
            </a:r>
            <a:r>
              <a:rPr lang="en-US" sz="1400" dirty="0" smtClean="0">
                <a:latin typeface="+mn-lt"/>
              </a:rPr>
              <a:t>Tom Jones and Shrikant </a:t>
            </a:r>
            <a:r>
              <a:rPr lang="en-US" sz="1400" dirty="0" err="1" smtClean="0">
                <a:latin typeface="+mn-lt"/>
              </a:rPr>
              <a:t>Pattalwar</a:t>
            </a:r>
            <a:r>
              <a:rPr lang="en-US" sz="1400" dirty="0" smtClean="0">
                <a:latin typeface="+mn-lt"/>
              </a:rPr>
              <a:t> (Daresbury)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6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Dress Cavity and</a:t>
            </a:r>
            <a:br>
              <a:rPr lang="en-US" dirty="0" smtClean="0"/>
            </a:br>
            <a:r>
              <a:rPr lang="en-US" dirty="0" smtClean="0"/>
              <a:t>Cryomodule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Three cavity designs.</a:t>
            </a:r>
          </a:p>
          <a:p>
            <a:pPr lvl="1"/>
            <a:r>
              <a:rPr lang="en-US" dirty="0" smtClean="0"/>
              <a:t>RF Dipole (Old Dominion University and SLAC)</a:t>
            </a:r>
          </a:p>
          <a:p>
            <a:pPr lvl="1"/>
            <a:r>
              <a:rPr lang="en-US" dirty="0"/>
              <a:t>Double Quarter Wave (Brookhaven)</a:t>
            </a:r>
          </a:p>
          <a:p>
            <a:pPr lvl="1"/>
            <a:r>
              <a:rPr lang="en-US" dirty="0"/>
              <a:t>4-Rod </a:t>
            </a:r>
            <a:r>
              <a:rPr lang="en-US" dirty="0" smtClean="0"/>
              <a:t>(UK)</a:t>
            </a:r>
          </a:p>
          <a:p>
            <a:r>
              <a:rPr lang="en-US" dirty="0" smtClean="0"/>
              <a:t>A single vendor for all US dressed cavity assemblies.</a:t>
            </a:r>
          </a:p>
          <a:p>
            <a:r>
              <a:rPr lang="en-US" dirty="0" smtClean="0"/>
              <a:t>Funding source for US dressed cavities is a $1M 2013 Phase 2 SBIR award to Niowave for the crab cavity cryomodule design and fabrication. Due to changes in the down-select process and SPS testing requirements, the original scope is not relevant.</a:t>
            </a:r>
          </a:p>
          <a:p>
            <a:r>
              <a:rPr lang="en-US" dirty="0" smtClean="0"/>
              <a:t>Niowave built the prototype for all three designs.</a:t>
            </a:r>
          </a:p>
          <a:p>
            <a:r>
              <a:rPr lang="en-US" dirty="0" smtClean="0"/>
              <a:t>No dressed cavities have been built.</a:t>
            </a:r>
            <a:endParaRPr lang="en-US" dirty="0"/>
          </a:p>
          <a:p>
            <a:r>
              <a:rPr lang="en-US" dirty="0" smtClean="0"/>
              <a:t>The cryomodule for both US cavities will be designed and built at CERN. Daresbury may design and build their own cryomodule.</a:t>
            </a:r>
          </a:p>
          <a:p>
            <a:r>
              <a:rPr lang="en-US" dirty="0" smtClean="0"/>
              <a:t>Goal is to have as much commonality in the three cryomodule designs as possible.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2" t="14170" r="24373" b="11963"/>
          <a:stretch/>
        </p:blipFill>
        <p:spPr>
          <a:xfrm>
            <a:off x="2338113" y="2929794"/>
            <a:ext cx="3148288" cy="2744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t="14170" r="24373" b="11963"/>
          <a:stretch/>
        </p:blipFill>
        <p:spPr>
          <a:xfrm>
            <a:off x="5944723" y="873578"/>
            <a:ext cx="2758054" cy="24042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005491" y="2739453"/>
            <a:ext cx="1819718" cy="8153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86689" y="3147122"/>
            <a:ext cx="76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2150mm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055241" y="2861764"/>
            <a:ext cx="466357" cy="4628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181198" y="3053449"/>
            <a:ext cx="76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800mm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796684" y="881544"/>
            <a:ext cx="65661" cy="16561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074418" y="1349596"/>
            <a:ext cx="76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1520mm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9144000" cy="41467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/>
                </a:solidFill>
                <a:latin typeface="Calibri"/>
              </a:rPr>
              <a:t>Cryomodule Concept  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87010" y="5811969"/>
            <a:ext cx="6919392" cy="667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i="1" dirty="0" smtClean="0">
                <a:solidFill>
                  <a:prstClr val="black"/>
                </a:solidFill>
              </a:rPr>
              <a:t>More details in  -  Conceptual design of a Cryomodule for Crab Cavities for HiLumi-LHC 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i="1" dirty="0">
                <a:solidFill>
                  <a:prstClr val="black"/>
                </a:solidFill>
              </a:rPr>
              <a:t>	</a:t>
            </a:r>
            <a:r>
              <a:rPr lang="en-GB" sz="1200" i="1" dirty="0" smtClean="0">
                <a:solidFill>
                  <a:prstClr val="black"/>
                </a:solidFill>
              </a:rPr>
              <a:t>	      S. Pattalwar,  et al, MOP 087,  SRF 2013, Paris</a:t>
            </a:r>
            <a:endParaRPr lang="en-GB" sz="1200" i="1" dirty="0">
              <a:solidFill>
                <a:prstClr val="black"/>
              </a:solidFill>
            </a:endParaRP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Shrikant Pattalwar    CC 13   CERN    DEC 9-10, 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97685" y="4230298"/>
            <a:ext cx="2853398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Calibri"/>
              </a:rPr>
              <a:t>Design Approach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Provide sufficient  and easy access to internal components during assembly and  after installation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14213" r="13302" b="8302"/>
          <a:stretch/>
        </p:blipFill>
        <p:spPr>
          <a:xfrm>
            <a:off x="0" y="331282"/>
            <a:ext cx="3742659" cy="310711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9487" y="53162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December 2012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4780" y="4373526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August 2013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ight Arrow 36"/>
          <p:cNvSpPr/>
          <p:nvPr/>
        </p:nvSpPr>
        <p:spPr>
          <a:xfrm rot="2996309">
            <a:off x="3153760" y="2164522"/>
            <a:ext cx="492214" cy="3682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Dress Cavity and</a:t>
            </a:r>
            <a:br>
              <a:rPr lang="en-US" dirty="0" smtClean="0"/>
            </a:br>
            <a:r>
              <a:rPr lang="en-US" dirty="0" smtClean="0"/>
              <a:t>Cryomodule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Final designs for the RF dipole, DQW, and 4-rod cavities are nearly complete at ODU, BNL, and Daresbury respectively.</a:t>
            </a:r>
          </a:p>
          <a:p>
            <a:r>
              <a:rPr lang="en-US" dirty="0" smtClean="0"/>
              <a:t>Dressed cavity helium vessels, tuners, HOM interfaces, etc. are in process at ODU, BNL, Daresbury, CERN, and Fermilab.</a:t>
            </a:r>
          </a:p>
          <a:p>
            <a:r>
              <a:rPr lang="en-US" dirty="0" smtClean="0"/>
              <a:t>The initial release of data from the US labs to Niowave took place in February.</a:t>
            </a:r>
            <a:endParaRPr lang="en-US" dirty="0"/>
          </a:p>
          <a:p>
            <a:r>
              <a:rPr lang="en-US" dirty="0" smtClean="0"/>
              <a:t>The goal for release of the final design models is June 2014.</a:t>
            </a:r>
          </a:p>
          <a:p>
            <a:r>
              <a:rPr lang="en-US" dirty="0"/>
              <a:t>Solid model and drawing data is being managed through </a:t>
            </a:r>
            <a:r>
              <a:rPr lang="en-US" dirty="0" smtClean="0"/>
              <a:t>CERN’s EDMS.</a:t>
            </a:r>
          </a:p>
          <a:p>
            <a:r>
              <a:rPr lang="en-US" dirty="0" smtClean="0"/>
              <a:t>Workflows consisting of inspection criteria, milestones, hold points, etc. are being developed at BNL and ODU in collaboration with </a:t>
            </a:r>
            <a:r>
              <a:rPr lang="en-US" dirty="0" err="1" smtClean="0"/>
              <a:t>Niowave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draft technical specs has been released to </a:t>
            </a:r>
            <a:r>
              <a:rPr lang="en-US" dirty="0" err="1" smtClean="0"/>
              <a:t>Niowave</a:t>
            </a:r>
            <a:r>
              <a:rPr lang="en-US" dirty="0" smtClean="0"/>
              <a:t> from CERN.</a:t>
            </a:r>
          </a:p>
          <a:p>
            <a:r>
              <a:rPr lang="en-US" dirty="0"/>
              <a:t>CERN </a:t>
            </a:r>
            <a:r>
              <a:rPr lang="en-US" dirty="0" smtClean="0"/>
              <a:t>will approve all </a:t>
            </a:r>
            <a:r>
              <a:rPr lang="en-US" dirty="0"/>
              <a:t>drawings, material and fabrication </a:t>
            </a:r>
            <a:r>
              <a:rPr lang="en-US" dirty="0" smtClean="0"/>
              <a:t>specs, etc. prior to manufacture.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98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very much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1905000"/>
            <a:ext cx="6172200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3200" dirty="0" smtClean="0">
                <a:latin typeface="+mn-lt"/>
              </a:rPr>
              <a:t>From Ofelia Capatina:</a:t>
            </a:r>
          </a:p>
          <a:p>
            <a:pPr lvl="1">
              <a:spcBef>
                <a:spcPct val="20000"/>
              </a:spcBef>
            </a:pPr>
            <a:r>
              <a:rPr lang="en-US" sz="3200" dirty="0" smtClean="0">
                <a:latin typeface="+mn-lt"/>
              </a:rPr>
              <a:t>“Regardless </a:t>
            </a:r>
            <a:r>
              <a:rPr lang="en-US" sz="3200" dirty="0">
                <a:latin typeface="+mn-lt"/>
              </a:rPr>
              <a:t>the outcome of this review,  CERN strongly hopes we will continue this fruitful and nice collaboration </a:t>
            </a:r>
            <a:r>
              <a:rPr lang="en-US" sz="3200" dirty="0" smtClean="0">
                <a:latin typeface="+mn-lt"/>
              </a:rPr>
              <a:t>spirit</a:t>
            </a:r>
            <a:r>
              <a:rPr lang="en-US" sz="3200" dirty="0" smtClean="0">
                <a:latin typeface="+mn-lt"/>
              </a:rPr>
              <a:t>.”</a:t>
            </a:r>
          </a:p>
          <a:p>
            <a:pPr lvl="1">
              <a:spcBef>
                <a:spcPct val="20000"/>
              </a:spcBef>
            </a:pPr>
            <a:endParaRPr lang="en-US" sz="3200" dirty="0">
              <a:latin typeface="+mn-lt"/>
            </a:endParaRPr>
          </a:p>
          <a:p>
            <a:pPr lvl="1">
              <a:spcBef>
                <a:spcPct val="20000"/>
              </a:spcBef>
            </a:pPr>
            <a:r>
              <a:rPr lang="en-US" sz="3200" dirty="0">
                <a:latin typeface="+mn-lt"/>
              </a:rPr>
              <a:t>a</a:t>
            </a:r>
            <a:r>
              <a:rPr lang="en-US" sz="3200" dirty="0" smtClean="0">
                <a:latin typeface="+mn-lt"/>
              </a:rPr>
              <a:t>nd from me too...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705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Dress Cavity and</a:t>
            </a:r>
            <a:br>
              <a:rPr lang="en-US" dirty="0" smtClean="0"/>
            </a:br>
            <a:r>
              <a:rPr lang="en-US" dirty="0" smtClean="0"/>
              <a:t>Cryomodule Highlights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Goal </a:t>
            </a:r>
            <a:r>
              <a:rPr lang="en-US" dirty="0"/>
              <a:t>is at least two cryomodules tested in SPS to ensure at least one US design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BNL is coordinating the double quarter wave cavity design.</a:t>
            </a:r>
          </a:p>
          <a:p>
            <a:pPr lvl="1"/>
            <a:r>
              <a:rPr lang="en-US" dirty="0" smtClean="0"/>
              <a:t>Bare cavity design at BNL</a:t>
            </a:r>
          </a:p>
          <a:p>
            <a:pPr lvl="1"/>
            <a:r>
              <a:rPr lang="en-US" dirty="0" smtClean="0"/>
              <a:t>Dressed cavity design in collaboration with CERN</a:t>
            </a:r>
          </a:p>
          <a:p>
            <a:r>
              <a:rPr lang="en-US" dirty="0" smtClean="0"/>
              <a:t>ODU is coordinating the RF dipole cavity design.</a:t>
            </a:r>
          </a:p>
          <a:p>
            <a:pPr lvl="1"/>
            <a:r>
              <a:rPr lang="en-US" dirty="0" smtClean="0"/>
              <a:t>Bare cavity design at ODU</a:t>
            </a:r>
          </a:p>
          <a:p>
            <a:pPr lvl="1"/>
            <a:r>
              <a:rPr lang="en-US" dirty="0" smtClean="0"/>
              <a:t>Dressed cavity design in collaboration with Fermilab</a:t>
            </a:r>
          </a:p>
          <a:p>
            <a:r>
              <a:rPr lang="en-US" dirty="0" smtClean="0"/>
              <a:t>The tuners will be a joint effort between BNL, ODU, and CERN.</a:t>
            </a:r>
          </a:p>
          <a:p>
            <a:r>
              <a:rPr lang="en-US" dirty="0" smtClean="0"/>
              <a:t>The input coupler will be provided by CERN.</a:t>
            </a:r>
          </a:p>
          <a:p>
            <a:r>
              <a:rPr lang="en-US" dirty="0" smtClean="0"/>
              <a:t>CERN will assist with pressure vessel code compliance issues.</a:t>
            </a:r>
          </a:p>
          <a:p>
            <a:r>
              <a:rPr lang="en-US" dirty="0" smtClean="0"/>
              <a:t>In addition to being involved in the RF dipole dressed cavity design, Fermilab will play provide oversight of fabrication at </a:t>
            </a:r>
            <a:r>
              <a:rPr lang="en-US" dirty="0" err="1" smtClean="0"/>
              <a:t>Niowave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Eventual need for the LHC is 32 cavities + 4 spares.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high level</a:t>
            </a:r>
            <a:br>
              <a:rPr lang="en-US" dirty="0" smtClean="0"/>
            </a:br>
            <a:r>
              <a:rPr lang="en-US" dirty="0" smtClean="0"/>
              <a:t>cavity and cryomodule schedule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297228"/>
              </p:ext>
            </p:extLst>
          </p:nvPr>
        </p:nvGraphicFramePr>
        <p:xfrm>
          <a:off x="1143000" y="2895600"/>
          <a:ext cx="6896734" cy="1639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028"/>
                <a:gridCol w="1375317"/>
                <a:gridCol w="952200"/>
                <a:gridCol w="1715602"/>
                <a:gridCol w="974587"/>
              </a:tblGrid>
              <a:tr h="535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2013-2014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2015-2016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2017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2018-2021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2022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Cavity Testing &amp; Prototype Cryomodule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SPS Cryomodule Fabrication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SPS Beam Tests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LHC Cryomodule Construction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LHC Installation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Left Brace 11"/>
          <p:cNvSpPr/>
          <p:nvPr/>
        </p:nvSpPr>
        <p:spPr>
          <a:xfrm rot="16200000">
            <a:off x="2971800" y="2743200"/>
            <a:ext cx="533400" cy="41910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27305" y="5181600"/>
            <a:ext cx="382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Current focus of all groups is installation and testing in the SPS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9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SPS tunnel </a:t>
            </a:r>
            <a:r>
              <a:rPr lang="en-US" dirty="0"/>
              <a:t>l</a:t>
            </a:r>
            <a:r>
              <a:rPr lang="en-US" dirty="0" smtClean="0"/>
              <a:t>ocation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7176833" cy="369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4960" y="5860362"/>
            <a:ext cx="133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Cryomodule</a:t>
            </a:r>
            <a:endParaRPr lang="en-US" sz="1800" dirty="0">
              <a:latin typeface="+mn-lt"/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2310399" y="4191000"/>
            <a:ext cx="2090859" cy="16693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6960" y="5860362"/>
            <a:ext cx="175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Bypass beamline</a:t>
            </a:r>
            <a:endParaRPr lang="en-US" sz="1800" dirty="0">
              <a:latin typeface="+mn-lt"/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4953003" y="3900166"/>
            <a:ext cx="1579838" cy="19601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7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SPS tunnel location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8" y="1295400"/>
            <a:ext cx="7412883" cy="4830763"/>
          </a:xfrm>
        </p:spPr>
      </p:pic>
    </p:spTree>
    <p:extLst>
      <p:ext uri="{BB962C8B-B14F-4D97-AF65-F5344CB8AC3E}">
        <p14:creationId xmlns:p14="http://schemas.microsoft.com/office/powerpoint/2010/main" val="16400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Crab cavities in the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36" y="1295400"/>
            <a:ext cx="6605328" cy="4830763"/>
          </a:xfrm>
        </p:spPr>
      </p:pic>
    </p:spTree>
    <p:extLst>
      <p:ext uri="{BB962C8B-B14F-4D97-AF65-F5344CB8AC3E}">
        <p14:creationId xmlns:p14="http://schemas.microsoft.com/office/powerpoint/2010/main" val="7309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crab cavity cryomodule in the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39" y="1295400"/>
            <a:ext cx="6550322" cy="4830763"/>
          </a:xfrm>
        </p:spPr>
      </p:pic>
      <p:sp>
        <p:nvSpPr>
          <p:cNvPr id="3" name="TextBox 2"/>
          <p:cNvSpPr txBox="1"/>
          <p:nvPr/>
        </p:nvSpPr>
        <p:spPr>
          <a:xfrm>
            <a:off x="6231988" y="2209800"/>
            <a:ext cx="2912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4 cm with 2 cavities each</a:t>
            </a:r>
          </a:p>
          <a:p>
            <a:r>
              <a:rPr lang="en-US" sz="2000" dirty="0" smtClean="0">
                <a:latin typeface="+mn-lt"/>
              </a:rPr>
              <a:t>2 cm with 4 cavities each</a:t>
            </a:r>
          </a:p>
          <a:p>
            <a:r>
              <a:rPr lang="en-US" sz="2000" dirty="0" smtClean="0">
                <a:latin typeface="+mn-lt"/>
              </a:rPr>
              <a:t>1 cm with 8 cavities</a:t>
            </a:r>
            <a:endParaRPr lang="en-US" sz="2000" dirty="0">
              <a:latin typeface="+mn-lt"/>
            </a:endParaRPr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5181600" y="2717632"/>
            <a:ext cx="1050388" cy="1701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9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RFD dressed cavity (ODU)</a:t>
            </a:r>
            <a:br>
              <a:rPr lang="en-US" dirty="0" smtClean="0"/>
            </a:br>
            <a:r>
              <a:rPr lang="en-US" dirty="0" smtClean="0"/>
              <a:t>Waveguide HOM option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r="18265"/>
          <a:stretch/>
        </p:blipFill>
        <p:spPr>
          <a:xfrm>
            <a:off x="152400" y="2133600"/>
            <a:ext cx="5955060" cy="40805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r="27133"/>
          <a:stretch/>
        </p:blipFill>
        <p:spPr>
          <a:xfrm>
            <a:off x="5638800" y="1108364"/>
            <a:ext cx="3408219" cy="3400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814" y="1566431"/>
            <a:ext cx="14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Helium vessel</a:t>
            </a:r>
            <a:endParaRPr lang="en-US" sz="1800" dirty="0">
              <a:latin typeface="+mn-lt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1309036" y="1935763"/>
            <a:ext cx="1042629" cy="13408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24917" y="1566431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HOM waveguide</a:t>
            </a:r>
            <a:endParaRPr lang="en-US" sz="1800" dirty="0">
              <a:latin typeface="+mn-lt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3394386" y="1935763"/>
            <a:ext cx="720414" cy="5026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4816297"/>
            <a:ext cx="14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Input coupler</a:t>
            </a:r>
            <a:endParaRPr lang="en-US" sz="1800" dirty="0">
              <a:latin typeface="+mn-lt"/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4876800" y="3324563"/>
            <a:ext cx="1981200" cy="1676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1135" y="5492140"/>
            <a:ext cx="143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Vertical HOM</a:t>
            </a:r>
            <a:endParaRPr lang="en-US" sz="1800" dirty="0">
              <a:latin typeface="+mn-lt"/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1830351" y="3962400"/>
            <a:ext cx="4070784" cy="17144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98230" y="6041397"/>
            <a:ext cx="12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Pickup port</a:t>
            </a:r>
            <a:endParaRPr lang="en-US" sz="1800" dirty="0">
              <a:latin typeface="+mn-lt"/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 flipV="1">
            <a:off x="2524917" y="5185629"/>
            <a:ext cx="2673313" cy="10404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2776" y="2389249"/>
            <a:ext cx="120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Dummy</a:t>
            </a:r>
          </a:p>
          <a:p>
            <a:pPr algn="ctr"/>
            <a:r>
              <a:rPr lang="en-US" sz="1800" dirty="0" smtClean="0">
                <a:latin typeface="+mn-lt"/>
              </a:rPr>
              <a:t>beam tube</a:t>
            </a:r>
            <a:endParaRPr lang="en-US" sz="1800" dirty="0">
              <a:latin typeface="+mn-lt"/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838200" y="3035580"/>
            <a:ext cx="127465" cy="147320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40717</TotalTime>
  <Pages>1</Pages>
  <Words>850</Words>
  <Application>Microsoft Office PowerPoint</Application>
  <PresentationFormat>On-screen Show (4:3)</PresentationFormat>
  <Paragraphs>157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Office Theme</vt:lpstr>
      <vt:lpstr>HiLumiLHC_PresentationTemplate</vt:lpstr>
      <vt:lpstr>1_HiLumiLHC_PresentationTemplate</vt:lpstr>
      <vt:lpstr>Cryomodule Summary &amp; Action Items</vt:lpstr>
      <vt:lpstr>Dress Cavity and Cryomodule Highlights</vt:lpstr>
      <vt:lpstr>Dress Cavity and Cryomodule Highlights (cont’d)</vt:lpstr>
      <vt:lpstr>Preliminary high level cavity and cryomodule schedule</vt:lpstr>
      <vt:lpstr>SPS tunnel location</vt:lpstr>
      <vt:lpstr>SPS tunnel location</vt:lpstr>
      <vt:lpstr>Crab cavities in the LHC</vt:lpstr>
      <vt:lpstr>Sample crab cavity cryomodule in the LHC</vt:lpstr>
      <vt:lpstr>RFD dressed cavity (ODU) Waveguide HOM option</vt:lpstr>
      <vt:lpstr>Functional requirements specification</vt:lpstr>
      <vt:lpstr>Ranking criteria (draft)</vt:lpstr>
      <vt:lpstr>RFD dressed cavity (ODU) Coaxial HOM option</vt:lpstr>
      <vt:lpstr>RFD cryomodule (ODU)</vt:lpstr>
      <vt:lpstr>RFD cryomodule (ODU)</vt:lpstr>
      <vt:lpstr>RFD cryomodule (ODU)</vt:lpstr>
      <vt:lpstr>SPS integration</vt:lpstr>
      <vt:lpstr>DQW dressed cavity (BNL)</vt:lpstr>
      <vt:lpstr>DQW cryomodule (BNL)</vt:lpstr>
      <vt:lpstr>4-Rod dressed cavity (Daresbury)</vt:lpstr>
      <vt:lpstr>PowerPoint Presentation</vt:lpstr>
      <vt:lpstr>Dress Cavity and Cryomodule Status</vt:lpstr>
      <vt:lpstr>Thanks very much</vt:lpstr>
      <vt:lpstr>Custom Show 1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Thomas H. Nicol x3441 03380N</cp:lastModifiedBy>
  <cp:revision>1931</cp:revision>
  <cp:lastPrinted>2013-05-21T20:49:58Z</cp:lastPrinted>
  <dcterms:created xsi:type="dcterms:W3CDTF">2004-10-30T19:36:16Z</dcterms:created>
  <dcterms:modified xsi:type="dcterms:W3CDTF">2014-05-07T19:14:11Z</dcterms:modified>
</cp:coreProperties>
</file>