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69" r:id="rId3"/>
    <p:sldId id="320" r:id="rId4"/>
    <p:sldId id="364" r:id="rId5"/>
    <p:sldId id="375" r:id="rId6"/>
    <p:sldId id="360" r:id="rId7"/>
    <p:sldId id="362" r:id="rId8"/>
    <p:sldId id="377" r:id="rId9"/>
    <p:sldId id="361" r:id="rId10"/>
    <p:sldId id="384" r:id="rId11"/>
    <p:sldId id="381" r:id="rId12"/>
    <p:sldId id="382" r:id="rId13"/>
    <p:sldId id="353" r:id="rId14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8000"/>
    <a:srgbClr val="00CCFF"/>
    <a:srgbClr val="0A77FC"/>
    <a:srgbClr val="0E91FE"/>
    <a:srgbClr val="CC00CC"/>
    <a:srgbClr val="0066FF"/>
    <a:srgbClr val="339933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68" y="-96"/>
      </p:cViewPr>
      <p:guideLst>
        <p:guide orient="horz" pos="2910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borgnolutti\Documents\franck\Collaboration%20meeting%20BNL\Multipole_sensitivity_study_3_newest\multipole%20estimate%20CM_BN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622976"/>
        <c:axId val="84486976"/>
      </c:barChart>
      <c:catAx>
        <c:axId val="90622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486976"/>
        <c:crosses val="autoZero"/>
        <c:auto val="1"/>
        <c:lblAlgn val="ctr"/>
        <c:lblOffset val="100"/>
        <c:noMultiLvlLbl val="0"/>
      </c:catAx>
      <c:valAx>
        <c:axId val="84486976"/>
        <c:scaling>
          <c:orientation val="minMax"/>
        </c:scaling>
        <c:delete val="1"/>
        <c:axPos val="l"/>
        <c:majorGridlines/>
        <c:numFmt formatCode="0.0" sourceLinked="0"/>
        <c:majorTickMark val="out"/>
        <c:minorTickMark val="none"/>
        <c:tickLblPos val="nextTo"/>
        <c:crossAx val="90622976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"/>
          <c:y val="0.15002114319043452"/>
          <c:w val="0.97293116782675959"/>
          <c:h val="0.63348303684261686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</a:t>
            </a:r>
            <a:r>
              <a:rPr lang="en-US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Sheet1!$G$7:$G$14</c:f>
              <c:numCache>
                <c:formatCode>0.00</c:formatCode>
                <c:ptCount val="8"/>
                <c:pt idx="0">
                  <c:v>0.52962721995120998</c:v>
                </c:pt>
                <c:pt idx="1">
                  <c:v>0.422345882906215</c:v>
                </c:pt>
                <c:pt idx="2">
                  <c:v>0.27983584487306301</c:v>
                </c:pt>
                <c:pt idx="3">
                  <c:v>0.238226617204186</c:v>
                </c:pt>
                <c:pt idx="4">
                  <c:v>0.14383685770304799</c:v>
                </c:pt>
                <c:pt idx="5">
                  <c:v>0.100718941683643</c:v>
                </c:pt>
                <c:pt idx="6">
                  <c:v>6.8603705150382999E-2</c:v>
                </c:pt>
                <c:pt idx="7">
                  <c:v>4.5710671779369001E-2</c:v>
                </c:pt>
              </c:numCache>
            </c:numRef>
          </c:val>
        </c:ser>
        <c:ser>
          <c:idx val="2"/>
          <c:order val="2"/>
          <c:invertIfNegative val="0"/>
          <c:val>
            <c:numRef>
              <c:f>Sheet1!$S$7:$S$14</c:f>
              <c:numCache>
                <c:formatCode>0.00</c:formatCode>
                <c:ptCount val="8"/>
                <c:pt idx="0">
                  <c:v>1.1335247434698501</c:v>
                </c:pt>
                <c:pt idx="1">
                  <c:v>1.0235811959746</c:v>
                </c:pt>
                <c:pt idx="2">
                  <c:v>0.40388563205815498</c:v>
                </c:pt>
                <c:pt idx="3">
                  <c:v>0.311425824503407</c:v>
                </c:pt>
                <c:pt idx="4">
                  <c:v>0.10591649541257001</c:v>
                </c:pt>
                <c:pt idx="5">
                  <c:v>7.2491283941175003E-2</c:v>
                </c:pt>
                <c:pt idx="6">
                  <c:v>2.3191824187072999E-2</c:v>
                </c:pt>
                <c:pt idx="7">
                  <c:v>1.5268579891064E-2</c:v>
                </c:pt>
              </c:numCache>
            </c:numRef>
          </c:val>
        </c:ser>
        <c:ser>
          <c:idx val="3"/>
          <c:order val="3"/>
          <c:tx>
            <c:strRef>
              <c:f>Sheet1!$N$4</c:f>
              <c:strCache>
                <c:ptCount val="1"/>
                <c:pt idx="0">
                  <c:v>Pole piece azimuthal position +/- 100 um</c:v>
                </c:pt>
              </c:strCache>
            </c:strRef>
          </c:tx>
          <c:invertIfNegative val="0"/>
          <c:val>
            <c:numRef>
              <c:f>Sheet1!$O$7:$O$14</c:f>
              <c:numCache>
                <c:formatCode>0.00</c:formatCode>
                <c:ptCount val="8"/>
                <c:pt idx="0">
                  <c:v>1.18799095399355</c:v>
                </c:pt>
                <c:pt idx="1">
                  <c:v>2.5906791960730001E-3</c:v>
                </c:pt>
                <c:pt idx="2">
                  <c:v>0.49361229831479297</c:v>
                </c:pt>
                <c:pt idx="3">
                  <c:v>0.30987596665233602</c:v>
                </c:pt>
                <c:pt idx="4">
                  <c:v>6.2903109287105005E-2</c:v>
                </c:pt>
                <c:pt idx="5">
                  <c:v>3.4428604760499998E-4</c:v>
                </c:pt>
                <c:pt idx="6">
                  <c:v>1.4598739844679E-2</c:v>
                </c:pt>
                <c:pt idx="7">
                  <c:v>1.4966994355999999E-2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885504"/>
        <c:axId val="101335616"/>
      </c:barChart>
      <c:catAx>
        <c:axId val="848855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335616"/>
        <c:crosses val="autoZero"/>
        <c:auto val="1"/>
        <c:lblAlgn val="ctr"/>
        <c:lblOffset val="100"/>
        <c:noMultiLvlLbl val="0"/>
      </c:catAx>
      <c:valAx>
        <c:axId val="101335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a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4885504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b</a:t>
            </a:r>
            <a:r>
              <a:rPr lang="en-US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Sheet1!$D$7:$D$14</c:f>
              <c:numCache>
                <c:formatCode>0.00</c:formatCode>
                <c:ptCount val="8"/>
                <c:pt idx="0">
                  <c:v>0.57448110719134104</c:v>
                </c:pt>
                <c:pt idx="1">
                  <c:v>0.34948837299742502</c:v>
                </c:pt>
                <c:pt idx="2">
                  <c:v>0.35744257573808902</c:v>
                </c:pt>
                <c:pt idx="3">
                  <c:v>0.34243093179789302</c:v>
                </c:pt>
                <c:pt idx="4">
                  <c:v>0.188167424952147</c:v>
                </c:pt>
                <c:pt idx="5">
                  <c:v>9.2592968890032004E-2</c:v>
                </c:pt>
                <c:pt idx="6">
                  <c:v>8.2790087954042996E-2</c:v>
                </c:pt>
                <c:pt idx="7">
                  <c:v>4.7365719067062002E-2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Sheet1!$H$7:$H$14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ser>
          <c:idx val="2"/>
          <c:order val="2"/>
          <c:invertIfNegative val="0"/>
          <c:val>
            <c:numRef>
              <c:f>Sheet1!$T$7:$T$14</c:f>
              <c:numCache>
                <c:formatCode>0.00</c:formatCode>
                <c:ptCount val="8"/>
                <c:pt idx="0">
                  <c:v>1.1519318935092999</c:v>
                </c:pt>
                <c:pt idx="1">
                  <c:v>5.9525603547800005E-4</c:v>
                </c:pt>
                <c:pt idx="2">
                  <c:v>0.41048084709044702</c:v>
                </c:pt>
                <c:pt idx="3">
                  <c:v>3.4353759562700002E-4</c:v>
                </c:pt>
                <c:pt idx="4">
                  <c:v>0.107628053995785</c:v>
                </c:pt>
                <c:pt idx="5">
                  <c:v>1.52792729881E-4</c:v>
                </c:pt>
                <c:pt idx="6">
                  <c:v>2.3574083671913E-2</c:v>
                </c:pt>
                <c:pt idx="7">
                  <c:v>5.5344773220000001E-5</c:v>
                </c:pt>
              </c:numCache>
            </c:numRef>
          </c:val>
        </c:ser>
        <c:ser>
          <c:idx val="3"/>
          <c:order val="3"/>
          <c:invertIfNegative val="0"/>
          <c:val>
            <c:numRef>
              <c:f>Sheet1!$P$7:$P$14</c:f>
              <c:numCache>
                <c:formatCode>0.00</c:formatCode>
                <c:ptCount val="8"/>
                <c:pt idx="0">
                  <c:v>1.1748801974852301</c:v>
                </c:pt>
                <c:pt idx="1">
                  <c:v>1.25873379986041</c:v>
                </c:pt>
                <c:pt idx="2">
                  <c:v>0.48822853730377103</c:v>
                </c:pt>
                <c:pt idx="3">
                  <c:v>1.459928921689E-3</c:v>
                </c:pt>
                <c:pt idx="4">
                  <c:v>6.2195120589992998E-2</c:v>
                </c:pt>
                <c:pt idx="5">
                  <c:v>5.2201974214800004E-4</c:v>
                </c:pt>
                <c:pt idx="6">
                  <c:v>1.4436350335371001E-2</c:v>
                </c:pt>
                <c:pt idx="7">
                  <c:v>1.0164508182E-5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113856"/>
        <c:axId val="101340800"/>
      </c:barChart>
      <c:catAx>
        <c:axId val="85113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340800"/>
        <c:crosses val="autoZero"/>
        <c:auto val="1"/>
        <c:lblAlgn val="ctr"/>
        <c:lblOffset val="100"/>
        <c:noMultiLvlLbl val="0"/>
      </c:catAx>
      <c:valAx>
        <c:axId val="101340800"/>
        <c:scaling>
          <c:orientation val="minMax"/>
          <c:max val="1.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b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5113856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radial defect +/- 100 um other turns</c:v>
                </c:pt>
              </c:strCache>
            </c:strRef>
          </c:tx>
          <c:invertIfNegative val="0"/>
          <c:val>
            <c:numRef>
              <c:f>Sheet1!$H$7:$H$14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ser>
          <c:idx val="2"/>
          <c:order val="2"/>
          <c:tx>
            <c:strRef>
              <c:f>Sheet1!$R$4</c:f>
              <c:strCache>
                <c:ptCount val="1"/>
                <c:pt idx="0">
                  <c:v>mid-plane position +/- 50 um</c:v>
                </c:pt>
              </c:strCache>
            </c:strRef>
          </c:tx>
          <c:invertIfNegative val="0"/>
          <c:val>
            <c:numRef>
              <c:f>Sheet1!$O$7:$O$14</c:f>
              <c:numCache>
                <c:formatCode>0.00</c:formatCode>
                <c:ptCount val="8"/>
                <c:pt idx="0">
                  <c:v>1.18799095399355</c:v>
                </c:pt>
                <c:pt idx="1">
                  <c:v>2.5906791960730001E-3</c:v>
                </c:pt>
                <c:pt idx="2">
                  <c:v>0.49361229831479297</c:v>
                </c:pt>
                <c:pt idx="3">
                  <c:v>0.30987596665233602</c:v>
                </c:pt>
                <c:pt idx="4">
                  <c:v>6.2903109287105005E-2</c:v>
                </c:pt>
                <c:pt idx="5">
                  <c:v>3.4428604760499998E-4</c:v>
                </c:pt>
                <c:pt idx="6">
                  <c:v>1.4598739844679E-2</c:v>
                </c:pt>
                <c:pt idx="7">
                  <c:v>1.4966994355999999E-2</c:v>
                </c:pt>
              </c:numCache>
            </c:numRef>
          </c:val>
        </c:ser>
        <c:ser>
          <c:idx val="3"/>
          <c:order val="3"/>
          <c:tx>
            <c:strRef>
              <c:f>Sheet1!$N$4</c:f>
              <c:strCache>
                <c:ptCount val="1"/>
                <c:pt idx="0">
                  <c:v>Pole piece azimuthal position +/- 100 um</c:v>
                </c:pt>
              </c:strCache>
            </c:strRef>
          </c:tx>
          <c:invertIfNegative val="0"/>
          <c:val>
            <c:numRef>
              <c:f>Sheet1!$O$7:$O$12</c:f>
              <c:numCache>
                <c:formatCode>0.00</c:formatCode>
                <c:ptCount val="6"/>
                <c:pt idx="0">
                  <c:v>1.18799095399355</c:v>
                </c:pt>
                <c:pt idx="1">
                  <c:v>2.5906791960730001E-3</c:v>
                </c:pt>
                <c:pt idx="2">
                  <c:v>0.49361229831479297</c:v>
                </c:pt>
                <c:pt idx="3">
                  <c:v>0.30987596665233602</c:v>
                </c:pt>
                <c:pt idx="4">
                  <c:v>6.2903109287105005E-2</c:v>
                </c:pt>
                <c:pt idx="5">
                  <c:v>3.4428604760499998E-4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175680"/>
        <c:axId val="89606976"/>
      </c:barChart>
      <c:catAx>
        <c:axId val="87175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9606976"/>
        <c:crosses val="autoZero"/>
        <c:auto val="1"/>
        <c:lblAlgn val="ctr"/>
        <c:lblOffset val="100"/>
        <c:noMultiLvlLbl val="0"/>
      </c:catAx>
      <c:valAx>
        <c:axId val="89606976"/>
        <c:scaling>
          <c:orientation val="minMax"/>
        </c:scaling>
        <c:delete val="1"/>
        <c:axPos val="l"/>
        <c:majorGridlines/>
        <c:numFmt formatCode="0.0" sourceLinked="0"/>
        <c:majorTickMark val="out"/>
        <c:minorTickMark val="none"/>
        <c:tickLblPos val="nextTo"/>
        <c:crossAx val="87175680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"/>
          <c:y val="7.0019947506561681E-2"/>
          <c:w val="1"/>
          <c:h val="0.89745982971640736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u="sng"/>
            </a:pPr>
            <a:r>
              <a:rPr lang="en-US" b="1" u="sng"/>
              <a:t>Stdev. a</a:t>
            </a:r>
            <a:r>
              <a:rPr lang="en-US" b="1" u="sng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907008"/>
        <c:axId val="84488704"/>
      </c:barChart>
      <c:catAx>
        <c:axId val="92907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488704"/>
        <c:crosses val="autoZero"/>
        <c:auto val="1"/>
        <c:lblAlgn val="ctr"/>
        <c:lblOffset val="100"/>
        <c:noMultiLvlLbl val="0"/>
      </c:catAx>
      <c:valAx>
        <c:axId val="844887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a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2907008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u="sng"/>
            </a:pPr>
            <a:r>
              <a:rPr lang="en-US" b="1" u="sng"/>
              <a:t>Stdev. b</a:t>
            </a:r>
            <a:r>
              <a:rPr lang="en-US" b="1" u="sng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Sheet1!$D$7:$D$14</c:f>
              <c:numCache>
                <c:formatCode>0.00</c:formatCode>
                <c:ptCount val="8"/>
                <c:pt idx="0">
                  <c:v>0.57448110719134104</c:v>
                </c:pt>
                <c:pt idx="1">
                  <c:v>0.34948837299742502</c:v>
                </c:pt>
                <c:pt idx="2">
                  <c:v>0.35744257573808902</c:v>
                </c:pt>
                <c:pt idx="3">
                  <c:v>0.34243093179789302</c:v>
                </c:pt>
                <c:pt idx="4">
                  <c:v>0.188167424952147</c:v>
                </c:pt>
                <c:pt idx="5">
                  <c:v>9.2592968890032004E-2</c:v>
                </c:pt>
                <c:pt idx="6">
                  <c:v>8.2790087954042996E-2</c:v>
                </c:pt>
                <c:pt idx="7">
                  <c:v>4.7365719067062002E-2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907520"/>
        <c:axId val="84490432"/>
      </c:barChart>
      <c:catAx>
        <c:axId val="92907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4490432"/>
        <c:crosses val="autoZero"/>
        <c:auto val="1"/>
        <c:lblAlgn val="ctr"/>
        <c:lblOffset val="100"/>
        <c:noMultiLvlLbl val="0"/>
      </c:catAx>
      <c:valAx>
        <c:axId val="84490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b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929075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u="sng"/>
            </a:pPr>
            <a:r>
              <a:rPr lang="en-US" b="1" u="sng"/>
              <a:t>Stdev. a</a:t>
            </a:r>
            <a:r>
              <a:rPr lang="en-US" b="1" u="sng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tx>
            <c:strRef>
              <c:f>Sheet1!$J$4</c:f>
              <c:strCache>
                <c:ptCount val="1"/>
                <c:pt idx="0">
                  <c:v>defect +/- 100 um other turns</c:v>
                </c:pt>
              </c:strCache>
            </c:strRef>
          </c:tx>
          <c:invertIfNegative val="0"/>
          <c:val>
            <c:numRef>
              <c:f>Sheet1!$K$7:$K$14</c:f>
              <c:numCache>
                <c:formatCode>0.00</c:formatCode>
                <c:ptCount val="8"/>
                <c:pt idx="0">
                  <c:v>0.52962721995120998</c:v>
                </c:pt>
                <c:pt idx="1">
                  <c:v>0.422345882906215</c:v>
                </c:pt>
                <c:pt idx="2">
                  <c:v>0.27983584487306301</c:v>
                </c:pt>
                <c:pt idx="3">
                  <c:v>0.238226617204186</c:v>
                </c:pt>
                <c:pt idx="4">
                  <c:v>0.14383685770304799</c:v>
                </c:pt>
                <c:pt idx="5">
                  <c:v>0.100718941683643</c:v>
                </c:pt>
                <c:pt idx="6">
                  <c:v>6.8603705150382999E-2</c:v>
                </c:pt>
                <c:pt idx="7">
                  <c:v>4.5710671779369001E-2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016448"/>
        <c:axId val="101515264"/>
      </c:barChart>
      <c:catAx>
        <c:axId val="103016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515264"/>
        <c:crosses val="autoZero"/>
        <c:auto val="1"/>
        <c:lblAlgn val="ctr"/>
        <c:lblOffset val="100"/>
        <c:noMultiLvlLbl val="0"/>
      </c:catAx>
      <c:valAx>
        <c:axId val="1015152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a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016448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u="sng"/>
            </a:pPr>
            <a:r>
              <a:rPr lang="en-US" b="1" u="sng"/>
              <a:t>Stdev. b</a:t>
            </a:r>
            <a:r>
              <a:rPr lang="en-US" b="1" u="sng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Sheet1!$D$7:$D$14</c:f>
              <c:numCache>
                <c:formatCode>0.00</c:formatCode>
                <c:ptCount val="8"/>
                <c:pt idx="0">
                  <c:v>0.57448110719134104</c:v>
                </c:pt>
                <c:pt idx="1">
                  <c:v>0.34948837299742502</c:v>
                </c:pt>
                <c:pt idx="2">
                  <c:v>0.35744257573808902</c:v>
                </c:pt>
                <c:pt idx="3">
                  <c:v>0.34243093179789302</c:v>
                </c:pt>
                <c:pt idx="4">
                  <c:v>0.188167424952147</c:v>
                </c:pt>
                <c:pt idx="5">
                  <c:v>9.2592968890032004E-2</c:v>
                </c:pt>
                <c:pt idx="6">
                  <c:v>8.2790087954042996E-2</c:v>
                </c:pt>
                <c:pt idx="7">
                  <c:v>4.7365719067062002E-2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Sheet1!$L$7:$L$14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016960"/>
        <c:axId val="101516992"/>
      </c:barChart>
      <c:catAx>
        <c:axId val="103016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1516992"/>
        <c:crosses val="autoZero"/>
        <c:auto val="1"/>
        <c:lblAlgn val="ctr"/>
        <c:lblOffset val="100"/>
        <c:noMultiLvlLbl val="0"/>
      </c:catAx>
      <c:valAx>
        <c:axId val="101516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b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301696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radial defect +/- 100 um other turns</c:v>
                </c:pt>
              </c:strCache>
            </c:strRef>
          </c:tx>
          <c:invertIfNegative val="0"/>
          <c:val>
            <c:numRef>
              <c:f>Sheet1!$H$7:$H$14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925696"/>
        <c:axId val="40398208"/>
      </c:barChart>
      <c:catAx>
        <c:axId val="112925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398208"/>
        <c:crosses val="autoZero"/>
        <c:auto val="1"/>
        <c:lblAlgn val="ctr"/>
        <c:lblOffset val="100"/>
        <c:noMultiLvlLbl val="0"/>
      </c:catAx>
      <c:valAx>
        <c:axId val="40398208"/>
        <c:scaling>
          <c:orientation val="minMax"/>
        </c:scaling>
        <c:delete val="1"/>
        <c:axPos val="l"/>
        <c:majorGridlines/>
        <c:numFmt formatCode="0.0" sourceLinked="0"/>
        <c:majorTickMark val="out"/>
        <c:minorTickMark val="none"/>
        <c:tickLblPos val="nextTo"/>
        <c:crossAx val="112925696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"/>
          <c:y val="5.5746034733208272E-2"/>
          <c:w val="1"/>
          <c:h val="0.9193577159749626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</a:t>
            </a:r>
            <a:r>
              <a:rPr lang="en-US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Sheet1!$G$7:$G$14</c:f>
              <c:numCache>
                <c:formatCode>0.00</c:formatCode>
                <c:ptCount val="8"/>
                <c:pt idx="0">
                  <c:v>0.52962721995120998</c:v>
                </c:pt>
                <c:pt idx="1">
                  <c:v>0.422345882906215</c:v>
                </c:pt>
                <c:pt idx="2">
                  <c:v>0.27983584487306301</c:v>
                </c:pt>
                <c:pt idx="3">
                  <c:v>0.238226617204186</c:v>
                </c:pt>
                <c:pt idx="4">
                  <c:v>0.14383685770304799</c:v>
                </c:pt>
                <c:pt idx="5">
                  <c:v>0.100718941683643</c:v>
                </c:pt>
                <c:pt idx="6">
                  <c:v>6.8603705150382999E-2</c:v>
                </c:pt>
                <c:pt idx="7">
                  <c:v>4.5710671779369001E-2</c:v>
                </c:pt>
              </c:numCache>
            </c:numRef>
          </c:val>
        </c:ser>
        <c:ser>
          <c:idx val="2"/>
          <c:order val="2"/>
          <c:invertIfNegative val="0"/>
          <c:val>
            <c:numRef>
              <c:f>Sheet1!$S$7:$S$14</c:f>
              <c:numCache>
                <c:formatCode>0.00</c:formatCode>
                <c:ptCount val="8"/>
                <c:pt idx="0">
                  <c:v>1.1335247434698501</c:v>
                </c:pt>
                <c:pt idx="1">
                  <c:v>1.0235811959746</c:v>
                </c:pt>
                <c:pt idx="2">
                  <c:v>0.40388563205815498</c:v>
                </c:pt>
                <c:pt idx="3">
                  <c:v>0.311425824503407</c:v>
                </c:pt>
                <c:pt idx="4">
                  <c:v>0.10591649541257001</c:v>
                </c:pt>
                <c:pt idx="5">
                  <c:v>7.2491283941175003E-2</c:v>
                </c:pt>
                <c:pt idx="6">
                  <c:v>2.3191824187072999E-2</c:v>
                </c:pt>
                <c:pt idx="7">
                  <c:v>1.5268579891064E-2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354240"/>
        <c:axId val="40398784"/>
      </c:barChart>
      <c:catAx>
        <c:axId val="81354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398784"/>
        <c:crosses val="autoZero"/>
        <c:auto val="1"/>
        <c:lblAlgn val="ctr"/>
        <c:lblOffset val="100"/>
        <c:noMultiLvlLbl val="0"/>
      </c:catAx>
      <c:valAx>
        <c:axId val="40398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a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354240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b</a:t>
            </a:r>
            <a:r>
              <a:rPr lang="en-US" baseline="-25000"/>
              <a:t>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Sheet1!$D$7:$D$14</c:f>
              <c:numCache>
                <c:formatCode>0.00</c:formatCode>
                <c:ptCount val="8"/>
                <c:pt idx="0">
                  <c:v>0.57448110719134104</c:v>
                </c:pt>
                <c:pt idx="1">
                  <c:v>0.34948837299742502</c:v>
                </c:pt>
                <c:pt idx="2">
                  <c:v>0.35744257573808902</c:v>
                </c:pt>
                <c:pt idx="3">
                  <c:v>0.34243093179789302</c:v>
                </c:pt>
                <c:pt idx="4">
                  <c:v>0.188167424952147</c:v>
                </c:pt>
                <c:pt idx="5">
                  <c:v>9.2592968890032004E-2</c:v>
                </c:pt>
                <c:pt idx="6">
                  <c:v>8.2790087954042996E-2</c:v>
                </c:pt>
                <c:pt idx="7">
                  <c:v>4.7365719067062002E-2</c:v>
                </c:pt>
              </c:numCache>
            </c:numRef>
          </c:val>
        </c:ser>
        <c:ser>
          <c:idx val="1"/>
          <c:order val="1"/>
          <c:invertIfNegative val="0"/>
          <c:val>
            <c:numRef>
              <c:f>Sheet1!$H$7:$H$14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ser>
          <c:idx val="2"/>
          <c:order val="2"/>
          <c:invertIfNegative val="0"/>
          <c:val>
            <c:numRef>
              <c:f>Sheet1!$T$7:$T$14</c:f>
              <c:numCache>
                <c:formatCode>0.00</c:formatCode>
                <c:ptCount val="8"/>
                <c:pt idx="0">
                  <c:v>1.1519318935092999</c:v>
                </c:pt>
                <c:pt idx="1">
                  <c:v>5.9525603547800005E-4</c:v>
                </c:pt>
                <c:pt idx="2">
                  <c:v>0.41048084709044702</c:v>
                </c:pt>
                <c:pt idx="3">
                  <c:v>3.4353759562700002E-4</c:v>
                </c:pt>
                <c:pt idx="4">
                  <c:v>0.107628053995785</c:v>
                </c:pt>
                <c:pt idx="5">
                  <c:v>1.52792729881E-4</c:v>
                </c:pt>
                <c:pt idx="6">
                  <c:v>2.3574083671913E-2</c:v>
                </c:pt>
                <c:pt idx="7">
                  <c:v>5.5344773220000001E-5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22624"/>
        <c:axId val="85010112"/>
      </c:barChart>
      <c:catAx>
        <c:axId val="8412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Harmonic Order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5010112"/>
        <c:crosses val="autoZero"/>
        <c:auto val="1"/>
        <c:lblAlgn val="ctr"/>
        <c:lblOffset val="100"/>
        <c:noMultiLvlLbl val="0"/>
      </c:catAx>
      <c:valAx>
        <c:axId val="85010112"/>
        <c:scaling>
          <c:orientation val="minMax"/>
          <c:max val="1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Stdev. b</a:t>
                </a:r>
                <a:r>
                  <a:rPr lang="en-US" baseline="-25000"/>
                  <a:t>n</a:t>
                </a:r>
                <a:r>
                  <a:rPr lang="en-US"/>
                  <a:t> (unit)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454414552347623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4122624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Stdev. an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radial defect +/- 200 um turns upper block layer 1</c:v>
                </c:pt>
              </c:strCache>
            </c:strRef>
          </c:tx>
          <c:invertIfNegative val="0"/>
          <c:cat>
            <c:numRef>
              <c:f>Sheet1!$B$7:$B$14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cat>
          <c:val>
            <c:numRef>
              <c:f>Sheet1!$C$7:$C$14</c:f>
              <c:numCache>
                <c:formatCode>0.00</c:formatCode>
                <c:ptCount val="8"/>
                <c:pt idx="0">
                  <c:v>0.60214877533626399</c:v>
                </c:pt>
                <c:pt idx="1">
                  <c:v>0.54439258346443098</c:v>
                </c:pt>
                <c:pt idx="2">
                  <c:v>0.33921133343484899</c:v>
                </c:pt>
                <c:pt idx="3">
                  <c:v>7.1228193602785997E-2</c:v>
                </c:pt>
                <c:pt idx="4">
                  <c:v>0.17793872291051799</c:v>
                </c:pt>
                <c:pt idx="5">
                  <c:v>0.14589633722623599</c:v>
                </c:pt>
                <c:pt idx="6">
                  <c:v>9.1566344266368005E-2</c:v>
                </c:pt>
                <c:pt idx="7">
                  <c:v>6.5623263631338996E-2</c:v>
                </c:pt>
              </c:numCache>
            </c:numRef>
          </c:val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radial defect +/- 100 um other turns</c:v>
                </c:pt>
              </c:strCache>
            </c:strRef>
          </c:tx>
          <c:invertIfNegative val="0"/>
          <c:val>
            <c:numRef>
              <c:f>Sheet1!$H$7:$H$14</c:f>
              <c:numCache>
                <c:formatCode>0.00</c:formatCode>
                <c:ptCount val="8"/>
                <c:pt idx="0">
                  <c:v>0.481554907672892</c:v>
                </c:pt>
                <c:pt idx="1">
                  <c:v>0.33759265949574502</c:v>
                </c:pt>
                <c:pt idx="2">
                  <c:v>0.285363870695994</c:v>
                </c:pt>
                <c:pt idx="3">
                  <c:v>0.186570153429198</c:v>
                </c:pt>
                <c:pt idx="4">
                  <c:v>0.13035624773261101</c:v>
                </c:pt>
                <c:pt idx="5">
                  <c:v>9.6489780253206994E-2</c:v>
                </c:pt>
                <c:pt idx="6">
                  <c:v>6.9528468606874005E-2</c:v>
                </c:pt>
                <c:pt idx="7">
                  <c:v>5.310493679186E-2</c:v>
                </c:pt>
              </c:numCache>
            </c:numRef>
          </c:val>
        </c:ser>
        <c:ser>
          <c:idx val="2"/>
          <c:order val="2"/>
          <c:tx>
            <c:strRef>
              <c:f>Sheet1!$R$4</c:f>
              <c:strCache>
                <c:ptCount val="1"/>
                <c:pt idx="0">
                  <c:v>mid-plane position +/- 50 um</c:v>
                </c:pt>
              </c:strCache>
            </c:strRef>
          </c:tx>
          <c:invertIfNegative val="0"/>
          <c:val>
            <c:numRef>
              <c:f>Sheet1!$O$7:$O$14</c:f>
              <c:numCache>
                <c:formatCode>0.00</c:formatCode>
                <c:ptCount val="8"/>
                <c:pt idx="0">
                  <c:v>1.18799095399355</c:v>
                </c:pt>
                <c:pt idx="1">
                  <c:v>2.5906791960730001E-3</c:v>
                </c:pt>
                <c:pt idx="2">
                  <c:v>0.49361229831479297</c:v>
                </c:pt>
                <c:pt idx="3">
                  <c:v>0.30987596665233602</c:v>
                </c:pt>
                <c:pt idx="4">
                  <c:v>6.2903109287105005E-2</c:v>
                </c:pt>
                <c:pt idx="5">
                  <c:v>3.4428604760499998E-4</c:v>
                </c:pt>
                <c:pt idx="6">
                  <c:v>1.4598739844679E-2</c:v>
                </c:pt>
                <c:pt idx="7">
                  <c:v>1.4966994355999999E-2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848256"/>
        <c:axId val="32611648"/>
      </c:barChart>
      <c:catAx>
        <c:axId val="66848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611648"/>
        <c:crosses val="autoZero"/>
        <c:auto val="1"/>
        <c:lblAlgn val="ctr"/>
        <c:lblOffset val="100"/>
        <c:noMultiLvlLbl val="0"/>
      </c:catAx>
      <c:valAx>
        <c:axId val="32611648"/>
        <c:scaling>
          <c:orientation val="minMax"/>
        </c:scaling>
        <c:delete val="1"/>
        <c:axPos val="l"/>
        <c:majorGridlines/>
        <c:numFmt formatCode="0.0" sourceLinked="0"/>
        <c:majorTickMark val="out"/>
        <c:minorTickMark val="none"/>
        <c:tickLblPos val="nextTo"/>
        <c:crossAx val="66848256"/>
        <c:crosses val="autoZero"/>
        <c:crossBetween val="between"/>
      </c:valAx>
      <c:spPr>
        <a:ln>
          <a:solidFill>
            <a:schemeClr val="bg1">
              <a:lumMod val="6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"/>
          <c:y val="7.0019947506561681E-2"/>
          <c:w val="0.98333333333333328"/>
          <c:h val="0.89745982971640736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B1D8-A13D-4DEF-A4A4-9FEAAA09EC24}" type="datetimeFigureOut">
              <a:rPr lang="en-US" smtClean="0"/>
              <a:t>5/7/2014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79F6-4479-4397-9452-2A645ED64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97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0" tIns="46269" rIns="92540" bIns="4626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0" tIns="46269" rIns="92540" bIns="46269" rtlCol="0"/>
          <a:lstStyle>
            <a:lvl1pPr algn="r">
              <a:defRPr sz="1200"/>
            </a:lvl1pPr>
          </a:lstStyle>
          <a:p>
            <a:fld id="{49381EF5-C7CF-44B1-A40A-9E74853A199A}" type="datetimeFigureOut">
              <a:rPr lang="en-US" smtClean="0"/>
              <a:pPr/>
              <a:t>5/7/2014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0" tIns="46269" rIns="92540" bIns="4626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9"/>
            <a:ext cx="5563870" cy="4158377"/>
          </a:xfrm>
          <a:prstGeom prst="rect">
            <a:avLst/>
          </a:prstGeom>
        </p:spPr>
        <p:txBody>
          <a:bodyPr vert="horz" lIns="92540" tIns="46269" rIns="92540" bIns="4626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2042"/>
          </a:xfrm>
          <a:prstGeom prst="rect">
            <a:avLst/>
          </a:prstGeom>
        </p:spPr>
        <p:txBody>
          <a:bodyPr vert="horz" lIns="92540" tIns="46269" rIns="92540" bIns="4626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2042"/>
          </a:xfrm>
          <a:prstGeom prst="rect">
            <a:avLst/>
          </a:prstGeom>
        </p:spPr>
        <p:txBody>
          <a:bodyPr vert="horz" lIns="92540" tIns="46269" rIns="92540" bIns="46269" rtlCol="0" anchor="b"/>
          <a:lstStyle>
            <a:lvl1pPr algn="r">
              <a:defRPr sz="1200"/>
            </a:lvl1pPr>
          </a:lstStyle>
          <a:p>
            <a:fld id="{45BDAEFF-FB26-4383-B86D-6C621D69F5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1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DAEFF-FB26-4383-B86D-6C621D69F5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5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b="1" smtClean="0"/>
              <a:t>May 7,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8061089" y="152400"/>
            <a:ext cx="1006711" cy="624840"/>
            <a:chOff x="8061089" y="152400"/>
            <a:chExt cx="1006711" cy="624840"/>
          </a:xfrm>
        </p:grpSpPr>
        <p:grpSp>
          <p:nvGrpSpPr>
            <p:cNvPr id="16" name="Group 2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Oval 20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23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Oval 18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8061089" y="152400"/>
            <a:ext cx="1006711" cy="624840"/>
            <a:chOff x="8061089" y="152400"/>
            <a:chExt cx="1006711" cy="624840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Oval 19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Oval 22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7,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LARP CM22/ HiLumi-LHC Collaboration Meeting (BNL)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33500" y="4572000"/>
            <a:ext cx="6400800" cy="1752600"/>
          </a:xfrm>
        </p:spPr>
        <p:txBody>
          <a:bodyPr/>
          <a:lstStyle/>
          <a:p>
            <a:r>
              <a:rPr lang="en-US" dirty="0" smtClean="0"/>
              <a:t>F. </a:t>
            </a:r>
            <a:r>
              <a:rPr lang="en-US" dirty="0" err="1" smtClean="0"/>
              <a:t>Borgnolutti</a:t>
            </a:r>
            <a:r>
              <a:rPr lang="en-US" dirty="0" smtClean="0"/>
              <a:t> (LBNL)</a:t>
            </a:r>
            <a:endParaRPr lang="en-US" dirty="0"/>
          </a:p>
          <a:p>
            <a:r>
              <a:rPr lang="en-US" dirty="0" smtClean="0"/>
              <a:t>May 7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924800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Analysis of Dimensional Tolerances in </a:t>
            </a:r>
            <a:r>
              <a:rPr lang="en-US" dirty="0" smtClean="0"/>
              <a:t>HQ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676400" y="3581400"/>
            <a:ext cx="57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LARP CM22/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HiLumi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-LHC Collaboration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Meeting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785878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Analysis of the coil turns position uncertainty in HQ: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mpact on the field quality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/>
              <a:t>	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smtClean="0"/>
              <a:t>Coil dimension uncertainty &amp; </a:t>
            </a:r>
            <a:r>
              <a:rPr lang="en-US" dirty="0"/>
              <a:t>its impact on the field </a:t>
            </a:r>
            <a:r>
              <a:rPr lang="en-US" dirty="0" smtClean="0"/>
              <a:t>quality of HQ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</p:spTree>
    <p:extLst>
      <p:ext uri="{BB962C8B-B14F-4D97-AF65-F5344CB8AC3E}">
        <p14:creationId xmlns:p14="http://schemas.microsoft.com/office/powerpoint/2010/main" val="92589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dimension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00" y="1104037"/>
            <a:ext cx="8305800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Azimuthal Coil </a:t>
            </a:r>
            <a:r>
              <a:rPr lang="en-US" dirty="0" smtClean="0">
                <a:sym typeface="Wingdings" panose="05000000000000000000" pitchFamily="2" charset="2"/>
              </a:rPr>
              <a:t>size measurements show coil </a:t>
            </a:r>
            <a:r>
              <a:rPr lang="en-US" dirty="0">
                <a:sym typeface="Wingdings" panose="05000000000000000000" pitchFamily="2" charset="2"/>
              </a:rPr>
              <a:t>to coil reproducibility </a:t>
            </a:r>
            <a:r>
              <a:rPr lang="en-US" dirty="0" smtClean="0">
                <a:sym typeface="Wingdings" panose="05000000000000000000" pitchFamily="2" charset="2"/>
              </a:rPr>
              <a:t>better than </a:t>
            </a:r>
            <a:r>
              <a:rPr lang="en-US" b="1" dirty="0" smtClean="0">
                <a:sym typeface="Wingdings" panose="05000000000000000000" pitchFamily="2" charset="2"/>
              </a:rPr>
              <a:t>±</a:t>
            </a:r>
            <a:r>
              <a:rPr lang="en-US" b="1" dirty="0" smtClean="0">
                <a:sym typeface="Wingdings" panose="05000000000000000000" pitchFamily="2" charset="2"/>
              </a:rPr>
              <a:t>100</a:t>
            </a:r>
            <a:r>
              <a:rPr lang="el-GR" b="1" dirty="0" smtClean="0">
                <a:sym typeface="Wingdings" panose="05000000000000000000" pitchFamily="2" charset="2"/>
              </a:rPr>
              <a:t>μ</a:t>
            </a:r>
            <a:r>
              <a:rPr lang="en-US" b="1" dirty="0" smtClean="0">
                <a:sym typeface="Wingdings" panose="05000000000000000000" pitchFamily="2" charset="2"/>
              </a:rPr>
              <a:t>m (±50 </a:t>
            </a:r>
            <a:r>
              <a:rPr lang="el-GR" b="1" dirty="0" smtClean="0">
                <a:sym typeface="Wingdings" panose="05000000000000000000" pitchFamily="2" charset="2"/>
              </a:rPr>
              <a:t>μ</a:t>
            </a:r>
            <a:r>
              <a:rPr lang="en-US" b="1" dirty="0" smtClean="0">
                <a:sym typeface="Wingdings" panose="05000000000000000000" pitchFamily="2" charset="2"/>
              </a:rPr>
              <a:t>m per side)</a:t>
            </a:r>
          </a:p>
          <a:p>
            <a:pPr marL="285750" indent="-285750" algn="ctr">
              <a:buFont typeface="Wingdings"/>
              <a:buChar char="à"/>
            </a:pPr>
            <a:endParaRPr lang="en-US" sz="1500" u="sng" dirty="0" smtClean="0">
              <a:sym typeface="Wingdings" panose="05000000000000000000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524000"/>
            <a:ext cx="1901698" cy="19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540310"/>
              </p:ext>
            </p:extLst>
          </p:nvPr>
        </p:nvGraphicFramePr>
        <p:xfrm>
          <a:off x="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64018"/>
              </p:ext>
            </p:extLst>
          </p:nvPr>
        </p:nvGraphicFramePr>
        <p:xfrm>
          <a:off x="45720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657487"/>
              </p:ext>
            </p:extLst>
          </p:nvPr>
        </p:nvGraphicFramePr>
        <p:xfrm>
          <a:off x="3448051" y="2819400"/>
          <a:ext cx="4572000" cy="78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52401" y="1799272"/>
            <a:ext cx="6553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Monte-Carlo </a:t>
            </a:r>
            <a:r>
              <a:rPr lang="fr-FR" b="1" u="sng" dirty="0" smtClean="0">
                <a:solidFill>
                  <a:srgbClr val="0000FF"/>
                </a:solidFill>
              </a:rPr>
              <a:t>simulation: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Each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mid</a:t>
            </a:r>
            <a:r>
              <a:rPr lang="fr-FR" dirty="0" smtClean="0">
                <a:solidFill>
                  <a:srgbClr val="0000FF"/>
                </a:solidFill>
              </a:rPr>
              <a:t>-plane </a:t>
            </a:r>
            <a:r>
              <a:rPr lang="fr-FR" dirty="0" err="1" smtClean="0">
                <a:solidFill>
                  <a:srgbClr val="0000FF"/>
                </a:solidFill>
              </a:rPr>
              <a:t>is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displaced</a:t>
            </a:r>
            <a:r>
              <a:rPr lang="fr-FR" dirty="0" smtClean="0">
                <a:solidFill>
                  <a:srgbClr val="0000FF"/>
                </a:solidFill>
              </a:rPr>
              <a:t> by an amplitude </a:t>
            </a:r>
            <a:r>
              <a:rPr lang="fr-FR" dirty="0" err="1" smtClean="0">
                <a:solidFill>
                  <a:srgbClr val="0000FF"/>
                </a:solidFill>
              </a:rPr>
              <a:t>randomly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picked</a:t>
            </a:r>
            <a:r>
              <a:rPr lang="fr-FR" dirty="0" smtClean="0">
                <a:solidFill>
                  <a:srgbClr val="0000FF"/>
                </a:solidFill>
              </a:rPr>
              <a:t> in the range [-50 µm</a:t>
            </a:r>
            <a:r>
              <a:rPr lang="fr-FR" dirty="0">
                <a:solidFill>
                  <a:srgbClr val="0000FF"/>
                </a:solidFill>
              </a:rPr>
              <a:t>; + 50 </a:t>
            </a:r>
            <a:r>
              <a:rPr lang="fr-FR" dirty="0" smtClean="0">
                <a:solidFill>
                  <a:srgbClr val="0000FF"/>
                </a:solidFill>
              </a:rPr>
              <a:t>µm]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500 </a:t>
            </a:r>
            <a:r>
              <a:rPr lang="fr-FR" dirty="0" err="1" smtClean="0">
                <a:solidFill>
                  <a:srgbClr val="0000FF"/>
                </a:solidFill>
              </a:rPr>
              <a:t>quadrupoles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Rref</a:t>
            </a:r>
            <a:r>
              <a:rPr lang="fr-FR" dirty="0" smtClean="0">
                <a:solidFill>
                  <a:srgbClr val="0000FF"/>
                </a:solidFill>
              </a:rPr>
              <a:t> = 40 mm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229100"/>
            <a:ext cx="8581897" cy="110799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/>
              <a:t>An </a:t>
            </a:r>
            <a:r>
              <a:rPr lang="fr-FR" sz="2200" dirty="0" err="1" smtClean="0"/>
              <a:t>uncertainty</a:t>
            </a:r>
            <a:r>
              <a:rPr lang="fr-FR" sz="2200" dirty="0" smtClean="0"/>
              <a:t> on the </a:t>
            </a:r>
            <a:r>
              <a:rPr lang="fr-FR" sz="2200" dirty="0" err="1" smtClean="0"/>
              <a:t>coil</a:t>
            </a:r>
            <a:r>
              <a:rPr lang="fr-FR" sz="2200" dirty="0" smtClean="0"/>
              <a:t> </a:t>
            </a:r>
            <a:r>
              <a:rPr lang="fr-FR" sz="2200" dirty="0" err="1" smtClean="0"/>
              <a:t>azimuthal</a:t>
            </a:r>
            <a:r>
              <a:rPr lang="fr-FR" sz="2200" dirty="0" smtClean="0"/>
              <a:t> dimension </a:t>
            </a:r>
            <a:r>
              <a:rPr lang="fr-FR" sz="2200" dirty="0" err="1" smtClean="0"/>
              <a:t>also</a:t>
            </a:r>
            <a:r>
              <a:rPr lang="fr-FR" sz="2200" dirty="0" smtClean="0"/>
              <a:t> translate to an </a:t>
            </a:r>
            <a:r>
              <a:rPr lang="fr-FR" sz="2200" dirty="0" err="1" smtClean="0"/>
              <a:t>uncertainty</a:t>
            </a:r>
            <a:r>
              <a:rPr lang="fr-FR" sz="2200" dirty="0" smtClean="0"/>
              <a:t> on the </a:t>
            </a:r>
            <a:r>
              <a:rPr lang="fr-FR" sz="2200" dirty="0" err="1" smtClean="0"/>
              <a:t>magnet</a:t>
            </a:r>
            <a:r>
              <a:rPr lang="fr-FR" sz="2200" dirty="0" smtClean="0"/>
              <a:t> aperture (</a:t>
            </a:r>
            <a:r>
              <a:rPr lang="el-GR" sz="2200" dirty="0" smtClean="0"/>
              <a:t>Δ</a:t>
            </a:r>
            <a:r>
              <a:rPr lang="en-US" sz="2200" dirty="0" smtClean="0"/>
              <a:t>R = ± 30 µm) </a:t>
            </a:r>
            <a:r>
              <a:rPr lang="en-US" sz="2200" dirty="0" smtClean="0">
                <a:sym typeface="Wingdings" panose="05000000000000000000" pitchFamily="2" charset="2"/>
              </a:rPr>
              <a:t> negligible impact (0.03 unit on b</a:t>
            </a:r>
            <a:r>
              <a:rPr lang="en-US" sz="2200" baseline="-25000" dirty="0" smtClean="0">
                <a:sym typeface="Wingdings" panose="05000000000000000000" pitchFamily="2" charset="2"/>
              </a:rPr>
              <a:t>6</a:t>
            </a:r>
            <a:r>
              <a:rPr lang="en-US" sz="2200" dirty="0" smtClean="0">
                <a:sym typeface="Wingdings" panose="05000000000000000000" pitchFamily="2" charset="2"/>
              </a:rPr>
              <a:t>)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1494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dimension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1143000"/>
            <a:ext cx="4978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Azimuthal position of the pole piece specified ± 20 µm.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It is in HQ02 ±100 um (due to undersized pins)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7800" y="973667"/>
            <a:ext cx="3429000" cy="17809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191003" y="1610460"/>
            <a:ext cx="437406" cy="13513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133110" y="2030728"/>
            <a:ext cx="495299" cy="9311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600" y="2971800"/>
            <a:ext cx="100181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Pole </a:t>
            </a:r>
            <a:r>
              <a:rPr lang="fr-FR" sz="1400" dirty="0" err="1" smtClean="0"/>
              <a:t>pieces</a:t>
            </a:r>
            <a:endParaRPr lang="fr-FR" sz="1400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656186"/>
              </p:ext>
            </p:extLst>
          </p:nvPr>
        </p:nvGraphicFramePr>
        <p:xfrm>
          <a:off x="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571528"/>
              </p:ext>
            </p:extLst>
          </p:nvPr>
        </p:nvGraphicFramePr>
        <p:xfrm>
          <a:off x="45720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203734"/>
              </p:ext>
            </p:extLst>
          </p:nvPr>
        </p:nvGraphicFramePr>
        <p:xfrm>
          <a:off x="1447800" y="2640331"/>
          <a:ext cx="4572000" cy="78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364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933" y="1143000"/>
            <a:ext cx="8305800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We analyzed dimensional uncertainty in the second generation of HQ coil.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Estimated turn radial position uncertainty: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±200 µm for the inner layer upper block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±100 µm for </a:t>
            </a:r>
            <a:r>
              <a:rPr lang="en-US" dirty="0" smtClean="0"/>
              <a:t>the other turns</a:t>
            </a:r>
            <a:endParaRPr lang="en-US" dirty="0"/>
          </a:p>
          <a:p>
            <a:pPr marL="1200150" lvl="2" indent="-285750">
              <a:buFont typeface="Wingdings"/>
              <a:buChar char="à"/>
            </a:pPr>
            <a:r>
              <a:rPr lang="en-US" sz="1500" dirty="0" smtClean="0">
                <a:solidFill>
                  <a:srgbClr val="FF0000"/>
                </a:solidFill>
                <a:sym typeface="Wingdings" panose="05000000000000000000" pitchFamily="2" charset="2"/>
              </a:rPr>
              <a:t>Impact on the field quality acceptable</a:t>
            </a:r>
          </a:p>
          <a:p>
            <a:endParaRPr lang="en-US" sz="15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Systematic displacement (-0.3 mm) of the inner layer turn which is just before the copper wedge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not negligible effect on </a:t>
            </a:r>
            <a:r>
              <a:rPr lang="en-US" sz="16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b</a:t>
            </a:r>
            <a:r>
              <a:rPr lang="en-US" sz="1600" i="1" baseline="-25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6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but can be accounted for in the coil design.</a:t>
            </a:r>
          </a:p>
          <a:p>
            <a:endParaRPr lang="en-US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Mid-plane location known at ±50µm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possible improvement.</a:t>
            </a:r>
            <a:endParaRPr lang="en-US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ym typeface="Wingdings" panose="05000000000000000000" pitchFamily="2" charset="2"/>
              </a:rPr>
              <a:t>The pole piece azimuthal position uncertainty is not negligible (±100 µm). It was due to undersized alignment tooling.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Improvement expected.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dirty="0" smtClean="0"/>
              <a:t>This analysis a </a:t>
            </a:r>
            <a:r>
              <a:rPr lang="en-US" dirty="0"/>
              <a:t>first step toward characterization and improvement of fabrication tolerances.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933" y="5410200"/>
            <a:ext cx="83058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3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785878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Analysis of the coil turns position uncertainty in HQ: </a:t>
            </a:r>
            <a:r>
              <a:rPr lang="en-US" dirty="0"/>
              <a:t>I</a:t>
            </a:r>
            <a:r>
              <a:rPr lang="en-US" dirty="0" smtClean="0"/>
              <a:t>mpact on the field quality.</a:t>
            </a:r>
            <a:endParaRPr lang="en-US" dirty="0" smtClean="0"/>
          </a:p>
          <a:p>
            <a:r>
              <a:rPr lang="en-US" dirty="0"/>
              <a:t>	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smtClean="0"/>
              <a:t>Coil dimension uncertainty &amp; </a:t>
            </a:r>
            <a:r>
              <a:rPr lang="en-US" dirty="0"/>
              <a:t>its impact on the field </a:t>
            </a:r>
            <a:r>
              <a:rPr lang="en-US" dirty="0" smtClean="0"/>
              <a:t>quality of HQ.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3</a:t>
            </a:r>
            <a:r>
              <a:rPr lang="en-US" dirty="0" smtClean="0"/>
              <a:t>) Conclusion.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</p:spTree>
    <p:extLst>
      <p:ext uri="{BB962C8B-B14F-4D97-AF65-F5344CB8AC3E}">
        <p14:creationId xmlns:p14="http://schemas.microsoft.com/office/powerpoint/2010/main" val="38240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 smtClean="0"/>
              <a:t>Coil Turns Position 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8552" r="7900" b="12948"/>
          <a:stretch/>
        </p:blipFill>
        <p:spPr bwMode="auto">
          <a:xfrm>
            <a:off x="4695825" y="3638550"/>
            <a:ext cx="44481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9253" y="1143000"/>
            <a:ext cx="4181323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009" y="1688068"/>
            <a:ext cx="386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analyzed HQ coil 14 </a:t>
            </a:r>
            <a:r>
              <a:rPr lang="en-US" dirty="0" smtClean="0"/>
              <a:t>Cross-section.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0" y="4438650"/>
            <a:ext cx="4876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Theoretical</a:t>
            </a:r>
            <a:r>
              <a:rPr lang="en-US" dirty="0" smtClean="0"/>
              <a:t> </a:t>
            </a:r>
            <a:r>
              <a:rPr lang="en-US" dirty="0" smtClean="0"/>
              <a:t>model </a:t>
            </a:r>
            <a:r>
              <a:rPr lang="en-US" dirty="0" smtClean="0"/>
              <a:t>(Roxie, uninsulated </a:t>
            </a:r>
            <a:r>
              <a:rPr lang="en-US" dirty="0" smtClean="0"/>
              <a:t>cable) superimposed to HQ coil 14: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“best fit” of the </a:t>
            </a:r>
            <a:r>
              <a:rPr lang="en-US" dirty="0" smtClean="0"/>
              <a:t>coil model with the photo.</a:t>
            </a:r>
            <a:endParaRPr lang="en-US" dirty="0" smtClean="0"/>
          </a:p>
          <a:p>
            <a:pPr lvl="1"/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4091064" y="1745055"/>
            <a:ext cx="719139" cy="257715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2810470"/>
            <a:ext cx="4648200" cy="92333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HQ coil14 </a:t>
            </a:r>
            <a:r>
              <a:rPr lang="en-US" dirty="0"/>
              <a:t>is a </a:t>
            </a:r>
            <a:r>
              <a:rPr lang="en-US" u="sng" dirty="0"/>
              <a:t>second generation </a:t>
            </a:r>
            <a:r>
              <a:rPr lang="en-US" u="sng" dirty="0" smtClean="0"/>
              <a:t>coil </a:t>
            </a:r>
            <a:r>
              <a:rPr lang="en-US" dirty="0" smtClean="0"/>
              <a:t>(smaller cable). It </a:t>
            </a:r>
            <a:r>
              <a:rPr lang="en-US" dirty="0"/>
              <a:t>is </a:t>
            </a:r>
            <a:r>
              <a:rPr lang="en-US" dirty="0" smtClean="0"/>
              <a:t>therefore </a:t>
            </a:r>
            <a:r>
              <a:rPr lang="en-US" u="sng" dirty="0"/>
              <a:t>representative of HQ02 and HQ03 </a:t>
            </a:r>
            <a:r>
              <a:rPr lang="en-US" u="sng" dirty="0" smtClean="0"/>
              <a:t>coils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5029200"/>
            <a:ext cx="8991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coil is not pre-loaded so we do not have azimuthal matching </a:t>
            </a:r>
            <a:r>
              <a:rPr lang="en-US" dirty="0" smtClean="0"/>
              <a:t>of the coil turns between Roxie and the coil.</a:t>
            </a:r>
            <a:endParaRPr lang="en-US" dirty="0" smtClean="0">
              <a:sym typeface="Wingdings" panose="05000000000000000000" pitchFamily="2" charset="2"/>
            </a:endParaRP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u="sng" dirty="0" smtClean="0">
                <a:sym typeface="Wingdings" panose="05000000000000000000" pitchFamily="2" charset="2"/>
              </a:rPr>
              <a:t>But the photo/Roxie comparison gives us information </a:t>
            </a:r>
            <a:r>
              <a:rPr lang="en-US" u="sng" dirty="0">
                <a:sym typeface="Wingdings" panose="05000000000000000000" pitchFamily="2" charset="2"/>
              </a:rPr>
              <a:t>regarding </a:t>
            </a:r>
            <a:r>
              <a:rPr lang="en-US" u="sng" dirty="0" smtClean="0">
                <a:sym typeface="Wingdings" panose="05000000000000000000" pitchFamily="2" charset="2"/>
              </a:rPr>
              <a:t>the radial </a:t>
            </a:r>
            <a:r>
              <a:rPr lang="en-US" u="sng" dirty="0">
                <a:sym typeface="Wingdings" panose="05000000000000000000" pitchFamily="2" charset="2"/>
              </a:rPr>
              <a:t>alignment of the turns</a:t>
            </a:r>
            <a:endParaRPr lang="en-US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8099" r="31190" b="24952"/>
          <a:stretch/>
        </p:blipFill>
        <p:spPr bwMode="auto">
          <a:xfrm>
            <a:off x="7672" y="1213639"/>
            <a:ext cx="4562475" cy="37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t="7627" r="20000" b="23941"/>
          <a:stretch/>
        </p:blipFill>
        <p:spPr bwMode="auto">
          <a:xfrm>
            <a:off x="4646347" y="1213639"/>
            <a:ext cx="4497653" cy="373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9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6" t="13433" r="31578" b="17234"/>
          <a:stretch/>
        </p:blipFill>
        <p:spPr bwMode="auto">
          <a:xfrm>
            <a:off x="3886200" y="3039656"/>
            <a:ext cx="2238815" cy="30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9834" y="1143001"/>
            <a:ext cx="3429000" cy="1780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327377"/>
            <a:ext cx="45198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u="sng" dirty="0" smtClean="0"/>
              <a:t>Observation (1):</a:t>
            </a:r>
            <a:endParaRPr lang="en-US" sz="2200" b="1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Turns of the </a:t>
            </a:r>
            <a:r>
              <a:rPr lang="en-US" u="sng" dirty="0"/>
              <a:t>inner layer upper block </a:t>
            </a:r>
            <a:r>
              <a:rPr lang="en-US" dirty="0"/>
              <a:t>appear to be less </a:t>
            </a:r>
            <a:r>
              <a:rPr lang="en-US" dirty="0" smtClean="0"/>
              <a:t>well radially aligned </a:t>
            </a:r>
            <a:r>
              <a:rPr lang="en-US" dirty="0"/>
              <a:t>than in other blocks: ± 200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5662833" y="1542622"/>
            <a:ext cx="342901" cy="49085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2459" y="1542622"/>
            <a:ext cx="342901" cy="490857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643910" y="2033479"/>
            <a:ext cx="195262" cy="1004854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739034" y="2023954"/>
            <a:ext cx="95250" cy="1014379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96109" y="3192056"/>
            <a:ext cx="638175" cy="190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14334" r="37009" b="17976"/>
          <a:stretch/>
        </p:blipFill>
        <p:spPr bwMode="auto">
          <a:xfrm>
            <a:off x="6243859" y="3038333"/>
            <a:ext cx="2314575" cy="304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86434" y="3133417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0.2 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091333" y="3096806"/>
            <a:ext cx="638175" cy="190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94" y="689034"/>
            <a:ext cx="3958906" cy="296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731462"/>
              </p:ext>
            </p:extLst>
          </p:nvPr>
        </p:nvGraphicFramePr>
        <p:xfrm>
          <a:off x="1676400" y="2897326"/>
          <a:ext cx="3284220" cy="43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462745"/>
              </p:ext>
            </p:extLst>
          </p:nvPr>
        </p:nvGraphicFramePr>
        <p:xfrm>
          <a:off x="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Chart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24747"/>
              </p:ext>
            </p:extLst>
          </p:nvPr>
        </p:nvGraphicFramePr>
        <p:xfrm>
          <a:off x="4572000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5955" y="1143000"/>
            <a:ext cx="5330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Monte-Carlo </a:t>
            </a:r>
            <a:r>
              <a:rPr lang="fr-FR" b="1" u="sng" dirty="0" smtClean="0">
                <a:solidFill>
                  <a:srgbClr val="0000FF"/>
                </a:solidFill>
              </a:rPr>
              <a:t>simulation: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Inner</a:t>
            </a:r>
            <a:r>
              <a:rPr lang="fr-FR" dirty="0" smtClean="0">
                <a:solidFill>
                  <a:srgbClr val="0000FF"/>
                </a:solidFill>
              </a:rPr>
              <a:t> layer </a:t>
            </a:r>
            <a:r>
              <a:rPr lang="fr-FR" dirty="0" err="1" smtClean="0">
                <a:solidFill>
                  <a:srgbClr val="0000FF"/>
                </a:solidFill>
              </a:rPr>
              <a:t>upper</a:t>
            </a:r>
            <a:r>
              <a:rPr lang="fr-FR" dirty="0" smtClean="0">
                <a:solidFill>
                  <a:srgbClr val="0000FF"/>
                </a:solidFill>
              </a:rPr>
              <a:t> block </a:t>
            </a:r>
            <a:r>
              <a:rPr lang="fr-FR" dirty="0" err="1" smtClean="0">
                <a:solidFill>
                  <a:srgbClr val="0000FF"/>
                </a:solidFill>
              </a:rPr>
              <a:t>turns</a:t>
            </a:r>
            <a:r>
              <a:rPr lang="fr-FR" dirty="0" smtClean="0">
                <a:solidFill>
                  <a:srgbClr val="0000FF"/>
                </a:solidFill>
              </a:rPr>
              <a:t> are </a:t>
            </a:r>
            <a:r>
              <a:rPr lang="fr-FR" dirty="0" err="1" smtClean="0">
                <a:solidFill>
                  <a:srgbClr val="0000FF"/>
                </a:solidFill>
              </a:rPr>
              <a:t>radially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displaced</a:t>
            </a:r>
            <a:r>
              <a:rPr lang="fr-FR" dirty="0" smtClean="0">
                <a:solidFill>
                  <a:srgbClr val="0000FF"/>
                </a:solidFill>
              </a:rPr>
              <a:t>.</a:t>
            </a:r>
            <a:r>
              <a:rPr lang="fr-FR" sz="1400" dirty="0" smtClean="0">
                <a:solidFill>
                  <a:srgbClr val="0000FF"/>
                </a:solidFill>
              </a:rPr>
              <a:t> The amplitude of the </a:t>
            </a:r>
            <a:r>
              <a:rPr lang="fr-FR" sz="1400" dirty="0" err="1" smtClean="0">
                <a:solidFill>
                  <a:srgbClr val="0000FF"/>
                </a:solidFill>
              </a:rPr>
              <a:t>displacement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is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randomly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picked</a:t>
            </a:r>
            <a:r>
              <a:rPr lang="fr-FR" sz="1400" dirty="0" smtClean="0">
                <a:solidFill>
                  <a:srgbClr val="0000FF"/>
                </a:solidFill>
              </a:rPr>
              <a:t> in the range [-200 </a:t>
            </a:r>
            <a:r>
              <a:rPr lang="fr-FR" sz="1400" dirty="0" err="1" smtClean="0">
                <a:solidFill>
                  <a:srgbClr val="0000FF"/>
                </a:solidFill>
              </a:rPr>
              <a:t>um</a:t>
            </a:r>
            <a:r>
              <a:rPr lang="fr-FR" sz="1400" dirty="0" smtClean="0">
                <a:solidFill>
                  <a:srgbClr val="0000FF"/>
                </a:solidFill>
              </a:rPr>
              <a:t>; +200 </a:t>
            </a:r>
            <a:r>
              <a:rPr lang="fr-FR" sz="1400" dirty="0" err="1" smtClean="0">
                <a:solidFill>
                  <a:srgbClr val="0000FF"/>
                </a:solidFill>
              </a:rPr>
              <a:t>um</a:t>
            </a:r>
            <a:r>
              <a:rPr lang="fr-FR" sz="1400" dirty="0" smtClean="0">
                <a:solidFill>
                  <a:srgbClr val="0000FF"/>
                </a:solidFill>
              </a:rPr>
              <a:t>]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500 </a:t>
            </a:r>
            <a:r>
              <a:rPr lang="fr-FR" dirty="0" err="1" smtClean="0">
                <a:solidFill>
                  <a:srgbClr val="0000FF"/>
                </a:solidFill>
              </a:rPr>
              <a:t>quadrupoles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Rref</a:t>
            </a:r>
            <a:r>
              <a:rPr lang="fr-FR" dirty="0" smtClean="0">
                <a:solidFill>
                  <a:srgbClr val="0000FF"/>
                </a:solidFill>
              </a:rPr>
              <a:t> = 40 mm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3200" y="2069444"/>
            <a:ext cx="381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Magnified random displacement of the coil turns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0038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72075" y="941920"/>
            <a:ext cx="3429000" cy="178095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74" y="1287959"/>
            <a:ext cx="50927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 smtClean="0"/>
              <a:t>Observation </a:t>
            </a:r>
            <a:r>
              <a:rPr lang="en-US" b="1" u="sng" dirty="0" smtClean="0"/>
              <a:t>(2):</a:t>
            </a:r>
            <a:endParaRPr lang="en-US" b="1" u="sng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Radial position of other turns is about ± </a:t>
            </a:r>
            <a:r>
              <a:rPr lang="en-US" sz="1600" dirty="0" smtClean="0"/>
              <a:t>100 µm.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486400" y="1143000"/>
            <a:ext cx="838200" cy="484075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989" r="18809" b="18367"/>
          <a:stretch/>
        </p:blipFill>
        <p:spPr bwMode="auto">
          <a:xfrm>
            <a:off x="2621901" y="2800117"/>
            <a:ext cx="6141099" cy="3490729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4752972" y="1646159"/>
            <a:ext cx="962028" cy="1173241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50501" y="3429000"/>
            <a:ext cx="1066800" cy="973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236154" y="3733800"/>
            <a:ext cx="614347" cy="1820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27533" r="70566" b="52170"/>
          <a:stretch/>
        </p:blipFill>
        <p:spPr bwMode="auto">
          <a:xfrm>
            <a:off x="79374" y="2667000"/>
            <a:ext cx="2156780" cy="183880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6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6739" r="23640" b="7837"/>
          <a:stretch/>
        </p:blipFill>
        <p:spPr bwMode="auto">
          <a:xfrm>
            <a:off x="5715000" y="914399"/>
            <a:ext cx="2819400" cy="24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83200" y="2069444"/>
            <a:ext cx="381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Magnified random displacement of the coil turns</a:t>
            </a:r>
            <a:endParaRPr lang="en-US" sz="1400" b="1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212051"/>
              </p:ext>
            </p:extLst>
          </p:nvPr>
        </p:nvGraphicFramePr>
        <p:xfrm>
          <a:off x="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667916"/>
              </p:ext>
            </p:extLst>
          </p:nvPr>
        </p:nvGraphicFramePr>
        <p:xfrm>
          <a:off x="4572000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877072"/>
              </p:ext>
            </p:extLst>
          </p:nvPr>
        </p:nvGraphicFramePr>
        <p:xfrm>
          <a:off x="914400" y="2971800"/>
          <a:ext cx="4495800" cy="510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55955" y="1143000"/>
            <a:ext cx="512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rgbClr val="0000FF"/>
                </a:solidFill>
              </a:rPr>
              <a:t>Monte-Carlo </a:t>
            </a:r>
            <a:r>
              <a:rPr lang="fr-FR" b="1" u="sng" dirty="0" smtClean="0">
                <a:solidFill>
                  <a:srgbClr val="0000FF"/>
                </a:solidFill>
              </a:rPr>
              <a:t>simulation: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Turns</a:t>
            </a:r>
            <a:r>
              <a:rPr lang="fr-FR" dirty="0" smtClean="0">
                <a:solidFill>
                  <a:srgbClr val="0000FF"/>
                </a:solidFill>
              </a:rPr>
              <a:t> are </a:t>
            </a:r>
            <a:r>
              <a:rPr lang="fr-FR" dirty="0" err="1" smtClean="0">
                <a:solidFill>
                  <a:srgbClr val="0000FF"/>
                </a:solidFill>
              </a:rPr>
              <a:t>radially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displaced</a:t>
            </a:r>
            <a:r>
              <a:rPr lang="fr-FR" dirty="0" smtClean="0">
                <a:solidFill>
                  <a:srgbClr val="0000FF"/>
                </a:solidFill>
              </a:rPr>
              <a:t>. </a:t>
            </a:r>
            <a:r>
              <a:rPr lang="fr-FR" sz="1400" dirty="0" smtClean="0">
                <a:solidFill>
                  <a:srgbClr val="0000FF"/>
                </a:solidFill>
              </a:rPr>
              <a:t>The amplitude of the </a:t>
            </a:r>
            <a:r>
              <a:rPr lang="fr-FR" sz="1400" dirty="0" err="1" smtClean="0">
                <a:solidFill>
                  <a:srgbClr val="0000FF"/>
                </a:solidFill>
              </a:rPr>
              <a:t>displacement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is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randomly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picked</a:t>
            </a:r>
            <a:r>
              <a:rPr lang="fr-FR" sz="1400" dirty="0" smtClean="0">
                <a:solidFill>
                  <a:srgbClr val="0000FF"/>
                </a:solidFill>
              </a:rPr>
              <a:t> in the range                      [-100 </a:t>
            </a:r>
            <a:r>
              <a:rPr lang="fr-FR" sz="1400" dirty="0" err="1" smtClean="0">
                <a:solidFill>
                  <a:srgbClr val="0000FF"/>
                </a:solidFill>
              </a:rPr>
              <a:t>um</a:t>
            </a:r>
            <a:r>
              <a:rPr lang="fr-FR" sz="1400" dirty="0" smtClean="0">
                <a:solidFill>
                  <a:srgbClr val="0000FF"/>
                </a:solidFill>
              </a:rPr>
              <a:t>; +100 </a:t>
            </a:r>
            <a:r>
              <a:rPr lang="fr-FR" sz="1400" dirty="0" err="1" smtClean="0">
                <a:solidFill>
                  <a:srgbClr val="0000FF"/>
                </a:solidFill>
              </a:rPr>
              <a:t>um</a:t>
            </a:r>
            <a:r>
              <a:rPr lang="fr-FR" sz="1400" dirty="0" smtClean="0">
                <a:solidFill>
                  <a:srgbClr val="0000FF"/>
                </a:solidFill>
              </a:rPr>
              <a:t>]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000FF"/>
                </a:solidFill>
              </a:rPr>
              <a:t>500 </a:t>
            </a:r>
            <a:r>
              <a:rPr lang="fr-FR" dirty="0" err="1" smtClean="0">
                <a:solidFill>
                  <a:srgbClr val="0000FF"/>
                </a:solidFill>
              </a:rPr>
              <a:t>quadrupoles</a:t>
            </a:r>
            <a:endParaRPr lang="fr-FR" dirty="0" smtClean="0">
              <a:solidFill>
                <a:srgbClr val="0000F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rgbClr val="0000FF"/>
                </a:solidFill>
              </a:rPr>
              <a:t>Rref</a:t>
            </a:r>
            <a:r>
              <a:rPr lang="fr-FR" dirty="0" smtClean="0">
                <a:solidFill>
                  <a:srgbClr val="0000FF"/>
                </a:solidFill>
              </a:rPr>
              <a:t> = 40 mm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29200" y="1278209"/>
            <a:ext cx="3429000" cy="178095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7,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dirty="0"/>
              <a:t>Coil Turns Position </a:t>
            </a:r>
            <a:r>
              <a:rPr lang="en-US" dirty="0" smtClean="0"/>
              <a:t>Uncertainty in HQ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/>
              <a:t>LARP CM22/ </a:t>
            </a:r>
            <a:r>
              <a:rPr lang="en-US" b="1" dirty="0" err="1" smtClean="0"/>
              <a:t>HiLumi</a:t>
            </a:r>
            <a:r>
              <a:rPr lang="en-US" b="1" dirty="0" smtClean="0"/>
              <a:t>-LHC Collaboration Meeting (BNL)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387495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 smtClean="0"/>
              <a:t>Observation (2):</a:t>
            </a:r>
            <a:endParaRPr lang="en-US" b="1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turn after the inner layer wedge appears to be </a:t>
            </a:r>
            <a:r>
              <a:rPr lang="en-US" sz="1600" dirty="0" smtClean="0"/>
              <a:t>radially offset </a:t>
            </a:r>
            <a:r>
              <a:rPr lang="en-US" sz="1600" dirty="0" smtClean="0"/>
              <a:t>by -300 </a:t>
            </a:r>
            <a:r>
              <a:rPr lang="el-GR" sz="1600" dirty="0" smtClean="0"/>
              <a:t>μ</a:t>
            </a:r>
            <a:r>
              <a:rPr lang="en-US" sz="1600" dirty="0" smtClean="0"/>
              <a:t>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5876924" y="1610558"/>
            <a:ext cx="276226" cy="490856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5037" y="2103482"/>
            <a:ext cx="69055" cy="1078544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14897" r="37203" b="23509"/>
          <a:stretch/>
        </p:blipFill>
        <p:spPr bwMode="auto">
          <a:xfrm>
            <a:off x="4021093" y="3182026"/>
            <a:ext cx="2443384" cy="30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t="15679" r="37470" b="18855"/>
          <a:stretch/>
        </p:blipFill>
        <p:spPr bwMode="auto">
          <a:xfrm>
            <a:off x="6553200" y="3182026"/>
            <a:ext cx="2208604" cy="30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317386" y="1611391"/>
            <a:ext cx="276226" cy="499059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</p:cNvCxnSpPr>
          <p:nvPr/>
        </p:nvCxnSpPr>
        <p:spPr>
          <a:xfrm flipH="1">
            <a:off x="6934201" y="2110450"/>
            <a:ext cx="521298" cy="1080612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28299" y="5410200"/>
            <a:ext cx="976089" cy="685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28299" y="5334000"/>
            <a:ext cx="976089" cy="6858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127790" y="5587591"/>
            <a:ext cx="521476" cy="3310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127790" y="5676900"/>
            <a:ext cx="521476" cy="3310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604388" y="5722762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0.3 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42786" y="5585806"/>
            <a:ext cx="74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0.3 mm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09" y="2590800"/>
            <a:ext cx="46029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If systematic</a:t>
            </a:r>
            <a:r>
              <a:rPr lang="en-US" dirty="0"/>
              <a:t> </a:t>
            </a:r>
            <a:r>
              <a:rPr lang="en-US" dirty="0" smtClean="0"/>
              <a:t>error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l-GR" dirty="0" smtClean="0">
                <a:sym typeface="Wingdings" panose="05000000000000000000" pitchFamily="2" charset="2"/>
              </a:rPr>
              <a:t>Δ</a:t>
            </a:r>
            <a:r>
              <a:rPr lang="en-US" dirty="0" smtClean="0">
                <a:sym typeface="Wingdings" panose="05000000000000000000" pitchFamily="2" charset="2"/>
              </a:rPr>
              <a:t>b</a:t>
            </a:r>
            <a:r>
              <a:rPr lang="en-US" baseline="-25000" dirty="0" smtClean="0">
                <a:sym typeface="Wingdings" panose="05000000000000000000" pitchFamily="2" charset="2"/>
              </a:rPr>
              <a:t>6</a:t>
            </a:r>
            <a:r>
              <a:rPr lang="en-US" dirty="0" smtClean="0">
                <a:sym typeface="Wingdings" panose="05000000000000000000" pitchFamily="2" charset="2"/>
              </a:rPr>
              <a:t> = +0.76, </a:t>
            </a:r>
            <a:r>
              <a:rPr lang="el-GR" dirty="0">
                <a:sym typeface="Wingdings" panose="05000000000000000000" pitchFamily="2" charset="2"/>
              </a:rPr>
              <a:t>Δ</a:t>
            </a:r>
            <a:r>
              <a:rPr lang="en-US" dirty="0" smtClean="0">
                <a:sym typeface="Wingdings" panose="05000000000000000000" pitchFamily="2" charset="2"/>
              </a:rPr>
              <a:t>b</a:t>
            </a:r>
            <a:r>
              <a:rPr lang="en-US" baseline="-25000" dirty="0" smtClean="0">
                <a:sym typeface="Wingdings" panose="05000000000000000000" pitchFamily="2" charset="2"/>
              </a:rPr>
              <a:t>10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</a:t>
            </a:r>
            <a:r>
              <a:rPr lang="en-US" dirty="0" smtClean="0">
                <a:sym typeface="Wingdings" panose="05000000000000000000" pitchFamily="2" charset="2"/>
              </a:rPr>
              <a:t>+0.21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200" y="3657600"/>
            <a:ext cx="3886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Not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negligible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systematic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field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error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</a:p>
          <a:p>
            <a:endParaRPr lang="fr-FR" sz="16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Look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at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this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particular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turn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in QXF.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127619</TotalTime>
  <Words>884</Words>
  <Application>Microsoft Office PowerPoint</Application>
  <PresentationFormat>On-screen Show (4:3)</PresentationFormat>
  <Paragraphs>155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Analysis of Dimensional Tolerances in HQ</vt:lpstr>
      <vt:lpstr>Outlines</vt:lpstr>
      <vt:lpstr>Coil Turns Position Uncertainty in HQ</vt:lpstr>
      <vt:lpstr>Coil Turns Position Uncertainty in HQ</vt:lpstr>
      <vt:lpstr>Coil Turns Position Uncertainty in HQ</vt:lpstr>
      <vt:lpstr>Coil Turns Position Uncertainty in HQ</vt:lpstr>
      <vt:lpstr>Coil Turns Position Uncertainty in HQ</vt:lpstr>
      <vt:lpstr>Coil Turns Position Uncertainty in HQ</vt:lpstr>
      <vt:lpstr>Coil Turns Position Uncertainty in HQ</vt:lpstr>
      <vt:lpstr>Outlines</vt:lpstr>
      <vt:lpstr>Coil dimension uncertainty in HQ</vt:lpstr>
      <vt:lpstr>Coil dimension uncertainty in HQ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hfelice</dc:creator>
  <cp:lastModifiedBy>Franck Borgnolutti</cp:lastModifiedBy>
  <cp:revision>2744</cp:revision>
  <cp:lastPrinted>2014-05-01T20:53:21Z</cp:lastPrinted>
  <dcterms:created xsi:type="dcterms:W3CDTF">2010-03-31T20:55:33Z</dcterms:created>
  <dcterms:modified xsi:type="dcterms:W3CDTF">2014-05-07T18:55:55Z</dcterms:modified>
</cp:coreProperties>
</file>