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20"/>
  </p:notesMasterIdLst>
  <p:handoutMasterIdLst>
    <p:handoutMasterId r:id="rId21"/>
  </p:handoutMasterIdLst>
  <p:sldIdLst>
    <p:sldId id="1159" r:id="rId2"/>
    <p:sldId id="1188" r:id="rId3"/>
    <p:sldId id="1276" r:id="rId4"/>
    <p:sldId id="1211" r:id="rId5"/>
    <p:sldId id="1212" r:id="rId6"/>
    <p:sldId id="1283" r:id="rId7"/>
    <p:sldId id="1264" r:id="rId8"/>
    <p:sldId id="1267" r:id="rId9"/>
    <p:sldId id="1274" r:id="rId10"/>
    <p:sldId id="1275" r:id="rId11"/>
    <p:sldId id="1271" r:id="rId12"/>
    <p:sldId id="1279" r:id="rId13"/>
    <p:sldId id="1280" r:id="rId14"/>
    <p:sldId id="1281" r:id="rId15"/>
    <p:sldId id="1282" r:id="rId16"/>
    <p:sldId id="1284" r:id="rId17"/>
    <p:sldId id="1286" r:id="rId18"/>
    <p:sldId id="1287" r:id="rId19"/>
  </p:sldIdLst>
  <p:sldSz cx="9144000" cy="6858000" type="screen4x3"/>
  <p:notesSz cx="6934200" cy="9220200"/>
  <p:custShowLst>
    <p:custShow name="Custom Show 1" id="0">
      <p:sldLst/>
    </p:custShow>
  </p:custShow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an A. Hoffer" initials="DAH"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14F6"/>
    <a:srgbClr val="CECE00"/>
    <a:srgbClr val="3BB408"/>
    <a:srgbClr val="0033CC"/>
    <a:srgbClr val="FF3300"/>
    <a:srgbClr val="003399"/>
    <a:srgbClr val="003366"/>
    <a:srgbClr val="800000"/>
    <a:srgbClr val="FF99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9" autoAdjust="0"/>
    <p:restoredTop sz="98933" autoAdjust="0"/>
  </p:normalViewPr>
  <p:slideViewPr>
    <p:cSldViewPr>
      <p:cViewPr>
        <p:scale>
          <a:sx n="85" d="100"/>
          <a:sy n="85" d="100"/>
        </p:scale>
        <p:origin x="-232"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0"/>
    </p:cViewPr>
  </p:sorterViewPr>
  <p:notesViewPr>
    <p:cSldViewPr>
      <p:cViewPr varScale="1">
        <p:scale>
          <a:sx n="59" d="100"/>
          <a:sy n="59" d="100"/>
        </p:scale>
        <p:origin x="-2496" y="-78"/>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6348827" y="8768947"/>
            <a:ext cx="543239" cy="41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0C248C74-A1BF-4A9C-97C3-5A5D6B022034}"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2125928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3958" y="4378376"/>
            <a:ext cx="5086284" cy="4151225"/>
          </a:xfrm>
          <a:prstGeom prst="rect">
            <a:avLst/>
          </a:prstGeom>
          <a:noFill/>
          <a:ln w="12700">
            <a:noFill/>
            <a:miter lim="800000"/>
            <a:headEnd/>
            <a:tailEnd/>
          </a:ln>
          <a:effectLst/>
        </p:spPr>
        <p:txBody>
          <a:bodyPr vert="horz" wrap="square" lIns="123048" tIns="59906" rIns="123048" bIns="59906"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323" name="Rectangle 3"/>
          <p:cNvSpPr>
            <a:spLocks noGrp="1" noRot="1" noChangeAspect="1" noChangeArrowheads="1" noTextEdit="1"/>
          </p:cNvSpPr>
          <p:nvPr>
            <p:ph type="sldImg" idx="2"/>
          </p:nvPr>
        </p:nvSpPr>
        <p:spPr bwMode="auto">
          <a:xfrm>
            <a:off x="1169988" y="695325"/>
            <a:ext cx="4594225" cy="3446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4"/>
          <p:cNvSpPr>
            <a:spLocks noChangeArrowheads="1"/>
          </p:cNvSpPr>
          <p:nvPr/>
        </p:nvSpPr>
        <p:spPr bwMode="auto">
          <a:xfrm>
            <a:off x="6348827" y="8768947"/>
            <a:ext cx="543239" cy="41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23048" tIns="59906" rIns="123048" bIns="59906" anchor="ctr">
            <a:spAutoFit/>
          </a:bodyPr>
          <a:lstStyle/>
          <a:p>
            <a:pPr algn="r" defTabSz="1238494"/>
            <a:fld id="{E7B1BAEA-71C4-45DD-B483-2339FDD29BB8}" type="slidenum">
              <a:rPr lang="en-US" sz="1900">
                <a:latin typeface="Arial" charset="0"/>
              </a:rPr>
              <a:pPr algn="r" defTabSz="1238494"/>
              <a:t>‹#›</a:t>
            </a:fld>
            <a:endParaRPr lang="en-US" sz="1900" dirty="0">
              <a:latin typeface="Arial" charset="0"/>
            </a:endParaRPr>
          </a:p>
        </p:txBody>
      </p:sp>
    </p:spTree>
    <p:extLst>
      <p:ext uri="{BB962C8B-B14F-4D97-AF65-F5344CB8AC3E}">
        <p14:creationId xmlns:p14="http://schemas.microsoft.com/office/powerpoint/2010/main" val="3788698085"/>
      </p:ext>
    </p:extLst>
  </p:cSld>
  <p:clrMap bg1="lt1" tx1="dk1" bg2="lt2" tx2="dk2" accent1="accent1" accent2="accent2" accent3="accent3" accent4="accent4" accent5="accent5" accent6="accent6" hlink="hlink" folHlink="folHlink"/>
  <p:notesStyle>
    <a:lvl1pPr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1pPr>
    <a:lvl2pPr marL="608013"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2pPr>
    <a:lvl3pPr marL="1216025"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3pPr>
    <a:lvl4pPr marL="1824038"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4pPr>
    <a:lvl5pPr marL="2432050" algn="l" defTabSz="1216025" rtl="0" eaLnBrk="0" fontAlgn="base" hangingPunct="0">
      <a:spcBef>
        <a:spcPct val="30000"/>
      </a:spcBef>
      <a:spcAft>
        <a:spcPct val="0"/>
      </a:spcAft>
      <a:defRPr sz="16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405186980"/>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0433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576351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8"/>
            <a:ext cx="6934200" cy="639762"/>
          </a:xfrm>
        </p:spPr>
        <p:txBody>
          <a:bodyPr/>
          <a:lstStyle>
            <a:lvl1pPr>
              <a:defRPr>
                <a:solidFill>
                  <a:srgbClr val="FF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14400"/>
            <a:ext cx="8229600" cy="5334000"/>
          </a:xfrm>
        </p:spPr>
        <p:txBody>
          <a:bodyPr/>
          <a:lstStyle>
            <a:lvl1pPr>
              <a:defRPr>
                <a:solidFill>
                  <a:srgbClr val="0070C0"/>
                </a:solidFill>
              </a:defRPr>
            </a:lvl1pPr>
            <a:lvl3pPr>
              <a:defRPr>
                <a:solidFill>
                  <a:schemeClr val="accent3">
                    <a:lumMod val="75000"/>
                  </a:schemeClr>
                </a:solidFill>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814610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2832689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761536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37810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1457393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34300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2716650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5266E6E-3187-4C1D-BA6D-2ACAC749C432}" type="slidenum">
              <a:rPr lang="en-US" smtClean="0"/>
              <a:t>‹#›</a:t>
            </a:fld>
            <a:endParaRPr lang="en-US"/>
          </a:p>
        </p:txBody>
      </p:sp>
    </p:spTree>
    <p:extLst>
      <p:ext uri="{BB962C8B-B14F-4D97-AF65-F5344CB8AC3E}">
        <p14:creationId xmlns:p14="http://schemas.microsoft.com/office/powerpoint/2010/main" val="3992207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hyperlink" Target="http://www.uslarp.org/" TargetMode="Externa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latin typeface="Colibri"/>
                <a:cs typeface="Colibri"/>
              </a:defRPr>
            </a:lvl1pPr>
          </a:lstStyle>
          <a:p>
            <a:fld id="{E5266E6E-3187-4C1D-BA6D-2ACAC749C432}" type="slidenum">
              <a:rPr lang="en-US" smtClean="0"/>
              <a:pPr/>
              <a:t>‹#›</a:t>
            </a:fld>
            <a:endParaRPr lang="en-US" dirty="0"/>
          </a:p>
        </p:txBody>
      </p:sp>
      <p:sp>
        <p:nvSpPr>
          <p:cNvPr id="8" name="Text Box 12"/>
          <p:cNvSpPr txBox="1">
            <a:spLocks noChangeArrowheads="1"/>
          </p:cNvSpPr>
          <p:nvPr userDrawn="1"/>
        </p:nvSpPr>
        <p:spPr bwMode="auto">
          <a:xfrm>
            <a:off x="2209800" y="6553200"/>
            <a:ext cx="4191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defRPr/>
            </a:pPr>
            <a:r>
              <a:rPr lang="en-US" sz="1000" dirty="0" smtClean="0">
                <a:latin typeface="Colibri"/>
                <a:cs typeface="Colibri"/>
              </a:rPr>
              <a:t>LARP/HL-LHC CM22</a:t>
            </a:r>
            <a:r>
              <a:rPr lang="en-US" sz="1000" baseline="0" dirty="0" smtClean="0">
                <a:latin typeface="Colibri"/>
                <a:cs typeface="Colibri"/>
              </a:rPr>
              <a:t> – May 7</a:t>
            </a:r>
            <a:r>
              <a:rPr lang="en-US" sz="1000" baseline="30000" dirty="0" smtClean="0">
                <a:latin typeface="Colibri"/>
                <a:cs typeface="Colibri"/>
              </a:rPr>
              <a:t>th</a:t>
            </a:r>
            <a:r>
              <a:rPr lang="en-US" sz="1000" baseline="0" dirty="0" smtClean="0">
                <a:latin typeface="Colibri"/>
                <a:cs typeface="Colibri"/>
              </a:rPr>
              <a:t> -8</a:t>
            </a:r>
            <a:r>
              <a:rPr lang="en-US" sz="1000" baseline="30000" dirty="0" smtClean="0">
                <a:latin typeface="Colibri"/>
                <a:cs typeface="Colibri"/>
              </a:rPr>
              <a:t>th</a:t>
            </a:r>
            <a:r>
              <a:rPr lang="en-US" sz="1000" baseline="0" dirty="0" smtClean="0">
                <a:latin typeface="Colibri"/>
                <a:cs typeface="Colibri"/>
              </a:rPr>
              <a:t>, 2014</a:t>
            </a:r>
            <a:endParaRPr lang="en-US" sz="1000" dirty="0" smtClean="0">
              <a:latin typeface="Colibri"/>
              <a:cs typeface="Colibri"/>
            </a:endParaRPr>
          </a:p>
        </p:txBody>
      </p:sp>
      <p:pic>
        <p:nvPicPr>
          <p:cNvPr id="10" name="Picture 11" descr="LARP">
            <a:hlinkClick r:id="rId13"/>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2011-10-04_logoHiLumi561px.jpg"/>
          <p:cNvPicPr>
            <a:picLocks noChangeAspect="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410465" y="-7885"/>
            <a:ext cx="1719264"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65131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LARP: Present and Future</a:t>
            </a:r>
            <a:br>
              <a:rPr lang="en-US" dirty="0" smtClean="0"/>
            </a:br>
            <a:endParaRPr lang="en-US" dirty="0"/>
          </a:p>
        </p:txBody>
      </p:sp>
      <p:sp>
        <p:nvSpPr>
          <p:cNvPr id="3" name="Subtitle 2"/>
          <p:cNvSpPr>
            <a:spLocks noGrp="1"/>
          </p:cNvSpPr>
          <p:nvPr>
            <p:ph type="subTitle" idx="1"/>
          </p:nvPr>
        </p:nvSpPr>
        <p:spPr>
          <a:xfrm>
            <a:off x="1371600" y="3429000"/>
            <a:ext cx="6400800" cy="1752600"/>
          </a:xfrm>
        </p:spPr>
        <p:txBody>
          <a:bodyPr/>
          <a:lstStyle/>
          <a:p>
            <a:r>
              <a:rPr lang="en-US" dirty="0" smtClean="0"/>
              <a:t>G. </a:t>
            </a:r>
            <a:r>
              <a:rPr lang="en-US" dirty="0" err="1" smtClean="0"/>
              <a:t>Apollinari</a:t>
            </a:r>
            <a:endParaRPr lang="en-US" dirty="0" smtClean="0"/>
          </a:p>
          <a:p>
            <a:r>
              <a:rPr lang="en-US" dirty="0" smtClean="0"/>
              <a:t>May 7</a:t>
            </a:r>
            <a:r>
              <a:rPr lang="en-US" baseline="30000" dirty="0" smtClean="0"/>
              <a:t>th</a:t>
            </a:r>
            <a:r>
              <a:rPr lang="en-US" dirty="0" smtClean="0"/>
              <a:t>, 2014</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a:t>
            </a:fld>
            <a:endParaRPr lang="en-US"/>
          </a:p>
        </p:txBody>
      </p:sp>
    </p:spTree>
    <p:extLst>
      <p:ext uri="{BB962C8B-B14F-4D97-AF65-F5344CB8AC3E}">
        <p14:creationId xmlns:p14="http://schemas.microsoft.com/office/powerpoint/2010/main" val="32658642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What do we need in FY14-FY17 ?</a:t>
            </a:r>
            <a:endParaRPr lang="en-US" sz="3600" dirty="0"/>
          </a:p>
        </p:txBody>
      </p:sp>
      <p:sp>
        <p:nvSpPr>
          <p:cNvPr id="3" name="Content Placeholder 2"/>
          <p:cNvSpPr>
            <a:spLocks noGrp="1"/>
          </p:cNvSpPr>
          <p:nvPr>
            <p:ph idx="1"/>
          </p:nvPr>
        </p:nvSpPr>
        <p:spPr>
          <a:xfrm>
            <a:off x="457200" y="914400"/>
            <a:ext cx="8229600" cy="685800"/>
          </a:xfrm>
        </p:spPr>
        <p:txBody>
          <a:bodyPr/>
          <a:lstStyle/>
          <a:p>
            <a:r>
              <a:rPr lang="en-US" dirty="0" smtClean="0"/>
              <a:t>L2 Requests vs. Reality</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109439806"/>
              </p:ext>
            </p:extLst>
          </p:nvPr>
        </p:nvGraphicFramePr>
        <p:xfrm>
          <a:off x="990600" y="1828800"/>
          <a:ext cx="7010400" cy="1854200"/>
        </p:xfrm>
        <a:graphic>
          <a:graphicData uri="http://schemas.openxmlformats.org/drawingml/2006/table">
            <a:tbl>
              <a:tblPr firstRow="1" bandRow="1">
                <a:tableStyleId>{5C22544A-7EE6-4342-B048-85BDC9FD1C3A}</a:tableStyleId>
              </a:tblPr>
              <a:tblGrid>
                <a:gridCol w="1752600"/>
                <a:gridCol w="1295400"/>
                <a:gridCol w="1158240"/>
                <a:gridCol w="1402080"/>
                <a:gridCol w="1402080"/>
              </a:tblGrid>
              <a:tr h="370840">
                <a:tc>
                  <a:txBody>
                    <a:bodyPr/>
                    <a:lstStyle/>
                    <a:p>
                      <a:endParaRPr lang="en-US" dirty="0"/>
                    </a:p>
                  </a:txBody>
                  <a:tcPr/>
                </a:tc>
                <a:tc>
                  <a:txBody>
                    <a:bodyPr/>
                    <a:lstStyle/>
                    <a:p>
                      <a:r>
                        <a:rPr lang="en-US" dirty="0" smtClean="0"/>
                        <a:t>FY14 (M$)</a:t>
                      </a:r>
                      <a:endParaRPr lang="en-US" dirty="0"/>
                    </a:p>
                  </a:txBody>
                  <a:tcPr/>
                </a:tc>
                <a:tc>
                  <a:txBody>
                    <a:bodyPr/>
                    <a:lstStyle/>
                    <a:p>
                      <a:r>
                        <a:rPr lang="en-US" dirty="0" smtClean="0"/>
                        <a:t>FY15 (M$)</a:t>
                      </a:r>
                      <a:endParaRPr lang="en-US" dirty="0"/>
                    </a:p>
                  </a:txBody>
                  <a:tcPr/>
                </a:tc>
                <a:tc>
                  <a:txBody>
                    <a:bodyPr/>
                    <a:lstStyle/>
                    <a:p>
                      <a:r>
                        <a:rPr lang="en-US" dirty="0" smtClean="0"/>
                        <a:t>FY16 (M$)</a:t>
                      </a:r>
                      <a:endParaRPr lang="en-US" dirty="0"/>
                    </a:p>
                  </a:txBody>
                  <a:tcPr/>
                </a:tc>
                <a:tc>
                  <a:txBody>
                    <a:bodyPr/>
                    <a:lstStyle/>
                    <a:p>
                      <a:r>
                        <a:rPr lang="en-US" dirty="0" smtClean="0"/>
                        <a:t>FY17 (M$)</a:t>
                      </a:r>
                      <a:endParaRPr lang="en-US" dirty="0"/>
                    </a:p>
                  </a:txBody>
                  <a:tcPr/>
                </a:tc>
              </a:tr>
              <a:tr h="370840">
                <a:tc>
                  <a:txBody>
                    <a:bodyPr/>
                    <a:lstStyle/>
                    <a:p>
                      <a:r>
                        <a:rPr lang="en-US" dirty="0" smtClean="0"/>
                        <a:t>Needed</a:t>
                      </a:r>
                      <a:endParaRPr lang="en-US" dirty="0"/>
                    </a:p>
                  </a:txBody>
                  <a:tcPr/>
                </a:tc>
                <a:tc>
                  <a:txBody>
                    <a:bodyPr/>
                    <a:lstStyle/>
                    <a:p>
                      <a:pPr algn="r"/>
                      <a:r>
                        <a:rPr lang="en-US" dirty="0" smtClean="0"/>
                        <a:t>15.5</a:t>
                      </a:r>
                      <a:endParaRPr lang="en-US" dirty="0"/>
                    </a:p>
                  </a:txBody>
                  <a:tcPr/>
                </a:tc>
                <a:tc>
                  <a:txBody>
                    <a:bodyPr/>
                    <a:lstStyle/>
                    <a:p>
                      <a:pPr algn="r"/>
                      <a:r>
                        <a:rPr lang="en-US" dirty="0" smtClean="0"/>
                        <a:t>17.1</a:t>
                      </a:r>
                      <a:endParaRPr lang="en-US" dirty="0"/>
                    </a:p>
                  </a:txBody>
                  <a:tcPr/>
                </a:tc>
                <a:tc>
                  <a:txBody>
                    <a:bodyPr/>
                    <a:lstStyle/>
                    <a:p>
                      <a:pPr algn="r"/>
                      <a:r>
                        <a:rPr lang="en-US" dirty="0" smtClean="0"/>
                        <a:t>15.9</a:t>
                      </a:r>
                      <a:endParaRPr lang="en-US" dirty="0"/>
                    </a:p>
                  </a:txBody>
                  <a:tcPr/>
                </a:tc>
                <a:tc>
                  <a:txBody>
                    <a:bodyPr/>
                    <a:lstStyle/>
                    <a:p>
                      <a:pPr algn="r"/>
                      <a:r>
                        <a:rPr lang="en-US" dirty="0" smtClean="0"/>
                        <a:t>13.8</a:t>
                      </a:r>
                      <a:endParaRPr lang="en-US" dirty="0"/>
                    </a:p>
                  </a:txBody>
                  <a:tcPr/>
                </a:tc>
              </a:tr>
              <a:tr h="370840">
                <a:tc>
                  <a:txBody>
                    <a:bodyPr/>
                    <a:lstStyle/>
                    <a:p>
                      <a:r>
                        <a:rPr lang="en-US" dirty="0" smtClean="0"/>
                        <a:t>Requested</a:t>
                      </a:r>
                      <a:endParaRPr lang="en-US" dirty="0"/>
                    </a:p>
                  </a:txBody>
                  <a:tcPr>
                    <a:solidFill>
                      <a:schemeClr val="accent3">
                        <a:lumMod val="20000"/>
                        <a:lumOff val="80000"/>
                      </a:schemeClr>
                    </a:solidFill>
                  </a:tcPr>
                </a:tc>
                <a:tc>
                  <a:txBody>
                    <a:bodyPr/>
                    <a:lstStyle/>
                    <a:p>
                      <a:pPr algn="r"/>
                      <a:r>
                        <a:rPr lang="en-US" dirty="0" smtClean="0"/>
                        <a:t>15.5</a:t>
                      </a:r>
                      <a:endParaRPr lang="en-US" dirty="0"/>
                    </a:p>
                  </a:txBody>
                  <a:tcPr>
                    <a:solidFill>
                      <a:schemeClr val="accent3">
                        <a:lumMod val="20000"/>
                        <a:lumOff val="80000"/>
                      </a:schemeClr>
                    </a:solidFill>
                  </a:tcPr>
                </a:tc>
                <a:tc>
                  <a:txBody>
                    <a:bodyPr/>
                    <a:lstStyle/>
                    <a:p>
                      <a:pPr algn="r"/>
                      <a:r>
                        <a:rPr lang="en-US" dirty="0" smtClean="0"/>
                        <a:t>16.0</a:t>
                      </a:r>
                      <a:endParaRPr lang="en-US" dirty="0"/>
                    </a:p>
                  </a:txBody>
                  <a:tcPr>
                    <a:solidFill>
                      <a:schemeClr val="accent3">
                        <a:lumMod val="20000"/>
                        <a:lumOff val="80000"/>
                      </a:schemeClr>
                    </a:solidFill>
                  </a:tcPr>
                </a:tc>
                <a:tc>
                  <a:txBody>
                    <a:bodyPr/>
                    <a:lstStyle/>
                    <a:p>
                      <a:pPr algn="r"/>
                      <a:r>
                        <a:rPr lang="en-US" dirty="0" smtClean="0"/>
                        <a:t>16.0</a:t>
                      </a:r>
                      <a:endParaRPr lang="en-US" dirty="0"/>
                    </a:p>
                  </a:txBody>
                  <a:tcPr>
                    <a:solidFill>
                      <a:schemeClr val="accent3">
                        <a:lumMod val="20000"/>
                        <a:lumOff val="80000"/>
                      </a:schemeClr>
                    </a:solidFill>
                  </a:tcPr>
                </a:tc>
                <a:tc>
                  <a:txBody>
                    <a:bodyPr/>
                    <a:lstStyle/>
                    <a:p>
                      <a:pPr algn="r"/>
                      <a:r>
                        <a:rPr lang="en-US" dirty="0" smtClean="0"/>
                        <a:t>16.0</a:t>
                      </a:r>
                      <a:endParaRPr lang="en-US" dirty="0"/>
                    </a:p>
                  </a:txBody>
                  <a:tcPr>
                    <a:solidFill>
                      <a:schemeClr val="accent3">
                        <a:lumMod val="20000"/>
                        <a:lumOff val="80000"/>
                      </a:schemeClr>
                    </a:solidFill>
                  </a:tcPr>
                </a:tc>
              </a:tr>
              <a:tr h="370840">
                <a:tc>
                  <a:txBody>
                    <a:bodyPr/>
                    <a:lstStyle/>
                    <a:p>
                      <a:r>
                        <a:rPr lang="en-US" dirty="0" smtClean="0"/>
                        <a:t>IFP</a:t>
                      </a:r>
                      <a:endParaRPr lang="en-US" dirty="0"/>
                    </a:p>
                  </a:txBody>
                  <a:tcPr>
                    <a:solidFill>
                      <a:schemeClr val="accent6">
                        <a:lumMod val="20000"/>
                        <a:lumOff val="80000"/>
                      </a:schemeClr>
                    </a:solidFill>
                  </a:tcPr>
                </a:tc>
                <a:tc>
                  <a:txBody>
                    <a:bodyPr/>
                    <a:lstStyle/>
                    <a:p>
                      <a:pPr algn="r"/>
                      <a:r>
                        <a:rPr lang="en-US" b="1" dirty="0" smtClean="0">
                          <a:solidFill>
                            <a:srgbClr val="FF0000"/>
                          </a:solidFill>
                        </a:rPr>
                        <a:t>12.4</a:t>
                      </a:r>
                      <a:endParaRPr lang="en-US" b="1" dirty="0">
                        <a:solidFill>
                          <a:srgbClr val="FF0000"/>
                        </a:solidFill>
                      </a:endParaRPr>
                    </a:p>
                  </a:txBody>
                  <a:tcPr>
                    <a:solidFill>
                      <a:schemeClr val="accent6">
                        <a:lumMod val="20000"/>
                        <a:lumOff val="80000"/>
                      </a:schemeClr>
                    </a:solidFill>
                  </a:tcPr>
                </a:tc>
                <a:tc>
                  <a:txBody>
                    <a:bodyPr/>
                    <a:lstStyle/>
                    <a:p>
                      <a:pPr algn="r"/>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r>
              <a:tr h="370840">
                <a:tc>
                  <a:txBody>
                    <a:bodyPr/>
                    <a:lstStyle/>
                    <a:p>
                      <a:r>
                        <a:rPr lang="en-US" dirty="0" smtClean="0"/>
                        <a:t>Supplemental</a:t>
                      </a:r>
                      <a:endParaRPr lang="en-US" dirty="0"/>
                    </a:p>
                  </a:txBody>
                  <a:tcPr>
                    <a:solidFill>
                      <a:schemeClr val="accent6">
                        <a:lumMod val="20000"/>
                        <a:lumOff val="80000"/>
                      </a:schemeClr>
                    </a:solidFill>
                  </a:tcPr>
                </a:tc>
                <a:tc>
                  <a:txBody>
                    <a:bodyPr/>
                    <a:lstStyle/>
                    <a:p>
                      <a:pPr algn="r"/>
                      <a:r>
                        <a:rPr lang="en-US" b="1" dirty="0" smtClean="0">
                          <a:solidFill>
                            <a:srgbClr val="FF0000"/>
                          </a:solidFill>
                        </a:rPr>
                        <a:t>0.2</a:t>
                      </a:r>
                      <a:endParaRPr lang="en-US" b="1" dirty="0">
                        <a:solidFill>
                          <a:srgbClr val="FF0000"/>
                        </a:solidFill>
                      </a:endParaRPr>
                    </a:p>
                  </a:txBody>
                  <a:tcPr>
                    <a:solidFill>
                      <a:schemeClr val="accent6">
                        <a:lumMod val="20000"/>
                        <a:lumOff val="80000"/>
                      </a:schemeClr>
                    </a:solidFill>
                  </a:tcPr>
                </a:tc>
                <a:tc>
                  <a:txBody>
                    <a:bodyPr/>
                    <a:lstStyle/>
                    <a:p>
                      <a:pPr algn="r"/>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11328010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6934200" cy="1249362"/>
          </a:xfrm>
        </p:spPr>
        <p:txBody>
          <a:bodyPr>
            <a:normAutofit/>
          </a:bodyPr>
          <a:lstStyle/>
          <a:p>
            <a:r>
              <a:rPr lang="en-US" sz="3200" dirty="0" smtClean="0"/>
              <a:t>LARP Funding: </a:t>
            </a:r>
            <a:br>
              <a:rPr lang="en-US" sz="3200" dirty="0" smtClean="0"/>
            </a:br>
            <a:r>
              <a:rPr lang="en-US" sz="3200" dirty="0" smtClean="0"/>
              <a:t>how are we doing in FY14</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889340419"/>
              </p:ext>
            </p:extLst>
          </p:nvPr>
        </p:nvGraphicFramePr>
        <p:xfrm>
          <a:off x="304800" y="990600"/>
          <a:ext cx="4495800" cy="2377440"/>
        </p:xfrm>
        <a:graphic>
          <a:graphicData uri="http://schemas.openxmlformats.org/drawingml/2006/table">
            <a:tbl>
              <a:tblPr firstRow="1" bandRow="1">
                <a:tableStyleId>{5C22544A-7EE6-4342-B048-85BDC9FD1C3A}</a:tableStyleId>
              </a:tblPr>
              <a:tblGrid>
                <a:gridCol w="709863"/>
                <a:gridCol w="2287337"/>
                <a:gridCol w="1498600"/>
              </a:tblGrid>
              <a:tr h="396240">
                <a:tc>
                  <a:txBody>
                    <a:bodyPr/>
                    <a:lstStyle/>
                    <a:p>
                      <a:endParaRPr lang="en-US" dirty="0"/>
                    </a:p>
                  </a:txBody>
                  <a:tcPr/>
                </a:tc>
                <a:tc>
                  <a:txBody>
                    <a:bodyPr/>
                    <a:lstStyle/>
                    <a:p>
                      <a:r>
                        <a:rPr lang="en-US" dirty="0" smtClean="0"/>
                        <a:t>Carry Forward (M$)</a:t>
                      </a:r>
                      <a:endParaRPr lang="en-US" dirty="0"/>
                    </a:p>
                  </a:txBody>
                  <a:tcPr/>
                </a:tc>
                <a:tc>
                  <a:txBody>
                    <a:bodyPr/>
                    <a:lstStyle/>
                    <a:p>
                      <a:r>
                        <a:rPr lang="en-US" dirty="0" smtClean="0"/>
                        <a:t>Budget (M$)</a:t>
                      </a:r>
                      <a:endParaRPr lang="en-US" dirty="0"/>
                    </a:p>
                  </a:txBody>
                  <a:tcPr/>
                </a:tc>
              </a:tr>
              <a:tr h="396240">
                <a:tc>
                  <a:txBody>
                    <a:bodyPr/>
                    <a:lstStyle/>
                    <a:p>
                      <a:r>
                        <a:rPr lang="en-US" dirty="0" smtClean="0"/>
                        <a:t>FY10</a:t>
                      </a:r>
                      <a:endParaRPr lang="en-US" dirty="0"/>
                    </a:p>
                  </a:txBody>
                  <a:tcPr/>
                </a:tc>
                <a:tc>
                  <a:txBody>
                    <a:bodyPr/>
                    <a:lstStyle/>
                    <a:p>
                      <a:r>
                        <a:rPr lang="en-US" dirty="0" smtClean="0"/>
                        <a:t>1.7</a:t>
                      </a:r>
                      <a:endParaRPr lang="en-US" dirty="0"/>
                    </a:p>
                  </a:txBody>
                  <a:tcPr/>
                </a:tc>
                <a:tc>
                  <a:txBody>
                    <a:bodyPr/>
                    <a:lstStyle/>
                    <a:p>
                      <a:r>
                        <a:rPr lang="en-US" dirty="0" smtClean="0"/>
                        <a:t>12.4</a:t>
                      </a:r>
                      <a:endParaRPr lang="en-US" dirty="0"/>
                    </a:p>
                  </a:txBody>
                  <a:tcPr/>
                </a:tc>
              </a:tr>
              <a:tr h="396240">
                <a:tc>
                  <a:txBody>
                    <a:bodyPr/>
                    <a:lstStyle/>
                    <a:p>
                      <a:r>
                        <a:rPr lang="en-US" dirty="0" smtClean="0"/>
                        <a:t>FY11</a:t>
                      </a:r>
                      <a:endParaRPr lang="en-US" dirty="0"/>
                    </a:p>
                  </a:txBody>
                  <a:tcPr/>
                </a:tc>
                <a:tc>
                  <a:txBody>
                    <a:bodyPr/>
                    <a:lstStyle/>
                    <a:p>
                      <a:r>
                        <a:rPr lang="en-US" dirty="0" smtClean="0"/>
                        <a:t>3.7 </a:t>
                      </a:r>
                      <a:endParaRPr lang="en-US" dirty="0"/>
                    </a:p>
                  </a:txBody>
                  <a:tcPr/>
                </a:tc>
                <a:tc>
                  <a:txBody>
                    <a:bodyPr/>
                    <a:lstStyle/>
                    <a:p>
                      <a:r>
                        <a:rPr lang="en-US" dirty="0" smtClean="0"/>
                        <a:t>12.4</a:t>
                      </a:r>
                      <a:endParaRPr lang="en-US" dirty="0"/>
                    </a:p>
                  </a:txBody>
                  <a:tcPr/>
                </a:tc>
              </a:tr>
              <a:tr h="396240">
                <a:tc>
                  <a:txBody>
                    <a:bodyPr/>
                    <a:lstStyle/>
                    <a:p>
                      <a:r>
                        <a:rPr lang="en-US" dirty="0" smtClean="0"/>
                        <a:t>FY12</a:t>
                      </a:r>
                      <a:endParaRPr lang="en-US" dirty="0"/>
                    </a:p>
                  </a:txBody>
                  <a:tcPr/>
                </a:tc>
                <a:tc>
                  <a:txBody>
                    <a:bodyPr/>
                    <a:lstStyle/>
                    <a:p>
                      <a:r>
                        <a:rPr lang="en-US" dirty="0" smtClean="0"/>
                        <a:t>3.8</a:t>
                      </a:r>
                      <a:endParaRPr lang="en-US" dirty="0"/>
                    </a:p>
                  </a:txBody>
                  <a:tcPr/>
                </a:tc>
                <a:tc>
                  <a:txBody>
                    <a:bodyPr/>
                    <a:lstStyle/>
                    <a:p>
                      <a:r>
                        <a:rPr lang="en-US" dirty="0" smtClean="0"/>
                        <a:t>11.7</a:t>
                      </a:r>
                      <a:endParaRPr lang="en-US" dirty="0"/>
                    </a:p>
                  </a:txBody>
                  <a:tcPr/>
                </a:tc>
              </a:tr>
              <a:tr h="396240">
                <a:tc>
                  <a:txBody>
                    <a:bodyPr/>
                    <a:lstStyle/>
                    <a:p>
                      <a:r>
                        <a:rPr lang="en-US" dirty="0" smtClean="0"/>
                        <a:t>FY13</a:t>
                      </a:r>
                      <a:endParaRPr lang="en-US" dirty="0"/>
                    </a:p>
                  </a:txBody>
                  <a:tcPr/>
                </a:tc>
                <a:tc>
                  <a:txBody>
                    <a:bodyPr/>
                    <a:lstStyle/>
                    <a:p>
                      <a:r>
                        <a:rPr lang="en-US" dirty="0" smtClean="0"/>
                        <a:t>4.1</a:t>
                      </a:r>
                      <a:endParaRPr lang="en-US" dirty="0"/>
                    </a:p>
                  </a:txBody>
                  <a:tcPr/>
                </a:tc>
                <a:tc>
                  <a:txBody>
                    <a:bodyPr/>
                    <a:lstStyle/>
                    <a:p>
                      <a:r>
                        <a:rPr lang="en-US" dirty="0" smtClean="0"/>
                        <a:t>11.2</a:t>
                      </a:r>
                      <a:endParaRPr lang="en-US" dirty="0"/>
                    </a:p>
                  </a:txBody>
                  <a:tcPr/>
                </a:tc>
              </a:tr>
              <a:tr h="396240">
                <a:tc>
                  <a:txBody>
                    <a:bodyPr/>
                    <a:lstStyle/>
                    <a:p>
                      <a:r>
                        <a:rPr lang="en-US" dirty="0" smtClean="0"/>
                        <a:t>FY14</a:t>
                      </a:r>
                      <a:endParaRPr lang="en-US" dirty="0"/>
                    </a:p>
                  </a:txBody>
                  <a:tcPr/>
                </a:tc>
                <a:tc>
                  <a:txBody>
                    <a:bodyPr/>
                    <a:lstStyle/>
                    <a:p>
                      <a:r>
                        <a:rPr lang="en-US" dirty="0" smtClean="0"/>
                        <a:t>2.9</a:t>
                      </a:r>
                      <a:endParaRPr lang="en-US" dirty="0"/>
                    </a:p>
                  </a:txBody>
                  <a:tcPr/>
                </a:tc>
                <a:tc>
                  <a:txBody>
                    <a:bodyPr/>
                    <a:lstStyle/>
                    <a:p>
                      <a:r>
                        <a:rPr lang="en-US" dirty="0" smtClean="0"/>
                        <a:t>12.4(+0.2)</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E5266E6E-3187-4C1D-BA6D-2ACAC749C432}" type="slidenum">
              <a:rPr lang="en-US" smtClean="0"/>
              <a:t>11</a:t>
            </a:fld>
            <a:endParaRPr lang="en-US"/>
          </a:p>
        </p:txBody>
      </p:sp>
      <p:sp>
        <p:nvSpPr>
          <p:cNvPr id="6" name="Content Placeholder 2"/>
          <p:cNvSpPr txBox="1">
            <a:spLocks/>
          </p:cNvSpPr>
          <p:nvPr/>
        </p:nvSpPr>
        <p:spPr>
          <a:xfrm>
            <a:off x="4876800" y="990600"/>
            <a:ext cx="4419600" cy="26670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00" dirty="0" smtClean="0"/>
              <a:t>LARP, as a National Program, has a protected “Carry Forward” budget</a:t>
            </a:r>
            <a:endParaRPr lang="en-US" sz="3100" dirty="0"/>
          </a:p>
          <a:p>
            <a:r>
              <a:rPr lang="en-US" sz="3100" dirty="0" smtClean="0"/>
              <a:t>“Carry Forward” will be heavily used in FY14, especially for Magnet Tooling &amp; Strand procurement and for magnet models.</a:t>
            </a:r>
          </a:p>
          <a:p>
            <a:endParaRPr lang="en-US" sz="3100" dirty="0"/>
          </a:p>
          <a:p>
            <a:endParaRPr lang="en-US" dirty="0" smtClean="0"/>
          </a:p>
          <a:p>
            <a:endParaRPr lang="en-US" dirty="0"/>
          </a:p>
          <a:p>
            <a:endParaRPr lang="en-US" dirty="0" smtClean="0"/>
          </a:p>
          <a:p>
            <a:endParaRPr lang="en-US" dirty="0" smtClean="0"/>
          </a:p>
        </p:txBody>
      </p:sp>
      <p:graphicFrame>
        <p:nvGraphicFramePr>
          <p:cNvPr id="8" name="Content Placeholder 4"/>
          <p:cNvGraphicFramePr>
            <a:graphicFrameLocks/>
          </p:cNvGraphicFramePr>
          <p:nvPr>
            <p:extLst>
              <p:ext uri="{D42A27DB-BD31-4B8C-83A1-F6EECF244321}">
                <p14:modId xmlns:p14="http://schemas.microsoft.com/office/powerpoint/2010/main" val="389250875"/>
              </p:ext>
            </p:extLst>
          </p:nvPr>
        </p:nvGraphicFramePr>
        <p:xfrm>
          <a:off x="304800" y="3489961"/>
          <a:ext cx="8305801" cy="3139439"/>
        </p:xfrm>
        <a:graphic>
          <a:graphicData uri="http://schemas.openxmlformats.org/drawingml/2006/table">
            <a:tbl>
              <a:tblPr firstRow="1" bandRow="1">
                <a:tableStyleId>{5C22544A-7EE6-4342-B048-85BDC9FD1C3A}</a:tableStyleId>
              </a:tblPr>
              <a:tblGrid>
                <a:gridCol w="1295400"/>
                <a:gridCol w="1077686"/>
                <a:gridCol w="1186543"/>
                <a:gridCol w="859971"/>
                <a:gridCol w="1513115"/>
                <a:gridCol w="1186543"/>
                <a:gridCol w="1186543"/>
              </a:tblGrid>
              <a:tr h="370840">
                <a:tc>
                  <a:txBody>
                    <a:bodyPr/>
                    <a:lstStyle/>
                    <a:p>
                      <a:endParaRPr lang="en-US" dirty="0"/>
                    </a:p>
                  </a:txBody>
                  <a:tcPr/>
                </a:tc>
                <a:tc>
                  <a:txBody>
                    <a:bodyPr/>
                    <a:lstStyle/>
                    <a:p>
                      <a:r>
                        <a:rPr lang="en-US" dirty="0" smtClean="0"/>
                        <a:t>FY14 Budget</a:t>
                      </a:r>
                      <a:endParaRPr lang="en-US" dirty="0"/>
                    </a:p>
                  </a:txBody>
                  <a:tcPr/>
                </a:tc>
                <a:tc>
                  <a:txBody>
                    <a:bodyPr/>
                    <a:lstStyle/>
                    <a:p>
                      <a:r>
                        <a:rPr lang="en-US" dirty="0" smtClean="0"/>
                        <a:t>Plans</a:t>
                      </a:r>
                      <a:r>
                        <a:rPr lang="en-US" baseline="0" dirty="0" smtClean="0"/>
                        <a:t> for CF Use</a:t>
                      </a:r>
                      <a:endParaRPr lang="en-US" dirty="0"/>
                    </a:p>
                  </a:txBody>
                  <a:tcPr/>
                </a:tc>
                <a:tc>
                  <a:txBody>
                    <a:bodyPr/>
                    <a:lstStyle/>
                    <a:p>
                      <a:r>
                        <a:rPr lang="en-US" dirty="0" smtClean="0"/>
                        <a:t>Total Budget</a:t>
                      </a:r>
                      <a:endParaRPr lang="en-US" dirty="0"/>
                    </a:p>
                  </a:txBody>
                  <a:tcPr/>
                </a:tc>
                <a:tc>
                  <a:txBody>
                    <a:bodyPr/>
                    <a:lstStyle/>
                    <a:p>
                      <a:r>
                        <a:rPr lang="en-US" dirty="0" smtClean="0"/>
                        <a:t>BCWP (50% prorated)</a:t>
                      </a:r>
                      <a:endParaRPr lang="en-US" dirty="0"/>
                    </a:p>
                  </a:txBody>
                  <a:tcPr/>
                </a:tc>
                <a:tc>
                  <a:txBody>
                    <a:bodyPr/>
                    <a:lstStyle/>
                    <a:p>
                      <a:r>
                        <a:rPr lang="en-US" dirty="0" smtClean="0"/>
                        <a:t>ACWP</a:t>
                      </a:r>
                      <a:endParaRPr lang="en-US" dirty="0"/>
                    </a:p>
                  </a:txBody>
                  <a:tcPr/>
                </a:tc>
                <a:tc>
                  <a:txBody>
                    <a:bodyPr/>
                    <a:lstStyle/>
                    <a:p>
                      <a:r>
                        <a:rPr lang="en-US" dirty="0" smtClean="0"/>
                        <a:t>CPI (BCWP/ACWP)</a:t>
                      </a:r>
                      <a:endParaRPr lang="en-US" dirty="0"/>
                    </a:p>
                  </a:txBody>
                  <a:tcPr/>
                </a:tc>
              </a:tr>
              <a:tr h="370840">
                <a:tc>
                  <a:txBody>
                    <a:bodyPr/>
                    <a:lstStyle/>
                    <a:p>
                      <a:r>
                        <a:rPr lang="en-US" dirty="0" smtClean="0"/>
                        <a:t>Acc.</a:t>
                      </a:r>
                      <a:r>
                        <a:rPr lang="en-US" baseline="0" dirty="0" smtClean="0"/>
                        <a:t> Syst.</a:t>
                      </a:r>
                      <a:endParaRPr lang="en-US" dirty="0"/>
                    </a:p>
                  </a:txBody>
                  <a:tcPr/>
                </a:tc>
                <a:tc>
                  <a:txBody>
                    <a:bodyPr/>
                    <a:lstStyle/>
                    <a:p>
                      <a:pPr algn="r"/>
                      <a:r>
                        <a:rPr lang="en-US" dirty="0" smtClean="0"/>
                        <a:t>0.6</a:t>
                      </a:r>
                      <a:endParaRPr lang="en-US" dirty="0"/>
                    </a:p>
                  </a:txBody>
                  <a:tcPr/>
                </a:tc>
                <a:tc>
                  <a:txBody>
                    <a:bodyPr/>
                    <a:lstStyle/>
                    <a:p>
                      <a:pPr algn="r"/>
                      <a:r>
                        <a:rPr lang="en-US" dirty="0" smtClean="0"/>
                        <a:t>~0.2</a:t>
                      </a:r>
                      <a:endParaRPr lang="en-US" dirty="0"/>
                    </a:p>
                  </a:txBody>
                  <a:tcPr/>
                </a:tc>
                <a:tc>
                  <a:txBody>
                    <a:bodyPr/>
                    <a:lstStyle/>
                    <a:p>
                      <a:pPr algn="r"/>
                      <a:r>
                        <a:rPr lang="en-US" dirty="0" smtClean="0"/>
                        <a:t>0.8</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err="1" smtClean="0"/>
                        <a:t>Magn</a:t>
                      </a:r>
                      <a:r>
                        <a:rPr lang="en-US" dirty="0" smtClean="0"/>
                        <a:t>.</a:t>
                      </a:r>
                      <a:endParaRPr lang="en-US" dirty="0"/>
                    </a:p>
                  </a:txBody>
                  <a:tcPr/>
                </a:tc>
                <a:tc>
                  <a:txBody>
                    <a:bodyPr/>
                    <a:lstStyle/>
                    <a:p>
                      <a:pPr algn="r"/>
                      <a:r>
                        <a:rPr lang="en-US" dirty="0" smtClean="0"/>
                        <a:t>7.5 </a:t>
                      </a:r>
                      <a:endParaRPr lang="en-US" dirty="0"/>
                    </a:p>
                  </a:txBody>
                  <a:tcPr/>
                </a:tc>
                <a:tc>
                  <a:txBody>
                    <a:bodyPr/>
                    <a:lstStyle/>
                    <a:p>
                      <a:pPr algn="r"/>
                      <a:r>
                        <a:rPr lang="en-US" dirty="0" smtClean="0"/>
                        <a:t>~1.9</a:t>
                      </a:r>
                      <a:endParaRPr lang="en-US" dirty="0"/>
                    </a:p>
                  </a:txBody>
                  <a:tcPr/>
                </a:tc>
                <a:tc>
                  <a:txBody>
                    <a:bodyPr/>
                    <a:lstStyle/>
                    <a:p>
                      <a:pPr algn="r"/>
                      <a:r>
                        <a:rPr lang="en-US" dirty="0" smtClean="0"/>
                        <a:t>9.4</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err="1" smtClean="0"/>
                        <a:t>Manag</a:t>
                      </a: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a:t>
                      </a:r>
                      <a:endParaRPr lang="en-US" dirty="0"/>
                    </a:p>
                  </a:txBody>
                  <a:tcPr/>
                </a:tc>
                <a:tc>
                  <a:txBody>
                    <a:bodyPr/>
                    <a:lstStyle/>
                    <a:p>
                      <a:pPr algn="r"/>
                      <a:r>
                        <a:rPr lang="en-US" dirty="0" smtClean="0"/>
                        <a:t>1.8</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CC</a:t>
                      </a:r>
                      <a:endParaRPr lang="en-US" dirty="0"/>
                    </a:p>
                  </a:txBody>
                  <a:tcPr/>
                </a:tc>
                <a:tc>
                  <a:txBody>
                    <a:bodyPr/>
                    <a:lstStyle/>
                    <a:p>
                      <a:pPr algn="r"/>
                      <a:r>
                        <a:rPr lang="en-US" dirty="0" smtClean="0"/>
                        <a:t>1.4</a:t>
                      </a:r>
                      <a:endParaRPr lang="en-US" dirty="0"/>
                    </a:p>
                  </a:txBody>
                  <a:tcPr/>
                </a:tc>
                <a:tc>
                  <a:txBody>
                    <a:bodyPr/>
                    <a:lstStyle/>
                    <a:p>
                      <a:pPr algn="r"/>
                      <a:r>
                        <a:rPr lang="en-US" dirty="0" smtClean="0"/>
                        <a:t>-</a:t>
                      </a:r>
                      <a:endParaRPr lang="en-US" dirty="0"/>
                    </a:p>
                  </a:txBody>
                  <a:tcPr/>
                </a:tc>
                <a:tc>
                  <a:txBody>
                    <a:bodyPr/>
                    <a:lstStyle/>
                    <a:p>
                      <a:pPr algn="r"/>
                      <a:r>
                        <a:rPr lang="en-US" dirty="0" smtClean="0"/>
                        <a:t>1.4</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r>
                        <a:rPr lang="en-US" dirty="0" smtClean="0"/>
                        <a:t>WBFS</a:t>
                      </a:r>
                      <a:endParaRPr lang="en-US" dirty="0"/>
                    </a:p>
                  </a:txBody>
                  <a:tcPr/>
                </a:tc>
                <a:tc>
                  <a:txBody>
                    <a:bodyPr/>
                    <a:lstStyle/>
                    <a:p>
                      <a:pPr algn="r"/>
                      <a:r>
                        <a:rPr lang="en-US" dirty="0" smtClean="0"/>
                        <a:t>1.1</a:t>
                      </a:r>
                      <a:endParaRPr lang="en-US" dirty="0"/>
                    </a:p>
                  </a:txBody>
                  <a:tcPr/>
                </a:tc>
                <a:tc>
                  <a:txBody>
                    <a:bodyPr/>
                    <a:lstStyle/>
                    <a:p>
                      <a:pPr algn="r"/>
                      <a:r>
                        <a:rPr lang="en-US" dirty="0" smtClean="0"/>
                        <a:t>-</a:t>
                      </a:r>
                      <a:endParaRPr lang="en-US" dirty="0"/>
                    </a:p>
                  </a:txBody>
                  <a:tcPr/>
                </a:tc>
                <a:tc>
                  <a:txBody>
                    <a:bodyPr/>
                    <a:lstStyle/>
                    <a:p>
                      <a:pPr algn="r"/>
                      <a:r>
                        <a:rPr lang="en-US" dirty="0" smtClean="0"/>
                        <a:t>1.1</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pPr algn="r"/>
                      <a:r>
                        <a:rPr lang="en-US" b="1" i="1" dirty="0" smtClean="0"/>
                        <a:t>12.4</a:t>
                      </a:r>
                      <a:endParaRPr lang="en-US" b="1" i="1" dirty="0"/>
                    </a:p>
                  </a:txBody>
                  <a:tcPr/>
                </a:tc>
                <a:tc>
                  <a:txBody>
                    <a:bodyPr/>
                    <a:lstStyle/>
                    <a:p>
                      <a:pPr algn="r"/>
                      <a:r>
                        <a:rPr lang="en-US" b="1" i="1" dirty="0" smtClean="0"/>
                        <a:t>~2.1</a:t>
                      </a:r>
                      <a:endParaRPr lang="en-US" b="1" i="1" dirty="0"/>
                    </a:p>
                  </a:txBody>
                  <a:tcPr/>
                </a:tc>
                <a:tc>
                  <a:txBody>
                    <a:bodyPr/>
                    <a:lstStyle/>
                    <a:p>
                      <a:pPr algn="r"/>
                      <a:r>
                        <a:rPr lang="en-US" b="1" i="1" dirty="0" smtClean="0"/>
                        <a:t>14.5</a:t>
                      </a:r>
                      <a:endParaRPr lang="en-US" b="1" i="1"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10" name="Content Placeholder 4"/>
          <p:cNvGraphicFramePr>
            <a:graphicFrameLocks/>
          </p:cNvGraphicFramePr>
          <p:nvPr>
            <p:extLst>
              <p:ext uri="{D42A27DB-BD31-4B8C-83A1-F6EECF244321}">
                <p14:modId xmlns:p14="http://schemas.microsoft.com/office/powerpoint/2010/main" val="2364393445"/>
              </p:ext>
            </p:extLst>
          </p:nvPr>
        </p:nvGraphicFramePr>
        <p:xfrm>
          <a:off x="304800" y="3489961"/>
          <a:ext cx="8305801" cy="3139439"/>
        </p:xfrm>
        <a:graphic>
          <a:graphicData uri="http://schemas.openxmlformats.org/drawingml/2006/table">
            <a:tbl>
              <a:tblPr firstRow="1" bandRow="1">
                <a:tableStyleId>{5C22544A-7EE6-4342-B048-85BDC9FD1C3A}</a:tableStyleId>
              </a:tblPr>
              <a:tblGrid>
                <a:gridCol w="1295400"/>
                <a:gridCol w="1077686"/>
                <a:gridCol w="1186543"/>
                <a:gridCol w="859971"/>
                <a:gridCol w="1513115"/>
                <a:gridCol w="1186543"/>
                <a:gridCol w="1186543"/>
              </a:tblGrid>
              <a:tr h="370840">
                <a:tc>
                  <a:txBody>
                    <a:bodyPr/>
                    <a:lstStyle/>
                    <a:p>
                      <a:endParaRPr lang="en-US" dirty="0"/>
                    </a:p>
                  </a:txBody>
                  <a:tcPr/>
                </a:tc>
                <a:tc>
                  <a:txBody>
                    <a:bodyPr/>
                    <a:lstStyle/>
                    <a:p>
                      <a:r>
                        <a:rPr lang="en-US" dirty="0" smtClean="0"/>
                        <a:t>FY14 Budget</a:t>
                      </a:r>
                      <a:endParaRPr lang="en-US" dirty="0"/>
                    </a:p>
                  </a:txBody>
                  <a:tcPr/>
                </a:tc>
                <a:tc>
                  <a:txBody>
                    <a:bodyPr/>
                    <a:lstStyle/>
                    <a:p>
                      <a:r>
                        <a:rPr lang="en-US" dirty="0" smtClean="0"/>
                        <a:t>Plans</a:t>
                      </a:r>
                      <a:r>
                        <a:rPr lang="en-US" baseline="0" dirty="0" smtClean="0"/>
                        <a:t> for CF Use</a:t>
                      </a:r>
                      <a:endParaRPr lang="en-US" dirty="0"/>
                    </a:p>
                  </a:txBody>
                  <a:tcPr/>
                </a:tc>
                <a:tc>
                  <a:txBody>
                    <a:bodyPr/>
                    <a:lstStyle/>
                    <a:p>
                      <a:r>
                        <a:rPr lang="en-US" dirty="0" smtClean="0"/>
                        <a:t>Total Budget</a:t>
                      </a:r>
                      <a:endParaRPr lang="en-US" dirty="0"/>
                    </a:p>
                  </a:txBody>
                  <a:tcPr/>
                </a:tc>
                <a:tc>
                  <a:txBody>
                    <a:bodyPr/>
                    <a:lstStyle/>
                    <a:p>
                      <a:r>
                        <a:rPr lang="en-US" dirty="0" smtClean="0"/>
                        <a:t>BCWP (50% prorated)</a:t>
                      </a:r>
                      <a:endParaRPr lang="en-US" dirty="0"/>
                    </a:p>
                  </a:txBody>
                  <a:tcPr/>
                </a:tc>
                <a:tc>
                  <a:txBody>
                    <a:bodyPr/>
                    <a:lstStyle/>
                    <a:p>
                      <a:r>
                        <a:rPr lang="en-US" dirty="0" smtClean="0"/>
                        <a:t>ACWP</a:t>
                      </a:r>
                      <a:endParaRPr lang="en-US" dirty="0"/>
                    </a:p>
                  </a:txBody>
                  <a:tcPr/>
                </a:tc>
                <a:tc>
                  <a:txBody>
                    <a:bodyPr/>
                    <a:lstStyle/>
                    <a:p>
                      <a:r>
                        <a:rPr lang="en-US" dirty="0" smtClean="0"/>
                        <a:t>CPI (BCWP/ACWP)</a:t>
                      </a:r>
                      <a:endParaRPr lang="en-US" dirty="0"/>
                    </a:p>
                  </a:txBody>
                  <a:tcPr/>
                </a:tc>
              </a:tr>
              <a:tr h="370840">
                <a:tc>
                  <a:txBody>
                    <a:bodyPr/>
                    <a:lstStyle/>
                    <a:p>
                      <a:r>
                        <a:rPr lang="en-US" dirty="0" smtClean="0"/>
                        <a:t>Acc.</a:t>
                      </a:r>
                      <a:r>
                        <a:rPr lang="en-US" baseline="0" dirty="0" smtClean="0"/>
                        <a:t> Syst.</a:t>
                      </a:r>
                      <a:endParaRPr lang="en-US" dirty="0"/>
                    </a:p>
                  </a:txBody>
                  <a:tcPr/>
                </a:tc>
                <a:tc>
                  <a:txBody>
                    <a:bodyPr/>
                    <a:lstStyle/>
                    <a:p>
                      <a:pPr algn="r"/>
                      <a:r>
                        <a:rPr lang="en-US" dirty="0" smtClean="0"/>
                        <a:t>0.6</a:t>
                      </a:r>
                      <a:endParaRPr lang="en-US" dirty="0"/>
                    </a:p>
                  </a:txBody>
                  <a:tcPr/>
                </a:tc>
                <a:tc>
                  <a:txBody>
                    <a:bodyPr/>
                    <a:lstStyle/>
                    <a:p>
                      <a:pPr algn="r"/>
                      <a:r>
                        <a:rPr lang="en-US" dirty="0" smtClean="0"/>
                        <a:t>~0.2</a:t>
                      </a:r>
                      <a:endParaRPr lang="en-US" dirty="0"/>
                    </a:p>
                  </a:txBody>
                  <a:tcPr/>
                </a:tc>
                <a:tc>
                  <a:txBody>
                    <a:bodyPr/>
                    <a:lstStyle/>
                    <a:p>
                      <a:pPr algn="r"/>
                      <a:r>
                        <a:rPr lang="en-US" dirty="0" smtClean="0"/>
                        <a:t>0.8</a:t>
                      </a:r>
                      <a:endParaRPr lang="en-US" dirty="0"/>
                    </a:p>
                  </a:txBody>
                  <a:tcPr/>
                </a:tc>
                <a:tc>
                  <a:txBody>
                    <a:bodyPr/>
                    <a:lstStyle/>
                    <a:p>
                      <a:pPr algn="r"/>
                      <a:r>
                        <a:rPr lang="en-US" dirty="0" smtClean="0"/>
                        <a:t>0.4</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err="1" smtClean="0"/>
                        <a:t>Magn</a:t>
                      </a:r>
                      <a:r>
                        <a:rPr lang="en-US" dirty="0" smtClean="0"/>
                        <a:t>.</a:t>
                      </a:r>
                      <a:endParaRPr lang="en-US" dirty="0"/>
                    </a:p>
                  </a:txBody>
                  <a:tcPr/>
                </a:tc>
                <a:tc>
                  <a:txBody>
                    <a:bodyPr/>
                    <a:lstStyle/>
                    <a:p>
                      <a:pPr algn="r"/>
                      <a:r>
                        <a:rPr lang="en-US" dirty="0" smtClean="0"/>
                        <a:t>7.5 </a:t>
                      </a:r>
                      <a:endParaRPr lang="en-US" dirty="0"/>
                    </a:p>
                  </a:txBody>
                  <a:tcPr/>
                </a:tc>
                <a:tc>
                  <a:txBody>
                    <a:bodyPr/>
                    <a:lstStyle/>
                    <a:p>
                      <a:pPr algn="r"/>
                      <a:r>
                        <a:rPr lang="en-US" dirty="0" smtClean="0"/>
                        <a:t>~1.9</a:t>
                      </a:r>
                      <a:endParaRPr lang="en-US" dirty="0"/>
                    </a:p>
                  </a:txBody>
                  <a:tcPr/>
                </a:tc>
                <a:tc>
                  <a:txBody>
                    <a:bodyPr/>
                    <a:lstStyle/>
                    <a:p>
                      <a:pPr algn="r"/>
                      <a:r>
                        <a:rPr lang="en-US" dirty="0" smtClean="0"/>
                        <a:t>9.4</a:t>
                      </a:r>
                      <a:endParaRPr lang="en-US" dirty="0"/>
                    </a:p>
                  </a:txBody>
                  <a:tcPr/>
                </a:tc>
                <a:tc>
                  <a:txBody>
                    <a:bodyPr/>
                    <a:lstStyle/>
                    <a:p>
                      <a:pPr algn="r"/>
                      <a:r>
                        <a:rPr lang="en-US" dirty="0" smtClean="0"/>
                        <a:t>4.7</a:t>
                      </a:r>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err="1" smtClean="0"/>
                        <a:t>Manag</a:t>
                      </a: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0.9</a:t>
                      </a:r>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CC</a:t>
                      </a:r>
                      <a:endParaRPr lang="en-US" dirty="0"/>
                    </a:p>
                  </a:txBody>
                  <a:tcPr/>
                </a:tc>
                <a:tc>
                  <a:txBody>
                    <a:bodyPr/>
                    <a:lstStyle/>
                    <a:p>
                      <a:pPr algn="r"/>
                      <a:r>
                        <a:rPr lang="en-US" dirty="0" smtClean="0"/>
                        <a:t>1.4</a:t>
                      </a:r>
                      <a:endParaRPr lang="en-US" dirty="0"/>
                    </a:p>
                  </a:txBody>
                  <a:tcPr/>
                </a:tc>
                <a:tc>
                  <a:txBody>
                    <a:bodyPr/>
                    <a:lstStyle/>
                    <a:p>
                      <a:pPr algn="r"/>
                      <a:r>
                        <a:rPr lang="en-US" dirty="0" smtClean="0"/>
                        <a:t>-</a:t>
                      </a:r>
                      <a:endParaRPr lang="en-US" dirty="0"/>
                    </a:p>
                  </a:txBody>
                  <a:tcPr/>
                </a:tc>
                <a:tc>
                  <a:txBody>
                    <a:bodyPr/>
                    <a:lstStyle/>
                    <a:p>
                      <a:pPr algn="r"/>
                      <a:r>
                        <a:rPr lang="en-US" dirty="0" smtClean="0"/>
                        <a:t>1.4</a:t>
                      </a:r>
                      <a:endParaRPr lang="en-US" dirty="0"/>
                    </a:p>
                  </a:txBody>
                  <a:tcPr/>
                </a:tc>
                <a:tc>
                  <a:txBody>
                    <a:bodyPr/>
                    <a:lstStyle/>
                    <a:p>
                      <a:pPr algn="r"/>
                      <a:r>
                        <a:rPr lang="en-US" dirty="0" smtClean="0"/>
                        <a:t>0.7</a:t>
                      </a:r>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WBFS</a:t>
                      </a:r>
                      <a:endParaRPr lang="en-US" dirty="0"/>
                    </a:p>
                  </a:txBody>
                  <a:tcPr/>
                </a:tc>
                <a:tc>
                  <a:txBody>
                    <a:bodyPr/>
                    <a:lstStyle/>
                    <a:p>
                      <a:pPr algn="r"/>
                      <a:r>
                        <a:rPr lang="en-US" dirty="0" smtClean="0"/>
                        <a:t>1.1</a:t>
                      </a:r>
                      <a:endParaRPr lang="en-US" dirty="0"/>
                    </a:p>
                  </a:txBody>
                  <a:tcPr/>
                </a:tc>
                <a:tc>
                  <a:txBody>
                    <a:bodyPr/>
                    <a:lstStyle/>
                    <a:p>
                      <a:pPr algn="r"/>
                      <a:r>
                        <a:rPr lang="en-US" dirty="0" smtClean="0"/>
                        <a:t>-</a:t>
                      </a:r>
                      <a:endParaRPr lang="en-US" dirty="0"/>
                    </a:p>
                  </a:txBody>
                  <a:tcPr/>
                </a:tc>
                <a:tc>
                  <a:txBody>
                    <a:bodyPr/>
                    <a:lstStyle/>
                    <a:p>
                      <a:pPr algn="r"/>
                      <a:r>
                        <a:rPr lang="en-US" dirty="0" smtClean="0"/>
                        <a:t>1.1</a:t>
                      </a:r>
                      <a:endParaRPr lang="en-US" dirty="0"/>
                    </a:p>
                  </a:txBody>
                  <a:tcPr/>
                </a:tc>
                <a:tc>
                  <a:txBody>
                    <a:bodyPr/>
                    <a:lstStyle/>
                    <a:p>
                      <a:pPr algn="r"/>
                      <a:r>
                        <a:rPr lang="en-US" dirty="0" smtClean="0"/>
                        <a:t>0.6</a:t>
                      </a:r>
                      <a:endParaRPr lang="en-US" dirty="0"/>
                    </a:p>
                  </a:txBody>
                  <a:tcPr/>
                </a:tc>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pPr algn="r"/>
                      <a:r>
                        <a:rPr lang="en-US" b="1" i="1" dirty="0" smtClean="0"/>
                        <a:t>12.4</a:t>
                      </a:r>
                      <a:endParaRPr lang="en-US" b="1" i="1" dirty="0"/>
                    </a:p>
                  </a:txBody>
                  <a:tcPr/>
                </a:tc>
                <a:tc>
                  <a:txBody>
                    <a:bodyPr/>
                    <a:lstStyle/>
                    <a:p>
                      <a:pPr algn="r"/>
                      <a:r>
                        <a:rPr lang="en-US" b="1" i="1" dirty="0" smtClean="0"/>
                        <a:t>~2.1</a:t>
                      </a:r>
                      <a:endParaRPr lang="en-US" b="1" i="1" dirty="0"/>
                    </a:p>
                  </a:txBody>
                  <a:tcPr/>
                </a:tc>
                <a:tc>
                  <a:txBody>
                    <a:bodyPr/>
                    <a:lstStyle/>
                    <a:p>
                      <a:pPr algn="r"/>
                      <a:r>
                        <a:rPr lang="en-US" b="1" i="1" dirty="0" smtClean="0"/>
                        <a:t>14.5</a:t>
                      </a:r>
                      <a:endParaRPr lang="en-US" b="1" i="1" dirty="0"/>
                    </a:p>
                  </a:txBody>
                  <a:tcPr/>
                </a:tc>
                <a:tc>
                  <a:txBody>
                    <a:bodyPr/>
                    <a:lstStyle/>
                    <a:p>
                      <a:pPr algn="r"/>
                      <a:r>
                        <a:rPr lang="en-US" b="1" i="1" dirty="0" smtClean="0"/>
                        <a:t>7.2</a:t>
                      </a:r>
                      <a:endParaRPr lang="en-US" b="1" i="1" dirty="0"/>
                    </a:p>
                  </a:txBody>
                  <a:tcPr/>
                </a:tc>
                <a:tc>
                  <a:txBody>
                    <a:bodyPr/>
                    <a:lstStyle/>
                    <a:p>
                      <a:endParaRPr lang="en-US" dirty="0"/>
                    </a:p>
                  </a:txBody>
                  <a:tcPr/>
                </a:tc>
                <a:tc>
                  <a:txBody>
                    <a:bodyPr/>
                    <a:lstStyle/>
                    <a:p>
                      <a:endParaRPr lang="en-US" dirty="0"/>
                    </a:p>
                  </a:txBody>
                  <a:tcPr/>
                </a:tc>
              </a:tr>
            </a:tbl>
          </a:graphicData>
        </a:graphic>
      </p:graphicFrame>
      <p:graphicFrame>
        <p:nvGraphicFramePr>
          <p:cNvPr id="9" name="Content Placeholder 4"/>
          <p:cNvGraphicFramePr>
            <a:graphicFrameLocks/>
          </p:cNvGraphicFramePr>
          <p:nvPr>
            <p:extLst>
              <p:ext uri="{D42A27DB-BD31-4B8C-83A1-F6EECF244321}">
                <p14:modId xmlns:p14="http://schemas.microsoft.com/office/powerpoint/2010/main" val="1847267511"/>
              </p:ext>
            </p:extLst>
          </p:nvPr>
        </p:nvGraphicFramePr>
        <p:xfrm>
          <a:off x="304800" y="3505200"/>
          <a:ext cx="8305801" cy="3139439"/>
        </p:xfrm>
        <a:graphic>
          <a:graphicData uri="http://schemas.openxmlformats.org/drawingml/2006/table">
            <a:tbl>
              <a:tblPr firstRow="1" bandRow="1">
                <a:tableStyleId>{5C22544A-7EE6-4342-B048-85BDC9FD1C3A}</a:tableStyleId>
              </a:tblPr>
              <a:tblGrid>
                <a:gridCol w="1295400"/>
                <a:gridCol w="1077686"/>
                <a:gridCol w="1186543"/>
                <a:gridCol w="859971"/>
                <a:gridCol w="1513115"/>
                <a:gridCol w="1186543"/>
                <a:gridCol w="1186543"/>
              </a:tblGrid>
              <a:tr h="370840">
                <a:tc>
                  <a:txBody>
                    <a:bodyPr/>
                    <a:lstStyle/>
                    <a:p>
                      <a:endParaRPr lang="en-US" dirty="0"/>
                    </a:p>
                  </a:txBody>
                  <a:tcPr/>
                </a:tc>
                <a:tc>
                  <a:txBody>
                    <a:bodyPr/>
                    <a:lstStyle/>
                    <a:p>
                      <a:r>
                        <a:rPr lang="en-US" dirty="0" smtClean="0"/>
                        <a:t>FY14 Budget</a:t>
                      </a:r>
                      <a:endParaRPr lang="en-US" dirty="0"/>
                    </a:p>
                  </a:txBody>
                  <a:tcPr/>
                </a:tc>
                <a:tc>
                  <a:txBody>
                    <a:bodyPr/>
                    <a:lstStyle/>
                    <a:p>
                      <a:r>
                        <a:rPr lang="en-US" dirty="0" smtClean="0"/>
                        <a:t>Plans</a:t>
                      </a:r>
                      <a:r>
                        <a:rPr lang="en-US" baseline="0" dirty="0" smtClean="0"/>
                        <a:t> for CF Use</a:t>
                      </a:r>
                      <a:endParaRPr lang="en-US" dirty="0"/>
                    </a:p>
                  </a:txBody>
                  <a:tcPr/>
                </a:tc>
                <a:tc>
                  <a:txBody>
                    <a:bodyPr/>
                    <a:lstStyle/>
                    <a:p>
                      <a:r>
                        <a:rPr lang="en-US" dirty="0" smtClean="0"/>
                        <a:t>Total Budget</a:t>
                      </a:r>
                      <a:endParaRPr lang="en-US" dirty="0"/>
                    </a:p>
                  </a:txBody>
                  <a:tcPr/>
                </a:tc>
                <a:tc>
                  <a:txBody>
                    <a:bodyPr/>
                    <a:lstStyle/>
                    <a:p>
                      <a:r>
                        <a:rPr lang="en-US" dirty="0" smtClean="0"/>
                        <a:t>BCWP (50% prorated)</a:t>
                      </a:r>
                      <a:endParaRPr lang="en-US" dirty="0"/>
                    </a:p>
                  </a:txBody>
                  <a:tcPr/>
                </a:tc>
                <a:tc>
                  <a:txBody>
                    <a:bodyPr/>
                    <a:lstStyle/>
                    <a:p>
                      <a:r>
                        <a:rPr lang="en-US" dirty="0" smtClean="0"/>
                        <a:t>ACWP</a:t>
                      </a:r>
                      <a:endParaRPr lang="en-US" dirty="0"/>
                    </a:p>
                  </a:txBody>
                  <a:tcPr/>
                </a:tc>
                <a:tc>
                  <a:txBody>
                    <a:bodyPr/>
                    <a:lstStyle/>
                    <a:p>
                      <a:r>
                        <a:rPr lang="en-US" dirty="0" smtClean="0"/>
                        <a:t>CPI (BCWP/ACWP)</a:t>
                      </a:r>
                      <a:endParaRPr lang="en-US" dirty="0"/>
                    </a:p>
                  </a:txBody>
                  <a:tcPr/>
                </a:tc>
              </a:tr>
              <a:tr h="370840">
                <a:tc>
                  <a:txBody>
                    <a:bodyPr/>
                    <a:lstStyle/>
                    <a:p>
                      <a:r>
                        <a:rPr lang="en-US" dirty="0" smtClean="0"/>
                        <a:t>Acc.</a:t>
                      </a:r>
                      <a:r>
                        <a:rPr lang="en-US" baseline="0" dirty="0" smtClean="0"/>
                        <a:t> Syst.</a:t>
                      </a:r>
                      <a:endParaRPr lang="en-US" dirty="0"/>
                    </a:p>
                  </a:txBody>
                  <a:tcPr/>
                </a:tc>
                <a:tc>
                  <a:txBody>
                    <a:bodyPr/>
                    <a:lstStyle/>
                    <a:p>
                      <a:pPr algn="r"/>
                      <a:r>
                        <a:rPr lang="en-US" dirty="0" smtClean="0"/>
                        <a:t>0.6</a:t>
                      </a:r>
                      <a:endParaRPr lang="en-US" dirty="0"/>
                    </a:p>
                  </a:txBody>
                  <a:tcPr/>
                </a:tc>
                <a:tc>
                  <a:txBody>
                    <a:bodyPr/>
                    <a:lstStyle/>
                    <a:p>
                      <a:pPr algn="r"/>
                      <a:r>
                        <a:rPr lang="en-US" dirty="0" smtClean="0"/>
                        <a:t>~0.2</a:t>
                      </a:r>
                      <a:endParaRPr lang="en-US" dirty="0"/>
                    </a:p>
                  </a:txBody>
                  <a:tcPr/>
                </a:tc>
                <a:tc>
                  <a:txBody>
                    <a:bodyPr/>
                    <a:lstStyle/>
                    <a:p>
                      <a:pPr algn="r"/>
                      <a:r>
                        <a:rPr lang="en-US" dirty="0" smtClean="0"/>
                        <a:t>0.8</a:t>
                      </a:r>
                      <a:endParaRPr lang="en-US" dirty="0"/>
                    </a:p>
                  </a:txBody>
                  <a:tcPr/>
                </a:tc>
                <a:tc>
                  <a:txBody>
                    <a:bodyPr/>
                    <a:lstStyle/>
                    <a:p>
                      <a:pPr algn="r"/>
                      <a:r>
                        <a:rPr lang="en-US" dirty="0" smtClean="0"/>
                        <a:t>0.4</a:t>
                      </a:r>
                      <a:endParaRPr lang="en-US" dirty="0"/>
                    </a:p>
                  </a:txBody>
                  <a:tcPr/>
                </a:tc>
                <a:tc>
                  <a:txBody>
                    <a:bodyPr/>
                    <a:lstStyle/>
                    <a:p>
                      <a:pPr algn="r"/>
                      <a:r>
                        <a:rPr lang="en-US" dirty="0" smtClean="0"/>
                        <a:t>0.5</a:t>
                      </a:r>
                      <a:endParaRPr lang="en-US" dirty="0"/>
                    </a:p>
                  </a:txBody>
                  <a:tcPr/>
                </a:tc>
                <a:tc>
                  <a:txBody>
                    <a:bodyPr/>
                    <a:lstStyle/>
                    <a:p>
                      <a:endParaRPr lang="en-US" dirty="0"/>
                    </a:p>
                  </a:txBody>
                  <a:tcPr/>
                </a:tc>
              </a:tr>
              <a:tr h="370840">
                <a:tc>
                  <a:txBody>
                    <a:bodyPr/>
                    <a:lstStyle/>
                    <a:p>
                      <a:r>
                        <a:rPr lang="en-US" dirty="0" err="1" smtClean="0"/>
                        <a:t>Magn</a:t>
                      </a:r>
                      <a:r>
                        <a:rPr lang="en-US" dirty="0" smtClean="0"/>
                        <a:t>.</a:t>
                      </a:r>
                      <a:endParaRPr lang="en-US" dirty="0"/>
                    </a:p>
                  </a:txBody>
                  <a:tcPr/>
                </a:tc>
                <a:tc>
                  <a:txBody>
                    <a:bodyPr/>
                    <a:lstStyle/>
                    <a:p>
                      <a:pPr algn="r"/>
                      <a:r>
                        <a:rPr lang="en-US" dirty="0" smtClean="0"/>
                        <a:t>7.5 </a:t>
                      </a:r>
                      <a:endParaRPr lang="en-US" dirty="0"/>
                    </a:p>
                  </a:txBody>
                  <a:tcPr/>
                </a:tc>
                <a:tc>
                  <a:txBody>
                    <a:bodyPr/>
                    <a:lstStyle/>
                    <a:p>
                      <a:pPr algn="r"/>
                      <a:r>
                        <a:rPr lang="en-US" dirty="0" smtClean="0"/>
                        <a:t>~1.9</a:t>
                      </a:r>
                      <a:endParaRPr lang="en-US" dirty="0"/>
                    </a:p>
                  </a:txBody>
                  <a:tcPr/>
                </a:tc>
                <a:tc>
                  <a:txBody>
                    <a:bodyPr/>
                    <a:lstStyle/>
                    <a:p>
                      <a:pPr algn="r"/>
                      <a:r>
                        <a:rPr lang="en-US" dirty="0" smtClean="0"/>
                        <a:t>9.4</a:t>
                      </a:r>
                      <a:endParaRPr lang="en-US" dirty="0"/>
                    </a:p>
                  </a:txBody>
                  <a:tcPr/>
                </a:tc>
                <a:tc>
                  <a:txBody>
                    <a:bodyPr/>
                    <a:lstStyle/>
                    <a:p>
                      <a:pPr algn="r"/>
                      <a:r>
                        <a:rPr lang="en-US" dirty="0" smtClean="0"/>
                        <a:t>4.7</a:t>
                      </a:r>
                      <a:endParaRPr lang="en-US" dirty="0"/>
                    </a:p>
                  </a:txBody>
                  <a:tcPr/>
                </a:tc>
                <a:tc>
                  <a:txBody>
                    <a:bodyPr/>
                    <a:lstStyle/>
                    <a:p>
                      <a:pPr algn="r"/>
                      <a:r>
                        <a:rPr lang="en-US" dirty="0" smtClean="0"/>
                        <a:t>4.3</a:t>
                      </a:r>
                      <a:endParaRPr lang="en-US" dirty="0"/>
                    </a:p>
                  </a:txBody>
                  <a:tcPr/>
                </a:tc>
                <a:tc>
                  <a:txBody>
                    <a:bodyPr/>
                    <a:lstStyle/>
                    <a:p>
                      <a:endParaRPr lang="en-US" dirty="0"/>
                    </a:p>
                  </a:txBody>
                  <a:tcPr/>
                </a:tc>
              </a:tr>
              <a:tr h="370840">
                <a:tc>
                  <a:txBody>
                    <a:bodyPr/>
                    <a:lstStyle/>
                    <a:p>
                      <a:r>
                        <a:rPr lang="en-US" dirty="0" err="1" smtClean="0"/>
                        <a:t>Manag</a:t>
                      </a: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0.9</a:t>
                      </a:r>
                      <a:endParaRPr lang="en-US" dirty="0"/>
                    </a:p>
                  </a:txBody>
                  <a:tcPr/>
                </a:tc>
                <a:tc>
                  <a:txBody>
                    <a:bodyPr/>
                    <a:lstStyle/>
                    <a:p>
                      <a:pPr algn="r"/>
                      <a:r>
                        <a:rPr lang="en-US" dirty="0" smtClean="0"/>
                        <a:t>1.0</a:t>
                      </a:r>
                      <a:endParaRPr lang="en-US" dirty="0"/>
                    </a:p>
                  </a:txBody>
                  <a:tcPr/>
                </a:tc>
                <a:tc>
                  <a:txBody>
                    <a:bodyPr/>
                    <a:lstStyle/>
                    <a:p>
                      <a:endParaRPr lang="en-US" dirty="0"/>
                    </a:p>
                  </a:txBody>
                  <a:tcPr/>
                </a:tc>
              </a:tr>
              <a:tr h="370840">
                <a:tc>
                  <a:txBody>
                    <a:bodyPr/>
                    <a:lstStyle/>
                    <a:p>
                      <a:r>
                        <a:rPr lang="en-US" dirty="0" smtClean="0"/>
                        <a:t>CC</a:t>
                      </a:r>
                      <a:endParaRPr lang="en-US" dirty="0"/>
                    </a:p>
                  </a:txBody>
                  <a:tcPr/>
                </a:tc>
                <a:tc>
                  <a:txBody>
                    <a:bodyPr/>
                    <a:lstStyle/>
                    <a:p>
                      <a:pPr algn="r"/>
                      <a:r>
                        <a:rPr lang="en-US" dirty="0" smtClean="0"/>
                        <a:t>1.4</a:t>
                      </a:r>
                      <a:endParaRPr lang="en-US" dirty="0"/>
                    </a:p>
                  </a:txBody>
                  <a:tcPr/>
                </a:tc>
                <a:tc>
                  <a:txBody>
                    <a:bodyPr/>
                    <a:lstStyle/>
                    <a:p>
                      <a:pPr algn="r"/>
                      <a:r>
                        <a:rPr lang="en-US" dirty="0" smtClean="0"/>
                        <a:t>-</a:t>
                      </a:r>
                      <a:endParaRPr lang="en-US" dirty="0"/>
                    </a:p>
                  </a:txBody>
                  <a:tcPr/>
                </a:tc>
                <a:tc>
                  <a:txBody>
                    <a:bodyPr/>
                    <a:lstStyle/>
                    <a:p>
                      <a:pPr algn="r"/>
                      <a:r>
                        <a:rPr lang="en-US" dirty="0" smtClean="0"/>
                        <a:t>1.4</a:t>
                      </a:r>
                      <a:endParaRPr lang="en-US" dirty="0"/>
                    </a:p>
                  </a:txBody>
                  <a:tcPr/>
                </a:tc>
                <a:tc>
                  <a:txBody>
                    <a:bodyPr/>
                    <a:lstStyle/>
                    <a:p>
                      <a:pPr algn="r"/>
                      <a:r>
                        <a:rPr lang="en-US" dirty="0" smtClean="0"/>
                        <a:t>0.7</a:t>
                      </a:r>
                      <a:endParaRPr lang="en-US" dirty="0"/>
                    </a:p>
                  </a:txBody>
                  <a:tcPr/>
                </a:tc>
                <a:tc>
                  <a:txBody>
                    <a:bodyPr/>
                    <a:lstStyle/>
                    <a:p>
                      <a:pPr algn="r"/>
                      <a:r>
                        <a:rPr lang="en-US" dirty="0" smtClean="0"/>
                        <a:t>0.5</a:t>
                      </a:r>
                      <a:endParaRPr lang="en-US" dirty="0"/>
                    </a:p>
                  </a:txBody>
                  <a:tcPr/>
                </a:tc>
                <a:tc>
                  <a:txBody>
                    <a:bodyPr/>
                    <a:lstStyle/>
                    <a:p>
                      <a:endParaRPr lang="en-US" dirty="0"/>
                    </a:p>
                  </a:txBody>
                  <a:tcPr/>
                </a:tc>
              </a:tr>
              <a:tr h="370840">
                <a:tc>
                  <a:txBody>
                    <a:bodyPr/>
                    <a:lstStyle/>
                    <a:p>
                      <a:r>
                        <a:rPr lang="en-US" dirty="0" smtClean="0"/>
                        <a:t>WBFS</a:t>
                      </a:r>
                      <a:endParaRPr lang="en-US" dirty="0"/>
                    </a:p>
                  </a:txBody>
                  <a:tcPr/>
                </a:tc>
                <a:tc>
                  <a:txBody>
                    <a:bodyPr/>
                    <a:lstStyle/>
                    <a:p>
                      <a:pPr algn="r"/>
                      <a:r>
                        <a:rPr lang="en-US" dirty="0" smtClean="0"/>
                        <a:t>1.1</a:t>
                      </a:r>
                      <a:endParaRPr lang="en-US" dirty="0"/>
                    </a:p>
                  </a:txBody>
                  <a:tcPr/>
                </a:tc>
                <a:tc>
                  <a:txBody>
                    <a:bodyPr/>
                    <a:lstStyle/>
                    <a:p>
                      <a:pPr algn="r"/>
                      <a:r>
                        <a:rPr lang="en-US" dirty="0" smtClean="0"/>
                        <a:t>-</a:t>
                      </a:r>
                      <a:endParaRPr lang="en-US" dirty="0"/>
                    </a:p>
                  </a:txBody>
                  <a:tcPr/>
                </a:tc>
                <a:tc>
                  <a:txBody>
                    <a:bodyPr/>
                    <a:lstStyle/>
                    <a:p>
                      <a:pPr algn="r"/>
                      <a:r>
                        <a:rPr lang="en-US" dirty="0" smtClean="0"/>
                        <a:t>1.1</a:t>
                      </a:r>
                      <a:endParaRPr lang="en-US" dirty="0"/>
                    </a:p>
                  </a:txBody>
                  <a:tcPr/>
                </a:tc>
                <a:tc>
                  <a:txBody>
                    <a:bodyPr/>
                    <a:lstStyle/>
                    <a:p>
                      <a:pPr algn="r"/>
                      <a:r>
                        <a:rPr lang="en-US" dirty="0" smtClean="0"/>
                        <a:t>0.6</a:t>
                      </a:r>
                      <a:endParaRPr lang="en-US" dirty="0"/>
                    </a:p>
                  </a:txBody>
                  <a:tcPr/>
                </a:tc>
                <a:tc>
                  <a:txBody>
                    <a:bodyPr/>
                    <a:lstStyle/>
                    <a:p>
                      <a:pPr algn="r"/>
                      <a:r>
                        <a:rPr lang="en-US" dirty="0" smtClean="0"/>
                        <a:t>0.3</a:t>
                      </a:r>
                      <a:endParaRPr lang="en-US" dirty="0"/>
                    </a:p>
                  </a:txBody>
                  <a:tcPr/>
                </a:tc>
                <a:tc>
                  <a:txBody>
                    <a:bodyPr/>
                    <a:lstStyle/>
                    <a:p>
                      <a:endParaRPr lang="en-US" dirty="0"/>
                    </a:p>
                  </a:txBody>
                  <a:tcPr/>
                </a:tc>
              </a:tr>
              <a:tr h="370840">
                <a:tc>
                  <a:txBody>
                    <a:bodyPr/>
                    <a:lstStyle/>
                    <a:p>
                      <a:endParaRPr lang="en-US" dirty="0"/>
                    </a:p>
                  </a:txBody>
                  <a:tcPr/>
                </a:tc>
                <a:tc>
                  <a:txBody>
                    <a:bodyPr/>
                    <a:lstStyle/>
                    <a:p>
                      <a:pPr algn="r"/>
                      <a:r>
                        <a:rPr lang="en-US" b="1" i="1" dirty="0" smtClean="0"/>
                        <a:t>12.4</a:t>
                      </a:r>
                      <a:endParaRPr lang="en-US" b="1" i="1" dirty="0"/>
                    </a:p>
                  </a:txBody>
                  <a:tcPr/>
                </a:tc>
                <a:tc>
                  <a:txBody>
                    <a:bodyPr/>
                    <a:lstStyle/>
                    <a:p>
                      <a:pPr algn="r"/>
                      <a:r>
                        <a:rPr lang="en-US" b="1" i="1" dirty="0" smtClean="0"/>
                        <a:t>~2.1</a:t>
                      </a:r>
                      <a:endParaRPr lang="en-US" b="1" i="1" dirty="0"/>
                    </a:p>
                  </a:txBody>
                  <a:tcPr/>
                </a:tc>
                <a:tc>
                  <a:txBody>
                    <a:bodyPr/>
                    <a:lstStyle/>
                    <a:p>
                      <a:pPr algn="r"/>
                      <a:r>
                        <a:rPr lang="en-US" b="1" i="1" dirty="0" smtClean="0"/>
                        <a:t>14.5</a:t>
                      </a:r>
                      <a:endParaRPr lang="en-US" b="1" i="1" dirty="0"/>
                    </a:p>
                  </a:txBody>
                  <a:tcPr/>
                </a:tc>
                <a:tc>
                  <a:txBody>
                    <a:bodyPr/>
                    <a:lstStyle/>
                    <a:p>
                      <a:pPr algn="r"/>
                      <a:r>
                        <a:rPr lang="en-US" b="1" i="1" dirty="0" smtClean="0"/>
                        <a:t>7.2</a:t>
                      </a:r>
                      <a:endParaRPr lang="en-US" b="1" i="1" dirty="0"/>
                    </a:p>
                  </a:txBody>
                  <a:tcPr/>
                </a:tc>
                <a:tc>
                  <a:txBody>
                    <a:bodyPr/>
                    <a:lstStyle/>
                    <a:p>
                      <a:pPr algn="r"/>
                      <a:r>
                        <a:rPr lang="en-US" b="1" i="1" dirty="0" smtClean="0"/>
                        <a:t>6.6</a:t>
                      </a:r>
                      <a:endParaRPr lang="en-US" b="1" i="1" dirty="0"/>
                    </a:p>
                  </a:txBody>
                  <a:tcPr/>
                </a:tc>
                <a:tc>
                  <a:txBody>
                    <a:bodyPr/>
                    <a:lstStyle/>
                    <a:p>
                      <a:endParaRPr lang="en-US" dirty="0"/>
                    </a:p>
                  </a:txBody>
                  <a:tcPr/>
                </a:tc>
              </a:tr>
            </a:tbl>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2280006855"/>
              </p:ext>
            </p:extLst>
          </p:nvPr>
        </p:nvGraphicFramePr>
        <p:xfrm>
          <a:off x="304799" y="3489961"/>
          <a:ext cx="8305801" cy="3139439"/>
        </p:xfrm>
        <a:graphic>
          <a:graphicData uri="http://schemas.openxmlformats.org/drawingml/2006/table">
            <a:tbl>
              <a:tblPr firstRow="1" bandRow="1">
                <a:tableStyleId>{5C22544A-7EE6-4342-B048-85BDC9FD1C3A}</a:tableStyleId>
              </a:tblPr>
              <a:tblGrid>
                <a:gridCol w="1295400"/>
                <a:gridCol w="1077686"/>
                <a:gridCol w="1186543"/>
                <a:gridCol w="859971"/>
                <a:gridCol w="1513115"/>
                <a:gridCol w="1186543"/>
                <a:gridCol w="1186543"/>
              </a:tblGrid>
              <a:tr h="370840">
                <a:tc>
                  <a:txBody>
                    <a:bodyPr/>
                    <a:lstStyle/>
                    <a:p>
                      <a:endParaRPr lang="en-US" dirty="0"/>
                    </a:p>
                  </a:txBody>
                  <a:tcPr/>
                </a:tc>
                <a:tc>
                  <a:txBody>
                    <a:bodyPr/>
                    <a:lstStyle/>
                    <a:p>
                      <a:r>
                        <a:rPr lang="en-US" dirty="0" smtClean="0"/>
                        <a:t>FY14 Budget</a:t>
                      </a:r>
                      <a:endParaRPr lang="en-US" dirty="0"/>
                    </a:p>
                  </a:txBody>
                  <a:tcPr/>
                </a:tc>
                <a:tc>
                  <a:txBody>
                    <a:bodyPr/>
                    <a:lstStyle/>
                    <a:p>
                      <a:r>
                        <a:rPr lang="en-US" dirty="0" smtClean="0"/>
                        <a:t>Plans</a:t>
                      </a:r>
                      <a:r>
                        <a:rPr lang="en-US" baseline="0" dirty="0" smtClean="0"/>
                        <a:t> for CF Use</a:t>
                      </a:r>
                      <a:endParaRPr lang="en-US" dirty="0"/>
                    </a:p>
                  </a:txBody>
                  <a:tcPr/>
                </a:tc>
                <a:tc>
                  <a:txBody>
                    <a:bodyPr/>
                    <a:lstStyle/>
                    <a:p>
                      <a:r>
                        <a:rPr lang="en-US" dirty="0" smtClean="0"/>
                        <a:t>Total Budget</a:t>
                      </a:r>
                      <a:endParaRPr lang="en-US" dirty="0"/>
                    </a:p>
                  </a:txBody>
                  <a:tcPr/>
                </a:tc>
                <a:tc>
                  <a:txBody>
                    <a:bodyPr/>
                    <a:lstStyle/>
                    <a:p>
                      <a:r>
                        <a:rPr lang="en-US" dirty="0" smtClean="0"/>
                        <a:t>BCWP (50% prorated)</a:t>
                      </a:r>
                      <a:endParaRPr lang="en-US" dirty="0"/>
                    </a:p>
                  </a:txBody>
                  <a:tcPr/>
                </a:tc>
                <a:tc>
                  <a:txBody>
                    <a:bodyPr/>
                    <a:lstStyle/>
                    <a:p>
                      <a:r>
                        <a:rPr lang="en-US" dirty="0" smtClean="0"/>
                        <a:t>ACWP</a:t>
                      </a:r>
                      <a:endParaRPr lang="en-US" dirty="0"/>
                    </a:p>
                  </a:txBody>
                  <a:tcPr/>
                </a:tc>
                <a:tc>
                  <a:txBody>
                    <a:bodyPr/>
                    <a:lstStyle/>
                    <a:p>
                      <a:r>
                        <a:rPr lang="en-US" dirty="0" smtClean="0"/>
                        <a:t>CPI (BCWP/ACWP)</a:t>
                      </a:r>
                      <a:endParaRPr lang="en-US" dirty="0"/>
                    </a:p>
                  </a:txBody>
                  <a:tcPr/>
                </a:tc>
              </a:tr>
              <a:tr h="370840">
                <a:tc>
                  <a:txBody>
                    <a:bodyPr/>
                    <a:lstStyle/>
                    <a:p>
                      <a:r>
                        <a:rPr lang="en-US" dirty="0" smtClean="0"/>
                        <a:t>Acc.</a:t>
                      </a:r>
                      <a:r>
                        <a:rPr lang="en-US" baseline="0" dirty="0" smtClean="0"/>
                        <a:t> Syst.</a:t>
                      </a:r>
                      <a:endParaRPr lang="en-US" dirty="0"/>
                    </a:p>
                  </a:txBody>
                  <a:tcPr/>
                </a:tc>
                <a:tc>
                  <a:txBody>
                    <a:bodyPr/>
                    <a:lstStyle/>
                    <a:p>
                      <a:pPr algn="r"/>
                      <a:r>
                        <a:rPr lang="en-US" dirty="0" smtClean="0"/>
                        <a:t>0.6</a:t>
                      </a:r>
                      <a:endParaRPr lang="en-US" dirty="0"/>
                    </a:p>
                  </a:txBody>
                  <a:tcPr/>
                </a:tc>
                <a:tc>
                  <a:txBody>
                    <a:bodyPr/>
                    <a:lstStyle/>
                    <a:p>
                      <a:pPr algn="r"/>
                      <a:r>
                        <a:rPr lang="en-US" dirty="0" smtClean="0"/>
                        <a:t>~0.2</a:t>
                      </a:r>
                      <a:endParaRPr lang="en-US" dirty="0"/>
                    </a:p>
                  </a:txBody>
                  <a:tcPr/>
                </a:tc>
                <a:tc>
                  <a:txBody>
                    <a:bodyPr/>
                    <a:lstStyle/>
                    <a:p>
                      <a:pPr algn="r"/>
                      <a:r>
                        <a:rPr lang="en-US" dirty="0" smtClean="0"/>
                        <a:t>0.8</a:t>
                      </a:r>
                      <a:endParaRPr lang="en-US" dirty="0"/>
                    </a:p>
                  </a:txBody>
                  <a:tcPr/>
                </a:tc>
                <a:tc>
                  <a:txBody>
                    <a:bodyPr/>
                    <a:lstStyle/>
                    <a:p>
                      <a:pPr algn="r"/>
                      <a:r>
                        <a:rPr lang="en-US" dirty="0" smtClean="0"/>
                        <a:t>0.4</a:t>
                      </a:r>
                      <a:endParaRPr lang="en-US" dirty="0"/>
                    </a:p>
                  </a:txBody>
                  <a:tcPr/>
                </a:tc>
                <a:tc>
                  <a:txBody>
                    <a:bodyPr/>
                    <a:lstStyle/>
                    <a:p>
                      <a:pPr algn="r"/>
                      <a:r>
                        <a:rPr lang="en-US" dirty="0" smtClean="0"/>
                        <a:t>0.5</a:t>
                      </a:r>
                      <a:endParaRPr lang="en-US" dirty="0"/>
                    </a:p>
                  </a:txBody>
                  <a:tcPr/>
                </a:tc>
                <a:tc>
                  <a:txBody>
                    <a:bodyPr/>
                    <a:lstStyle/>
                    <a:p>
                      <a:pPr algn="r"/>
                      <a:r>
                        <a:rPr lang="en-US" dirty="0" smtClean="0"/>
                        <a:t>85%</a:t>
                      </a:r>
                      <a:endParaRPr lang="en-US" dirty="0"/>
                    </a:p>
                  </a:txBody>
                  <a:tcPr/>
                </a:tc>
              </a:tr>
              <a:tr h="370840">
                <a:tc>
                  <a:txBody>
                    <a:bodyPr/>
                    <a:lstStyle/>
                    <a:p>
                      <a:r>
                        <a:rPr lang="en-US" dirty="0" err="1" smtClean="0"/>
                        <a:t>Magn</a:t>
                      </a:r>
                      <a:r>
                        <a:rPr lang="en-US" dirty="0" smtClean="0"/>
                        <a:t>.</a:t>
                      </a:r>
                      <a:endParaRPr lang="en-US" dirty="0"/>
                    </a:p>
                  </a:txBody>
                  <a:tcPr/>
                </a:tc>
                <a:tc>
                  <a:txBody>
                    <a:bodyPr/>
                    <a:lstStyle/>
                    <a:p>
                      <a:pPr algn="r"/>
                      <a:r>
                        <a:rPr lang="en-US" dirty="0" smtClean="0"/>
                        <a:t>7.5 </a:t>
                      </a:r>
                      <a:endParaRPr lang="en-US" dirty="0"/>
                    </a:p>
                  </a:txBody>
                  <a:tcPr/>
                </a:tc>
                <a:tc>
                  <a:txBody>
                    <a:bodyPr/>
                    <a:lstStyle/>
                    <a:p>
                      <a:pPr algn="r"/>
                      <a:r>
                        <a:rPr lang="en-US" dirty="0" smtClean="0"/>
                        <a:t>~1.9</a:t>
                      </a:r>
                      <a:endParaRPr lang="en-US" dirty="0"/>
                    </a:p>
                  </a:txBody>
                  <a:tcPr/>
                </a:tc>
                <a:tc>
                  <a:txBody>
                    <a:bodyPr/>
                    <a:lstStyle/>
                    <a:p>
                      <a:pPr algn="r"/>
                      <a:r>
                        <a:rPr lang="en-US" dirty="0" smtClean="0"/>
                        <a:t>9.4</a:t>
                      </a:r>
                      <a:endParaRPr lang="en-US" dirty="0"/>
                    </a:p>
                  </a:txBody>
                  <a:tcPr/>
                </a:tc>
                <a:tc>
                  <a:txBody>
                    <a:bodyPr/>
                    <a:lstStyle/>
                    <a:p>
                      <a:pPr algn="r"/>
                      <a:r>
                        <a:rPr lang="en-US" dirty="0" smtClean="0"/>
                        <a:t>4.7</a:t>
                      </a:r>
                      <a:endParaRPr lang="en-US" dirty="0"/>
                    </a:p>
                  </a:txBody>
                  <a:tcPr/>
                </a:tc>
                <a:tc>
                  <a:txBody>
                    <a:bodyPr/>
                    <a:lstStyle/>
                    <a:p>
                      <a:pPr algn="r"/>
                      <a:r>
                        <a:rPr lang="en-US" dirty="0" smtClean="0"/>
                        <a:t>4.3</a:t>
                      </a:r>
                      <a:endParaRPr lang="en-US" dirty="0"/>
                    </a:p>
                  </a:txBody>
                  <a:tcPr/>
                </a:tc>
                <a:tc>
                  <a:txBody>
                    <a:bodyPr/>
                    <a:lstStyle/>
                    <a:p>
                      <a:pPr algn="r"/>
                      <a:r>
                        <a:rPr lang="en-US" dirty="0" smtClean="0"/>
                        <a:t>109%</a:t>
                      </a:r>
                      <a:endParaRPr lang="en-US" dirty="0"/>
                    </a:p>
                  </a:txBody>
                  <a:tcPr/>
                </a:tc>
              </a:tr>
              <a:tr h="370840">
                <a:tc>
                  <a:txBody>
                    <a:bodyPr/>
                    <a:lstStyle/>
                    <a:p>
                      <a:r>
                        <a:rPr lang="en-US" dirty="0" err="1" smtClean="0"/>
                        <a:t>Manag</a:t>
                      </a: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0.9</a:t>
                      </a:r>
                      <a:endParaRPr lang="en-US" dirty="0"/>
                    </a:p>
                  </a:txBody>
                  <a:tcPr/>
                </a:tc>
                <a:tc>
                  <a:txBody>
                    <a:bodyPr/>
                    <a:lstStyle/>
                    <a:p>
                      <a:pPr algn="r"/>
                      <a:r>
                        <a:rPr lang="en-US" dirty="0" smtClean="0"/>
                        <a:t>1.0</a:t>
                      </a:r>
                      <a:endParaRPr lang="en-US" dirty="0"/>
                    </a:p>
                  </a:txBody>
                  <a:tcPr/>
                </a:tc>
                <a:tc>
                  <a:txBody>
                    <a:bodyPr/>
                    <a:lstStyle/>
                    <a:p>
                      <a:pPr algn="r"/>
                      <a:r>
                        <a:rPr lang="en-US" dirty="0" smtClean="0"/>
                        <a:t>93%</a:t>
                      </a:r>
                      <a:endParaRPr lang="en-US" dirty="0"/>
                    </a:p>
                  </a:txBody>
                  <a:tcPr/>
                </a:tc>
              </a:tr>
              <a:tr h="370840">
                <a:tc>
                  <a:txBody>
                    <a:bodyPr/>
                    <a:lstStyle/>
                    <a:p>
                      <a:r>
                        <a:rPr lang="en-US" dirty="0" smtClean="0"/>
                        <a:t>CC</a:t>
                      </a:r>
                      <a:endParaRPr lang="en-US" dirty="0"/>
                    </a:p>
                  </a:txBody>
                  <a:tcPr/>
                </a:tc>
                <a:tc>
                  <a:txBody>
                    <a:bodyPr/>
                    <a:lstStyle/>
                    <a:p>
                      <a:pPr algn="r"/>
                      <a:r>
                        <a:rPr lang="en-US" dirty="0" smtClean="0"/>
                        <a:t>1.4</a:t>
                      </a:r>
                      <a:endParaRPr lang="en-US" dirty="0"/>
                    </a:p>
                  </a:txBody>
                  <a:tcPr/>
                </a:tc>
                <a:tc>
                  <a:txBody>
                    <a:bodyPr/>
                    <a:lstStyle/>
                    <a:p>
                      <a:pPr algn="r"/>
                      <a:r>
                        <a:rPr lang="en-US" dirty="0" smtClean="0"/>
                        <a:t>-</a:t>
                      </a:r>
                      <a:endParaRPr lang="en-US" dirty="0"/>
                    </a:p>
                  </a:txBody>
                  <a:tcPr/>
                </a:tc>
                <a:tc>
                  <a:txBody>
                    <a:bodyPr/>
                    <a:lstStyle/>
                    <a:p>
                      <a:pPr algn="r"/>
                      <a:r>
                        <a:rPr lang="en-US" dirty="0" smtClean="0"/>
                        <a:t>1.4</a:t>
                      </a:r>
                      <a:endParaRPr lang="en-US" dirty="0"/>
                    </a:p>
                  </a:txBody>
                  <a:tcPr/>
                </a:tc>
                <a:tc>
                  <a:txBody>
                    <a:bodyPr/>
                    <a:lstStyle/>
                    <a:p>
                      <a:pPr algn="r"/>
                      <a:r>
                        <a:rPr lang="en-US" dirty="0" smtClean="0"/>
                        <a:t>0.7</a:t>
                      </a:r>
                      <a:endParaRPr lang="en-US" dirty="0"/>
                    </a:p>
                  </a:txBody>
                  <a:tcPr/>
                </a:tc>
                <a:tc>
                  <a:txBody>
                    <a:bodyPr/>
                    <a:lstStyle/>
                    <a:p>
                      <a:pPr algn="r"/>
                      <a:r>
                        <a:rPr lang="en-US" dirty="0" smtClean="0"/>
                        <a:t>0.5</a:t>
                      </a:r>
                      <a:endParaRPr lang="en-US" dirty="0"/>
                    </a:p>
                  </a:txBody>
                  <a:tcPr/>
                </a:tc>
                <a:tc>
                  <a:txBody>
                    <a:bodyPr/>
                    <a:lstStyle/>
                    <a:p>
                      <a:pPr algn="r"/>
                      <a:r>
                        <a:rPr lang="en-US" dirty="0" smtClean="0"/>
                        <a:t>129%</a:t>
                      </a:r>
                      <a:endParaRPr lang="en-US" dirty="0"/>
                    </a:p>
                  </a:txBody>
                  <a:tcPr/>
                </a:tc>
              </a:tr>
              <a:tr h="370840">
                <a:tc>
                  <a:txBody>
                    <a:bodyPr/>
                    <a:lstStyle/>
                    <a:p>
                      <a:r>
                        <a:rPr lang="en-US" dirty="0" smtClean="0"/>
                        <a:t>WBFS</a:t>
                      </a:r>
                      <a:endParaRPr lang="en-US" dirty="0"/>
                    </a:p>
                  </a:txBody>
                  <a:tcPr/>
                </a:tc>
                <a:tc>
                  <a:txBody>
                    <a:bodyPr/>
                    <a:lstStyle/>
                    <a:p>
                      <a:pPr algn="r"/>
                      <a:r>
                        <a:rPr lang="en-US" dirty="0" smtClean="0"/>
                        <a:t>1.1</a:t>
                      </a:r>
                      <a:endParaRPr lang="en-US" dirty="0"/>
                    </a:p>
                  </a:txBody>
                  <a:tcPr/>
                </a:tc>
                <a:tc>
                  <a:txBody>
                    <a:bodyPr/>
                    <a:lstStyle/>
                    <a:p>
                      <a:pPr algn="r"/>
                      <a:r>
                        <a:rPr lang="en-US" dirty="0" smtClean="0"/>
                        <a:t>-</a:t>
                      </a:r>
                      <a:endParaRPr lang="en-US" dirty="0"/>
                    </a:p>
                  </a:txBody>
                  <a:tcPr/>
                </a:tc>
                <a:tc>
                  <a:txBody>
                    <a:bodyPr/>
                    <a:lstStyle/>
                    <a:p>
                      <a:pPr algn="r"/>
                      <a:r>
                        <a:rPr lang="en-US" dirty="0" smtClean="0"/>
                        <a:t>1.1</a:t>
                      </a:r>
                      <a:endParaRPr lang="en-US" dirty="0"/>
                    </a:p>
                  </a:txBody>
                  <a:tcPr/>
                </a:tc>
                <a:tc>
                  <a:txBody>
                    <a:bodyPr/>
                    <a:lstStyle/>
                    <a:p>
                      <a:pPr algn="r"/>
                      <a:r>
                        <a:rPr lang="en-US" dirty="0" smtClean="0"/>
                        <a:t>0.6</a:t>
                      </a:r>
                      <a:endParaRPr lang="en-US" dirty="0"/>
                    </a:p>
                  </a:txBody>
                  <a:tcPr/>
                </a:tc>
                <a:tc>
                  <a:txBody>
                    <a:bodyPr/>
                    <a:lstStyle/>
                    <a:p>
                      <a:pPr algn="r"/>
                      <a:r>
                        <a:rPr lang="en-US" dirty="0" smtClean="0"/>
                        <a:t>0.3</a:t>
                      </a:r>
                      <a:endParaRPr lang="en-US" dirty="0"/>
                    </a:p>
                  </a:txBody>
                  <a:tcPr/>
                </a:tc>
                <a:tc>
                  <a:txBody>
                    <a:bodyPr/>
                    <a:lstStyle/>
                    <a:p>
                      <a:pPr algn="r"/>
                      <a:r>
                        <a:rPr lang="en-US" dirty="0" smtClean="0"/>
                        <a:t>187%</a:t>
                      </a:r>
                      <a:endParaRPr lang="en-US" dirty="0"/>
                    </a:p>
                  </a:txBody>
                  <a:tcPr/>
                </a:tc>
              </a:tr>
              <a:tr h="370840">
                <a:tc>
                  <a:txBody>
                    <a:bodyPr/>
                    <a:lstStyle/>
                    <a:p>
                      <a:endParaRPr lang="en-US" dirty="0"/>
                    </a:p>
                  </a:txBody>
                  <a:tcPr/>
                </a:tc>
                <a:tc>
                  <a:txBody>
                    <a:bodyPr/>
                    <a:lstStyle/>
                    <a:p>
                      <a:pPr algn="r"/>
                      <a:r>
                        <a:rPr lang="en-US" b="1" i="1" dirty="0" smtClean="0"/>
                        <a:t>12.4</a:t>
                      </a:r>
                      <a:endParaRPr lang="en-US" b="1" i="1" dirty="0"/>
                    </a:p>
                  </a:txBody>
                  <a:tcPr/>
                </a:tc>
                <a:tc>
                  <a:txBody>
                    <a:bodyPr/>
                    <a:lstStyle/>
                    <a:p>
                      <a:pPr algn="r"/>
                      <a:r>
                        <a:rPr lang="en-US" b="1" i="1" dirty="0" smtClean="0"/>
                        <a:t>~2.1</a:t>
                      </a:r>
                      <a:endParaRPr lang="en-US" b="1" i="1" dirty="0"/>
                    </a:p>
                  </a:txBody>
                  <a:tcPr/>
                </a:tc>
                <a:tc>
                  <a:txBody>
                    <a:bodyPr/>
                    <a:lstStyle/>
                    <a:p>
                      <a:pPr algn="r"/>
                      <a:r>
                        <a:rPr lang="en-US" b="1" i="1" dirty="0" smtClean="0"/>
                        <a:t>14.5</a:t>
                      </a:r>
                      <a:endParaRPr lang="en-US" b="1" i="1" dirty="0"/>
                    </a:p>
                  </a:txBody>
                  <a:tcPr/>
                </a:tc>
                <a:tc>
                  <a:txBody>
                    <a:bodyPr/>
                    <a:lstStyle/>
                    <a:p>
                      <a:pPr algn="r"/>
                      <a:r>
                        <a:rPr lang="en-US" b="1" i="1" dirty="0" smtClean="0"/>
                        <a:t>7.2</a:t>
                      </a:r>
                      <a:endParaRPr lang="en-US" b="1" i="1" dirty="0"/>
                    </a:p>
                  </a:txBody>
                  <a:tcPr/>
                </a:tc>
                <a:tc>
                  <a:txBody>
                    <a:bodyPr/>
                    <a:lstStyle/>
                    <a:p>
                      <a:pPr algn="r"/>
                      <a:r>
                        <a:rPr lang="en-US" b="1" i="1" dirty="0" smtClean="0"/>
                        <a:t>6.6</a:t>
                      </a:r>
                      <a:endParaRPr lang="en-US" b="1" i="1" dirty="0"/>
                    </a:p>
                  </a:txBody>
                  <a:tcPr/>
                </a:tc>
                <a:tc>
                  <a:txBody>
                    <a:bodyPr/>
                    <a:lstStyle/>
                    <a:p>
                      <a:pPr algn="r"/>
                      <a:r>
                        <a:rPr lang="en-US" b="1" i="1" dirty="0" smtClean="0"/>
                        <a:t>110%</a:t>
                      </a:r>
                      <a:endParaRPr lang="en-US" b="1" i="1" dirty="0"/>
                    </a:p>
                  </a:txBody>
                  <a:tcPr/>
                </a:tc>
              </a:tr>
            </a:tbl>
          </a:graphicData>
        </a:graphic>
      </p:graphicFrame>
      <p:graphicFrame>
        <p:nvGraphicFramePr>
          <p:cNvPr id="11" name="Content Placeholder 4"/>
          <p:cNvGraphicFramePr>
            <a:graphicFrameLocks/>
          </p:cNvGraphicFramePr>
          <p:nvPr>
            <p:extLst>
              <p:ext uri="{D42A27DB-BD31-4B8C-83A1-F6EECF244321}">
                <p14:modId xmlns:p14="http://schemas.microsoft.com/office/powerpoint/2010/main" val="2032466994"/>
              </p:ext>
            </p:extLst>
          </p:nvPr>
        </p:nvGraphicFramePr>
        <p:xfrm>
          <a:off x="304800" y="3489961"/>
          <a:ext cx="8305801" cy="3139439"/>
        </p:xfrm>
        <a:graphic>
          <a:graphicData uri="http://schemas.openxmlformats.org/drawingml/2006/table">
            <a:tbl>
              <a:tblPr firstRow="1" bandRow="1">
                <a:tableStyleId>{5C22544A-7EE6-4342-B048-85BDC9FD1C3A}</a:tableStyleId>
              </a:tblPr>
              <a:tblGrid>
                <a:gridCol w="1295400"/>
                <a:gridCol w="1077686"/>
                <a:gridCol w="1186543"/>
                <a:gridCol w="1088571"/>
                <a:gridCol w="1284515"/>
                <a:gridCol w="1186543"/>
                <a:gridCol w="1186543"/>
              </a:tblGrid>
              <a:tr h="370840">
                <a:tc>
                  <a:txBody>
                    <a:bodyPr/>
                    <a:lstStyle/>
                    <a:p>
                      <a:endParaRPr lang="en-US" dirty="0"/>
                    </a:p>
                  </a:txBody>
                  <a:tcPr/>
                </a:tc>
                <a:tc>
                  <a:txBody>
                    <a:bodyPr/>
                    <a:lstStyle/>
                    <a:p>
                      <a:r>
                        <a:rPr lang="en-US" dirty="0" smtClean="0"/>
                        <a:t>FY14 Budget</a:t>
                      </a:r>
                      <a:endParaRPr lang="en-US" dirty="0"/>
                    </a:p>
                  </a:txBody>
                  <a:tcPr/>
                </a:tc>
                <a:tc>
                  <a:txBody>
                    <a:bodyPr/>
                    <a:lstStyle/>
                    <a:p>
                      <a:r>
                        <a:rPr lang="en-US" dirty="0" smtClean="0"/>
                        <a:t>Plans</a:t>
                      </a:r>
                      <a:r>
                        <a:rPr lang="en-US" baseline="0" dirty="0" smtClean="0"/>
                        <a:t> for CF Use</a:t>
                      </a:r>
                      <a:endParaRPr lang="en-US" dirty="0"/>
                    </a:p>
                  </a:txBody>
                  <a:tcPr/>
                </a:tc>
                <a:tc>
                  <a:txBody>
                    <a:bodyPr/>
                    <a:lstStyle/>
                    <a:p>
                      <a:r>
                        <a:rPr lang="en-US" dirty="0" smtClean="0"/>
                        <a:t>Total Budget</a:t>
                      </a:r>
                      <a:endParaRPr lang="en-US" dirty="0"/>
                    </a:p>
                  </a:txBody>
                  <a:tcPr/>
                </a:tc>
                <a:tc>
                  <a:txBody>
                    <a:bodyPr/>
                    <a:lstStyle/>
                    <a:p>
                      <a:r>
                        <a:rPr lang="en-US" dirty="0" smtClean="0"/>
                        <a:t>BCWP (50% prorated)</a:t>
                      </a:r>
                      <a:endParaRPr lang="en-US" dirty="0"/>
                    </a:p>
                  </a:txBody>
                  <a:tcPr/>
                </a:tc>
                <a:tc>
                  <a:txBody>
                    <a:bodyPr/>
                    <a:lstStyle/>
                    <a:p>
                      <a:r>
                        <a:rPr lang="en-US" dirty="0" smtClean="0"/>
                        <a:t>ACWP</a:t>
                      </a:r>
                      <a:endParaRPr lang="en-US" dirty="0"/>
                    </a:p>
                  </a:txBody>
                  <a:tcPr/>
                </a:tc>
                <a:tc>
                  <a:txBody>
                    <a:bodyPr/>
                    <a:lstStyle/>
                    <a:p>
                      <a:r>
                        <a:rPr lang="en-US" dirty="0" smtClean="0"/>
                        <a:t>CPI (BCWP/ACWP)</a:t>
                      </a:r>
                      <a:endParaRPr lang="en-US" dirty="0"/>
                    </a:p>
                  </a:txBody>
                  <a:tcPr/>
                </a:tc>
              </a:tr>
              <a:tr h="370840">
                <a:tc>
                  <a:txBody>
                    <a:bodyPr/>
                    <a:lstStyle/>
                    <a:p>
                      <a:r>
                        <a:rPr lang="en-US" dirty="0" smtClean="0"/>
                        <a:t>Acc.</a:t>
                      </a:r>
                      <a:r>
                        <a:rPr lang="en-US" baseline="0" dirty="0" smtClean="0"/>
                        <a:t> Syst.</a:t>
                      </a:r>
                      <a:endParaRPr lang="en-US" dirty="0"/>
                    </a:p>
                  </a:txBody>
                  <a:tcPr/>
                </a:tc>
                <a:tc>
                  <a:txBody>
                    <a:bodyPr/>
                    <a:lstStyle/>
                    <a:p>
                      <a:pPr algn="r"/>
                      <a:r>
                        <a:rPr lang="en-US" dirty="0" smtClean="0"/>
                        <a:t>0.6</a:t>
                      </a:r>
                      <a:endParaRPr lang="en-US" dirty="0"/>
                    </a:p>
                  </a:txBody>
                  <a:tcPr/>
                </a:tc>
                <a:tc>
                  <a:txBody>
                    <a:bodyPr/>
                    <a:lstStyle/>
                    <a:p>
                      <a:pPr algn="r"/>
                      <a:r>
                        <a:rPr lang="en-US" dirty="0" smtClean="0"/>
                        <a:t>~0.2</a:t>
                      </a:r>
                      <a:endParaRPr lang="en-US" dirty="0"/>
                    </a:p>
                  </a:txBody>
                  <a:tcPr/>
                </a:tc>
                <a:tc>
                  <a:txBody>
                    <a:bodyPr/>
                    <a:lstStyle/>
                    <a:p>
                      <a:pPr algn="r"/>
                      <a:r>
                        <a:rPr lang="en-US" dirty="0" smtClean="0"/>
                        <a:t>0.8</a:t>
                      </a:r>
                      <a:endParaRPr lang="en-US" dirty="0"/>
                    </a:p>
                  </a:txBody>
                  <a:tcPr/>
                </a:tc>
                <a:tc>
                  <a:txBody>
                    <a:bodyPr/>
                    <a:lstStyle/>
                    <a:p>
                      <a:pPr algn="r"/>
                      <a:r>
                        <a:rPr lang="en-US" dirty="0" smtClean="0"/>
                        <a:t>0.4</a:t>
                      </a:r>
                      <a:endParaRPr lang="en-US" dirty="0"/>
                    </a:p>
                  </a:txBody>
                  <a:tcPr/>
                </a:tc>
                <a:tc>
                  <a:txBody>
                    <a:bodyPr/>
                    <a:lstStyle/>
                    <a:p>
                      <a:pPr algn="r"/>
                      <a:r>
                        <a:rPr lang="en-US" dirty="0" smtClean="0"/>
                        <a:t>0.5</a:t>
                      </a:r>
                      <a:endParaRPr lang="en-US" dirty="0"/>
                    </a:p>
                  </a:txBody>
                  <a:tcPr/>
                </a:tc>
                <a:tc>
                  <a:txBody>
                    <a:bodyPr/>
                    <a:lstStyle/>
                    <a:p>
                      <a:pPr algn="r"/>
                      <a:r>
                        <a:rPr lang="en-US" dirty="0" smtClean="0"/>
                        <a:t>85%</a:t>
                      </a:r>
                      <a:endParaRPr lang="en-US" dirty="0"/>
                    </a:p>
                  </a:txBody>
                  <a:tcPr>
                    <a:solidFill>
                      <a:srgbClr val="FFFF66"/>
                    </a:solidFill>
                  </a:tcPr>
                </a:tc>
              </a:tr>
              <a:tr h="370840">
                <a:tc>
                  <a:txBody>
                    <a:bodyPr/>
                    <a:lstStyle/>
                    <a:p>
                      <a:r>
                        <a:rPr lang="en-US" dirty="0" err="1" smtClean="0"/>
                        <a:t>Magn</a:t>
                      </a:r>
                      <a:r>
                        <a:rPr lang="en-US" dirty="0" smtClean="0"/>
                        <a:t>.</a:t>
                      </a:r>
                      <a:endParaRPr lang="en-US" dirty="0"/>
                    </a:p>
                  </a:txBody>
                  <a:tcPr/>
                </a:tc>
                <a:tc>
                  <a:txBody>
                    <a:bodyPr/>
                    <a:lstStyle/>
                    <a:p>
                      <a:pPr algn="r"/>
                      <a:r>
                        <a:rPr lang="en-US" dirty="0" smtClean="0"/>
                        <a:t>7.5 </a:t>
                      </a:r>
                      <a:endParaRPr lang="en-US" dirty="0"/>
                    </a:p>
                  </a:txBody>
                  <a:tcPr/>
                </a:tc>
                <a:tc>
                  <a:txBody>
                    <a:bodyPr/>
                    <a:lstStyle/>
                    <a:p>
                      <a:pPr algn="r"/>
                      <a:r>
                        <a:rPr lang="en-US" dirty="0" smtClean="0"/>
                        <a:t>~1.9</a:t>
                      </a:r>
                      <a:endParaRPr lang="en-US" dirty="0"/>
                    </a:p>
                  </a:txBody>
                  <a:tcPr/>
                </a:tc>
                <a:tc>
                  <a:txBody>
                    <a:bodyPr/>
                    <a:lstStyle/>
                    <a:p>
                      <a:pPr algn="r"/>
                      <a:r>
                        <a:rPr lang="en-US" dirty="0" smtClean="0"/>
                        <a:t>9.4</a:t>
                      </a:r>
                      <a:endParaRPr lang="en-US" dirty="0"/>
                    </a:p>
                  </a:txBody>
                  <a:tcPr/>
                </a:tc>
                <a:tc>
                  <a:txBody>
                    <a:bodyPr/>
                    <a:lstStyle/>
                    <a:p>
                      <a:pPr algn="r"/>
                      <a:r>
                        <a:rPr lang="en-US" dirty="0" smtClean="0"/>
                        <a:t>4.7</a:t>
                      </a:r>
                      <a:endParaRPr lang="en-US" dirty="0"/>
                    </a:p>
                  </a:txBody>
                  <a:tcPr/>
                </a:tc>
                <a:tc>
                  <a:txBody>
                    <a:bodyPr/>
                    <a:lstStyle/>
                    <a:p>
                      <a:pPr algn="r"/>
                      <a:r>
                        <a:rPr lang="en-US" dirty="0" smtClean="0"/>
                        <a:t>4.3</a:t>
                      </a:r>
                      <a:endParaRPr lang="en-US" dirty="0"/>
                    </a:p>
                  </a:txBody>
                  <a:tcPr/>
                </a:tc>
                <a:tc>
                  <a:txBody>
                    <a:bodyPr/>
                    <a:lstStyle/>
                    <a:p>
                      <a:pPr algn="r"/>
                      <a:r>
                        <a:rPr lang="en-US" dirty="0" smtClean="0"/>
                        <a:t>109%</a:t>
                      </a:r>
                      <a:endParaRPr lang="en-US" dirty="0"/>
                    </a:p>
                  </a:txBody>
                  <a:tcPr>
                    <a:solidFill>
                      <a:srgbClr val="FFFF66"/>
                    </a:solidFill>
                  </a:tcPr>
                </a:tc>
              </a:tr>
              <a:tr h="370840">
                <a:tc>
                  <a:txBody>
                    <a:bodyPr/>
                    <a:lstStyle/>
                    <a:p>
                      <a:r>
                        <a:rPr lang="en-US" dirty="0" err="1" smtClean="0"/>
                        <a:t>Manag</a:t>
                      </a: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a:t>
                      </a:r>
                      <a:endParaRPr lang="en-US" dirty="0"/>
                    </a:p>
                  </a:txBody>
                  <a:tcPr/>
                </a:tc>
                <a:tc>
                  <a:txBody>
                    <a:bodyPr/>
                    <a:lstStyle/>
                    <a:p>
                      <a:pPr algn="r"/>
                      <a:r>
                        <a:rPr lang="en-US" dirty="0" smtClean="0"/>
                        <a:t>1.8</a:t>
                      </a:r>
                      <a:endParaRPr lang="en-US" dirty="0"/>
                    </a:p>
                  </a:txBody>
                  <a:tcPr/>
                </a:tc>
                <a:tc>
                  <a:txBody>
                    <a:bodyPr/>
                    <a:lstStyle/>
                    <a:p>
                      <a:pPr algn="r"/>
                      <a:r>
                        <a:rPr lang="en-US" dirty="0" smtClean="0"/>
                        <a:t>0.9</a:t>
                      </a:r>
                      <a:endParaRPr lang="en-US" dirty="0"/>
                    </a:p>
                  </a:txBody>
                  <a:tcPr/>
                </a:tc>
                <a:tc>
                  <a:txBody>
                    <a:bodyPr/>
                    <a:lstStyle/>
                    <a:p>
                      <a:pPr algn="r"/>
                      <a:r>
                        <a:rPr lang="en-US" dirty="0" smtClean="0"/>
                        <a:t>1.0</a:t>
                      </a:r>
                      <a:endParaRPr lang="en-US" dirty="0"/>
                    </a:p>
                  </a:txBody>
                  <a:tcPr/>
                </a:tc>
                <a:tc>
                  <a:txBody>
                    <a:bodyPr/>
                    <a:lstStyle/>
                    <a:p>
                      <a:pPr algn="r"/>
                      <a:r>
                        <a:rPr lang="en-US" dirty="0" smtClean="0"/>
                        <a:t>93%</a:t>
                      </a:r>
                      <a:endParaRPr lang="en-US" dirty="0"/>
                    </a:p>
                  </a:txBody>
                  <a:tcPr>
                    <a:solidFill>
                      <a:srgbClr val="FFFF66"/>
                    </a:solidFill>
                  </a:tcPr>
                </a:tc>
              </a:tr>
              <a:tr h="370840">
                <a:tc>
                  <a:txBody>
                    <a:bodyPr/>
                    <a:lstStyle/>
                    <a:p>
                      <a:r>
                        <a:rPr lang="en-US" dirty="0" smtClean="0"/>
                        <a:t>CC</a:t>
                      </a:r>
                      <a:endParaRPr lang="en-US" dirty="0"/>
                    </a:p>
                  </a:txBody>
                  <a:tcPr/>
                </a:tc>
                <a:tc>
                  <a:txBody>
                    <a:bodyPr/>
                    <a:lstStyle/>
                    <a:p>
                      <a:pPr algn="r"/>
                      <a:r>
                        <a:rPr lang="en-US" dirty="0" smtClean="0"/>
                        <a:t>1.4</a:t>
                      </a:r>
                      <a:endParaRPr lang="en-US" dirty="0"/>
                    </a:p>
                  </a:txBody>
                  <a:tcPr/>
                </a:tc>
                <a:tc>
                  <a:txBody>
                    <a:bodyPr/>
                    <a:lstStyle/>
                    <a:p>
                      <a:pPr algn="r"/>
                      <a:r>
                        <a:rPr lang="en-US" dirty="0" smtClean="0"/>
                        <a:t>-</a:t>
                      </a:r>
                      <a:endParaRPr lang="en-US" dirty="0"/>
                    </a:p>
                  </a:txBody>
                  <a:tcPr/>
                </a:tc>
                <a:tc>
                  <a:txBody>
                    <a:bodyPr/>
                    <a:lstStyle/>
                    <a:p>
                      <a:pPr algn="r"/>
                      <a:r>
                        <a:rPr lang="en-US" dirty="0" smtClean="0"/>
                        <a:t>1.4</a:t>
                      </a:r>
                      <a:endParaRPr lang="en-US" dirty="0"/>
                    </a:p>
                  </a:txBody>
                  <a:tcPr/>
                </a:tc>
                <a:tc>
                  <a:txBody>
                    <a:bodyPr/>
                    <a:lstStyle/>
                    <a:p>
                      <a:pPr algn="r"/>
                      <a:r>
                        <a:rPr lang="en-US" dirty="0" smtClean="0"/>
                        <a:t>0.7</a:t>
                      </a:r>
                      <a:endParaRPr lang="en-US" dirty="0"/>
                    </a:p>
                  </a:txBody>
                  <a:tcPr/>
                </a:tc>
                <a:tc>
                  <a:txBody>
                    <a:bodyPr/>
                    <a:lstStyle/>
                    <a:p>
                      <a:pPr algn="r"/>
                      <a:r>
                        <a:rPr lang="en-US" dirty="0" smtClean="0"/>
                        <a:t>0.5</a:t>
                      </a:r>
                      <a:endParaRPr lang="en-US" dirty="0"/>
                    </a:p>
                  </a:txBody>
                  <a:tcPr/>
                </a:tc>
                <a:tc>
                  <a:txBody>
                    <a:bodyPr/>
                    <a:lstStyle/>
                    <a:p>
                      <a:pPr algn="r"/>
                      <a:r>
                        <a:rPr lang="en-US" dirty="0" smtClean="0"/>
                        <a:t>129%</a:t>
                      </a:r>
                      <a:endParaRPr lang="en-US" dirty="0"/>
                    </a:p>
                  </a:txBody>
                  <a:tcPr>
                    <a:solidFill>
                      <a:srgbClr val="FF0000"/>
                    </a:solidFill>
                  </a:tcPr>
                </a:tc>
              </a:tr>
              <a:tr h="370840">
                <a:tc>
                  <a:txBody>
                    <a:bodyPr/>
                    <a:lstStyle/>
                    <a:p>
                      <a:r>
                        <a:rPr lang="en-US" dirty="0" smtClean="0"/>
                        <a:t>WBFS</a:t>
                      </a:r>
                      <a:endParaRPr lang="en-US" dirty="0"/>
                    </a:p>
                  </a:txBody>
                  <a:tcPr/>
                </a:tc>
                <a:tc>
                  <a:txBody>
                    <a:bodyPr/>
                    <a:lstStyle/>
                    <a:p>
                      <a:pPr algn="r"/>
                      <a:r>
                        <a:rPr lang="en-US" dirty="0" smtClean="0"/>
                        <a:t>1.1</a:t>
                      </a:r>
                      <a:endParaRPr lang="en-US" dirty="0"/>
                    </a:p>
                  </a:txBody>
                  <a:tcPr/>
                </a:tc>
                <a:tc>
                  <a:txBody>
                    <a:bodyPr/>
                    <a:lstStyle/>
                    <a:p>
                      <a:pPr algn="r"/>
                      <a:r>
                        <a:rPr lang="en-US" dirty="0" smtClean="0"/>
                        <a:t>-</a:t>
                      </a:r>
                      <a:endParaRPr lang="en-US" dirty="0"/>
                    </a:p>
                  </a:txBody>
                  <a:tcPr/>
                </a:tc>
                <a:tc>
                  <a:txBody>
                    <a:bodyPr/>
                    <a:lstStyle/>
                    <a:p>
                      <a:pPr algn="r"/>
                      <a:r>
                        <a:rPr lang="en-US" dirty="0" smtClean="0"/>
                        <a:t>1.1</a:t>
                      </a:r>
                      <a:endParaRPr lang="en-US" dirty="0"/>
                    </a:p>
                  </a:txBody>
                  <a:tcPr/>
                </a:tc>
                <a:tc>
                  <a:txBody>
                    <a:bodyPr/>
                    <a:lstStyle/>
                    <a:p>
                      <a:pPr algn="r"/>
                      <a:r>
                        <a:rPr lang="en-US" dirty="0" smtClean="0"/>
                        <a:t>0.6</a:t>
                      </a:r>
                      <a:endParaRPr lang="en-US" dirty="0"/>
                    </a:p>
                  </a:txBody>
                  <a:tcPr/>
                </a:tc>
                <a:tc>
                  <a:txBody>
                    <a:bodyPr/>
                    <a:lstStyle/>
                    <a:p>
                      <a:pPr algn="r"/>
                      <a:r>
                        <a:rPr lang="en-US" dirty="0" smtClean="0"/>
                        <a:t>0.3</a:t>
                      </a:r>
                      <a:endParaRPr lang="en-US" dirty="0"/>
                    </a:p>
                  </a:txBody>
                  <a:tcPr/>
                </a:tc>
                <a:tc>
                  <a:txBody>
                    <a:bodyPr/>
                    <a:lstStyle/>
                    <a:p>
                      <a:pPr algn="r"/>
                      <a:r>
                        <a:rPr lang="en-US" dirty="0" smtClean="0"/>
                        <a:t>187%</a:t>
                      </a:r>
                      <a:endParaRPr lang="en-US" dirty="0"/>
                    </a:p>
                  </a:txBody>
                  <a:tcPr>
                    <a:solidFill>
                      <a:srgbClr val="FF0000"/>
                    </a:solidFill>
                  </a:tcPr>
                </a:tc>
              </a:tr>
              <a:tr h="370840">
                <a:tc>
                  <a:txBody>
                    <a:bodyPr/>
                    <a:lstStyle/>
                    <a:p>
                      <a:endParaRPr lang="en-US" dirty="0"/>
                    </a:p>
                  </a:txBody>
                  <a:tcPr/>
                </a:tc>
                <a:tc>
                  <a:txBody>
                    <a:bodyPr/>
                    <a:lstStyle/>
                    <a:p>
                      <a:pPr algn="r"/>
                      <a:r>
                        <a:rPr lang="en-US" b="1" i="1" dirty="0" smtClean="0"/>
                        <a:t>12.4</a:t>
                      </a:r>
                      <a:endParaRPr lang="en-US" b="1" i="1" dirty="0"/>
                    </a:p>
                  </a:txBody>
                  <a:tcPr/>
                </a:tc>
                <a:tc>
                  <a:txBody>
                    <a:bodyPr/>
                    <a:lstStyle/>
                    <a:p>
                      <a:pPr algn="r"/>
                      <a:r>
                        <a:rPr lang="en-US" b="1" i="1" dirty="0" smtClean="0"/>
                        <a:t>~2.1</a:t>
                      </a:r>
                      <a:endParaRPr lang="en-US" b="1" i="1" dirty="0"/>
                    </a:p>
                  </a:txBody>
                  <a:tcPr/>
                </a:tc>
                <a:tc>
                  <a:txBody>
                    <a:bodyPr/>
                    <a:lstStyle/>
                    <a:p>
                      <a:pPr algn="r"/>
                      <a:r>
                        <a:rPr lang="en-US" b="1" i="1" dirty="0" smtClean="0"/>
                        <a:t>14.5</a:t>
                      </a:r>
                      <a:endParaRPr lang="en-US" b="1" i="1" dirty="0"/>
                    </a:p>
                  </a:txBody>
                  <a:tcPr/>
                </a:tc>
                <a:tc>
                  <a:txBody>
                    <a:bodyPr/>
                    <a:lstStyle/>
                    <a:p>
                      <a:pPr algn="r"/>
                      <a:r>
                        <a:rPr lang="en-US" b="1" i="1" dirty="0" smtClean="0"/>
                        <a:t>7.2</a:t>
                      </a:r>
                      <a:endParaRPr lang="en-US" b="1" i="1" dirty="0"/>
                    </a:p>
                  </a:txBody>
                  <a:tcPr/>
                </a:tc>
                <a:tc>
                  <a:txBody>
                    <a:bodyPr/>
                    <a:lstStyle/>
                    <a:p>
                      <a:pPr algn="r"/>
                      <a:r>
                        <a:rPr lang="en-US" b="1" i="1" dirty="0" smtClean="0"/>
                        <a:t>6.6</a:t>
                      </a:r>
                      <a:endParaRPr lang="en-US" b="1" i="1" dirty="0"/>
                    </a:p>
                  </a:txBody>
                  <a:tcPr/>
                </a:tc>
                <a:tc>
                  <a:txBody>
                    <a:bodyPr/>
                    <a:lstStyle/>
                    <a:p>
                      <a:pPr algn="r"/>
                      <a:r>
                        <a:rPr lang="en-US" b="1" i="1" dirty="0" smtClean="0"/>
                        <a:t>110%</a:t>
                      </a:r>
                      <a:endParaRPr lang="en-US" b="1" i="1" dirty="0"/>
                    </a:p>
                  </a:txBody>
                  <a:tcPr>
                    <a:pattFill prst="wdUpDiag">
                      <a:fgClr>
                        <a:srgbClr val="FFFF00"/>
                      </a:fgClr>
                      <a:bgClr>
                        <a:srgbClr val="FF0000"/>
                      </a:bgClr>
                    </a:pattFill>
                  </a:tcPr>
                </a:tc>
              </a:tr>
            </a:tbl>
          </a:graphicData>
        </a:graphic>
      </p:graphicFrame>
    </p:spTree>
    <p:extLst>
      <p:ext uri="{BB962C8B-B14F-4D97-AF65-F5344CB8AC3E}">
        <p14:creationId xmlns:p14="http://schemas.microsoft.com/office/powerpoint/2010/main" val="1208089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6248400" cy="731838"/>
          </a:xfrm>
        </p:spPr>
        <p:txBody>
          <a:bodyPr>
            <a:normAutofit fontScale="90000"/>
          </a:bodyPr>
          <a:lstStyle/>
          <a:p>
            <a:r>
              <a:rPr lang="en-US" dirty="0" smtClean="0"/>
              <a:t>FY15 Guidance – Intro 1</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12</a:t>
            </a:fld>
            <a:endParaRPr lang="en-US"/>
          </a:p>
        </p:txBody>
      </p:sp>
      <p:pic>
        <p:nvPicPr>
          <p:cNvPr id="7" name="Picture 6" descr="Screen Shot 2014-03-31 at 11.41.14 AM.png"/>
          <p:cNvPicPr>
            <a:picLocks noChangeAspect="1"/>
          </p:cNvPicPr>
          <p:nvPr/>
        </p:nvPicPr>
        <p:blipFill rotWithShape="1">
          <a:blip r:embed="rId2" cstate="print">
            <a:extLst>
              <a:ext uri="{28A0092B-C50C-407E-A947-70E740481C1C}">
                <a14:useLocalDpi xmlns:a14="http://schemas.microsoft.com/office/drawing/2010/main" val="0"/>
              </a:ext>
            </a:extLst>
          </a:blip>
          <a:srcRect l="41358" t="22839" r="25000" b="7038"/>
          <a:stretch/>
        </p:blipFill>
        <p:spPr>
          <a:xfrm>
            <a:off x="152400" y="990600"/>
            <a:ext cx="2590800" cy="3375170"/>
          </a:xfrm>
          <a:prstGeom prst="rect">
            <a:avLst/>
          </a:prstGeom>
          <a:solidFill>
            <a:schemeClr val="tx1"/>
          </a:solidFill>
          <a:ln>
            <a:solidFill>
              <a:schemeClr val="tx1"/>
            </a:solidFill>
          </a:ln>
        </p:spPr>
      </p:pic>
      <p:pic>
        <p:nvPicPr>
          <p:cNvPr id="8" name="Picture 7" descr="Screen Shot 2014-03-31 at 11.40.52 AM.png"/>
          <p:cNvPicPr>
            <a:picLocks noChangeAspect="1"/>
          </p:cNvPicPr>
          <p:nvPr/>
        </p:nvPicPr>
        <p:blipFill rotWithShape="1">
          <a:blip r:embed="rId3" cstate="print">
            <a:extLst>
              <a:ext uri="{28A0092B-C50C-407E-A947-70E740481C1C}">
                <a14:useLocalDpi xmlns:a14="http://schemas.microsoft.com/office/drawing/2010/main" val="0"/>
              </a:ext>
            </a:extLst>
          </a:blip>
          <a:srcRect l="25772" t="55679" r="11419" b="29506"/>
          <a:stretch/>
        </p:blipFill>
        <p:spPr>
          <a:xfrm>
            <a:off x="1295400" y="2590800"/>
            <a:ext cx="7753356" cy="1143000"/>
          </a:xfrm>
          <a:prstGeom prst="rect">
            <a:avLst/>
          </a:prstGeom>
          <a:ln>
            <a:solidFill>
              <a:srgbClr val="000000"/>
            </a:solidFill>
          </a:ln>
        </p:spPr>
      </p:pic>
      <p:grpSp>
        <p:nvGrpSpPr>
          <p:cNvPr id="12" name="Group 11"/>
          <p:cNvGrpSpPr/>
          <p:nvPr/>
        </p:nvGrpSpPr>
        <p:grpSpPr>
          <a:xfrm>
            <a:off x="77707" y="3962400"/>
            <a:ext cx="8990093" cy="2743200"/>
            <a:chOff x="77707" y="3962400"/>
            <a:chExt cx="8990093" cy="2743200"/>
          </a:xfrm>
        </p:grpSpPr>
        <p:pic>
          <p:nvPicPr>
            <p:cNvPr id="10" name="Picture 9" descr="Screen Shot 2014-03-31 at 11.46.00 AM.png"/>
            <p:cNvPicPr>
              <a:picLocks noChangeAspect="1"/>
            </p:cNvPicPr>
            <p:nvPr/>
          </p:nvPicPr>
          <p:blipFill rotWithShape="1">
            <a:blip r:embed="rId4" cstate="print">
              <a:extLst>
                <a:ext uri="{28A0092B-C50C-407E-A947-70E740481C1C}">
                  <a14:useLocalDpi xmlns:a14="http://schemas.microsoft.com/office/drawing/2010/main" val="0"/>
                </a:ext>
              </a:extLst>
            </a:blip>
            <a:srcRect l="32254" t="27778" r="16666" b="47284"/>
            <a:stretch/>
          </p:blipFill>
          <p:spPr>
            <a:xfrm>
              <a:off x="77707" y="3962400"/>
              <a:ext cx="8990093" cy="2743200"/>
            </a:xfrm>
            <a:prstGeom prst="rect">
              <a:avLst/>
            </a:prstGeom>
            <a:ln>
              <a:solidFill>
                <a:srgbClr val="000000"/>
              </a:solidFill>
            </a:ln>
          </p:spPr>
        </p:pic>
        <p:sp>
          <p:nvSpPr>
            <p:cNvPr id="6" name="Rounded Rectangle 5"/>
            <p:cNvSpPr/>
            <p:nvPr/>
          </p:nvSpPr>
          <p:spPr>
            <a:xfrm>
              <a:off x="5562600" y="6400800"/>
              <a:ext cx="3352800" cy="228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2616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13</a:t>
            </a:fld>
            <a:endParaRPr lang="en-US"/>
          </a:p>
        </p:txBody>
      </p:sp>
      <p:sp>
        <p:nvSpPr>
          <p:cNvPr id="5" name="Title 1"/>
          <p:cNvSpPr txBox="1">
            <a:spLocks/>
          </p:cNvSpPr>
          <p:nvPr/>
        </p:nvSpPr>
        <p:spPr>
          <a:xfrm>
            <a:off x="914400" y="76200"/>
            <a:ext cx="6248400" cy="731838"/>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rgbClr val="FF0000"/>
                </a:solidFill>
                <a:latin typeface="+mj-lt"/>
                <a:ea typeface="+mj-ea"/>
                <a:cs typeface="+mj-cs"/>
              </a:defRPr>
            </a:lvl1pPr>
          </a:lstStyle>
          <a:p>
            <a:r>
              <a:rPr lang="en-US" dirty="0" smtClean="0"/>
              <a:t>FY15 Guidance – Intro 2</a:t>
            </a:r>
            <a:endParaRPr lang="en-US" dirty="0"/>
          </a:p>
        </p:txBody>
      </p:sp>
      <p:sp>
        <p:nvSpPr>
          <p:cNvPr id="6"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olibri"/>
                <a:ea typeface="+mn-ea"/>
                <a:cs typeface="Colibri"/>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fld id="{E5266E6E-3187-4C1D-BA6D-2ACAC749C432}" type="slidenum">
              <a:rPr lang="en-US" smtClean="0"/>
              <a:pPr/>
              <a:t>13</a:t>
            </a:fld>
            <a:endParaRPr lang="en-US"/>
          </a:p>
        </p:txBody>
      </p:sp>
      <p:sp>
        <p:nvSpPr>
          <p:cNvPr id="7" name="Content Placeholder 2"/>
          <p:cNvSpPr txBox="1">
            <a:spLocks/>
          </p:cNvSpPr>
          <p:nvPr/>
        </p:nvSpPr>
        <p:spPr>
          <a:xfrm>
            <a:off x="152400" y="2514600"/>
            <a:ext cx="8839200" cy="3886200"/>
          </a:xfrm>
          <a:prstGeom prst="rect">
            <a:avLst/>
          </a:prstGeom>
          <a:solidFill>
            <a:schemeClr val="bg1"/>
          </a:solidFill>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With a lot of caveats and disclaimers about need to wait for what P5 will say, and need to get the report, and things might change when the report is in hand, and this is only the Presidential Budget and Congress may add/remove from it, etc. etc.</a:t>
            </a:r>
          </a:p>
          <a:p>
            <a:pPr lvl="1"/>
            <a:r>
              <a:rPr lang="en-US" i="1" dirty="0" smtClean="0"/>
              <a:t>Verbal</a:t>
            </a:r>
            <a:r>
              <a:rPr lang="en-US" dirty="0" smtClean="0"/>
              <a:t> Working Guidance for </a:t>
            </a:r>
            <a:r>
              <a:rPr lang="en-US" u="sng" dirty="0" smtClean="0"/>
              <a:t>FY15 Budget is 14.0 M$ for LARP</a:t>
            </a:r>
            <a:r>
              <a:rPr lang="en-US" dirty="0" smtClean="0"/>
              <a:t> (+12% in “-6% year”)</a:t>
            </a:r>
          </a:p>
          <a:p>
            <a:r>
              <a:rPr lang="en-US" dirty="0" smtClean="0"/>
              <a:t>This is not the 16 M$/y we were asking during the DOE Review in February, but is an increase over FY14 Budget of 12.4 M$.</a:t>
            </a:r>
          </a:p>
          <a:p>
            <a:pPr lvl="1"/>
            <a:r>
              <a:rPr lang="en-US" dirty="0" smtClean="0"/>
              <a:t>The glass is half-full !</a:t>
            </a:r>
          </a:p>
        </p:txBody>
      </p:sp>
      <p:grpSp>
        <p:nvGrpSpPr>
          <p:cNvPr id="14" name="Group 13"/>
          <p:cNvGrpSpPr/>
          <p:nvPr/>
        </p:nvGrpSpPr>
        <p:grpSpPr>
          <a:xfrm>
            <a:off x="228600" y="990600"/>
            <a:ext cx="8739563" cy="1143000"/>
            <a:chOff x="228600" y="2209800"/>
            <a:chExt cx="8739563" cy="1143000"/>
          </a:xfrm>
        </p:grpSpPr>
        <p:pic>
          <p:nvPicPr>
            <p:cNvPr id="10" name="Picture 9" descr="Screen Shot 2014-03-31 at 11.41.04 AM.png"/>
            <p:cNvPicPr>
              <a:picLocks noChangeAspect="1"/>
            </p:cNvPicPr>
            <p:nvPr/>
          </p:nvPicPr>
          <p:blipFill rotWithShape="1">
            <a:blip r:embed="rId2" cstate="print">
              <a:extLst>
                <a:ext uri="{28A0092B-C50C-407E-A947-70E740481C1C}">
                  <a14:useLocalDpi xmlns:a14="http://schemas.microsoft.com/office/drawing/2010/main" val="0"/>
                </a:ext>
              </a:extLst>
            </a:blip>
            <a:srcRect l="24382" t="66790" r="9877" b="20370"/>
            <a:stretch/>
          </p:blipFill>
          <p:spPr>
            <a:xfrm>
              <a:off x="228600" y="2286000"/>
              <a:ext cx="8739563" cy="1066800"/>
            </a:xfrm>
            <a:prstGeom prst="rect">
              <a:avLst/>
            </a:prstGeom>
            <a:ln>
              <a:solidFill>
                <a:srgbClr val="000000"/>
              </a:solidFill>
            </a:ln>
          </p:spPr>
        </p:pic>
        <p:sp>
          <p:nvSpPr>
            <p:cNvPr id="12" name="TextBox 11"/>
            <p:cNvSpPr txBox="1"/>
            <p:nvPr/>
          </p:nvSpPr>
          <p:spPr>
            <a:xfrm>
              <a:off x="5791200" y="2209800"/>
              <a:ext cx="535273" cy="276999"/>
            </a:xfrm>
            <a:prstGeom prst="rect">
              <a:avLst/>
            </a:prstGeom>
            <a:solidFill>
              <a:srgbClr val="FFFFFF"/>
            </a:solidFill>
            <a:ln>
              <a:solidFill>
                <a:srgbClr val="000000"/>
              </a:solidFill>
            </a:ln>
          </p:spPr>
          <p:txBody>
            <a:bodyPr wrap="none" rtlCol="0">
              <a:spAutoFit/>
            </a:bodyPr>
            <a:lstStyle/>
            <a:p>
              <a:r>
                <a:rPr lang="en-US" sz="1200" dirty="0" smtClean="0"/>
                <a:t>FY14</a:t>
              </a:r>
              <a:endParaRPr lang="en-US" sz="1200" dirty="0"/>
            </a:p>
          </p:txBody>
        </p:sp>
        <p:sp>
          <p:nvSpPr>
            <p:cNvPr id="13" name="TextBox 12"/>
            <p:cNvSpPr txBox="1"/>
            <p:nvPr/>
          </p:nvSpPr>
          <p:spPr>
            <a:xfrm>
              <a:off x="7084727" y="2209800"/>
              <a:ext cx="535273" cy="276999"/>
            </a:xfrm>
            <a:prstGeom prst="rect">
              <a:avLst/>
            </a:prstGeom>
            <a:solidFill>
              <a:srgbClr val="FFFFFF"/>
            </a:solidFill>
            <a:ln>
              <a:solidFill>
                <a:srgbClr val="000000"/>
              </a:solidFill>
            </a:ln>
          </p:spPr>
          <p:txBody>
            <a:bodyPr wrap="none" rtlCol="0">
              <a:spAutoFit/>
            </a:bodyPr>
            <a:lstStyle/>
            <a:p>
              <a:r>
                <a:rPr lang="en-US" sz="1200" dirty="0" smtClean="0"/>
                <a:t>FY15</a:t>
              </a:r>
              <a:endParaRPr lang="en-US" sz="1200" dirty="0"/>
            </a:p>
          </p:txBody>
        </p:sp>
      </p:grpSp>
      <p:sp>
        <p:nvSpPr>
          <p:cNvPr id="15" name="Rounded Rectangle 14"/>
          <p:cNvSpPr/>
          <p:nvPr/>
        </p:nvSpPr>
        <p:spPr>
          <a:xfrm>
            <a:off x="5867400" y="1524000"/>
            <a:ext cx="2971800" cy="228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28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What do we need in FY14-FY17 ?</a:t>
            </a:r>
            <a:endParaRPr lang="en-US" sz="3600" dirty="0"/>
          </a:p>
        </p:txBody>
      </p:sp>
      <p:sp>
        <p:nvSpPr>
          <p:cNvPr id="3" name="Content Placeholder 2"/>
          <p:cNvSpPr>
            <a:spLocks noGrp="1"/>
          </p:cNvSpPr>
          <p:nvPr>
            <p:ph idx="1"/>
          </p:nvPr>
        </p:nvSpPr>
        <p:spPr>
          <a:xfrm>
            <a:off x="457200" y="838200"/>
            <a:ext cx="6019800" cy="533400"/>
          </a:xfrm>
        </p:spPr>
        <p:txBody>
          <a:bodyPr>
            <a:noAutofit/>
          </a:bodyPr>
          <a:lstStyle/>
          <a:p>
            <a:r>
              <a:rPr lang="en-US" sz="3000" dirty="0" smtClean="0"/>
              <a:t>L2 Requests vs. Reality</a:t>
            </a:r>
            <a:endParaRPr lang="en-US" sz="3000" dirty="0"/>
          </a:p>
        </p:txBody>
      </p:sp>
      <p:sp>
        <p:nvSpPr>
          <p:cNvPr id="4" name="Slide Number Placeholder 3"/>
          <p:cNvSpPr>
            <a:spLocks noGrp="1"/>
          </p:cNvSpPr>
          <p:nvPr>
            <p:ph type="sldNum" sz="quarter" idx="12"/>
          </p:nvPr>
        </p:nvSpPr>
        <p:spPr/>
        <p:txBody>
          <a:bodyPr/>
          <a:lstStyle/>
          <a:p>
            <a:fld id="{E5266E6E-3187-4C1D-BA6D-2ACAC749C432}" type="slidenum">
              <a:rPr lang="en-US" smtClean="0"/>
              <a:t>14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4122516967"/>
              </p:ext>
            </p:extLst>
          </p:nvPr>
        </p:nvGraphicFramePr>
        <p:xfrm>
          <a:off x="762000" y="1529080"/>
          <a:ext cx="7010400" cy="2966720"/>
        </p:xfrm>
        <a:graphic>
          <a:graphicData uri="http://schemas.openxmlformats.org/drawingml/2006/table">
            <a:tbl>
              <a:tblPr firstRow="1" bandRow="1">
                <a:tableStyleId>{5C22544A-7EE6-4342-B048-85BDC9FD1C3A}</a:tableStyleId>
              </a:tblPr>
              <a:tblGrid>
                <a:gridCol w="1752600"/>
                <a:gridCol w="1295400"/>
                <a:gridCol w="1158240"/>
                <a:gridCol w="1402080"/>
                <a:gridCol w="1402080"/>
              </a:tblGrid>
              <a:tr h="370840">
                <a:tc>
                  <a:txBody>
                    <a:bodyPr/>
                    <a:lstStyle/>
                    <a:p>
                      <a:endParaRPr lang="en-US" dirty="0"/>
                    </a:p>
                  </a:txBody>
                  <a:tcPr/>
                </a:tc>
                <a:tc>
                  <a:txBody>
                    <a:bodyPr/>
                    <a:lstStyle/>
                    <a:p>
                      <a:r>
                        <a:rPr lang="en-US" dirty="0" smtClean="0"/>
                        <a:t>FY14 (M$)</a:t>
                      </a:r>
                      <a:endParaRPr lang="en-US" dirty="0"/>
                    </a:p>
                  </a:txBody>
                  <a:tcPr/>
                </a:tc>
                <a:tc>
                  <a:txBody>
                    <a:bodyPr/>
                    <a:lstStyle/>
                    <a:p>
                      <a:r>
                        <a:rPr lang="en-US" dirty="0" smtClean="0"/>
                        <a:t>FY15 (M$)</a:t>
                      </a:r>
                      <a:endParaRPr lang="en-US" dirty="0"/>
                    </a:p>
                  </a:txBody>
                  <a:tcPr/>
                </a:tc>
                <a:tc>
                  <a:txBody>
                    <a:bodyPr/>
                    <a:lstStyle/>
                    <a:p>
                      <a:r>
                        <a:rPr lang="en-US" dirty="0" smtClean="0"/>
                        <a:t>FY16 (M$)</a:t>
                      </a:r>
                      <a:endParaRPr lang="en-US" dirty="0"/>
                    </a:p>
                  </a:txBody>
                  <a:tcPr/>
                </a:tc>
                <a:tc>
                  <a:txBody>
                    <a:bodyPr/>
                    <a:lstStyle/>
                    <a:p>
                      <a:r>
                        <a:rPr lang="en-US" dirty="0" smtClean="0"/>
                        <a:t>FY17 (M$)</a:t>
                      </a:r>
                      <a:endParaRPr lang="en-US" dirty="0"/>
                    </a:p>
                  </a:txBody>
                  <a:tcPr/>
                </a:tc>
              </a:tr>
              <a:tr h="370840">
                <a:tc>
                  <a:txBody>
                    <a:bodyPr/>
                    <a:lstStyle/>
                    <a:p>
                      <a:r>
                        <a:rPr lang="en-US" dirty="0" smtClean="0"/>
                        <a:t>Needs</a:t>
                      </a:r>
                      <a:endParaRPr lang="en-US" dirty="0"/>
                    </a:p>
                  </a:txBody>
                  <a:tcPr/>
                </a:tc>
                <a:tc>
                  <a:txBody>
                    <a:bodyPr/>
                    <a:lstStyle/>
                    <a:p>
                      <a:pPr algn="r"/>
                      <a:r>
                        <a:rPr lang="en-US" dirty="0" smtClean="0"/>
                        <a:t>15.5</a:t>
                      </a:r>
                      <a:endParaRPr lang="en-US" dirty="0"/>
                    </a:p>
                  </a:txBody>
                  <a:tcPr/>
                </a:tc>
                <a:tc>
                  <a:txBody>
                    <a:bodyPr/>
                    <a:lstStyle/>
                    <a:p>
                      <a:pPr algn="r"/>
                      <a:r>
                        <a:rPr lang="en-US" dirty="0" smtClean="0"/>
                        <a:t>17.1</a:t>
                      </a:r>
                      <a:endParaRPr lang="en-US" dirty="0"/>
                    </a:p>
                  </a:txBody>
                  <a:tcPr/>
                </a:tc>
                <a:tc>
                  <a:txBody>
                    <a:bodyPr/>
                    <a:lstStyle/>
                    <a:p>
                      <a:pPr algn="r"/>
                      <a:r>
                        <a:rPr lang="en-US" dirty="0" smtClean="0"/>
                        <a:t>15.9</a:t>
                      </a:r>
                      <a:endParaRPr lang="en-US" dirty="0"/>
                    </a:p>
                  </a:txBody>
                  <a:tcPr/>
                </a:tc>
                <a:tc>
                  <a:txBody>
                    <a:bodyPr/>
                    <a:lstStyle/>
                    <a:p>
                      <a:pPr algn="r"/>
                      <a:r>
                        <a:rPr lang="en-US" dirty="0" smtClean="0"/>
                        <a:t>13.8</a:t>
                      </a:r>
                      <a:endParaRPr lang="en-US" dirty="0"/>
                    </a:p>
                  </a:txBody>
                  <a:tcPr/>
                </a:tc>
              </a:tr>
              <a:tr h="370840">
                <a:tc>
                  <a:txBody>
                    <a:bodyPr/>
                    <a:lstStyle/>
                    <a:p>
                      <a:r>
                        <a:rPr lang="en-US" dirty="0" smtClean="0"/>
                        <a:t>Requested</a:t>
                      </a:r>
                      <a:endParaRPr lang="en-US" dirty="0"/>
                    </a:p>
                  </a:txBody>
                  <a:tcPr>
                    <a:solidFill>
                      <a:schemeClr val="accent3">
                        <a:lumMod val="20000"/>
                        <a:lumOff val="80000"/>
                      </a:schemeClr>
                    </a:solidFill>
                  </a:tcPr>
                </a:tc>
                <a:tc>
                  <a:txBody>
                    <a:bodyPr/>
                    <a:lstStyle/>
                    <a:p>
                      <a:pPr algn="r"/>
                      <a:r>
                        <a:rPr lang="en-US" dirty="0" smtClean="0"/>
                        <a:t>15.5</a:t>
                      </a:r>
                      <a:endParaRPr lang="en-US" dirty="0"/>
                    </a:p>
                  </a:txBody>
                  <a:tcPr>
                    <a:solidFill>
                      <a:schemeClr val="accent3">
                        <a:lumMod val="20000"/>
                        <a:lumOff val="80000"/>
                      </a:schemeClr>
                    </a:solidFill>
                  </a:tcPr>
                </a:tc>
                <a:tc>
                  <a:txBody>
                    <a:bodyPr/>
                    <a:lstStyle/>
                    <a:p>
                      <a:pPr algn="r"/>
                      <a:r>
                        <a:rPr lang="en-US" dirty="0" smtClean="0"/>
                        <a:t>16.0</a:t>
                      </a:r>
                      <a:endParaRPr lang="en-US" dirty="0"/>
                    </a:p>
                  </a:txBody>
                  <a:tcPr>
                    <a:solidFill>
                      <a:schemeClr val="accent3">
                        <a:lumMod val="20000"/>
                        <a:lumOff val="80000"/>
                      </a:schemeClr>
                    </a:solidFill>
                  </a:tcPr>
                </a:tc>
                <a:tc>
                  <a:txBody>
                    <a:bodyPr/>
                    <a:lstStyle/>
                    <a:p>
                      <a:pPr algn="r"/>
                      <a:r>
                        <a:rPr lang="en-US" dirty="0" smtClean="0"/>
                        <a:t>16.0</a:t>
                      </a:r>
                      <a:endParaRPr lang="en-US" dirty="0"/>
                    </a:p>
                  </a:txBody>
                  <a:tcPr>
                    <a:solidFill>
                      <a:schemeClr val="accent3">
                        <a:lumMod val="20000"/>
                        <a:lumOff val="80000"/>
                      </a:schemeClr>
                    </a:solidFill>
                  </a:tcPr>
                </a:tc>
                <a:tc>
                  <a:txBody>
                    <a:bodyPr/>
                    <a:lstStyle/>
                    <a:p>
                      <a:pPr algn="r"/>
                      <a:r>
                        <a:rPr lang="en-US" dirty="0" smtClean="0"/>
                        <a:t>16.0</a:t>
                      </a:r>
                      <a:endParaRPr lang="en-US" dirty="0"/>
                    </a:p>
                  </a:txBody>
                  <a:tcPr>
                    <a:solidFill>
                      <a:schemeClr val="accent3">
                        <a:lumMod val="20000"/>
                        <a:lumOff val="80000"/>
                      </a:schemeClr>
                    </a:solidFill>
                  </a:tcPr>
                </a:tc>
              </a:tr>
              <a:tr h="370840">
                <a:tc>
                  <a:txBody>
                    <a:bodyPr/>
                    <a:lstStyle/>
                    <a:p>
                      <a:r>
                        <a:rPr lang="en-US" dirty="0" smtClean="0"/>
                        <a:t>IFP/Plans</a:t>
                      </a:r>
                      <a:endParaRPr lang="en-US" dirty="0"/>
                    </a:p>
                  </a:txBody>
                  <a:tcPr>
                    <a:solidFill>
                      <a:schemeClr val="accent6">
                        <a:lumMod val="20000"/>
                        <a:lumOff val="80000"/>
                      </a:schemeClr>
                    </a:solidFill>
                  </a:tcPr>
                </a:tc>
                <a:tc>
                  <a:txBody>
                    <a:bodyPr/>
                    <a:lstStyle/>
                    <a:p>
                      <a:pPr algn="r"/>
                      <a:r>
                        <a:rPr lang="en-US" b="1" dirty="0" smtClean="0">
                          <a:solidFill>
                            <a:srgbClr val="FF0000"/>
                          </a:solidFill>
                        </a:rPr>
                        <a:t>12.6</a:t>
                      </a:r>
                      <a:endParaRPr lang="en-US" b="1" dirty="0">
                        <a:solidFill>
                          <a:srgbClr val="FF0000"/>
                        </a:solidFill>
                      </a:endParaRPr>
                    </a:p>
                  </a:txBody>
                  <a:tcPr>
                    <a:solidFill>
                      <a:schemeClr val="accent6">
                        <a:lumMod val="20000"/>
                        <a:lumOff val="80000"/>
                      </a:schemeClr>
                    </a:solidFill>
                  </a:tcPr>
                </a:tc>
                <a:tc>
                  <a:txBody>
                    <a:bodyPr/>
                    <a:lstStyle/>
                    <a:p>
                      <a:pPr algn="r"/>
                      <a:r>
                        <a:rPr lang="en-US" b="1" dirty="0" smtClean="0">
                          <a:solidFill>
                            <a:srgbClr val="FF0000"/>
                          </a:solidFill>
                        </a:rPr>
                        <a:t>14.0</a:t>
                      </a:r>
                      <a:endParaRPr lang="en-US" b="1" dirty="0">
                        <a:solidFill>
                          <a:srgbClr val="FF0000"/>
                        </a:solidFill>
                      </a:endParaRPr>
                    </a:p>
                  </a:txBody>
                  <a:tcPr>
                    <a:solidFill>
                      <a:schemeClr val="accent6">
                        <a:lumMod val="20000"/>
                        <a:lumOff val="80000"/>
                      </a:schemeClr>
                    </a:solidFill>
                  </a:tcPr>
                </a:tc>
                <a:tc>
                  <a:txBody>
                    <a:bodyPr/>
                    <a:lstStyle/>
                    <a:p>
                      <a:pPr algn="r"/>
                      <a:r>
                        <a:rPr lang="en-US" dirty="0" smtClean="0"/>
                        <a:t>?</a:t>
                      </a:r>
                      <a:endParaRPr lang="en-US" dirty="0"/>
                    </a:p>
                  </a:txBody>
                  <a:tcPr>
                    <a:solidFill>
                      <a:schemeClr val="accent6">
                        <a:lumMod val="20000"/>
                        <a:lumOff val="80000"/>
                      </a:schemeClr>
                    </a:solidFill>
                  </a:tcPr>
                </a:tc>
                <a:tc>
                  <a:txBody>
                    <a:bodyPr/>
                    <a:lstStyle/>
                    <a:p>
                      <a:pPr algn="r"/>
                      <a:r>
                        <a:rPr lang="en-US" dirty="0" smtClean="0"/>
                        <a:t>?</a:t>
                      </a:r>
                      <a:endParaRPr lang="en-US" dirty="0"/>
                    </a:p>
                  </a:txBody>
                  <a:tcPr>
                    <a:solidFill>
                      <a:schemeClr val="accent6">
                        <a:lumMod val="20000"/>
                        <a:lumOff val="80000"/>
                      </a:schemeClr>
                    </a:solidFill>
                  </a:tcPr>
                </a:tc>
              </a:tr>
              <a:tr h="370840">
                <a:tc>
                  <a:txBody>
                    <a:bodyPr/>
                    <a:lstStyle/>
                    <a:p>
                      <a:r>
                        <a:rPr lang="en-US" dirty="0" smtClean="0"/>
                        <a:t>Supplement</a:t>
                      </a:r>
                      <a:endParaRPr lang="en-US" dirty="0"/>
                    </a:p>
                  </a:txBody>
                  <a:tcPr>
                    <a:solidFill>
                      <a:schemeClr val="accent6">
                        <a:lumMod val="20000"/>
                        <a:lumOff val="80000"/>
                      </a:schemeClr>
                    </a:solidFill>
                  </a:tcPr>
                </a:tc>
                <a:tc>
                  <a:txBody>
                    <a:bodyPr/>
                    <a:lstStyle/>
                    <a:p>
                      <a:pPr algn="r"/>
                      <a:r>
                        <a:rPr lang="en-US" b="0" baseline="0" dirty="0" smtClean="0">
                          <a:solidFill>
                            <a:schemeClr val="tx1"/>
                          </a:solidFill>
                        </a:rPr>
                        <a:t> ~</a:t>
                      </a:r>
                      <a:r>
                        <a:rPr lang="en-US" b="0" dirty="0" smtClean="0">
                          <a:solidFill>
                            <a:schemeClr val="tx1"/>
                          </a:solidFill>
                        </a:rPr>
                        <a:t>0.2</a:t>
                      </a:r>
                      <a:endParaRPr lang="en-US" b="0" dirty="0">
                        <a:solidFill>
                          <a:schemeClr val="tx1"/>
                        </a:solidFill>
                      </a:endParaRPr>
                    </a:p>
                  </a:txBody>
                  <a:tcPr>
                    <a:solidFill>
                      <a:schemeClr val="accent6">
                        <a:lumMod val="20000"/>
                        <a:lumOff val="80000"/>
                      </a:schemeClr>
                    </a:solidFill>
                  </a:tcPr>
                </a:tc>
                <a:tc>
                  <a:txBody>
                    <a:bodyPr/>
                    <a:lstStyle/>
                    <a:p>
                      <a:pPr algn="r"/>
                      <a:endParaRPr lang="en-US" dirty="0"/>
                    </a:p>
                  </a:txBody>
                  <a:tcPr>
                    <a:solidFill>
                      <a:schemeClr val="accent6">
                        <a:lumMod val="20000"/>
                        <a:lumOff val="80000"/>
                      </a:schemeClr>
                    </a:solidFill>
                  </a:tcPr>
                </a:tc>
                <a:tc>
                  <a:txBody>
                    <a:bodyPr/>
                    <a:lstStyle/>
                    <a:p>
                      <a:pPr algn="r"/>
                      <a:endParaRPr lang="en-US" dirty="0"/>
                    </a:p>
                  </a:txBody>
                  <a:tcPr>
                    <a:solidFill>
                      <a:schemeClr val="accent6">
                        <a:lumMod val="20000"/>
                        <a:lumOff val="80000"/>
                      </a:schemeClr>
                    </a:solidFill>
                  </a:tcPr>
                </a:tc>
                <a:tc>
                  <a:txBody>
                    <a:bodyPr/>
                    <a:lstStyle/>
                    <a:p>
                      <a:pPr algn="r"/>
                      <a:endParaRPr lang="en-US" dirty="0"/>
                    </a:p>
                  </a:txBody>
                  <a:tcPr>
                    <a:solidFill>
                      <a:schemeClr val="accent6">
                        <a:lumMod val="20000"/>
                        <a:lumOff val="80000"/>
                      </a:schemeClr>
                    </a:solidFill>
                  </a:tcPr>
                </a:tc>
              </a:tr>
              <a:tr h="370840">
                <a:tc>
                  <a:txBody>
                    <a:bodyPr/>
                    <a:lstStyle/>
                    <a:p>
                      <a:r>
                        <a:rPr lang="en-US" dirty="0" smtClean="0"/>
                        <a:t>CF</a:t>
                      </a:r>
                      <a:endParaRPr lang="en-US" dirty="0"/>
                    </a:p>
                  </a:txBody>
                  <a:tcPr>
                    <a:solidFill>
                      <a:schemeClr val="accent6">
                        <a:lumMod val="20000"/>
                        <a:lumOff val="80000"/>
                      </a:schemeClr>
                    </a:solidFill>
                  </a:tcPr>
                </a:tc>
                <a:tc>
                  <a:txBody>
                    <a:bodyPr/>
                    <a:lstStyle/>
                    <a:p>
                      <a:pPr algn="r"/>
                      <a:r>
                        <a:rPr lang="en-US" dirty="0" smtClean="0"/>
                        <a:t>2.1</a:t>
                      </a:r>
                      <a:endParaRPr lang="en-US" dirty="0"/>
                    </a:p>
                  </a:txBody>
                  <a:tcPr>
                    <a:solidFill>
                      <a:schemeClr val="accent6">
                        <a:lumMod val="20000"/>
                        <a:lumOff val="80000"/>
                      </a:schemeClr>
                    </a:solidFill>
                  </a:tcPr>
                </a:tc>
                <a:tc>
                  <a:txBody>
                    <a:bodyPr/>
                    <a:lstStyle/>
                    <a:p>
                      <a:pPr algn="r"/>
                      <a:r>
                        <a:rPr lang="en-US" dirty="0" smtClean="0"/>
                        <a:t>~0.8</a:t>
                      </a:r>
                      <a:endParaRPr lang="en-US" dirty="0"/>
                    </a:p>
                  </a:txBody>
                  <a:tcPr>
                    <a:solidFill>
                      <a:schemeClr val="accent6">
                        <a:lumMod val="20000"/>
                        <a:lumOff val="80000"/>
                      </a:schemeClr>
                    </a:solidFill>
                  </a:tcPr>
                </a:tc>
                <a:tc>
                  <a:txBody>
                    <a:bodyPr/>
                    <a:lstStyle/>
                    <a:p>
                      <a:pPr algn="r"/>
                      <a:r>
                        <a:rPr lang="en-US" i="1" dirty="0" smtClean="0"/>
                        <a:t>Gone</a:t>
                      </a:r>
                      <a:endParaRPr lang="en-US" i="1" dirty="0"/>
                    </a:p>
                  </a:txBody>
                  <a:tcPr>
                    <a:solidFill>
                      <a:schemeClr val="accent6">
                        <a:lumMod val="20000"/>
                        <a:lumOff val="80000"/>
                      </a:schemeClr>
                    </a:solidFill>
                  </a:tcPr>
                </a:tc>
                <a:tc>
                  <a:txBody>
                    <a:bodyPr/>
                    <a:lstStyle/>
                    <a:p>
                      <a:pPr algn="r"/>
                      <a:r>
                        <a:rPr lang="en-US" i="1" dirty="0" smtClean="0"/>
                        <a:t>Gone</a:t>
                      </a:r>
                      <a:endParaRPr lang="en-US" i="1" dirty="0"/>
                    </a:p>
                  </a:txBody>
                  <a:tcPr>
                    <a:solidFill>
                      <a:schemeClr val="accent6">
                        <a:lumMod val="20000"/>
                        <a:lumOff val="80000"/>
                      </a:schemeClr>
                    </a:solidFill>
                  </a:tcPr>
                </a:tc>
              </a:tr>
              <a:tr h="370840">
                <a:tc>
                  <a:txBody>
                    <a:bodyPr/>
                    <a:lstStyle/>
                    <a:p>
                      <a:r>
                        <a:rPr lang="en-US" dirty="0" smtClean="0"/>
                        <a:t>Total Funding</a:t>
                      </a:r>
                      <a:endParaRPr lang="en-US" dirty="0"/>
                    </a:p>
                  </a:txBody>
                  <a:tcPr/>
                </a:tc>
                <a:tc>
                  <a:txBody>
                    <a:bodyPr/>
                    <a:lstStyle/>
                    <a:p>
                      <a:pPr algn="r"/>
                      <a:r>
                        <a:rPr lang="en-US" dirty="0" smtClean="0"/>
                        <a:t>14.9</a:t>
                      </a:r>
                      <a:endParaRPr lang="en-US" dirty="0"/>
                    </a:p>
                  </a:txBody>
                  <a:tcPr/>
                </a:tc>
                <a:tc>
                  <a:txBody>
                    <a:bodyPr/>
                    <a:lstStyle/>
                    <a:p>
                      <a:pPr algn="r"/>
                      <a:r>
                        <a:rPr lang="en-US" dirty="0" smtClean="0"/>
                        <a:t>14.8</a:t>
                      </a:r>
                      <a:endParaRPr lang="en-US" dirty="0"/>
                    </a:p>
                  </a:txBody>
                  <a:tcPr/>
                </a:tc>
                <a:tc>
                  <a:txBody>
                    <a:bodyPr/>
                    <a:lstStyle/>
                    <a:p>
                      <a:pPr algn="r"/>
                      <a:r>
                        <a:rPr lang="en-US" dirty="0" smtClean="0"/>
                        <a:t>?</a:t>
                      </a:r>
                      <a:endParaRPr lang="en-US" dirty="0"/>
                    </a:p>
                  </a:txBody>
                  <a:tcPr/>
                </a:tc>
                <a:tc>
                  <a:txBody>
                    <a:bodyPr/>
                    <a:lstStyle/>
                    <a:p>
                      <a:pPr algn="r"/>
                      <a:r>
                        <a:rPr lang="en-US" dirty="0" smtClean="0"/>
                        <a:t>?</a:t>
                      </a:r>
                      <a:endParaRPr lang="en-US" dirty="0"/>
                    </a:p>
                  </a:txBody>
                  <a:tcPr/>
                </a:tc>
              </a:tr>
              <a:tr h="370840">
                <a:tc>
                  <a:txBody>
                    <a:bodyPr/>
                    <a:lstStyle/>
                    <a:p>
                      <a:r>
                        <a:rPr lang="en-US" dirty="0" smtClean="0"/>
                        <a:t>Delta</a:t>
                      </a:r>
                      <a:endParaRPr lang="en-US" dirty="0"/>
                    </a:p>
                  </a:txBody>
                  <a:tcPr/>
                </a:tc>
                <a:tc>
                  <a:txBody>
                    <a:bodyPr/>
                    <a:lstStyle/>
                    <a:p>
                      <a:pPr algn="r"/>
                      <a:r>
                        <a:rPr lang="en-US" dirty="0" smtClean="0"/>
                        <a:t>-0.6</a:t>
                      </a:r>
                      <a:endParaRPr lang="en-US" dirty="0"/>
                    </a:p>
                  </a:txBody>
                  <a:tcPr/>
                </a:tc>
                <a:tc>
                  <a:txBody>
                    <a:bodyPr/>
                    <a:lstStyle/>
                    <a:p>
                      <a:pPr algn="r"/>
                      <a:r>
                        <a:rPr lang="en-US" dirty="0" smtClean="0"/>
                        <a:t>-1.2</a:t>
                      </a:r>
                      <a:endParaRPr lang="en-US" dirty="0"/>
                    </a:p>
                  </a:txBody>
                  <a:tcPr/>
                </a:tc>
                <a:tc>
                  <a:txBody>
                    <a:bodyPr/>
                    <a:lstStyle/>
                    <a:p>
                      <a:pPr algn="r"/>
                      <a:endParaRPr lang="en-US" dirty="0"/>
                    </a:p>
                  </a:txBody>
                  <a:tcPr/>
                </a:tc>
                <a:tc>
                  <a:txBody>
                    <a:bodyPr/>
                    <a:lstStyle/>
                    <a:p>
                      <a:pPr algn="r"/>
                      <a:endParaRPr lang="en-US" dirty="0"/>
                    </a:p>
                  </a:txBody>
                  <a:tcPr/>
                </a:tc>
              </a:tr>
            </a:tbl>
          </a:graphicData>
        </a:graphic>
      </p:graphicFrame>
      <p:sp>
        <p:nvSpPr>
          <p:cNvPr id="7" name="Content Placeholder 2"/>
          <p:cNvSpPr txBox="1">
            <a:spLocks/>
          </p:cNvSpPr>
          <p:nvPr/>
        </p:nvSpPr>
        <p:spPr>
          <a:xfrm>
            <a:off x="457200" y="4800600"/>
            <a:ext cx="8458200" cy="10668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~10% reduction from requested budget if funding at ~14M$/y continues in FY16 and FY17.</a:t>
            </a:r>
            <a:endParaRPr lang="en-US" dirty="0"/>
          </a:p>
        </p:txBody>
      </p:sp>
    </p:spTree>
    <p:extLst>
      <p:ext uri="{BB962C8B-B14F-4D97-AF65-F5344CB8AC3E}">
        <p14:creationId xmlns:p14="http://schemas.microsoft.com/office/powerpoint/2010/main" val="12506705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266E6E-3187-4C1D-BA6D-2ACAC749C432}" type="slidenum">
              <a:rPr lang="en-US" smtClean="0"/>
              <a:t>15</a:t>
            </a:fld>
            <a:endParaRPr lang="en-US"/>
          </a:p>
        </p:txBody>
      </p:sp>
      <p:sp>
        <p:nvSpPr>
          <p:cNvPr id="5" name="Title 1"/>
          <p:cNvSpPr txBox="1">
            <a:spLocks/>
          </p:cNvSpPr>
          <p:nvPr/>
        </p:nvSpPr>
        <p:spPr>
          <a:xfrm>
            <a:off x="609600" y="46038"/>
            <a:ext cx="69342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0000"/>
                </a:solidFill>
                <a:latin typeface="+mj-lt"/>
                <a:ea typeface="+mj-ea"/>
                <a:cs typeface="+mj-cs"/>
              </a:defRPr>
            </a:lvl1pPr>
          </a:lstStyle>
          <a:p>
            <a:r>
              <a:rPr lang="en-US" sz="3600" dirty="0" smtClean="0"/>
              <a:t>How do we proceed in FY14-FY17 ?</a:t>
            </a:r>
            <a:endParaRPr lang="en-US" sz="3600" dirty="0"/>
          </a:p>
        </p:txBody>
      </p:sp>
      <p:sp>
        <p:nvSpPr>
          <p:cNvPr id="6" name="Content Placeholder 2"/>
          <p:cNvSpPr txBox="1">
            <a:spLocks noGrp="1"/>
          </p:cNvSpPr>
          <p:nvPr>
            <p:ph idx="1"/>
          </p:nvPr>
        </p:nvSpPr>
        <p:spPr>
          <a:xfrm>
            <a:off x="457200" y="914400"/>
            <a:ext cx="8458200" cy="56388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3 LARP Budget scenarios discussed during DOE Review</a:t>
            </a:r>
          </a:p>
          <a:p>
            <a:pPr lvl="1"/>
            <a:r>
              <a:rPr lang="en-US" dirty="0" smtClean="0"/>
              <a:t>12.4 M$/y: 	“Nightmare Scenario”</a:t>
            </a:r>
          </a:p>
          <a:p>
            <a:pPr lvl="1"/>
            <a:r>
              <a:rPr lang="en-US" dirty="0" smtClean="0"/>
              <a:t>14.0 M$/y	“~10% Reduction”</a:t>
            </a:r>
          </a:p>
          <a:p>
            <a:pPr lvl="1"/>
            <a:r>
              <a:rPr lang="en-US" dirty="0" smtClean="0"/>
              <a:t>16.0 M$/y</a:t>
            </a:r>
          </a:p>
          <a:p>
            <a:r>
              <a:rPr lang="en-US" dirty="0" smtClean="0"/>
              <a:t>Are we in “Scenario #2” ? What was advertised as a possible way to go forward at Feb. DOE Review was:</a:t>
            </a:r>
          </a:p>
          <a:p>
            <a:pPr lvl="1"/>
            <a:r>
              <a:rPr lang="en-US" dirty="0" smtClean="0"/>
              <a:t>Upkeep Magnet Effort</a:t>
            </a:r>
          </a:p>
          <a:p>
            <a:pPr lvl="1"/>
            <a:r>
              <a:rPr lang="en-US" dirty="0" smtClean="0"/>
              <a:t>Reduce CC/WBFS Functionality and Commissioning Efforts</a:t>
            </a:r>
          </a:p>
          <a:p>
            <a:pPr lvl="1"/>
            <a:r>
              <a:rPr lang="en-US" dirty="0" smtClean="0"/>
              <a:t>Eliminate AS after FY15</a:t>
            </a:r>
          </a:p>
          <a:p>
            <a:r>
              <a:rPr lang="en-US" dirty="0" smtClean="0"/>
              <a:t>Are these the correct actions to take as LARP/HL-LHC Collaboration ? </a:t>
            </a:r>
          </a:p>
          <a:p>
            <a:pPr lvl="1"/>
            <a:r>
              <a:rPr lang="en-US" dirty="0" smtClean="0"/>
              <a:t>If so, “knowledge transfer” for essential needs is a must</a:t>
            </a:r>
          </a:p>
          <a:p>
            <a:pPr lvl="1"/>
            <a:r>
              <a:rPr lang="en-US" dirty="0" smtClean="0"/>
              <a:t>If not, how do we re-prioritize US effort on preparation for HL-LHC during the LARP phase (FY14-FY17) ?</a:t>
            </a:r>
          </a:p>
          <a:p>
            <a:pPr lvl="2"/>
            <a:r>
              <a:rPr lang="en-US" dirty="0" smtClean="0"/>
              <a:t>Answer depends heavily on size of US Contribution to HL-LHC</a:t>
            </a:r>
            <a:endParaRPr lang="en-US" dirty="0"/>
          </a:p>
        </p:txBody>
      </p:sp>
    </p:spTree>
    <p:extLst>
      <p:ext uri="{BB962C8B-B14F-4D97-AF65-F5344CB8AC3E}">
        <p14:creationId xmlns:p14="http://schemas.microsoft.com/office/powerpoint/2010/main" val="29770881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8"/>
            <a:ext cx="6934200" cy="792162"/>
          </a:xfrm>
        </p:spPr>
        <p:txBody>
          <a:bodyPr>
            <a:normAutofit/>
          </a:bodyPr>
          <a:lstStyle/>
          <a:p>
            <a:r>
              <a:rPr lang="en-US" dirty="0" smtClean="0"/>
              <a:t>US Contribution to HL-LHC</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38228610"/>
              </p:ext>
            </p:extLst>
          </p:nvPr>
        </p:nvGraphicFramePr>
        <p:xfrm>
          <a:off x="1189998" y="5337810"/>
          <a:ext cx="6807200" cy="1139190"/>
        </p:xfrm>
        <a:graphic>
          <a:graphicData uri="http://schemas.openxmlformats.org/drawingml/2006/table">
            <a:tbl>
              <a:tblPr/>
              <a:tblGrid>
                <a:gridCol w="1524000"/>
                <a:gridCol w="393700"/>
                <a:gridCol w="393700"/>
                <a:gridCol w="393700"/>
                <a:gridCol w="393700"/>
                <a:gridCol w="393700"/>
                <a:gridCol w="393700"/>
                <a:gridCol w="393700"/>
                <a:gridCol w="393700"/>
                <a:gridCol w="342900"/>
                <a:gridCol w="774700"/>
                <a:gridCol w="1016000"/>
              </a:tblGrid>
              <a:tr h="190500">
                <a:tc>
                  <a:txBody>
                    <a:bodyPr/>
                    <a:lstStyle/>
                    <a:p>
                      <a:pPr algn="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FY23</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LARP TOTAL</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PROJECT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a:solidFill>
                            <a:srgbClr val="000000"/>
                          </a:solidFill>
                          <a:effectLst/>
                          <a:latin typeface="Calibri"/>
                        </a:rPr>
                        <a:t>LARP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a:solidFill>
                            <a:srgbClr val="000000"/>
                          </a:solidFill>
                          <a:effectLst/>
                          <a:latin typeface="Calibri"/>
                        </a:rPr>
                        <a:t>LLI (pre-Project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$10M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$23M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0025">
                <a:tc>
                  <a:txBody>
                    <a:bodyPr/>
                    <a:lstStyle/>
                    <a:p>
                      <a:pPr algn="r" fontAlgn="b"/>
                      <a:r>
                        <a:rPr lang="en-US" sz="1100" b="1" i="0" u="none" strike="noStrike">
                          <a:solidFill>
                            <a:srgbClr val="000000"/>
                          </a:solidFill>
                          <a:effectLst/>
                          <a:latin typeface="Calibri"/>
                        </a:rPr>
                        <a:t>Project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$182M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r>
              <a:tr h="47625">
                <a:tc>
                  <a:txBody>
                    <a:bodyPr/>
                    <a:lstStyle/>
                    <a:p>
                      <a:pPr algn="r" fontAlgn="b"/>
                      <a:r>
                        <a:rPr lang="en-US" sz="1100" b="1" i="0" u="none" strike="noStrike" dirty="0">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$26M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$39M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$215M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6" name="TextBox 5"/>
          <p:cNvSpPr txBox="1"/>
          <p:nvPr/>
        </p:nvSpPr>
        <p:spPr>
          <a:xfrm>
            <a:off x="4390398" y="4791730"/>
            <a:ext cx="3763002" cy="523220"/>
          </a:xfrm>
          <a:prstGeom prst="rect">
            <a:avLst/>
          </a:prstGeom>
          <a:noFill/>
        </p:spPr>
        <p:txBody>
          <a:bodyPr wrap="none" rtlCol="0">
            <a:spAutoFit/>
          </a:bodyPr>
          <a:lstStyle/>
          <a:p>
            <a:r>
              <a:rPr lang="en-US" sz="1400" i="1" dirty="0" smtClean="0"/>
              <a:t>Based on “Preliminary Deliverables” (June ‘13)</a:t>
            </a:r>
          </a:p>
          <a:p>
            <a:r>
              <a:rPr lang="en-US" sz="1400" i="1" dirty="0" smtClean="0"/>
              <a:t>CD-4 by FY23</a:t>
            </a:r>
            <a:endParaRPr lang="en-US" sz="1400" i="1" dirty="0"/>
          </a:p>
        </p:txBody>
      </p:sp>
      <p:sp>
        <p:nvSpPr>
          <p:cNvPr id="9" name="Content Placeholder 2"/>
          <p:cNvSpPr>
            <a:spLocks noGrp="1"/>
          </p:cNvSpPr>
          <p:nvPr>
            <p:ph idx="1"/>
          </p:nvPr>
        </p:nvSpPr>
        <p:spPr>
          <a:xfrm>
            <a:off x="152400" y="990600"/>
            <a:ext cx="8915400" cy="4343400"/>
          </a:xfrm>
        </p:spPr>
        <p:txBody>
          <a:bodyPr>
            <a:normAutofit fontScale="77500" lnSpcReduction="20000"/>
          </a:bodyPr>
          <a:lstStyle/>
          <a:p>
            <a:r>
              <a:rPr lang="en-US" dirty="0" smtClean="0"/>
              <a:t>What is “monetary” size of US Contribution to HL-LHC ?</a:t>
            </a:r>
          </a:p>
          <a:p>
            <a:pPr lvl="1"/>
            <a:r>
              <a:rPr lang="en-US" dirty="0" smtClean="0"/>
              <a:t>We all expect/hope P5 to come back with an answer very close to ~200M$ in view of number of US Scientists working on the LHC.</a:t>
            </a:r>
          </a:p>
          <a:p>
            <a:r>
              <a:rPr lang="en-US" dirty="0" smtClean="0"/>
              <a:t>June </a:t>
            </a:r>
            <a:r>
              <a:rPr lang="fr-FR" dirty="0" smtClean="0"/>
              <a:t>’</a:t>
            </a:r>
            <a:r>
              <a:rPr lang="en-US" dirty="0" smtClean="0"/>
              <a:t>13 LARP Internal Review specified cost profile.</a:t>
            </a:r>
          </a:p>
          <a:p>
            <a:r>
              <a:rPr lang="en-US" dirty="0" smtClean="0"/>
              <a:t>Feb ‘14 DOE Review looked at new schedule and LLI (pre-project) needs.</a:t>
            </a:r>
          </a:p>
          <a:p>
            <a:r>
              <a:rPr lang="en-US" dirty="0" smtClean="0"/>
              <a:t>Once P5 Report comes out, LARP will have to re-assess the US contribution cost in view of latest developments/discussions:</a:t>
            </a:r>
          </a:p>
          <a:p>
            <a:pPr lvl="1"/>
            <a:r>
              <a:rPr lang="en-US" dirty="0" smtClean="0"/>
              <a:t>Q1/Q3 Deliverables</a:t>
            </a:r>
          </a:p>
          <a:p>
            <a:pPr lvl="1"/>
            <a:r>
              <a:rPr lang="en-US" dirty="0" smtClean="0"/>
              <a:t>CC Deliverables</a:t>
            </a:r>
          </a:p>
          <a:p>
            <a:pPr lvl="1"/>
            <a:r>
              <a:rPr lang="en-US" dirty="0" smtClean="0"/>
              <a:t>Etc.</a:t>
            </a:r>
            <a:endParaRPr lang="en-US" dirty="0"/>
          </a:p>
        </p:txBody>
      </p:sp>
      <p:sp>
        <p:nvSpPr>
          <p:cNvPr id="10" name="TextBox 9"/>
          <p:cNvSpPr txBox="1"/>
          <p:nvPr/>
        </p:nvSpPr>
        <p:spPr>
          <a:xfrm>
            <a:off x="2104398" y="4724400"/>
            <a:ext cx="2100004" cy="461665"/>
          </a:xfrm>
          <a:prstGeom prst="rect">
            <a:avLst/>
          </a:prstGeom>
          <a:noFill/>
          <a:ln>
            <a:solidFill>
              <a:srgbClr val="4F81BD"/>
            </a:solidFill>
          </a:ln>
        </p:spPr>
        <p:txBody>
          <a:bodyPr wrap="none" rtlCol="0">
            <a:spAutoFit/>
          </a:bodyPr>
          <a:lstStyle/>
          <a:p>
            <a:r>
              <a:rPr lang="en-US" dirty="0" smtClean="0"/>
              <a:t>CD0/CD1/CD2</a:t>
            </a:r>
            <a:endParaRPr lang="en-US" dirty="0"/>
          </a:p>
        </p:txBody>
      </p:sp>
      <p:cxnSp>
        <p:nvCxnSpPr>
          <p:cNvPr id="7" name="Straight Arrow Connector 6"/>
          <p:cNvCxnSpPr>
            <a:stCxn id="10" idx="2"/>
          </p:cNvCxnSpPr>
          <p:nvPr/>
        </p:nvCxnSpPr>
        <p:spPr>
          <a:xfrm>
            <a:off x="3154400" y="5186065"/>
            <a:ext cx="655600" cy="757535"/>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2667000" y="5943600"/>
            <a:ext cx="5410200" cy="3810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729971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Lead-time Items (LLI)</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17</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84347238"/>
              </p:ext>
            </p:extLst>
          </p:nvPr>
        </p:nvGraphicFramePr>
        <p:xfrm>
          <a:off x="152400" y="1047750"/>
          <a:ext cx="6807200" cy="1162050"/>
        </p:xfrm>
        <a:graphic>
          <a:graphicData uri="http://schemas.openxmlformats.org/drawingml/2006/table">
            <a:tbl>
              <a:tblPr/>
              <a:tblGrid>
                <a:gridCol w="1524000"/>
                <a:gridCol w="393700"/>
                <a:gridCol w="393700"/>
                <a:gridCol w="393700"/>
                <a:gridCol w="393700"/>
                <a:gridCol w="393700"/>
                <a:gridCol w="393700"/>
                <a:gridCol w="393700"/>
                <a:gridCol w="393700"/>
                <a:gridCol w="342900"/>
                <a:gridCol w="774700"/>
                <a:gridCol w="1016000"/>
              </a:tblGrid>
              <a:tr h="190500">
                <a:tc>
                  <a:txBody>
                    <a:bodyPr/>
                    <a:lstStyle/>
                    <a:p>
                      <a:pPr algn="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FY23</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LARP TOTAL</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PROJECT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1100" b="1" i="0" u="none" strike="noStrike" dirty="0">
                        <a:solidFill>
                          <a:srgbClr val="FF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a:solidFill>
                            <a:srgbClr val="000000"/>
                          </a:solidFill>
                          <a:effectLst/>
                          <a:latin typeface="Calibri"/>
                        </a:rPr>
                        <a:t>LARP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90500">
                <a:tc>
                  <a:txBody>
                    <a:bodyPr/>
                    <a:lstStyle/>
                    <a:p>
                      <a:pPr algn="r" fontAlgn="b"/>
                      <a:r>
                        <a:rPr lang="en-US" sz="1100" b="1" i="0" u="none" strike="noStrike">
                          <a:solidFill>
                            <a:srgbClr val="000000"/>
                          </a:solidFill>
                          <a:effectLst/>
                          <a:latin typeface="Calibri"/>
                        </a:rPr>
                        <a:t>LLI (pre-Project funding)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$10M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a:rPr>
                        <a:t>$23M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00025">
                <a:tc>
                  <a:txBody>
                    <a:bodyPr/>
                    <a:lstStyle/>
                    <a:p>
                      <a:pPr algn="r" fontAlgn="b"/>
                      <a:r>
                        <a:rPr lang="en-US" sz="1100" b="1" i="0" u="none" strike="noStrike" dirty="0">
                          <a:solidFill>
                            <a:srgbClr val="000000"/>
                          </a:solidFill>
                          <a:effectLst/>
                          <a:latin typeface="Calibri"/>
                        </a:rPr>
                        <a:t>Project </a:t>
                      </a:r>
                      <a:r>
                        <a:rPr lang="en-US" sz="1100" b="1" i="0" u="none" strike="noStrike" dirty="0" smtClean="0">
                          <a:solidFill>
                            <a:srgbClr val="000000"/>
                          </a:solidFill>
                          <a:effectLst/>
                          <a:latin typeface="Calibri"/>
                        </a:rPr>
                        <a:t>funding (MIE)</a:t>
                      </a:r>
                      <a:endParaRPr lang="en-US" sz="1100" b="1"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 </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$182M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r>
              <a:tr h="200025">
                <a:tc>
                  <a:txBody>
                    <a:bodyPr/>
                    <a:lstStyle/>
                    <a:p>
                      <a:pPr algn="r" fontAlgn="b"/>
                      <a:r>
                        <a:rPr lang="en-US" sz="1100" b="1" i="0" u="none" strike="noStrike">
                          <a:solidFill>
                            <a:srgbClr val="000000"/>
                          </a:solidFill>
                          <a:effectLst/>
                          <a:latin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$16M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$26M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$39M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$34M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a:solidFill>
                            <a:srgbClr val="000000"/>
                          </a:solidFill>
                          <a:effectLst/>
                          <a:latin typeface="Calibri"/>
                        </a:rPr>
                        <a:t>$51M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$43M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$31M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$17M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$6M</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$48M</a:t>
                      </a:r>
                    </a:p>
                  </a:txBody>
                  <a:tcPr marL="9525" marR="9525" marT="9525"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a:rPr>
                        <a:t>$215M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8" name="Rounded Rectangle 7"/>
          <p:cNvSpPr/>
          <p:nvPr/>
        </p:nvSpPr>
        <p:spPr>
          <a:xfrm>
            <a:off x="1981200" y="1600200"/>
            <a:ext cx="914400" cy="2286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39305224"/>
              </p:ext>
            </p:extLst>
          </p:nvPr>
        </p:nvGraphicFramePr>
        <p:xfrm>
          <a:off x="1600200" y="2438400"/>
          <a:ext cx="4572000" cy="2595880"/>
        </p:xfrm>
        <a:graphic>
          <a:graphicData uri="http://schemas.openxmlformats.org/drawingml/2006/table">
            <a:tbl>
              <a:tblPr firstRow="1" bandRow="1">
                <a:tableStyleId>{5C22544A-7EE6-4342-B048-85BDC9FD1C3A}</a:tableStyleId>
              </a:tblPr>
              <a:tblGrid>
                <a:gridCol w="3124200"/>
                <a:gridCol w="1447800"/>
              </a:tblGrid>
              <a:tr h="370840">
                <a:tc>
                  <a:txBody>
                    <a:bodyPr/>
                    <a:lstStyle/>
                    <a:p>
                      <a:endParaRPr lang="en-US" dirty="0"/>
                    </a:p>
                  </a:txBody>
                  <a:tcPr/>
                </a:tc>
                <a:tc>
                  <a:txBody>
                    <a:bodyPr/>
                    <a:lstStyle/>
                    <a:p>
                      <a:pPr algn="r"/>
                      <a:r>
                        <a:rPr lang="en-US" dirty="0" smtClean="0"/>
                        <a:t>M&amp;S (M$)</a:t>
                      </a:r>
                      <a:endParaRPr lang="en-US" dirty="0"/>
                    </a:p>
                  </a:txBody>
                  <a:tcPr/>
                </a:tc>
              </a:tr>
              <a:tr h="370840">
                <a:tc>
                  <a:txBody>
                    <a:bodyPr/>
                    <a:lstStyle/>
                    <a:p>
                      <a:r>
                        <a:rPr lang="en-US" dirty="0" smtClean="0"/>
                        <a:t>Superconductor (50%)</a:t>
                      </a:r>
                      <a:endParaRPr lang="en-US" dirty="0"/>
                    </a:p>
                  </a:txBody>
                  <a:tcPr/>
                </a:tc>
                <a:tc>
                  <a:txBody>
                    <a:bodyPr/>
                    <a:lstStyle/>
                    <a:p>
                      <a:pPr algn="r"/>
                      <a:r>
                        <a:rPr lang="en-US" dirty="0" smtClean="0"/>
                        <a:t>~7.3</a:t>
                      </a:r>
                      <a:endParaRPr lang="en-US" dirty="0"/>
                    </a:p>
                  </a:txBody>
                  <a:tcPr/>
                </a:tc>
              </a:tr>
              <a:tr h="370840">
                <a:tc>
                  <a:txBody>
                    <a:bodyPr/>
                    <a:lstStyle/>
                    <a:p>
                      <a:r>
                        <a:rPr lang="en-US" dirty="0" smtClean="0"/>
                        <a:t>CMM &amp; Wind/Curing Tooling</a:t>
                      </a:r>
                      <a:endParaRPr lang="en-US" dirty="0"/>
                    </a:p>
                  </a:txBody>
                  <a:tcPr/>
                </a:tc>
                <a:tc>
                  <a:txBody>
                    <a:bodyPr/>
                    <a:lstStyle/>
                    <a:p>
                      <a:pPr algn="r"/>
                      <a:r>
                        <a:rPr lang="en-US" dirty="0" smtClean="0"/>
                        <a:t>~1.0</a:t>
                      </a:r>
                      <a:endParaRPr lang="en-US" dirty="0"/>
                    </a:p>
                  </a:txBody>
                  <a:tcPr/>
                </a:tc>
              </a:tr>
              <a:tr h="370840">
                <a:tc>
                  <a:txBody>
                    <a:bodyPr/>
                    <a:lstStyle/>
                    <a:p>
                      <a:r>
                        <a:rPr lang="en-US" dirty="0" smtClean="0"/>
                        <a:t>React./</a:t>
                      </a:r>
                      <a:r>
                        <a:rPr lang="en-US" dirty="0" err="1" smtClean="0"/>
                        <a:t>Impreg</a:t>
                      </a:r>
                      <a:r>
                        <a:rPr lang="en-US" dirty="0" smtClean="0"/>
                        <a:t>. Tooling</a:t>
                      </a:r>
                      <a:endParaRPr lang="en-US" dirty="0"/>
                    </a:p>
                  </a:txBody>
                  <a:tcPr/>
                </a:tc>
                <a:tc>
                  <a:txBody>
                    <a:bodyPr/>
                    <a:lstStyle/>
                    <a:p>
                      <a:pPr algn="r"/>
                      <a:r>
                        <a:rPr lang="en-US" dirty="0" smtClean="0"/>
                        <a:t>~1.7</a:t>
                      </a:r>
                      <a:endParaRPr lang="en-US" dirty="0"/>
                    </a:p>
                  </a:txBody>
                  <a:tcPr/>
                </a:tc>
              </a:tr>
              <a:tr h="370840">
                <a:tc>
                  <a:txBody>
                    <a:bodyPr/>
                    <a:lstStyle/>
                    <a:p>
                      <a:r>
                        <a:rPr lang="en-US" dirty="0" smtClean="0"/>
                        <a:t>Handling/Storage Tooling</a:t>
                      </a:r>
                      <a:endParaRPr lang="en-US" dirty="0"/>
                    </a:p>
                  </a:txBody>
                  <a:tcPr/>
                </a:tc>
                <a:tc>
                  <a:txBody>
                    <a:bodyPr/>
                    <a:lstStyle/>
                    <a:p>
                      <a:pPr algn="r"/>
                      <a:r>
                        <a:rPr lang="en-US" dirty="0" smtClean="0"/>
                        <a:t>~1.0</a:t>
                      </a:r>
                      <a:endParaRPr lang="en-US" dirty="0"/>
                    </a:p>
                  </a:txBody>
                  <a:tcPr/>
                </a:tc>
              </a:tr>
              <a:tr h="370840">
                <a:tc>
                  <a:txBody>
                    <a:bodyPr/>
                    <a:lstStyle/>
                    <a:p>
                      <a:r>
                        <a:rPr lang="en-US" dirty="0" smtClean="0"/>
                        <a:t>Test Facility</a:t>
                      </a:r>
                      <a:r>
                        <a:rPr lang="en-US" baseline="0" dirty="0" smtClean="0"/>
                        <a:t> Equipment</a:t>
                      </a:r>
                      <a:endParaRPr lang="en-US" dirty="0"/>
                    </a:p>
                  </a:txBody>
                  <a:tcPr/>
                </a:tc>
                <a:tc>
                  <a:txBody>
                    <a:bodyPr/>
                    <a:lstStyle/>
                    <a:p>
                      <a:pPr algn="r"/>
                      <a:r>
                        <a:rPr lang="en-US" smtClean="0"/>
                        <a:t>~1.4</a:t>
                      </a:r>
                      <a:endParaRPr lang="en-US" dirty="0"/>
                    </a:p>
                  </a:txBody>
                  <a:tcPr/>
                </a:tc>
              </a:tr>
              <a:tr h="370840">
                <a:tc>
                  <a:txBody>
                    <a:bodyPr/>
                    <a:lstStyle/>
                    <a:p>
                      <a:r>
                        <a:rPr lang="en-US" dirty="0" smtClean="0"/>
                        <a:t>Magnet Parts</a:t>
                      </a:r>
                      <a:endParaRPr lang="en-US" dirty="0"/>
                    </a:p>
                  </a:txBody>
                  <a:tcPr/>
                </a:tc>
                <a:tc>
                  <a:txBody>
                    <a:bodyPr/>
                    <a:lstStyle/>
                    <a:p>
                      <a:pPr algn="r"/>
                      <a:r>
                        <a:rPr lang="en-US" dirty="0" smtClean="0"/>
                        <a:t>~1.0</a:t>
                      </a:r>
                      <a:endParaRPr lang="en-US" dirty="0"/>
                    </a:p>
                  </a:txBody>
                  <a:tcPr/>
                </a:tc>
              </a:tr>
            </a:tbl>
          </a:graphicData>
        </a:graphic>
      </p:graphicFrame>
      <p:sp>
        <p:nvSpPr>
          <p:cNvPr id="7" name="Content Placeholder 2"/>
          <p:cNvSpPr txBox="1">
            <a:spLocks/>
          </p:cNvSpPr>
          <p:nvPr/>
        </p:nvSpPr>
        <p:spPr>
          <a:xfrm>
            <a:off x="228600" y="5181600"/>
            <a:ext cx="8610600" cy="9906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3">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Labor &amp; Contingency brings to ~33M$ in US accounting</a:t>
            </a:r>
          </a:p>
          <a:p>
            <a:r>
              <a:rPr lang="en-US" dirty="0" smtClean="0"/>
              <a:t>Negotiations with DOE or US Universities for “Forward Funding”</a:t>
            </a:r>
          </a:p>
        </p:txBody>
      </p:sp>
      <p:cxnSp>
        <p:nvCxnSpPr>
          <p:cNvPr id="9" name="Elbow Connector 8"/>
          <p:cNvCxnSpPr>
            <a:stCxn id="8" idx="1"/>
            <a:endCxn id="3" idx="1"/>
          </p:cNvCxnSpPr>
          <p:nvPr/>
        </p:nvCxnSpPr>
        <p:spPr>
          <a:xfrm rot="10800000" flipV="1">
            <a:off x="1600200" y="1714500"/>
            <a:ext cx="381000" cy="2021840"/>
          </a:xfrm>
          <a:prstGeom prst="bentConnector3">
            <a:avLst>
              <a:gd name="adj1" fmla="val 160000"/>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19262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“Technical” Goals</a:t>
            </a:r>
            <a:endParaRPr lang="en-US" dirty="0"/>
          </a:p>
        </p:txBody>
      </p:sp>
      <p:sp>
        <p:nvSpPr>
          <p:cNvPr id="3" name="Content Placeholder 2"/>
          <p:cNvSpPr>
            <a:spLocks noGrp="1"/>
          </p:cNvSpPr>
          <p:nvPr>
            <p:ph idx="1"/>
          </p:nvPr>
        </p:nvSpPr>
        <p:spPr>
          <a:xfrm>
            <a:off x="152400" y="914400"/>
            <a:ext cx="8839200" cy="5562600"/>
          </a:xfrm>
        </p:spPr>
        <p:txBody>
          <a:bodyPr>
            <a:normAutofit fontScale="85000" lnSpcReduction="10000"/>
          </a:bodyPr>
          <a:lstStyle/>
          <a:p>
            <a:r>
              <a:rPr lang="en-US" dirty="0" smtClean="0"/>
              <a:t>Magnets</a:t>
            </a:r>
          </a:p>
          <a:p>
            <a:pPr lvl="1"/>
            <a:r>
              <a:rPr lang="en-US" dirty="0" smtClean="0"/>
              <a:t>“Procurement Ready” Strand and Cable </a:t>
            </a:r>
          </a:p>
          <a:p>
            <a:pPr marL="457200" lvl="1" indent="0">
              <a:buNone/>
            </a:pPr>
            <a:r>
              <a:rPr lang="en-US" dirty="0"/>
              <a:t> </a:t>
            </a:r>
            <a:r>
              <a:rPr lang="en-US" dirty="0" smtClean="0"/>
              <a:t>   specs Review				</a:t>
            </a:r>
            <a:r>
              <a:rPr lang="en-US" smtClean="0"/>
              <a:t>	  Sep</a:t>
            </a:r>
            <a:r>
              <a:rPr lang="en-US" dirty="0" smtClean="0"/>
              <a:t>-Oct ‘14</a:t>
            </a:r>
          </a:p>
          <a:p>
            <a:pPr lvl="1"/>
            <a:r>
              <a:rPr lang="en-US" dirty="0" smtClean="0"/>
              <a:t>Convergence on MQXF “Final” Design/Review</a:t>
            </a:r>
            <a:r>
              <a:rPr lang="en-US" dirty="0"/>
              <a:t> </a:t>
            </a:r>
            <a:r>
              <a:rPr lang="en-US" dirty="0" smtClean="0"/>
              <a:t> CDR / Sum’15?</a:t>
            </a:r>
          </a:p>
          <a:p>
            <a:r>
              <a:rPr lang="en-US" dirty="0" smtClean="0"/>
              <a:t>Crab Cavities</a:t>
            </a:r>
          </a:p>
          <a:p>
            <a:pPr lvl="1"/>
            <a:r>
              <a:rPr lang="en-US" dirty="0" smtClean="0"/>
              <a:t>Performing Dressed Cavities 			Dec ‘14</a:t>
            </a:r>
          </a:p>
          <a:p>
            <a:pPr lvl="1"/>
            <a:r>
              <a:rPr lang="en-US" dirty="0" smtClean="0"/>
              <a:t>Integrated Cavities-</a:t>
            </a:r>
            <a:r>
              <a:rPr lang="en-US" dirty="0" err="1" smtClean="0"/>
              <a:t>Cryo</a:t>
            </a:r>
            <a:r>
              <a:rPr lang="en-US" dirty="0" smtClean="0"/>
              <a:t> Assembly </a:t>
            </a:r>
            <a:r>
              <a:rPr lang="en-US" dirty="0" err="1" smtClean="0"/>
              <a:t>Assessm</a:t>
            </a:r>
            <a:r>
              <a:rPr lang="en-US" dirty="0" smtClean="0"/>
              <a:t>.	? Sum</a:t>
            </a:r>
            <a:r>
              <a:rPr lang="fr-FR" dirty="0" smtClean="0"/>
              <a:t>’</a:t>
            </a:r>
            <a:r>
              <a:rPr lang="en-US" dirty="0" smtClean="0"/>
              <a:t>15 ?</a:t>
            </a:r>
          </a:p>
          <a:p>
            <a:r>
              <a:rPr lang="en-US" dirty="0" smtClean="0"/>
              <a:t>WBFS</a:t>
            </a:r>
          </a:p>
          <a:p>
            <a:pPr lvl="1"/>
            <a:r>
              <a:rPr lang="en-US" dirty="0" smtClean="0"/>
              <a:t>Functionalities Specs/Review			Summer-Fall ‘14</a:t>
            </a:r>
          </a:p>
          <a:p>
            <a:r>
              <a:rPr lang="en-US" dirty="0" smtClean="0"/>
              <a:t>Management</a:t>
            </a:r>
          </a:p>
          <a:p>
            <a:pPr lvl="1"/>
            <a:r>
              <a:rPr lang="en-US" dirty="0" smtClean="0"/>
              <a:t>US-HL-LHC “Internal” Cost Assessment	~Oct ‘14</a:t>
            </a:r>
          </a:p>
          <a:p>
            <a:pPr lvl="1"/>
            <a:r>
              <a:rPr lang="en-US" dirty="0" smtClean="0"/>
              <a:t>CERN/US-HL-LHC Negotiations	</a:t>
            </a:r>
            <a:r>
              <a:rPr lang="en-US" i="1" dirty="0" smtClean="0"/>
              <a:t>(if needed)</a:t>
            </a:r>
            <a:r>
              <a:rPr lang="en-US" dirty="0" smtClean="0"/>
              <a:t>	</a:t>
            </a:r>
          </a:p>
          <a:p>
            <a:pPr lvl="1"/>
            <a:r>
              <a:rPr lang="en-US" dirty="0" smtClean="0"/>
              <a:t>Readiness for “CD-0 equivalent”		~ Spring ’15</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18</a:t>
            </a:fld>
            <a:endParaRPr lang="en-US" dirty="0"/>
          </a:p>
        </p:txBody>
      </p:sp>
    </p:spTree>
    <p:extLst>
      <p:ext uri="{BB962C8B-B14F-4D97-AF65-F5344CB8AC3E}">
        <p14:creationId xmlns:p14="http://schemas.microsoft.com/office/powerpoint/2010/main" val="20538259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6858000" cy="685800"/>
          </a:xfrm>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152400" y="1066800"/>
            <a:ext cx="8763000" cy="4648200"/>
          </a:xfrm>
        </p:spPr>
        <p:txBody>
          <a:bodyPr>
            <a:normAutofit/>
          </a:bodyPr>
          <a:lstStyle/>
          <a:p>
            <a:r>
              <a:rPr lang="en-US" dirty="0" smtClean="0"/>
              <a:t>Intro</a:t>
            </a:r>
          </a:p>
          <a:p>
            <a:r>
              <a:rPr lang="en-US" dirty="0" smtClean="0"/>
              <a:t>The Future: </a:t>
            </a:r>
            <a:r>
              <a:rPr lang="en-US" dirty="0" err="1" smtClean="0"/>
              <a:t>Toohig</a:t>
            </a:r>
            <a:r>
              <a:rPr lang="en-US" dirty="0" smtClean="0"/>
              <a:t> Fellowship</a:t>
            </a:r>
          </a:p>
          <a:p>
            <a:r>
              <a:rPr lang="en-US" dirty="0" smtClean="0"/>
              <a:t>The Present</a:t>
            </a:r>
          </a:p>
          <a:p>
            <a:pPr lvl="1"/>
            <a:r>
              <a:rPr lang="en-US" dirty="0" smtClean="0"/>
              <a:t>Feb ‘14 DOE LARP Review </a:t>
            </a:r>
          </a:p>
          <a:p>
            <a:pPr lvl="1"/>
            <a:r>
              <a:rPr lang="en-US" dirty="0" smtClean="0"/>
              <a:t>Money</a:t>
            </a:r>
          </a:p>
          <a:p>
            <a:pPr lvl="1"/>
            <a:r>
              <a:rPr lang="en-US" sz="2200" dirty="0" smtClean="0"/>
              <a:t>Money</a:t>
            </a:r>
          </a:p>
          <a:p>
            <a:pPr lvl="1"/>
            <a:r>
              <a:rPr lang="en-US" sz="1700" dirty="0" smtClean="0"/>
              <a:t>Money</a:t>
            </a:r>
          </a:p>
          <a:p>
            <a:pPr lvl="1"/>
            <a:r>
              <a:rPr lang="en-US" dirty="0" smtClean="0"/>
              <a:t>…</a:t>
            </a:r>
          </a:p>
          <a:p>
            <a:pPr lvl="1"/>
            <a:r>
              <a:rPr lang="en-US" dirty="0" smtClean="0"/>
              <a:t>(Some) Collaboration Meeting &amp; Technical Goals</a:t>
            </a:r>
          </a:p>
          <a:p>
            <a:pPr marL="0" indent="0">
              <a:buNone/>
            </a:pPr>
            <a:endParaRPr lang="en-US" dirty="0" smtClean="0"/>
          </a:p>
        </p:txBody>
      </p:sp>
      <p:sp>
        <p:nvSpPr>
          <p:cNvPr id="5" name="Slide Number Placeholder 4"/>
          <p:cNvSpPr>
            <a:spLocks noGrp="1"/>
          </p:cNvSpPr>
          <p:nvPr>
            <p:ph type="sldNum" sz="quarter" idx="12"/>
          </p:nvPr>
        </p:nvSpPr>
        <p:spPr>
          <a:xfrm>
            <a:off x="7010400" y="6482074"/>
            <a:ext cx="2133600" cy="365125"/>
          </a:xfrm>
        </p:spPr>
        <p:txBody>
          <a:bodyPr/>
          <a:lstStyle/>
          <a:p>
            <a:fld id="{E5266E6E-3187-4C1D-BA6D-2ACAC749C432}" type="slidenum">
              <a:rPr lang="en-US" smtClean="0"/>
              <a:t>2</a:t>
            </a:fld>
            <a:endParaRPr lang="en-US" dirty="0"/>
          </a:p>
        </p:txBody>
      </p:sp>
    </p:spTree>
    <p:extLst>
      <p:ext uri="{BB962C8B-B14F-4D97-AF65-F5344CB8AC3E}">
        <p14:creationId xmlns:p14="http://schemas.microsoft.com/office/powerpoint/2010/main" val="4957634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2014 CM22 Organization</a:t>
            </a:r>
            <a:endParaRPr lang="en-US" dirty="0"/>
          </a:p>
        </p:txBody>
      </p:sp>
      <p:sp>
        <p:nvSpPr>
          <p:cNvPr id="3" name="Content Placeholder 2"/>
          <p:cNvSpPr>
            <a:spLocks noGrp="1"/>
          </p:cNvSpPr>
          <p:nvPr>
            <p:ph idx="1"/>
          </p:nvPr>
        </p:nvSpPr>
        <p:spPr>
          <a:xfrm>
            <a:off x="457200" y="685800"/>
            <a:ext cx="8229600" cy="2819400"/>
          </a:xfrm>
        </p:spPr>
        <p:txBody>
          <a:bodyPr>
            <a:normAutofit fontScale="77500" lnSpcReduction="20000"/>
          </a:bodyPr>
          <a:lstStyle/>
          <a:p>
            <a:r>
              <a:rPr lang="en-US" dirty="0" smtClean="0"/>
              <a:t>Experiment: </a:t>
            </a:r>
          </a:p>
          <a:p>
            <a:pPr lvl="1"/>
            <a:r>
              <a:rPr lang="en-US" dirty="0" smtClean="0"/>
              <a:t>Collaboration Meeting over 2 days (instead of 2 ½)</a:t>
            </a:r>
          </a:p>
          <a:p>
            <a:r>
              <a:rPr lang="en-US" dirty="0" smtClean="0"/>
              <a:t>2 plenary sessions, 3 parallel sessions</a:t>
            </a:r>
          </a:p>
          <a:p>
            <a:pPr lvl="1"/>
            <a:r>
              <a:rPr lang="en-US" dirty="0"/>
              <a:t>3</a:t>
            </a:r>
            <a:r>
              <a:rPr lang="en-US" dirty="0" smtClean="0"/>
              <a:t> side “</a:t>
            </a:r>
            <a:r>
              <a:rPr lang="en-US" i="1" dirty="0" smtClean="0"/>
              <a:t>meetings</a:t>
            </a:r>
            <a:r>
              <a:rPr lang="en-US" dirty="0" smtClean="0"/>
              <a:t>” already took place: CC Review, QXF Coil and WBFS Workshops</a:t>
            </a:r>
          </a:p>
          <a:p>
            <a:pPr lvl="1"/>
            <a:r>
              <a:rPr lang="en-US" dirty="0" smtClean="0"/>
              <a:t>CC Review Report in plenary session this  Afternoon</a:t>
            </a:r>
          </a:p>
          <a:p>
            <a:r>
              <a:rPr lang="en-US" dirty="0" smtClean="0"/>
              <a:t>Collaboration Dinner on Wednesday evening (7:00 pm @ The Fifth Season – See Peter)</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3</a:t>
            </a:fld>
            <a:endParaRPr lang="en-US"/>
          </a:p>
        </p:txBody>
      </p:sp>
      <p:pic>
        <p:nvPicPr>
          <p:cNvPr id="5" name="Picture 4" descr="Screen Shot 2014-04-18 at 11.39.26 AM.png"/>
          <p:cNvPicPr>
            <a:picLocks noChangeAspect="1"/>
          </p:cNvPicPr>
          <p:nvPr/>
        </p:nvPicPr>
        <p:blipFill rotWithShape="1">
          <a:blip r:embed="rId2" cstate="print">
            <a:extLst>
              <a:ext uri="{28A0092B-C50C-407E-A947-70E740481C1C}">
                <a14:useLocalDpi xmlns:a14="http://schemas.microsoft.com/office/drawing/2010/main" val="0"/>
              </a:ext>
            </a:extLst>
          </a:blip>
          <a:srcRect l="17974" t="15358" r="10294" b="9870"/>
          <a:stretch/>
        </p:blipFill>
        <p:spPr>
          <a:xfrm>
            <a:off x="76200" y="3498429"/>
            <a:ext cx="4572001" cy="2978571"/>
          </a:xfrm>
          <a:prstGeom prst="rect">
            <a:avLst/>
          </a:prstGeom>
        </p:spPr>
      </p:pic>
      <p:pic>
        <p:nvPicPr>
          <p:cNvPr id="6" name="Picture 5" descr="Screen Shot 2014-04-18 at 11.39.59 AM.png"/>
          <p:cNvPicPr>
            <a:picLocks noChangeAspect="1"/>
          </p:cNvPicPr>
          <p:nvPr/>
        </p:nvPicPr>
        <p:blipFill rotWithShape="1">
          <a:blip r:embed="rId3" cstate="print">
            <a:extLst>
              <a:ext uri="{28A0092B-C50C-407E-A947-70E740481C1C}">
                <a14:useLocalDpi xmlns:a14="http://schemas.microsoft.com/office/drawing/2010/main" val="0"/>
              </a:ext>
            </a:extLst>
          </a:blip>
          <a:srcRect l="23203" t="13268" r="9966" b="7778"/>
          <a:stretch/>
        </p:blipFill>
        <p:spPr>
          <a:xfrm>
            <a:off x="4724400" y="3505200"/>
            <a:ext cx="4343400" cy="2895600"/>
          </a:xfrm>
          <a:prstGeom prst="rect">
            <a:avLst/>
          </a:prstGeom>
        </p:spPr>
      </p:pic>
    </p:spTree>
    <p:extLst>
      <p:ext uri="{BB962C8B-B14F-4D97-AF65-F5344CB8AC3E}">
        <p14:creationId xmlns:p14="http://schemas.microsoft.com/office/powerpoint/2010/main" val="30355383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914400"/>
            <a:ext cx="8686800" cy="5715000"/>
          </a:xfrm>
        </p:spPr>
        <p:txBody>
          <a:bodyPr>
            <a:normAutofit fontScale="70000" lnSpcReduction="20000"/>
          </a:bodyPr>
          <a:lstStyle/>
          <a:p>
            <a:r>
              <a:rPr lang="en-US" dirty="0" smtClean="0"/>
              <a:t>The US LHC Accelerator Research Program (LARP)  was formed in 2003 to coordinate US R&amp;D related to the LHC accelerator and injector chain at Fermilab, Brookhaven,  and Berkeley</a:t>
            </a:r>
          </a:p>
          <a:p>
            <a:pPr lvl="1"/>
            <a:r>
              <a:rPr lang="en-US" dirty="0" smtClean="0"/>
              <a:t>SLAC joined shortly thereafter </a:t>
            </a:r>
          </a:p>
          <a:p>
            <a:pPr lvl="1"/>
            <a:r>
              <a:rPr lang="en-US" dirty="0" smtClean="0"/>
              <a:t>Has also had some involvement with  Jefferson Lab, Old Dominion University and UT Austin</a:t>
            </a:r>
          </a:p>
          <a:p>
            <a:r>
              <a:rPr lang="en-US" dirty="0" smtClean="0"/>
              <a:t>LARP has contributed to the initial operation of the LHC, but much of the program is focused on future upgrades</a:t>
            </a:r>
          </a:p>
          <a:p>
            <a:pPr lvl="1"/>
            <a:r>
              <a:rPr lang="en-US" dirty="0" smtClean="0"/>
              <a:t>Increase Luminosity</a:t>
            </a:r>
          </a:p>
          <a:p>
            <a:pPr lvl="1"/>
            <a:r>
              <a:rPr lang="en-US" dirty="0" smtClean="0"/>
              <a:t>Beam Handling/Monitoring</a:t>
            </a:r>
          </a:p>
          <a:p>
            <a:r>
              <a:rPr lang="en-US" dirty="0" smtClean="0"/>
              <a:t>The program is currently funded at a level of about $12-13M/year (</a:t>
            </a:r>
            <a:r>
              <a:rPr lang="en-US" u="sng" dirty="0" smtClean="0"/>
              <a:t>with present needs of ~16 M$/y</a:t>
            </a:r>
            <a:r>
              <a:rPr lang="en-US" dirty="0" smtClean="0"/>
              <a:t>) divided among:</a:t>
            </a:r>
          </a:p>
          <a:p>
            <a:pPr lvl="1"/>
            <a:r>
              <a:rPr lang="en-US" dirty="0"/>
              <a:t>Magnet research (~half of program</a:t>
            </a:r>
            <a:r>
              <a:rPr lang="en-US" dirty="0" smtClean="0"/>
              <a:t>)</a:t>
            </a:r>
          </a:p>
          <a:p>
            <a:pPr lvl="1"/>
            <a:r>
              <a:rPr lang="en-US" dirty="0" smtClean="0"/>
              <a:t>Accelerator research (Crab cavities, WBFS, Collimators, e-hollow lens,..)</a:t>
            </a:r>
          </a:p>
          <a:p>
            <a:pPr lvl="1"/>
            <a:r>
              <a:rPr lang="en-US" dirty="0" smtClean="0"/>
              <a:t>Programmatic activities, including support for </a:t>
            </a:r>
            <a:r>
              <a:rPr lang="en-US" dirty="0" err="1" smtClean="0"/>
              <a:t>Toohig</a:t>
            </a:r>
            <a:r>
              <a:rPr lang="en-US" dirty="0" smtClean="0"/>
              <a:t> Fellowship</a:t>
            </a:r>
          </a:p>
          <a:p>
            <a:r>
              <a:rPr lang="en-US" dirty="0" smtClean="0"/>
              <a:t>FY13-FY14 Evolution</a:t>
            </a:r>
          </a:p>
          <a:p>
            <a:pPr lvl="1"/>
            <a:r>
              <a:rPr lang="en-US" dirty="0" smtClean="0"/>
              <a:t>Initial convergences on deliverables for HL-LHC</a:t>
            </a:r>
          </a:p>
          <a:p>
            <a:pPr lvl="1"/>
            <a:r>
              <a:rPr lang="en-US" u="sng" dirty="0" smtClean="0"/>
              <a:t>Program to be handled like a “project” to </a:t>
            </a:r>
            <a:r>
              <a:rPr lang="en-US" i="1" u="sng" dirty="0" smtClean="0"/>
              <a:t>Reduce Risk </a:t>
            </a:r>
            <a:r>
              <a:rPr lang="en-US" u="sng" dirty="0" smtClean="0"/>
              <a:t>of US Contributions to HL-LHC Project</a:t>
            </a:r>
          </a:p>
        </p:txBody>
      </p:sp>
      <p:sp>
        <p:nvSpPr>
          <p:cNvPr id="5" name="Title 1"/>
          <p:cNvSpPr>
            <a:spLocks noGrp="1"/>
          </p:cNvSpPr>
          <p:nvPr>
            <p:ph type="title"/>
          </p:nvPr>
        </p:nvSpPr>
        <p:spPr>
          <a:xfrm>
            <a:off x="762000" y="0"/>
            <a:ext cx="6781800" cy="884238"/>
          </a:xfrm>
        </p:spPr>
        <p:txBody>
          <a:bodyPr>
            <a:normAutofit/>
          </a:bodyPr>
          <a:lstStyle/>
          <a:p>
            <a:r>
              <a:rPr lang="en-US" sz="3600" dirty="0" smtClean="0"/>
              <a:t>LARP History and Transformation</a:t>
            </a:r>
            <a:endParaRPr lang="en-US" sz="3600" dirty="0"/>
          </a:p>
        </p:txBody>
      </p:sp>
      <p:sp>
        <p:nvSpPr>
          <p:cNvPr id="6" name="Slide Number Placeholder 5"/>
          <p:cNvSpPr>
            <a:spLocks noGrp="1"/>
          </p:cNvSpPr>
          <p:nvPr>
            <p:ph type="sldNum" sz="quarter" idx="4294967295"/>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latin typeface="Colibri"/>
                <a:cs typeface="Colibri"/>
              </a:defRPr>
            </a:lvl1pPr>
          </a:lstStyle>
          <a:p>
            <a:fld id="{E5266E6E-3187-4C1D-BA6D-2ACAC749C432}" type="slidenum">
              <a:rPr lang="en-US" smtClean="0"/>
              <a:pPr/>
              <a:t>4</a:t>
            </a:fld>
            <a:endParaRPr lang="en-US" dirty="0"/>
          </a:p>
        </p:txBody>
      </p:sp>
    </p:spTree>
    <p:extLst>
      <p:ext uri="{BB962C8B-B14F-4D97-AF65-F5344CB8AC3E}">
        <p14:creationId xmlns:p14="http://schemas.microsoft.com/office/powerpoint/2010/main" val="8552966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09600" y="66150"/>
            <a:ext cx="7162800" cy="685800"/>
          </a:xfrm>
        </p:spPr>
        <p:txBody>
          <a:bodyPr>
            <a:normAutofit fontScale="90000"/>
          </a:bodyPr>
          <a:lstStyle/>
          <a:p>
            <a:r>
              <a:rPr lang="en-US" sz="2800" dirty="0" smtClean="0">
                <a:latin typeface="Arial" charset="0"/>
              </a:rPr>
              <a:t>US in-kind Contribution to HL-LHC: </a:t>
            </a:r>
            <a:br>
              <a:rPr lang="en-US" sz="2800" dirty="0" smtClean="0">
                <a:latin typeface="Arial" charset="0"/>
              </a:rPr>
            </a:br>
            <a:r>
              <a:rPr lang="en-US" sz="2800" dirty="0" smtClean="0">
                <a:latin typeface="Arial" charset="0"/>
              </a:rPr>
              <a:t>a preliminary look</a:t>
            </a:r>
            <a:endParaRPr lang="en-US" sz="2800" dirty="0">
              <a:latin typeface="Arial" charset="0"/>
            </a:endParaRPr>
          </a:p>
        </p:txBody>
      </p:sp>
      <p:sp>
        <p:nvSpPr>
          <p:cNvPr id="24578" name="Content Placeholder 2"/>
          <p:cNvSpPr>
            <a:spLocks noGrp="1"/>
          </p:cNvSpPr>
          <p:nvPr>
            <p:ph idx="1"/>
          </p:nvPr>
        </p:nvSpPr>
        <p:spPr>
          <a:xfrm>
            <a:off x="238570" y="838201"/>
            <a:ext cx="4485830" cy="5714999"/>
          </a:xfrm>
        </p:spPr>
        <p:txBody>
          <a:bodyPr>
            <a:normAutofit fontScale="85000" lnSpcReduction="20000"/>
          </a:bodyPr>
          <a:lstStyle/>
          <a:p>
            <a:r>
              <a:rPr lang="en-US" sz="2000" dirty="0" smtClean="0">
                <a:latin typeface="Arial" charset="0"/>
              </a:rPr>
              <a:t>Various Candidates:</a:t>
            </a:r>
            <a:endParaRPr lang="en-US" sz="1600" dirty="0">
              <a:latin typeface="Arial" charset="0"/>
            </a:endParaRPr>
          </a:p>
          <a:p>
            <a:pPr lvl="1"/>
            <a:r>
              <a:rPr lang="en-US" sz="1800" dirty="0">
                <a:latin typeface="Arial" charset="0"/>
              </a:rPr>
              <a:t>150 mm aperture Nb</a:t>
            </a:r>
            <a:r>
              <a:rPr lang="en-US" sz="1800" baseline="-25000" dirty="0">
                <a:latin typeface="Arial" charset="0"/>
              </a:rPr>
              <a:t>3</a:t>
            </a:r>
            <a:r>
              <a:rPr lang="en-US" sz="1800" dirty="0">
                <a:latin typeface="Arial" charset="0"/>
              </a:rPr>
              <a:t>Sn </a:t>
            </a:r>
            <a:r>
              <a:rPr lang="en-US" sz="1800" dirty="0" err="1" smtClean="0">
                <a:latin typeface="Arial" charset="0"/>
              </a:rPr>
              <a:t>quadrupoles</a:t>
            </a:r>
            <a:endParaRPr lang="en-US" dirty="0">
              <a:latin typeface="Arial" charset="0"/>
            </a:endParaRPr>
          </a:p>
          <a:p>
            <a:pPr lvl="1"/>
            <a:r>
              <a:rPr lang="en-US" sz="1800" dirty="0">
                <a:latin typeface="Arial" charset="0"/>
              </a:rPr>
              <a:t>Crab </a:t>
            </a:r>
            <a:r>
              <a:rPr lang="en-US" sz="1800" dirty="0" smtClean="0">
                <a:latin typeface="Arial" charset="0"/>
              </a:rPr>
              <a:t>Cavities and 11T Nb</a:t>
            </a:r>
            <a:r>
              <a:rPr lang="en-US" sz="1800" baseline="-25000" dirty="0" smtClean="0">
                <a:latin typeface="Arial" charset="0"/>
              </a:rPr>
              <a:t>3</a:t>
            </a:r>
            <a:r>
              <a:rPr lang="en-US" sz="1800" dirty="0" smtClean="0">
                <a:latin typeface="Arial" charset="0"/>
              </a:rPr>
              <a:t>Sn Dipoles</a:t>
            </a:r>
            <a:endParaRPr lang="en-US" sz="1800" dirty="0">
              <a:latin typeface="Arial" charset="0"/>
            </a:endParaRPr>
          </a:p>
          <a:p>
            <a:pPr lvl="1"/>
            <a:r>
              <a:rPr lang="en-US" sz="1800" dirty="0" smtClean="0">
                <a:latin typeface="Arial" charset="0"/>
              </a:rPr>
              <a:t>High </a:t>
            </a:r>
            <a:r>
              <a:rPr lang="en-US" sz="1800" dirty="0">
                <a:latin typeface="Arial" charset="0"/>
              </a:rPr>
              <a:t>Bandwidth Feedback System</a:t>
            </a:r>
          </a:p>
          <a:p>
            <a:pPr lvl="1"/>
            <a:r>
              <a:rPr lang="en-US" sz="1800" dirty="0" smtClean="0">
                <a:latin typeface="Arial" charset="0"/>
              </a:rPr>
              <a:t>Collimation and hallow e-beams</a:t>
            </a:r>
          </a:p>
          <a:p>
            <a:pPr lvl="1"/>
            <a:r>
              <a:rPr lang="en-US" sz="1800" dirty="0" smtClean="0">
                <a:latin typeface="Arial" charset="0"/>
              </a:rPr>
              <a:t>…</a:t>
            </a:r>
            <a:endParaRPr lang="en-US" sz="1800" dirty="0">
              <a:latin typeface="Arial" charset="0"/>
            </a:endParaRPr>
          </a:p>
          <a:p>
            <a:r>
              <a:rPr lang="en-US" sz="2000" dirty="0" smtClean="0">
                <a:latin typeface="Arial" charset="0"/>
              </a:rPr>
              <a:t>Process of convergence among CERN-DOE-U.S. Labs-LARP initiated in Dec ‘2012</a:t>
            </a:r>
          </a:p>
          <a:p>
            <a:r>
              <a:rPr lang="en-US" sz="2100" dirty="0" smtClean="0">
                <a:latin typeface="Arial" charset="0"/>
              </a:rPr>
              <a:t>Initial consensus on core </a:t>
            </a:r>
            <a:r>
              <a:rPr lang="en-US" sz="2100" dirty="0">
                <a:latin typeface="Arial" charset="0"/>
              </a:rPr>
              <a:t>Priorities:</a:t>
            </a:r>
          </a:p>
          <a:p>
            <a:pPr marL="800100" lvl="1" indent="-342900">
              <a:buFont typeface="+mj-lt"/>
              <a:buAutoNum type="arabicPeriod"/>
            </a:pPr>
            <a:r>
              <a:rPr lang="en-US" sz="1800" dirty="0" smtClean="0">
                <a:latin typeface="Arial" charset="0"/>
              </a:rPr>
              <a:t>Committed to a major stake in Nb</a:t>
            </a:r>
            <a:r>
              <a:rPr lang="en-US" sz="1800" baseline="-25000" dirty="0" smtClean="0">
                <a:latin typeface="Arial" charset="0"/>
              </a:rPr>
              <a:t>3</a:t>
            </a:r>
            <a:r>
              <a:rPr lang="en-US" sz="1800" dirty="0" smtClean="0">
                <a:latin typeface="Arial" charset="0"/>
              </a:rPr>
              <a:t>Sn 150 mm quads</a:t>
            </a:r>
          </a:p>
          <a:p>
            <a:pPr marL="800100" lvl="1" indent="-342900">
              <a:buFont typeface="+mj-lt"/>
              <a:buAutoNum type="arabicPeriod"/>
            </a:pPr>
            <a:r>
              <a:rPr lang="en-US" sz="1700" dirty="0" smtClean="0">
                <a:latin typeface="Arial" charset="0"/>
              </a:rPr>
              <a:t>Crab cavities </a:t>
            </a:r>
            <a:r>
              <a:rPr lang="en-US" sz="1700" dirty="0">
                <a:latin typeface="Arial" charset="0"/>
              </a:rPr>
              <a:t>up to the SPS </a:t>
            </a:r>
            <a:r>
              <a:rPr lang="en-US" sz="1700" dirty="0" smtClean="0">
                <a:latin typeface="Arial" charset="0"/>
              </a:rPr>
              <a:t>test</a:t>
            </a:r>
            <a:r>
              <a:rPr lang="en-US" sz="1700" dirty="0">
                <a:latin typeface="Arial" charset="0"/>
              </a:rPr>
              <a:t> </a:t>
            </a:r>
            <a:r>
              <a:rPr lang="en-US" sz="1700" dirty="0" smtClean="0">
                <a:latin typeface="Arial" charset="0"/>
              </a:rPr>
              <a:t>and beyond to production</a:t>
            </a:r>
            <a:endParaRPr lang="en-US" sz="1700" dirty="0">
              <a:latin typeface="Arial" charset="0"/>
            </a:endParaRPr>
          </a:p>
          <a:p>
            <a:pPr marL="800100" lvl="1" indent="-342900">
              <a:buFont typeface="+mj-lt"/>
              <a:buAutoNum type="arabicPeriod"/>
            </a:pPr>
            <a:r>
              <a:rPr lang="en-US" sz="1700" dirty="0">
                <a:latin typeface="Arial" charset="0"/>
              </a:rPr>
              <a:t>High bandwidth feedback was seen as a high impact contribution for modest resources.</a:t>
            </a:r>
          </a:p>
          <a:p>
            <a:r>
              <a:rPr lang="en-US" sz="2000" dirty="0">
                <a:latin typeface="Arial" charset="0"/>
              </a:rPr>
              <a:t>Back up options:</a:t>
            </a:r>
          </a:p>
          <a:p>
            <a:pPr lvl="1"/>
            <a:r>
              <a:rPr lang="en-US" sz="1900" dirty="0">
                <a:latin typeface="Arial" charset="0"/>
              </a:rPr>
              <a:t>11 T </a:t>
            </a:r>
            <a:r>
              <a:rPr lang="en-US" sz="1900" dirty="0" smtClean="0">
                <a:latin typeface="Arial" charset="0"/>
              </a:rPr>
              <a:t>dipoles</a:t>
            </a:r>
            <a:endParaRPr lang="en-US" sz="1900" dirty="0">
              <a:latin typeface="Arial" charset="0"/>
            </a:endParaRPr>
          </a:p>
          <a:p>
            <a:pPr lvl="1"/>
            <a:r>
              <a:rPr lang="en-US" sz="1900" dirty="0" smtClean="0">
                <a:latin typeface="Arial" charset="0"/>
              </a:rPr>
              <a:t>Hollow </a:t>
            </a:r>
            <a:r>
              <a:rPr lang="en-US" sz="1900" dirty="0">
                <a:latin typeface="Arial" charset="0"/>
              </a:rPr>
              <a:t>electron beams for halo </a:t>
            </a:r>
            <a:r>
              <a:rPr lang="en-US" sz="1900" dirty="0" smtClean="0">
                <a:latin typeface="Arial" charset="0"/>
              </a:rPr>
              <a:t>removal</a:t>
            </a:r>
          </a:p>
          <a:p>
            <a:r>
              <a:rPr lang="en-US" sz="2000" dirty="0" smtClean="0">
                <a:latin typeface="Arial" charset="0"/>
              </a:rPr>
              <a:t>To be discontinued in FY14</a:t>
            </a:r>
          </a:p>
          <a:p>
            <a:pPr lvl="1"/>
            <a:r>
              <a:rPr lang="en-US" sz="1800" dirty="0" smtClean="0">
                <a:latin typeface="Arial" charset="0"/>
              </a:rPr>
              <a:t>RC, Material radiation testing, HQ (FY15), ..</a:t>
            </a:r>
          </a:p>
          <a:p>
            <a:r>
              <a:rPr lang="en-US" sz="2000" dirty="0" smtClean="0">
                <a:latin typeface="Arial" charset="0"/>
              </a:rPr>
              <a:t>“Global” Simulation ?</a:t>
            </a:r>
            <a:endParaRPr lang="en-US" sz="2000" dirty="0">
              <a:latin typeface="Arial" charset="0"/>
            </a:endParaRPr>
          </a:p>
          <a:p>
            <a:endParaRPr lang="en-US" sz="2000" dirty="0">
              <a:latin typeface="Arial" charset="0"/>
            </a:endParaRPr>
          </a:p>
        </p:txBody>
      </p:sp>
      <p:sp>
        <p:nvSpPr>
          <p:cNvPr id="24580" name="Slide Number Placeholder 7"/>
          <p:cNvSpPr>
            <a:spLocks noGrp="1"/>
          </p:cNvSpPr>
          <p:nvPr>
            <p:ph type="sldNum" sz="quarter" idx="12"/>
          </p:nvPr>
        </p:nvSpPr>
        <p:spPr>
          <a:xfrm>
            <a:off x="7010400" y="647700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4F6C9A7F-848D-5D4F-AEF9-AD6FED770776}" type="slidenum">
              <a:rPr lang="en-US" sz="1200"/>
              <a:pPr eaLnBrk="1" hangingPunct="1"/>
              <a:t>5</a:t>
            </a:fld>
            <a:endParaRPr lang="en-US" sz="1200"/>
          </a:p>
        </p:txBody>
      </p:sp>
      <p:grpSp>
        <p:nvGrpSpPr>
          <p:cNvPr id="7" name="Group 6"/>
          <p:cNvGrpSpPr/>
          <p:nvPr/>
        </p:nvGrpSpPr>
        <p:grpSpPr>
          <a:xfrm>
            <a:off x="654799" y="2362200"/>
            <a:ext cx="3962400" cy="1211997"/>
            <a:chOff x="685800" y="2826603"/>
            <a:chExt cx="3962400" cy="1211997"/>
          </a:xfrm>
        </p:grpSpPr>
        <p:sp>
          <p:nvSpPr>
            <p:cNvPr id="3" name="TextBox 2"/>
            <p:cNvSpPr txBox="1"/>
            <p:nvPr/>
          </p:nvSpPr>
          <p:spPr>
            <a:xfrm>
              <a:off x="914400" y="2826603"/>
              <a:ext cx="3733800" cy="830997"/>
            </a:xfrm>
            <a:prstGeom prst="rect">
              <a:avLst/>
            </a:prstGeom>
            <a:solidFill>
              <a:schemeClr val="bg1"/>
            </a:solidFill>
            <a:ln>
              <a:solidFill>
                <a:srgbClr val="FF0000"/>
              </a:solidFill>
            </a:ln>
          </p:spPr>
          <p:txBody>
            <a:bodyPr wrap="square" rtlCol="0">
              <a:spAutoFit/>
            </a:bodyPr>
            <a:lstStyle/>
            <a:p>
              <a:r>
                <a:rPr lang="en-US" dirty="0" smtClean="0"/>
                <a:t>Possibly 75% of US </a:t>
              </a:r>
            </a:p>
            <a:p>
              <a:r>
                <a:rPr lang="en-US" dirty="0" smtClean="0"/>
                <a:t>Contribution to HL-LHC</a:t>
              </a:r>
              <a:endParaRPr lang="en-US" dirty="0"/>
            </a:p>
          </p:txBody>
        </p:sp>
        <p:sp>
          <p:nvSpPr>
            <p:cNvPr id="6" name="Rounded Rectangle 5"/>
            <p:cNvSpPr/>
            <p:nvPr/>
          </p:nvSpPr>
          <p:spPr>
            <a:xfrm>
              <a:off x="685800" y="3634740"/>
              <a:ext cx="3962400" cy="40386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10"/>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7040" y="1600200"/>
            <a:ext cx="4336199" cy="4191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54799" y="3574197"/>
            <a:ext cx="3993401" cy="1376065"/>
            <a:chOff x="685800" y="4038600"/>
            <a:chExt cx="3993401" cy="1376065"/>
          </a:xfrm>
        </p:grpSpPr>
        <p:sp>
          <p:nvSpPr>
            <p:cNvPr id="4" name="TextBox 3"/>
            <p:cNvSpPr txBox="1"/>
            <p:nvPr/>
          </p:nvSpPr>
          <p:spPr>
            <a:xfrm>
              <a:off x="685800" y="4953000"/>
              <a:ext cx="3993401" cy="461665"/>
            </a:xfrm>
            <a:prstGeom prst="rect">
              <a:avLst/>
            </a:prstGeom>
            <a:solidFill>
              <a:srgbClr val="FFFFFF"/>
            </a:solidFill>
            <a:ln>
              <a:solidFill>
                <a:srgbClr val="FF0000"/>
              </a:solidFill>
            </a:ln>
          </p:spPr>
          <p:txBody>
            <a:bodyPr wrap="none" rtlCol="0">
              <a:spAutoFit/>
            </a:bodyPr>
            <a:lstStyle/>
            <a:p>
              <a:r>
                <a:rPr lang="en-US" dirty="0" smtClean="0"/>
                <a:t>“Elephant-in-the-Room” effect</a:t>
              </a:r>
              <a:endParaRPr lang="en-US" dirty="0"/>
            </a:p>
          </p:txBody>
        </p:sp>
        <p:sp>
          <p:nvSpPr>
            <p:cNvPr id="2" name="Rounded Rectangle 1"/>
            <p:cNvSpPr/>
            <p:nvPr/>
          </p:nvSpPr>
          <p:spPr>
            <a:xfrm>
              <a:off x="685800" y="4038600"/>
              <a:ext cx="3962400" cy="9144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669334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578">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578">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57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6629400" cy="639762"/>
          </a:xfrm>
        </p:spPr>
        <p:txBody>
          <a:bodyPr>
            <a:normAutofit fontScale="90000"/>
          </a:bodyPr>
          <a:lstStyle/>
          <a:p>
            <a:r>
              <a:rPr lang="en-US" dirty="0" smtClean="0"/>
              <a:t>FY14-FY17 LARP Organization</a:t>
            </a:r>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6</a:t>
            </a:fld>
            <a:endParaRPr lang="en-US"/>
          </a:p>
        </p:txBody>
      </p:sp>
      <p:sp>
        <p:nvSpPr>
          <p:cNvPr id="6" name="TextBox 5"/>
          <p:cNvSpPr txBox="1"/>
          <p:nvPr/>
        </p:nvSpPr>
        <p:spPr>
          <a:xfrm>
            <a:off x="3397526" y="838200"/>
            <a:ext cx="2044149" cy="369332"/>
          </a:xfrm>
          <a:prstGeom prst="rect">
            <a:avLst/>
          </a:prstGeom>
          <a:noFill/>
          <a:ln>
            <a:solidFill>
              <a:schemeClr val="tx1"/>
            </a:solidFill>
          </a:ln>
        </p:spPr>
        <p:txBody>
          <a:bodyPr wrap="none" rtlCol="0">
            <a:spAutoFit/>
          </a:bodyPr>
          <a:lstStyle/>
          <a:p>
            <a:r>
              <a:rPr lang="en-US" sz="1800" dirty="0" smtClean="0"/>
              <a:t>DOE Office of HEP</a:t>
            </a:r>
            <a:endParaRPr lang="en-US" sz="1800" dirty="0"/>
          </a:p>
        </p:txBody>
      </p:sp>
      <p:sp>
        <p:nvSpPr>
          <p:cNvPr id="7" name="TextBox 6"/>
          <p:cNvSpPr txBox="1"/>
          <p:nvPr/>
        </p:nvSpPr>
        <p:spPr>
          <a:xfrm>
            <a:off x="3364992" y="1752600"/>
            <a:ext cx="2113830" cy="369332"/>
          </a:xfrm>
          <a:prstGeom prst="rect">
            <a:avLst/>
          </a:prstGeom>
          <a:noFill/>
          <a:ln>
            <a:solidFill>
              <a:schemeClr val="tx1"/>
            </a:solidFill>
          </a:ln>
        </p:spPr>
        <p:txBody>
          <a:bodyPr wrap="none" rtlCol="0">
            <a:spAutoFit/>
          </a:bodyPr>
          <a:lstStyle/>
          <a:p>
            <a:r>
              <a:rPr lang="en-US" sz="1800" dirty="0" err="1" smtClean="0"/>
              <a:t>Fermilab</a:t>
            </a:r>
            <a:r>
              <a:rPr lang="en-US" sz="1800" dirty="0" smtClean="0"/>
              <a:t> Directorate</a:t>
            </a:r>
            <a:endParaRPr lang="en-US" sz="1800" dirty="0"/>
          </a:p>
        </p:txBody>
      </p:sp>
      <p:sp>
        <p:nvSpPr>
          <p:cNvPr id="8" name="TextBox 7"/>
          <p:cNvSpPr txBox="1"/>
          <p:nvPr/>
        </p:nvSpPr>
        <p:spPr>
          <a:xfrm>
            <a:off x="2514600" y="2658070"/>
            <a:ext cx="3810000" cy="923330"/>
          </a:xfrm>
          <a:prstGeom prst="rect">
            <a:avLst/>
          </a:prstGeom>
          <a:noFill/>
          <a:ln>
            <a:solidFill>
              <a:schemeClr val="tx1"/>
            </a:solidFill>
          </a:ln>
        </p:spPr>
        <p:txBody>
          <a:bodyPr wrap="square" rtlCol="0">
            <a:spAutoFit/>
          </a:bodyPr>
          <a:lstStyle/>
          <a:p>
            <a:r>
              <a:rPr lang="en-US" sz="1800" dirty="0" smtClean="0"/>
              <a:t>LHC Accelerator Research Program:</a:t>
            </a:r>
          </a:p>
          <a:p>
            <a:r>
              <a:rPr lang="en-US" sz="1800" dirty="0" smtClean="0"/>
              <a:t>Director:		G. </a:t>
            </a:r>
            <a:r>
              <a:rPr lang="en-US" sz="1800" dirty="0" err="1" smtClean="0"/>
              <a:t>Apollinari</a:t>
            </a:r>
            <a:endParaRPr lang="en-US" sz="1800" dirty="0"/>
          </a:p>
          <a:p>
            <a:r>
              <a:rPr lang="en-US" sz="1800" dirty="0" smtClean="0"/>
              <a:t>Pro. Engineer:	R. </a:t>
            </a:r>
            <a:r>
              <a:rPr lang="en-US" sz="1800" dirty="0" err="1" smtClean="0"/>
              <a:t>Carcagno</a:t>
            </a:r>
            <a:endParaRPr lang="en-US" sz="1800" dirty="0"/>
          </a:p>
        </p:txBody>
      </p:sp>
      <p:sp>
        <p:nvSpPr>
          <p:cNvPr id="9" name="TextBox 8"/>
          <p:cNvSpPr txBox="1"/>
          <p:nvPr/>
        </p:nvSpPr>
        <p:spPr>
          <a:xfrm>
            <a:off x="76200" y="5638800"/>
            <a:ext cx="2362200" cy="646331"/>
          </a:xfrm>
          <a:prstGeom prst="rect">
            <a:avLst/>
          </a:prstGeom>
          <a:noFill/>
          <a:ln>
            <a:solidFill>
              <a:schemeClr val="tx1"/>
            </a:solidFill>
          </a:ln>
        </p:spPr>
        <p:txBody>
          <a:bodyPr wrap="square" rtlCol="0">
            <a:spAutoFit/>
          </a:bodyPr>
          <a:lstStyle/>
          <a:p>
            <a:r>
              <a:rPr lang="en-US" sz="1800" dirty="0" smtClean="0"/>
              <a:t>Nb</a:t>
            </a:r>
            <a:r>
              <a:rPr lang="en-US" sz="1800" baseline="-25000" dirty="0" smtClean="0"/>
              <a:t>3</a:t>
            </a:r>
            <a:r>
              <a:rPr lang="en-US" sz="1800" dirty="0" smtClean="0"/>
              <a:t>Sn IR </a:t>
            </a:r>
            <a:r>
              <a:rPr lang="en-US" sz="1800" dirty="0" err="1" smtClean="0"/>
              <a:t>Quadrupoles</a:t>
            </a:r>
            <a:endParaRPr lang="en-US" sz="1800" dirty="0" smtClean="0"/>
          </a:p>
          <a:p>
            <a:r>
              <a:rPr lang="en-US" sz="1800" dirty="0" smtClean="0"/>
              <a:t>G. </a:t>
            </a:r>
            <a:r>
              <a:rPr lang="en-US" sz="1800" dirty="0" err="1" smtClean="0"/>
              <a:t>Ambrosio</a:t>
            </a:r>
            <a:endParaRPr lang="en-US" sz="1800" dirty="0" smtClean="0"/>
          </a:p>
        </p:txBody>
      </p:sp>
      <p:sp>
        <p:nvSpPr>
          <p:cNvPr id="10" name="TextBox 9"/>
          <p:cNvSpPr txBox="1"/>
          <p:nvPr/>
        </p:nvSpPr>
        <p:spPr>
          <a:xfrm>
            <a:off x="2514600" y="5638800"/>
            <a:ext cx="1447800" cy="646331"/>
          </a:xfrm>
          <a:prstGeom prst="rect">
            <a:avLst/>
          </a:prstGeom>
          <a:noFill/>
          <a:ln>
            <a:solidFill>
              <a:schemeClr val="tx1"/>
            </a:solidFill>
          </a:ln>
        </p:spPr>
        <p:txBody>
          <a:bodyPr wrap="square" rtlCol="0">
            <a:spAutoFit/>
          </a:bodyPr>
          <a:lstStyle/>
          <a:p>
            <a:r>
              <a:rPr lang="en-US" sz="1800" dirty="0" smtClean="0"/>
              <a:t>Crab Cavities</a:t>
            </a:r>
          </a:p>
          <a:p>
            <a:r>
              <a:rPr lang="en-US" sz="1800" dirty="0" smtClean="0"/>
              <a:t>A. </a:t>
            </a:r>
            <a:r>
              <a:rPr lang="en-US" sz="1800" dirty="0" err="1" smtClean="0"/>
              <a:t>Ratti</a:t>
            </a:r>
            <a:endParaRPr lang="en-US" sz="1800" dirty="0" smtClean="0"/>
          </a:p>
        </p:txBody>
      </p:sp>
      <p:sp>
        <p:nvSpPr>
          <p:cNvPr id="11" name="TextBox 10"/>
          <p:cNvSpPr txBox="1"/>
          <p:nvPr/>
        </p:nvSpPr>
        <p:spPr>
          <a:xfrm>
            <a:off x="4038600" y="5638800"/>
            <a:ext cx="2667000" cy="646331"/>
          </a:xfrm>
          <a:prstGeom prst="rect">
            <a:avLst/>
          </a:prstGeom>
          <a:noFill/>
          <a:ln>
            <a:solidFill>
              <a:schemeClr val="tx1"/>
            </a:solidFill>
          </a:ln>
        </p:spPr>
        <p:txBody>
          <a:bodyPr wrap="square" rtlCol="0">
            <a:spAutoFit/>
          </a:bodyPr>
          <a:lstStyle/>
          <a:p>
            <a:r>
              <a:rPr lang="en-US" sz="1800" dirty="0" smtClean="0"/>
              <a:t>High Bandwidth Feedback</a:t>
            </a:r>
            <a:endParaRPr lang="en-US" sz="1800" dirty="0"/>
          </a:p>
          <a:p>
            <a:r>
              <a:rPr lang="en-US" sz="1800" dirty="0" smtClean="0"/>
              <a:t>J. Fox</a:t>
            </a:r>
          </a:p>
        </p:txBody>
      </p:sp>
      <p:sp>
        <p:nvSpPr>
          <p:cNvPr id="12" name="TextBox 11"/>
          <p:cNvSpPr txBox="1"/>
          <p:nvPr/>
        </p:nvSpPr>
        <p:spPr>
          <a:xfrm>
            <a:off x="6858000" y="5638800"/>
            <a:ext cx="2209800" cy="646331"/>
          </a:xfrm>
          <a:prstGeom prst="rect">
            <a:avLst/>
          </a:prstGeom>
          <a:noFill/>
          <a:ln>
            <a:solidFill>
              <a:schemeClr val="tx1"/>
            </a:solidFill>
          </a:ln>
        </p:spPr>
        <p:txBody>
          <a:bodyPr wrap="square" rtlCol="0">
            <a:spAutoFit/>
          </a:bodyPr>
          <a:lstStyle/>
          <a:p>
            <a:r>
              <a:rPr lang="en-US" sz="1800" dirty="0" smtClean="0"/>
              <a:t>Accelerator Systems </a:t>
            </a:r>
          </a:p>
          <a:p>
            <a:r>
              <a:rPr lang="en-US" sz="1800" dirty="0" smtClean="0"/>
              <a:t>T. </a:t>
            </a:r>
            <a:r>
              <a:rPr lang="en-US" sz="1800" dirty="0" err="1" smtClean="0"/>
              <a:t>Markiewicz</a:t>
            </a:r>
            <a:endParaRPr lang="en-US" sz="1800" dirty="0"/>
          </a:p>
        </p:txBody>
      </p:sp>
      <p:sp>
        <p:nvSpPr>
          <p:cNvPr id="13" name="TextBox 12"/>
          <p:cNvSpPr txBox="1"/>
          <p:nvPr/>
        </p:nvSpPr>
        <p:spPr>
          <a:xfrm>
            <a:off x="7391400" y="3581400"/>
            <a:ext cx="1447800" cy="923330"/>
          </a:xfrm>
          <a:prstGeom prst="rect">
            <a:avLst/>
          </a:prstGeom>
          <a:noFill/>
          <a:ln>
            <a:solidFill>
              <a:schemeClr val="tx1"/>
            </a:solidFill>
          </a:ln>
        </p:spPr>
        <p:txBody>
          <a:bodyPr wrap="square" rtlCol="0">
            <a:spAutoFit/>
          </a:bodyPr>
          <a:lstStyle/>
          <a:p>
            <a:r>
              <a:rPr lang="en-US" sz="1800" dirty="0" smtClean="0"/>
              <a:t>Program </a:t>
            </a:r>
          </a:p>
          <a:p>
            <a:r>
              <a:rPr lang="en-US" sz="1800" dirty="0" smtClean="0"/>
              <a:t>Management </a:t>
            </a:r>
          </a:p>
          <a:p>
            <a:r>
              <a:rPr lang="en-US" sz="1800" dirty="0" smtClean="0"/>
              <a:t>Office</a:t>
            </a:r>
          </a:p>
        </p:txBody>
      </p:sp>
      <p:sp>
        <p:nvSpPr>
          <p:cNvPr id="14" name="TextBox 13"/>
          <p:cNvSpPr txBox="1"/>
          <p:nvPr/>
        </p:nvSpPr>
        <p:spPr>
          <a:xfrm>
            <a:off x="6019800" y="1752600"/>
            <a:ext cx="2743200" cy="381000"/>
          </a:xfrm>
          <a:prstGeom prst="rect">
            <a:avLst/>
          </a:prstGeom>
          <a:noFill/>
          <a:ln>
            <a:solidFill>
              <a:schemeClr val="tx1"/>
            </a:solidFill>
          </a:ln>
        </p:spPr>
        <p:txBody>
          <a:bodyPr wrap="square" rtlCol="0">
            <a:spAutoFit/>
          </a:bodyPr>
          <a:lstStyle/>
          <a:p>
            <a:r>
              <a:rPr lang="en-US" sz="1800" dirty="0" smtClean="0"/>
              <a:t>LARP Advisory Committee</a:t>
            </a:r>
          </a:p>
        </p:txBody>
      </p:sp>
      <p:sp>
        <p:nvSpPr>
          <p:cNvPr id="15" name="TextBox 14"/>
          <p:cNvSpPr txBox="1"/>
          <p:nvPr/>
        </p:nvSpPr>
        <p:spPr>
          <a:xfrm>
            <a:off x="152400" y="1752600"/>
            <a:ext cx="2819400" cy="381000"/>
          </a:xfrm>
          <a:prstGeom prst="rect">
            <a:avLst/>
          </a:prstGeom>
          <a:noFill/>
          <a:ln>
            <a:solidFill>
              <a:schemeClr val="tx1"/>
            </a:solidFill>
          </a:ln>
        </p:spPr>
        <p:txBody>
          <a:bodyPr wrap="square" rtlCol="0">
            <a:spAutoFit/>
          </a:bodyPr>
          <a:lstStyle/>
          <a:p>
            <a:r>
              <a:rPr lang="en-US" sz="1800" dirty="0" smtClean="0"/>
              <a:t>Laboratory Oversight Group</a:t>
            </a:r>
          </a:p>
        </p:txBody>
      </p:sp>
      <p:cxnSp>
        <p:nvCxnSpPr>
          <p:cNvPr id="18" name="Elbow Connector 17"/>
          <p:cNvCxnSpPr>
            <a:stCxn id="8" idx="2"/>
            <a:endCxn id="9" idx="0"/>
          </p:cNvCxnSpPr>
          <p:nvPr/>
        </p:nvCxnSpPr>
        <p:spPr>
          <a:xfrm rot="5400000">
            <a:off x="1809750" y="3028950"/>
            <a:ext cx="2057400" cy="31623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8" idx="2"/>
            <a:endCxn id="10" idx="0"/>
          </p:cNvCxnSpPr>
          <p:nvPr/>
        </p:nvCxnSpPr>
        <p:spPr>
          <a:xfrm rot="5400000">
            <a:off x="2800350" y="4019550"/>
            <a:ext cx="2057400" cy="11811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8" idx="2"/>
            <a:endCxn id="11" idx="0"/>
          </p:cNvCxnSpPr>
          <p:nvPr/>
        </p:nvCxnSpPr>
        <p:spPr>
          <a:xfrm rot="16200000" flipH="1">
            <a:off x="3867150" y="4133850"/>
            <a:ext cx="2057400" cy="9525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8" idx="2"/>
            <a:endCxn id="12" idx="0"/>
          </p:cNvCxnSpPr>
          <p:nvPr/>
        </p:nvCxnSpPr>
        <p:spPr>
          <a:xfrm rot="16200000" flipH="1">
            <a:off x="5162550" y="2838450"/>
            <a:ext cx="2057400" cy="354330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7" idx="2"/>
            <a:endCxn id="8" idx="0"/>
          </p:cNvCxnSpPr>
          <p:nvPr/>
        </p:nvCxnSpPr>
        <p:spPr>
          <a:xfrm rot="5400000">
            <a:off x="4152685" y="2388848"/>
            <a:ext cx="536138" cy="230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Elbow Connector 4"/>
          <p:cNvCxnSpPr>
            <a:stCxn id="6" idx="2"/>
            <a:endCxn id="7" idx="0"/>
          </p:cNvCxnSpPr>
          <p:nvPr/>
        </p:nvCxnSpPr>
        <p:spPr>
          <a:xfrm rot="16200000" flipH="1">
            <a:off x="4148220" y="1478913"/>
            <a:ext cx="545068" cy="2306"/>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4" idx="1"/>
            <a:endCxn id="7" idx="3"/>
          </p:cNvCxnSpPr>
          <p:nvPr/>
        </p:nvCxnSpPr>
        <p:spPr>
          <a:xfrm flipH="1" flipV="1">
            <a:off x="5478822" y="1937266"/>
            <a:ext cx="540978" cy="583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5" idx="3"/>
            <a:endCxn id="7" idx="1"/>
          </p:cNvCxnSpPr>
          <p:nvPr/>
        </p:nvCxnSpPr>
        <p:spPr>
          <a:xfrm flipV="1">
            <a:off x="2971800" y="1937266"/>
            <a:ext cx="393192" cy="5834"/>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4419600" y="4038600"/>
            <a:ext cx="2971800" cy="44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06181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1066800" y="76200"/>
            <a:ext cx="6324600" cy="685800"/>
          </a:xfrm>
        </p:spPr>
        <p:txBody>
          <a:bodyPr>
            <a:normAutofit fontScale="90000"/>
          </a:bodyPr>
          <a:lstStyle/>
          <a:p>
            <a:r>
              <a:rPr lang="en-US" dirty="0" err="1">
                <a:latin typeface="Arial" charset="0"/>
              </a:rPr>
              <a:t>Toohig</a:t>
            </a:r>
            <a:r>
              <a:rPr lang="en-US" dirty="0">
                <a:latin typeface="Arial" charset="0"/>
              </a:rPr>
              <a:t> Fellowship</a:t>
            </a:r>
          </a:p>
        </p:txBody>
      </p:sp>
      <p:sp>
        <p:nvSpPr>
          <p:cNvPr id="40962" name="Content Placeholder 2"/>
          <p:cNvSpPr>
            <a:spLocks noGrp="1"/>
          </p:cNvSpPr>
          <p:nvPr>
            <p:ph idx="1"/>
          </p:nvPr>
        </p:nvSpPr>
        <p:spPr>
          <a:xfrm>
            <a:off x="423862" y="876300"/>
            <a:ext cx="8567737" cy="5676900"/>
          </a:xfrm>
        </p:spPr>
        <p:txBody>
          <a:bodyPr>
            <a:normAutofit lnSpcReduction="10000"/>
          </a:bodyPr>
          <a:lstStyle/>
          <a:p>
            <a:r>
              <a:rPr lang="en-US" sz="1800" dirty="0">
                <a:latin typeface="Arial" charset="0"/>
              </a:rPr>
              <a:t>Named for Tim </a:t>
            </a:r>
            <a:r>
              <a:rPr lang="en-US" sz="1800" dirty="0" err="1">
                <a:latin typeface="Arial" charset="0"/>
              </a:rPr>
              <a:t>Toohig</a:t>
            </a:r>
            <a:r>
              <a:rPr lang="en-US" sz="1800" dirty="0">
                <a:latin typeface="Arial" charset="0"/>
              </a:rPr>
              <a:t>, one of the founders of </a:t>
            </a:r>
            <a:r>
              <a:rPr lang="en-US" sz="1800" dirty="0" err="1" smtClean="0">
                <a:latin typeface="Arial" charset="0"/>
              </a:rPr>
              <a:t>Fermilab</a:t>
            </a:r>
            <a:r>
              <a:rPr lang="en-US" sz="1800" dirty="0" smtClean="0">
                <a:latin typeface="Arial" charset="0"/>
              </a:rPr>
              <a:t>. Nursery of talent in Accelerator Technology.</a:t>
            </a:r>
            <a:endParaRPr lang="en-US" sz="1800" dirty="0">
              <a:latin typeface="Arial" charset="0"/>
            </a:endParaRPr>
          </a:p>
          <a:p>
            <a:r>
              <a:rPr lang="en-US" sz="1800" dirty="0">
                <a:latin typeface="Arial" charset="0"/>
              </a:rPr>
              <a:t>Open to recent PhD’s in accelerator science or </a:t>
            </a:r>
            <a:r>
              <a:rPr lang="en-US" sz="1800" dirty="0" smtClean="0">
                <a:latin typeface="Arial" charset="0"/>
              </a:rPr>
              <a:t>HEP to contribute to the LHC at one of the host US Labs (BNL, FNAL, LBL, SLAC).</a:t>
            </a:r>
            <a:endParaRPr lang="en-US" sz="1800" dirty="0">
              <a:latin typeface="Arial" charset="0"/>
            </a:endParaRPr>
          </a:p>
          <a:p>
            <a:r>
              <a:rPr lang="en-US" sz="1800" dirty="0">
                <a:latin typeface="Arial" charset="0"/>
              </a:rPr>
              <a:t>Past</a:t>
            </a:r>
          </a:p>
          <a:p>
            <a:pPr lvl="1"/>
            <a:r>
              <a:rPr lang="en-US" sz="1600" dirty="0">
                <a:latin typeface="Arial" charset="0"/>
              </a:rPr>
              <a:t>Helene </a:t>
            </a:r>
            <a:r>
              <a:rPr lang="en-US" sz="1600" dirty="0" err="1">
                <a:latin typeface="Arial" charset="0"/>
              </a:rPr>
              <a:t>Felice</a:t>
            </a:r>
            <a:r>
              <a:rPr lang="en-US" sz="1600" dirty="0">
                <a:latin typeface="Arial" charset="0"/>
              </a:rPr>
              <a:t>, LBNL, now </a:t>
            </a:r>
            <a:r>
              <a:rPr lang="en-US" sz="1600" dirty="0" smtClean="0">
                <a:latin typeface="Arial" charset="0"/>
              </a:rPr>
              <a:t>staff at LBL</a:t>
            </a:r>
            <a:endParaRPr lang="en-US" sz="1600" dirty="0">
              <a:latin typeface="Arial" charset="0"/>
            </a:endParaRPr>
          </a:p>
          <a:p>
            <a:pPr lvl="1"/>
            <a:r>
              <a:rPr lang="en-US" sz="1600" dirty="0">
                <a:latin typeface="Arial" charset="0"/>
              </a:rPr>
              <a:t>Rama </a:t>
            </a:r>
            <a:r>
              <a:rPr lang="en-US" sz="1600" dirty="0" err="1">
                <a:latin typeface="Arial" charset="0"/>
              </a:rPr>
              <a:t>Calaga</a:t>
            </a:r>
            <a:r>
              <a:rPr lang="en-US" sz="1600" dirty="0">
                <a:latin typeface="Arial" charset="0"/>
              </a:rPr>
              <a:t>, BNL, now CERN staff</a:t>
            </a:r>
          </a:p>
          <a:p>
            <a:pPr lvl="1"/>
            <a:r>
              <a:rPr lang="en-US" sz="1600" dirty="0" smtClean="0">
                <a:latin typeface="Arial" charset="0"/>
              </a:rPr>
              <a:t>Ricardo </a:t>
            </a:r>
            <a:r>
              <a:rPr lang="en-US" sz="1600" dirty="0">
                <a:latin typeface="Arial" charset="0"/>
              </a:rPr>
              <a:t>de Maria, BNL, now CERN Fellow</a:t>
            </a:r>
          </a:p>
          <a:p>
            <a:pPr lvl="1"/>
            <a:r>
              <a:rPr lang="en-US" sz="1600" dirty="0">
                <a:latin typeface="Arial" charset="0"/>
              </a:rPr>
              <a:t>Themis </a:t>
            </a:r>
            <a:r>
              <a:rPr lang="en-US" sz="1600" dirty="0" err="1">
                <a:latin typeface="Arial" charset="0"/>
              </a:rPr>
              <a:t>Mastoridis</a:t>
            </a:r>
            <a:r>
              <a:rPr lang="en-US" sz="1600" dirty="0">
                <a:latin typeface="Arial" charset="0"/>
              </a:rPr>
              <a:t>, SLAC, </a:t>
            </a:r>
            <a:r>
              <a:rPr lang="en-US" sz="1600" dirty="0" smtClean="0">
                <a:latin typeface="Arial" charset="0"/>
              </a:rPr>
              <a:t>Ass. Prof. at Cal Poly, </a:t>
            </a:r>
          </a:p>
          <a:p>
            <a:pPr marL="457200" lvl="1" indent="0">
              <a:buNone/>
            </a:pPr>
            <a:r>
              <a:rPr lang="en-US" sz="1600" dirty="0" smtClean="0">
                <a:latin typeface="Arial" charset="0"/>
              </a:rPr>
              <a:t>     SLOC</a:t>
            </a:r>
            <a:endParaRPr lang="en-US" sz="1600" dirty="0">
              <a:latin typeface="Arial" charset="0"/>
            </a:endParaRPr>
          </a:p>
          <a:p>
            <a:pPr lvl="1"/>
            <a:r>
              <a:rPr lang="en-US" sz="1600" dirty="0">
                <a:latin typeface="Arial" charset="0"/>
              </a:rPr>
              <a:t>Ryoichi Miyamoto, BNL, now ESS Staff</a:t>
            </a:r>
          </a:p>
          <a:p>
            <a:pPr lvl="1"/>
            <a:r>
              <a:rPr lang="en-US" sz="1600" dirty="0" err="1">
                <a:latin typeface="Arial" charset="0"/>
              </a:rPr>
              <a:t>Dariusz</a:t>
            </a:r>
            <a:r>
              <a:rPr lang="en-US" sz="1600" dirty="0">
                <a:latin typeface="Arial" charset="0"/>
              </a:rPr>
              <a:t> </a:t>
            </a:r>
            <a:r>
              <a:rPr lang="en-US" sz="1600" dirty="0" err="1">
                <a:latin typeface="Arial" charset="0"/>
              </a:rPr>
              <a:t>Bocian</a:t>
            </a:r>
            <a:r>
              <a:rPr lang="en-US" sz="1600" dirty="0">
                <a:latin typeface="Arial" charset="0"/>
              </a:rPr>
              <a:t>, FNAL, now Ass. Prof. at </a:t>
            </a:r>
            <a:br>
              <a:rPr lang="en-US" sz="1600" dirty="0">
                <a:latin typeface="Arial" charset="0"/>
              </a:rPr>
            </a:br>
            <a:r>
              <a:rPr lang="en-US" sz="1600" dirty="0">
                <a:latin typeface="Arial" charset="0"/>
              </a:rPr>
              <a:t>The </a:t>
            </a:r>
            <a:r>
              <a:rPr lang="en-US" sz="1600" dirty="0" err="1">
                <a:latin typeface="Arial" charset="0"/>
              </a:rPr>
              <a:t>Henryk</a:t>
            </a:r>
            <a:r>
              <a:rPr lang="en-US" sz="1600" dirty="0">
                <a:latin typeface="Arial" charset="0"/>
              </a:rPr>
              <a:t> </a:t>
            </a:r>
            <a:r>
              <a:rPr lang="en-US" sz="1600" dirty="0" err="1">
                <a:latin typeface="Arial" charset="0"/>
              </a:rPr>
              <a:t>Niewodniczański</a:t>
            </a:r>
            <a:r>
              <a:rPr lang="en-US" sz="1600" dirty="0">
                <a:latin typeface="Arial" charset="0"/>
              </a:rPr>
              <a:t> Institute of Nuclear </a:t>
            </a:r>
            <a:br>
              <a:rPr lang="en-US" sz="1600" dirty="0">
                <a:latin typeface="Arial" charset="0"/>
              </a:rPr>
            </a:br>
            <a:r>
              <a:rPr lang="en-US" sz="1600" dirty="0">
                <a:latin typeface="Arial" charset="0"/>
              </a:rPr>
              <a:t>Physics </a:t>
            </a:r>
            <a:endParaRPr lang="en-US" sz="1600" dirty="0" smtClean="0">
              <a:latin typeface="Arial" charset="0"/>
            </a:endParaRPr>
          </a:p>
          <a:p>
            <a:pPr lvl="1"/>
            <a:r>
              <a:rPr lang="en-US" sz="1600" dirty="0" err="1" smtClean="0">
                <a:latin typeface="Arial" charset="0"/>
              </a:rPr>
              <a:t>Valentina</a:t>
            </a:r>
            <a:r>
              <a:rPr lang="en-US" sz="1600" dirty="0" smtClean="0">
                <a:latin typeface="Arial" charset="0"/>
              </a:rPr>
              <a:t> </a:t>
            </a:r>
            <a:r>
              <a:rPr lang="en-US" sz="1600" dirty="0" err="1" smtClean="0">
                <a:latin typeface="Arial" charset="0"/>
              </a:rPr>
              <a:t>Previtali</a:t>
            </a:r>
            <a:r>
              <a:rPr lang="en-US" sz="1600" dirty="0" smtClean="0">
                <a:latin typeface="Arial" charset="0"/>
              </a:rPr>
              <a:t>, now Teacher in Geneva</a:t>
            </a:r>
          </a:p>
          <a:p>
            <a:pPr lvl="1"/>
            <a:r>
              <a:rPr lang="en-US" sz="1600" dirty="0" smtClean="0">
                <a:latin typeface="Arial" charset="0"/>
              </a:rPr>
              <a:t>Simon White, BNL Staff</a:t>
            </a:r>
            <a:endParaRPr lang="en-US" sz="1600" dirty="0">
              <a:latin typeface="Arial" charset="0"/>
            </a:endParaRPr>
          </a:p>
          <a:p>
            <a:r>
              <a:rPr lang="en-US" sz="1800" dirty="0">
                <a:latin typeface="Arial" charset="0"/>
              </a:rPr>
              <a:t>Present</a:t>
            </a:r>
          </a:p>
          <a:p>
            <a:pPr lvl="1"/>
            <a:r>
              <a:rPr lang="en-US" sz="1600" dirty="0" smtClean="0">
                <a:latin typeface="Arial" charset="0"/>
              </a:rPr>
              <a:t>John </a:t>
            </a:r>
            <a:r>
              <a:rPr lang="en-US" sz="1600" dirty="0" err="1">
                <a:latin typeface="Arial" charset="0"/>
              </a:rPr>
              <a:t>Cesaratto</a:t>
            </a:r>
            <a:r>
              <a:rPr lang="en-US" sz="1600" dirty="0">
                <a:latin typeface="Arial" charset="0"/>
              </a:rPr>
              <a:t>, SLAC</a:t>
            </a:r>
          </a:p>
          <a:p>
            <a:pPr lvl="1"/>
            <a:r>
              <a:rPr lang="en-US" sz="1600" dirty="0">
                <a:latin typeface="Arial" charset="0"/>
              </a:rPr>
              <a:t>Ian Pong, LBNL</a:t>
            </a:r>
          </a:p>
          <a:p>
            <a:pPr lvl="1"/>
            <a:r>
              <a:rPr lang="en-US" sz="1600" dirty="0">
                <a:latin typeface="Arial" charset="0"/>
              </a:rPr>
              <a:t>Silvia </a:t>
            </a:r>
            <a:r>
              <a:rPr lang="en-US" sz="1600" dirty="0" err="1">
                <a:latin typeface="Arial" charset="0"/>
              </a:rPr>
              <a:t>Verdu</a:t>
            </a:r>
            <a:r>
              <a:rPr lang="en-US" sz="1600" dirty="0">
                <a:latin typeface="Arial" charset="0"/>
              </a:rPr>
              <a:t> Andres, BNL</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2486025"/>
            <a:ext cx="33147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40965" name="Slide Number Placeholder 3"/>
          <p:cNvSpPr>
            <a:spLocks noGrp="1"/>
          </p:cNvSpPr>
          <p:nvPr>
            <p:ph type="sldNum" sz="quarter" idx="4294967295"/>
          </p:nvPr>
        </p:nvSpPr>
        <p:spPr>
          <a:xfrm>
            <a:off x="381000" y="6305550"/>
            <a:ext cx="5334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1D59910D-6EE1-B34B-8270-2F1D813DC1C7}" type="slidenum">
              <a:rPr lang="en-US" sz="1200">
                <a:solidFill>
                  <a:srgbClr val="FFFFFF"/>
                </a:solidFill>
              </a:rPr>
              <a:pPr eaLnBrk="1" hangingPunct="1"/>
              <a:t>7</a:t>
            </a:fld>
            <a:endParaRPr lang="en-US" sz="1200">
              <a:solidFill>
                <a:srgbClr val="FFFFFF"/>
              </a:solidFill>
            </a:endParaRPr>
          </a:p>
        </p:txBody>
      </p:sp>
    </p:spTree>
    <p:extLst>
      <p:ext uri="{BB962C8B-B14F-4D97-AF65-F5344CB8AC3E}">
        <p14:creationId xmlns:p14="http://schemas.microsoft.com/office/powerpoint/2010/main" val="257233854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38200"/>
            <a:ext cx="8991600" cy="5486400"/>
          </a:xfrm>
        </p:spPr>
        <p:txBody>
          <a:bodyPr>
            <a:normAutofit fontScale="85000" lnSpcReduction="20000"/>
          </a:bodyPr>
          <a:lstStyle/>
          <a:p>
            <a:r>
              <a:rPr lang="en-US" dirty="0" smtClean="0"/>
              <a:t>Commitment to maintain </a:t>
            </a:r>
            <a:r>
              <a:rPr lang="en-US" dirty="0" err="1" smtClean="0"/>
              <a:t>Toohig</a:t>
            </a:r>
            <a:r>
              <a:rPr lang="en-US" dirty="0" smtClean="0"/>
              <a:t> Fellowship, directing it to the general “risk-reduction” goals of LARP in the next ~4 years.</a:t>
            </a:r>
          </a:p>
          <a:p>
            <a:r>
              <a:rPr lang="en-US" dirty="0" smtClean="0"/>
              <a:t>Fellowship posting changed to reflect emphasis on:</a:t>
            </a:r>
          </a:p>
          <a:p>
            <a:pPr lvl="1"/>
            <a:r>
              <a:rPr lang="en-US" dirty="0" smtClean="0"/>
              <a:t>Focus on Magnets, Crab Cavities and Wide Band Feedback System</a:t>
            </a:r>
          </a:p>
          <a:p>
            <a:r>
              <a:rPr lang="en-US" dirty="0" smtClean="0"/>
              <a:t>Four </a:t>
            </a:r>
            <a:r>
              <a:rPr lang="en-US" dirty="0" err="1" smtClean="0"/>
              <a:t>Toohig</a:t>
            </a:r>
            <a:r>
              <a:rPr lang="en-US" dirty="0" smtClean="0"/>
              <a:t> Fellowship Candidates will present their work at this Collaboration Meeting:</a:t>
            </a:r>
          </a:p>
          <a:p>
            <a:pPr lvl="1"/>
            <a:r>
              <a:rPr lang="en-US" dirty="0" smtClean="0"/>
              <a:t>Dr. Douglas </a:t>
            </a:r>
            <a:r>
              <a:rPr lang="en-US" dirty="0" err="1" smtClean="0"/>
              <a:t>Bett</a:t>
            </a:r>
            <a:r>
              <a:rPr lang="en-US" dirty="0" smtClean="0"/>
              <a:t> (U. Oxford)</a:t>
            </a:r>
          </a:p>
          <a:p>
            <a:pPr lvl="1"/>
            <a:r>
              <a:rPr lang="en-US" dirty="0" smtClean="0"/>
              <a:t>Dr. Trey </a:t>
            </a:r>
            <a:r>
              <a:rPr lang="en-US" dirty="0" err="1" smtClean="0"/>
              <a:t>Holik</a:t>
            </a:r>
            <a:r>
              <a:rPr lang="en-US" dirty="0" smtClean="0"/>
              <a:t> (Texas A&amp;M U.)</a:t>
            </a:r>
          </a:p>
          <a:p>
            <a:pPr lvl="1"/>
            <a:r>
              <a:rPr lang="en-US" dirty="0" smtClean="0"/>
              <a:t>Dr. Kent Wotton (U. Melbourne)</a:t>
            </a:r>
          </a:p>
          <a:p>
            <a:pPr lvl="1"/>
            <a:r>
              <a:rPr lang="en-US" dirty="0" smtClean="0"/>
              <a:t>Dr. Pei Zhang(CERN – U. Manchester)</a:t>
            </a:r>
          </a:p>
          <a:p>
            <a:r>
              <a:rPr lang="en-US" dirty="0" smtClean="0"/>
              <a:t>Next Step: submission of Fellowship Proposal letter to Chair (Prof. Fox) in ~10 days after this CM and selection by June 2014.</a:t>
            </a:r>
          </a:p>
          <a:p>
            <a:pPr lvl="1"/>
            <a:endParaRPr lang="en-US" dirty="0"/>
          </a:p>
        </p:txBody>
      </p:sp>
      <p:sp>
        <p:nvSpPr>
          <p:cNvPr id="4" name="Slide Number Placeholder 3"/>
          <p:cNvSpPr>
            <a:spLocks noGrp="1"/>
          </p:cNvSpPr>
          <p:nvPr>
            <p:ph type="sldNum" sz="quarter" idx="12"/>
          </p:nvPr>
        </p:nvSpPr>
        <p:spPr/>
        <p:txBody>
          <a:bodyPr/>
          <a:lstStyle/>
          <a:p>
            <a:fld id="{E5266E6E-3187-4C1D-BA6D-2ACAC749C432}" type="slidenum">
              <a:rPr lang="en-US" smtClean="0"/>
              <a:t>8</a:t>
            </a:fld>
            <a:endParaRPr lang="en-US"/>
          </a:p>
        </p:txBody>
      </p:sp>
      <p:sp>
        <p:nvSpPr>
          <p:cNvPr id="5" name="Title 1"/>
          <p:cNvSpPr>
            <a:spLocks noGrp="1"/>
          </p:cNvSpPr>
          <p:nvPr>
            <p:ph type="title"/>
          </p:nvPr>
        </p:nvSpPr>
        <p:spPr>
          <a:xfrm>
            <a:off x="762000" y="0"/>
            <a:ext cx="6705600" cy="685800"/>
          </a:xfrm>
        </p:spPr>
        <p:txBody>
          <a:bodyPr>
            <a:normAutofit fontScale="90000"/>
          </a:bodyPr>
          <a:lstStyle/>
          <a:p>
            <a:r>
              <a:rPr lang="en-US" dirty="0" err="1">
                <a:latin typeface="Arial" charset="0"/>
              </a:rPr>
              <a:t>Toohig</a:t>
            </a:r>
            <a:r>
              <a:rPr lang="en-US" dirty="0">
                <a:latin typeface="Arial" charset="0"/>
              </a:rPr>
              <a:t> </a:t>
            </a:r>
            <a:r>
              <a:rPr lang="en-US" dirty="0" smtClean="0">
                <a:latin typeface="Arial" charset="0"/>
              </a:rPr>
              <a:t>Fellowship</a:t>
            </a:r>
            <a:endParaRPr lang="en-US" dirty="0">
              <a:latin typeface="Arial" charset="0"/>
            </a:endParaRPr>
          </a:p>
        </p:txBody>
      </p:sp>
    </p:spTree>
    <p:extLst>
      <p:ext uri="{BB962C8B-B14F-4D97-AF65-F5344CB8AC3E}">
        <p14:creationId xmlns:p14="http://schemas.microsoft.com/office/powerpoint/2010/main" val="21699434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DOE LARP Review</a:t>
            </a:r>
            <a:endParaRPr lang="en-US" dirty="0"/>
          </a:p>
        </p:txBody>
      </p:sp>
      <p:sp>
        <p:nvSpPr>
          <p:cNvPr id="3" name="Content Placeholder 2"/>
          <p:cNvSpPr>
            <a:spLocks noGrp="1"/>
          </p:cNvSpPr>
          <p:nvPr>
            <p:ph idx="1"/>
          </p:nvPr>
        </p:nvSpPr>
        <p:spPr/>
        <p:txBody>
          <a:bodyPr/>
          <a:lstStyle/>
          <a:p>
            <a:r>
              <a:rPr lang="en-US" dirty="0" smtClean="0"/>
              <a:t>DOE LARP Review at FNAL in February 2014. </a:t>
            </a:r>
          </a:p>
        </p:txBody>
      </p:sp>
      <p:sp>
        <p:nvSpPr>
          <p:cNvPr id="4" name="Slide Number Placeholder 3"/>
          <p:cNvSpPr>
            <a:spLocks noGrp="1"/>
          </p:cNvSpPr>
          <p:nvPr>
            <p:ph type="sldNum" sz="quarter" idx="12"/>
          </p:nvPr>
        </p:nvSpPr>
        <p:spPr/>
        <p:txBody>
          <a:bodyPr/>
          <a:lstStyle/>
          <a:p>
            <a:fld id="{E5266E6E-3187-4C1D-BA6D-2ACAC749C432}" type="slidenum">
              <a:rPr lang="en-US" smtClean="0"/>
              <a:t>9</a:t>
            </a:fld>
            <a:endParaRPr lang="en-US"/>
          </a:p>
        </p:txBody>
      </p:sp>
      <p:pic>
        <p:nvPicPr>
          <p:cNvPr id="5" name="Picture 4" descr="Screen Shot 2014-04-18 at 3.15.29 PM.png"/>
          <p:cNvPicPr>
            <a:picLocks noChangeAspect="1"/>
          </p:cNvPicPr>
          <p:nvPr/>
        </p:nvPicPr>
        <p:blipFill rotWithShape="1">
          <a:blip r:embed="rId2" cstate="print">
            <a:extLst>
              <a:ext uri="{28A0092B-C50C-407E-A947-70E740481C1C}">
                <a14:useLocalDpi xmlns:a14="http://schemas.microsoft.com/office/drawing/2010/main" val="0"/>
              </a:ext>
            </a:extLst>
          </a:blip>
          <a:srcRect l="26307" t="38889" r="38235" b="33660"/>
          <a:stretch/>
        </p:blipFill>
        <p:spPr>
          <a:xfrm>
            <a:off x="381000" y="1752600"/>
            <a:ext cx="8188962" cy="3962400"/>
          </a:xfrm>
          <a:prstGeom prst="rect">
            <a:avLst/>
          </a:prstGeom>
          <a:ln>
            <a:solidFill>
              <a:schemeClr val="tx1"/>
            </a:solidFill>
          </a:ln>
        </p:spPr>
      </p:pic>
      <p:grpSp>
        <p:nvGrpSpPr>
          <p:cNvPr id="11" name="Group 10"/>
          <p:cNvGrpSpPr/>
          <p:nvPr/>
        </p:nvGrpSpPr>
        <p:grpSpPr>
          <a:xfrm>
            <a:off x="304800" y="2895600"/>
            <a:ext cx="8077200" cy="2590800"/>
            <a:chOff x="304800" y="2895600"/>
            <a:chExt cx="8077200" cy="2590800"/>
          </a:xfrm>
        </p:grpSpPr>
        <p:sp>
          <p:nvSpPr>
            <p:cNvPr id="9" name="Rounded Rectangle 8"/>
            <p:cNvSpPr/>
            <p:nvPr/>
          </p:nvSpPr>
          <p:spPr>
            <a:xfrm>
              <a:off x="304800" y="2895600"/>
              <a:ext cx="6858000" cy="3810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0" name="Rounded Rectangle 9"/>
            <p:cNvSpPr/>
            <p:nvPr/>
          </p:nvSpPr>
          <p:spPr>
            <a:xfrm>
              <a:off x="304800" y="4876800"/>
              <a:ext cx="8077200" cy="6096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pic>
        <p:nvPicPr>
          <p:cNvPr id="6" name="Picture 5" descr="Screen Shot 2014-04-18 at 3.15.57 PM.png"/>
          <p:cNvPicPr>
            <a:picLocks noChangeAspect="1"/>
          </p:cNvPicPr>
          <p:nvPr/>
        </p:nvPicPr>
        <p:blipFill rotWithShape="1">
          <a:blip r:embed="rId3" cstate="print">
            <a:extLst>
              <a:ext uri="{28A0092B-C50C-407E-A947-70E740481C1C}">
                <a14:useLocalDpi xmlns:a14="http://schemas.microsoft.com/office/drawing/2010/main" val="0"/>
              </a:ext>
            </a:extLst>
          </a:blip>
          <a:srcRect l="14379" t="22941" r="29739" b="30262"/>
          <a:stretch/>
        </p:blipFill>
        <p:spPr>
          <a:xfrm>
            <a:off x="304800" y="1524000"/>
            <a:ext cx="8458200" cy="4343400"/>
          </a:xfrm>
          <a:prstGeom prst="rect">
            <a:avLst/>
          </a:prstGeom>
          <a:ln>
            <a:solidFill>
              <a:srgbClr val="000000"/>
            </a:solidFill>
          </a:ln>
        </p:spPr>
      </p:pic>
      <p:sp>
        <p:nvSpPr>
          <p:cNvPr id="12" name="Rounded Rectangle 11"/>
          <p:cNvSpPr/>
          <p:nvPr/>
        </p:nvSpPr>
        <p:spPr>
          <a:xfrm>
            <a:off x="685800" y="3581400"/>
            <a:ext cx="8001000" cy="12954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304800" y="76200"/>
            <a:ext cx="8458200" cy="6452616"/>
            <a:chOff x="304800" y="1447800"/>
            <a:chExt cx="8458200" cy="6452616"/>
          </a:xfrm>
        </p:grpSpPr>
        <p:pic>
          <p:nvPicPr>
            <p:cNvPr id="7" name="Picture 6" descr="Screen Shot 2014-04-18 at 3.16.50 PM.png"/>
            <p:cNvPicPr>
              <a:picLocks noChangeAspect="1"/>
            </p:cNvPicPr>
            <p:nvPr/>
          </p:nvPicPr>
          <p:blipFill rotWithShape="1">
            <a:blip r:embed="rId4" cstate="print">
              <a:extLst>
                <a:ext uri="{28A0092B-C50C-407E-A947-70E740481C1C}">
                  <a14:useLocalDpi xmlns:a14="http://schemas.microsoft.com/office/drawing/2010/main" val="0"/>
                </a:ext>
              </a:extLst>
            </a:blip>
            <a:srcRect l="15866" t="19477" r="28088" b="61177"/>
            <a:stretch/>
          </p:blipFill>
          <p:spPr>
            <a:xfrm>
              <a:off x="304800" y="1447800"/>
              <a:ext cx="8458200" cy="1824801"/>
            </a:xfrm>
            <a:prstGeom prst="rect">
              <a:avLst/>
            </a:prstGeom>
            <a:ln>
              <a:solidFill>
                <a:srgbClr val="000000"/>
              </a:solidFill>
            </a:ln>
          </p:spPr>
        </p:pic>
        <p:pic>
          <p:nvPicPr>
            <p:cNvPr id="8" name="Picture 7" descr="Screen Shot 2014-04-18 at 3.18.13 PM.png"/>
            <p:cNvPicPr>
              <a:picLocks noChangeAspect="1"/>
            </p:cNvPicPr>
            <p:nvPr/>
          </p:nvPicPr>
          <p:blipFill rotWithShape="1">
            <a:blip r:embed="rId5" cstate="print">
              <a:extLst>
                <a:ext uri="{28A0092B-C50C-407E-A947-70E740481C1C}">
                  <a14:useLocalDpi xmlns:a14="http://schemas.microsoft.com/office/drawing/2010/main" val="0"/>
                </a:ext>
              </a:extLst>
            </a:blip>
            <a:srcRect l="16013" t="27124" r="34967" b="30000"/>
            <a:stretch/>
          </p:blipFill>
          <p:spPr>
            <a:xfrm>
              <a:off x="304800" y="3276599"/>
              <a:ext cx="8458200" cy="4623817"/>
            </a:xfrm>
            <a:prstGeom prst="rect">
              <a:avLst/>
            </a:prstGeom>
            <a:ln>
              <a:solidFill>
                <a:schemeClr val="tx1"/>
              </a:solidFill>
            </a:ln>
          </p:spPr>
        </p:pic>
      </p:grpSp>
    </p:spTree>
    <p:extLst>
      <p:ext uri="{BB962C8B-B14F-4D97-AF65-F5344CB8AC3E}">
        <p14:creationId xmlns:p14="http://schemas.microsoft.com/office/powerpoint/2010/main" val="1466323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46874</TotalTime>
  <Pages>1</Pages>
  <Words>1824</Words>
  <Application>Microsoft Macintosh PowerPoint</Application>
  <PresentationFormat>On-screen Show (4:3)</PresentationFormat>
  <Paragraphs>598</Paragraphs>
  <Slides>18</Slides>
  <Notes>0</Notes>
  <HiddenSlides>0</HiddenSlides>
  <MMClips>0</MMClips>
  <ScaleCrop>false</ScaleCrop>
  <HeadingPairs>
    <vt:vector size="6" baseType="variant">
      <vt:variant>
        <vt:lpstr>Theme</vt:lpstr>
      </vt:variant>
      <vt:variant>
        <vt:i4>1</vt:i4>
      </vt:variant>
      <vt:variant>
        <vt:lpstr>Slide Titles</vt:lpstr>
      </vt:variant>
      <vt:variant>
        <vt:i4>18</vt:i4>
      </vt:variant>
      <vt:variant>
        <vt:lpstr>Custom Shows</vt:lpstr>
      </vt:variant>
      <vt:variant>
        <vt:i4>1</vt:i4>
      </vt:variant>
    </vt:vector>
  </HeadingPairs>
  <TitlesOfParts>
    <vt:vector size="20" baseType="lpstr">
      <vt:lpstr>Office Theme</vt:lpstr>
      <vt:lpstr>LARP: Present and Future </vt:lpstr>
      <vt:lpstr>Summary</vt:lpstr>
      <vt:lpstr>2014 CM22 Organization</vt:lpstr>
      <vt:lpstr>LARP History and Transformation</vt:lpstr>
      <vt:lpstr>US in-kind Contribution to HL-LHC:  a preliminary look</vt:lpstr>
      <vt:lpstr>FY14-FY17 LARP Organization</vt:lpstr>
      <vt:lpstr>Toohig Fellowship</vt:lpstr>
      <vt:lpstr>Toohig Fellowship</vt:lpstr>
      <vt:lpstr>DOE LARP Review</vt:lpstr>
      <vt:lpstr>What do we need in FY14-FY17 ?</vt:lpstr>
      <vt:lpstr>LARP Funding:  how are we doing in FY14</vt:lpstr>
      <vt:lpstr>FY15 Guidance – Intro 1</vt:lpstr>
      <vt:lpstr>PowerPoint Presentation</vt:lpstr>
      <vt:lpstr>What do we need in FY14-FY17 ?</vt:lpstr>
      <vt:lpstr>PowerPoint Presentation</vt:lpstr>
      <vt:lpstr>US Contribution to HL-LHC</vt:lpstr>
      <vt:lpstr>Long Lead-time Items (LLI)</vt:lpstr>
      <vt:lpstr>Future “Technical” Goals</vt:lpstr>
      <vt:lpstr>Custom Show 1</vt:lpstr>
    </vt:vector>
  </TitlesOfParts>
  <Manager/>
  <Company>LBNL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Division Future Plans</dc:title>
  <dc:subject>Generic Presentation</dc:subject>
  <dc:creator>PCuser</dc:creator>
  <cp:keywords>Presentation Generic</cp:keywords>
  <dc:description/>
  <cp:lastModifiedBy>G A</cp:lastModifiedBy>
  <cp:revision>1935</cp:revision>
  <cp:lastPrinted>2014-05-01T19:59:19Z</cp:lastPrinted>
  <dcterms:created xsi:type="dcterms:W3CDTF">2004-10-30T19:36:16Z</dcterms:created>
  <dcterms:modified xsi:type="dcterms:W3CDTF">2014-05-07T13:59:28Z</dcterms:modified>
  <cp:category/>
</cp:coreProperties>
</file>