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77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727825" cy="9859963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pitchFamily="34" charset="0"/>
        <a:ea typeface="MS PGothic" pitchFamily="2" charset="-128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pitchFamily="34" charset="0"/>
        <a:ea typeface="MS PGothic" pitchFamily="2" charset="-128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pitchFamily="34" charset="0"/>
        <a:ea typeface="MS PGothic" pitchFamily="2" charset="-128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pitchFamily="34" charset="0"/>
        <a:ea typeface="MS PGothic" pitchFamily="2" charset="-128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pitchFamily="34" charset="0"/>
        <a:ea typeface="MS PGothic" pitchFamily="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MS PGothic" pitchFamily="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MS PGothic" pitchFamily="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MS PGothic" pitchFamily="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MS PGothic" pitchFamily="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84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727825" cy="98599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727825" cy="98599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727825" cy="98599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727825" cy="98599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727825" cy="98599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727825" cy="98599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6727825" cy="98599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0"/>
            <a:ext cx="6727825" cy="98599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0" y="0"/>
            <a:ext cx="6727825" cy="98599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0" y="0"/>
            <a:ext cx="6727825" cy="98599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0" y="0"/>
            <a:ext cx="29146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3811588" y="0"/>
            <a:ext cx="29146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Img"/>
          </p:nvPr>
        </p:nvSpPr>
        <p:spPr bwMode="auto">
          <a:xfrm>
            <a:off x="900113" y="739775"/>
            <a:ext cx="4913312" cy="368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6" name="Rectangle 14"/>
          <p:cNvSpPr>
            <a:spLocks noGrp="1" noChangeArrowheads="1"/>
          </p:cNvSpPr>
          <p:nvPr>
            <p:ph type="body"/>
          </p:nvPr>
        </p:nvSpPr>
        <p:spPr bwMode="auto">
          <a:xfrm>
            <a:off x="673100" y="4683125"/>
            <a:ext cx="5365750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x-none" altLang="x-none" smtClean="0"/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0" y="9364663"/>
            <a:ext cx="29146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3811588" y="9364663"/>
            <a:ext cx="28987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94B6A819-4F61-4587-B943-9308B17ADC3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89493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6865A1-DA1A-43FC-90AB-48E37AFE85B5}" type="slidenum">
              <a:rPr lang="en-US" altLang="x-none"/>
              <a:pPr/>
              <a:t>1</a:t>
            </a:fld>
            <a:endParaRPr lang="en-US" altLang="x-none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3811588" y="9364663"/>
            <a:ext cx="29083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31A25CC8-4148-4CF6-970C-97B2D2828D80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811588" y="9364663"/>
            <a:ext cx="29146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1617157D-DDDC-46B5-88AB-723E88A05152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901700" y="739775"/>
            <a:ext cx="4922838" cy="3697288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73100" y="4683125"/>
            <a:ext cx="5370513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F63934-B889-4A78-9CB4-9A65B8EF621B}" type="slidenum">
              <a:rPr lang="en-US" altLang="x-none"/>
              <a:pPr/>
              <a:t>10</a:t>
            </a:fld>
            <a:endParaRPr lang="en-US" altLang="x-none"/>
          </a:p>
        </p:txBody>
      </p:sp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3811588" y="9364663"/>
            <a:ext cx="29083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971616CF-6774-4CCB-8F9C-52E52D42D222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10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33794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39775"/>
            <a:ext cx="4929187" cy="369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73100" y="4683125"/>
            <a:ext cx="538162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F4E5A4-3FE9-4D5B-A65B-29B74DA2A41E}" type="slidenum">
              <a:rPr lang="en-US" altLang="x-none"/>
              <a:pPr/>
              <a:t>11</a:t>
            </a:fld>
            <a:endParaRPr lang="en-US" altLang="x-none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3811588" y="9364663"/>
            <a:ext cx="29083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43E9FB95-B008-4CB6-8B75-5A1C36BD3663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11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34818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39775"/>
            <a:ext cx="4929187" cy="369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73100" y="4683125"/>
            <a:ext cx="538162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3FAF08-74F3-454C-A91E-EE39908A4BBE}" type="slidenum">
              <a:rPr lang="en-US" altLang="x-none"/>
              <a:pPr/>
              <a:t>12</a:t>
            </a:fld>
            <a:endParaRPr lang="en-US" altLang="x-none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3811588" y="9364663"/>
            <a:ext cx="29083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9615477D-EED3-4D51-AB6F-800D22008B66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12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35842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39775"/>
            <a:ext cx="4929187" cy="369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73100" y="4683125"/>
            <a:ext cx="538162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2DA95B9-95BD-4246-B1C8-ED307B484A02}" type="slidenum">
              <a:rPr lang="en-US" altLang="x-none"/>
              <a:pPr/>
              <a:t>13</a:t>
            </a:fld>
            <a:endParaRPr lang="en-US" altLang="x-none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3811588" y="9364663"/>
            <a:ext cx="29083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FF793CB2-E1F5-4E91-AD27-634407E7F7F4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13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36866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39775"/>
            <a:ext cx="4929187" cy="369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73100" y="4683125"/>
            <a:ext cx="538162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AAFA7F-36DD-4A07-B33F-EF19D2EABCD7}" type="slidenum">
              <a:rPr lang="en-US" altLang="x-none"/>
              <a:pPr/>
              <a:t>14</a:t>
            </a:fld>
            <a:endParaRPr lang="en-US" altLang="x-none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3811588" y="9364663"/>
            <a:ext cx="29083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5D83D0F2-72E6-4D12-B9F4-A91B25FD46EF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14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37890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39775"/>
            <a:ext cx="4929187" cy="369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73100" y="4683125"/>
            <a:ext cx="538162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EA8031-044C-4FF7-AA4F-60D1124AD5B1}" type="slidenum">
              <a:rPr lang="en-US" altLang="x-none"/>
              <a:pPr/>
              <a:t>15</a:t>
            </a:fld>
            <a:endParaRPr lang="en-US" altLang="x-none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3811588" y="9364663"/>
            <a:ext cx="29083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D663D789-81FF-417A-B0A1-924AE8075EC0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15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38914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39775"/>
            <a:ext cx="4929187" cy="369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73100" y="4683125"/>
            <a:ext cx="538162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EDC03C-AB13-4130-B96D-0D14D5263052}" type="slidenum">
              <a:rPr lang="en-US" altLang="x-none"/>
              <a:pPr/>
              <a:t>16</a:t>
            </a:fld>
            <a:endParaRPr lang="en-US" altLang="x-none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3811588" y="9364663"/>
            <a:ext cx="29083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864A9B4D-B5B5-401F-9D84-576B9357611E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16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39938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39775"/>
            <a:ext cx="4929187" cy="369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673100" y="4683125"/>
            <a:ext cx="538162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A7F7AB-CEA7-4745-BE0B-320CEFB94FB5}" type="slidenum">
              <a:rPr lang="en-US" altLang="x-none"/>
              <a:pPr/>
              <a:t>17</a:t>
            </a:fld>
            <a:endParaRPr lang="en-US" altLang="x-none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3811588" y="9364663"/>
            <a:ext cx="29083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BD9B645C-1119-4682-93A5-B7EB465A8EEF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17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40962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39775"/>
            <a:ext cx="4929187" cy="369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73100" y="4683125"/>
            <a:ext cx="538162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0A3C3A-9E9F-4857-80FC-5877AF855F65}" type="slidenum">
              <a:rPr lang="en-US" altLang="x-none"/>
              <a:pPr/>
              <a:t>18</a:t>
            </a:fld>
            <a:endParaRPr lang="en-US" altLang="x-none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3811588" y="9364663"/>
            <a:ext cx="29083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91602A50-6651-44DE-943E-09127793031D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18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41986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39775"/>
            <a:ext cx="4929187" cy="369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673100" y="4683125"/>
            <a:ext cx="538162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8951D3-4033-496F-B5C1-D22E0DCF0C8D}" type="slidenum">
              <a:rPr lang="en-US" altLang="x-none"/>
              <a:pPr/>
              <a:t>19</a:t>
            </a:fld>
            <a:endParaRPr lang="en-US" altLang="x-none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3811588" y="9364663"/>
            <a:ext cx="29083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F9A47D54-EE22-48BB-B6E8-562824A95C84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19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43010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39775"/>
            <a:ext cx="4929187" cy="369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73100" y="4683125"/>
            <a:ext cx="538162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3C7602-2F1E-422B-8FB1-2B91C9F696B7}" type="slidenum">
              <a:rPr lang="en-US" altLang="x-none"/>
              <a:pPr/>
              <a:t>2</a:t>
            </a:fld>
            <a:endParaRPr lang="en-US" altLang="x-none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3811588" y="9364663"/>
            <a:ext cx="29083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37CB83A4-E4D0-4AEE-884B-A11BCA592182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2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26626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39775"/>
            <a:ext cx="4929187" cy="369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73100" y="4683125"/>
            <a:ext cx="538162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034554-7FC6-4079-845B-43B29F75400B}" type="slidenum">
              <a:rPr lang="en-US" altLang="x-none"/>
              <a:pPr/>
              <a:t>20</a:t>
            </a:fld>
            <a:endParaRPr lang="en-US" altLang="x-none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3811588" y="9364663"/>
            <a:ext cx="29083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95DD9822-C1EB-4794-8897-B9DC47B69C3F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20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44034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39775"/>
            <a:ext cx="4929187" cy="369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673100" y="4683125"/>
            <a:ext cx="538162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A41A47-2FF4-4267-AE41-F9EF84F0D253}" type="slidenum">
              <a:rPr lang="en-US" altLang="x-none"/>
              <a:pPr/>
              <a:t>21</a:t>
            </a:fld>
            <a:endParaRPr lang="en-US" altLang="x-none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3811588" y="9364663"/>
            <a:ext cx="29083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0C94803E-1D67-4002-9A53-37097CC2F3AC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21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45058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39775"/>
            <a:ext cx="4929187" cy="369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673100" y="4683125"/>
            <a:ext cx="538162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8ECA47-8764-4DF0-869A-0456F6C91405}" type="slidenum">
              <a:rPr lang="en-US" altLang="x-none"/>
              <a:pPr/>
              <a:t>22</a:t>
            </a:fld>
            <a:endParaRPr lang="en-US" altLang="x-none"/>
          </a:p>
        </p:txBody>
      </p:sp>
      <p:sp>
        <p:nvSpPr>
          <p:cNvPr id="460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39775"/>
            <a:ext cx="4929187" cy="369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673100" y="4683125"/>
            <a:ext cx="538162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D13B38-4BAD-46A6-AEAB-14D9A0F3E2CA}" type="slidenum">
              <a:rPr lang="en-US" altLang="x-none"/>
              <a:pPr/>
              <a:t>3</a:t>
            </a:fld>
            <a:endParaRPr lang="en-US" altLang="x-none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3811588" y="9364663"/>
            <a:ext cx="29083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1B115DB8-3340-441B-9CE2-57E35B6810B6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3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27650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39775"/>
            <a:ext cx="4929187" cy="369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73100" y="4683125"/>
            <a:ext cx="538162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C31751-BB47-4329-886C-F235CE758730}" type="slidenum">
              <a:rPr lang="en-US" altLang="x-none"/>
              <a:pPr/>
              <a:t>4</a:t>
            </a:fld>
            <a:endParaRPr lang="en-US" altLang="x-none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811588" y="9364663"/>
            <a:ext cx="29083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10F1CA53-83B8-4DE7-B0CE-46EE84C5E08B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4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28674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39775"/>
            <a:ext cx="4929187" cy="369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73100" y="4683125"/>
            <a:ext cx="538162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FA7E69-D754-471B-BC75-C3AA82CA759E}" type="slidenum">
              <a:rPr lang="en-US" altLang="x-none"/>
              <a:pPr/>
              <a:t>5</a:t>
            </a:fld>
            <a:endParaRPr lang="en-US" altLang="x-none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3811588" y="9364663"/>
            <a:ext cx="29083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DE6952F5-5C78-4DAA-9825-B51F09E0AFEE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5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29698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39775"/>
            <a:ext cx="4929187" cy="369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73100" y="4683125"/>
            <a:ext cx="538162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FECA14-B607-4D01-A33B-077104673EF1}" type="slidenum">
              <a:rPr lang="en-US" altLang="x-none"/>
              <a:pPr/>
              <a:t>6</a:t>
            </a:fld>
            <a:endParaRPr lang="en-US" altLang="x-none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3811588" y="9364663"/>
            <a:ext cx="29083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2D3B24CD-49DC-42BE-ABFB-8373813E7029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6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30722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39775"/>
            <a:ext cx="4929187" cy="369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73100" y="4683125"/>
            <a:ext cx="538162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FECA14-B607-4D01-A33B-077104673EF1}" type="slidenum">
              <a:rPr lang="en-US" altLang="x-none"/>
              <a:pPr/>
              <a:t>7</a:t>
            </a:fld>
            <a:endParaRPr lang="en-US" altLang="x-none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3811588" y="9364663"/>
            <a:ext cx="29083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2D3B24CD-49DC-42BE-ABFB-8373813E7029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7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30722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39775"/>
            <a:ext cx="4929187" cy="369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73100" y="4683125"/>
            <a:ext cx="538162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94D01D-EB9F-4A83-8A9B-768C1013E45E}" type="slidenum">
              <a:rPr lang="en-US" altLang="x-none"/>
              <a:pPr/>
              <a:t>8</a:t>
            </a:fld>
            <a:endParaRPr lang="en-US" altLang="x-none"/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3811588" y="9364663"/>
            <a:ext cx="29083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11B3EF05-586E-438D-BBE7-1237C86A7F7D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8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31746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39775"/>
            <a:ext cx="4929187" cy="369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73100" y="4683125"/>
            <a:ext cx="538162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5541C0-80FC-453A-8474-17E8166716E3}" type="slidenum">
              <a:rPr lang="en-US" altLang="x-none"/>
              <a:pPr/>
              <a:t>9</a:t>
            </a:fld>
            <a:endParaRPr lang="en-US" altLang="x-none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11588" y="9364663"/>
            <a:ext cx="29083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5042BB2A-CBB9-4ED7-904E-4D6AA8A3A939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9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32770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39775"/>
            <a:ext cx="4929187" cy="3697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73100" y="4683125"/>
            <a:ext cx="538162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 dirty="0"/>
              <a:t>R. Bruce, </a:t>
            </a:r>
            <a:r>
              <a:rPr lang="en-US" altLang="x-none" dirty="0" smtClean="0"/>
              <a:t>2014.05.08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1E9990E-CF19-4DAF-A3C5-B52374E225C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0861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 dirty="0"/>
              <a:t>R. Bruce, </a:t>
            </a:r>
            <a:r>
              <a:rPr lang="en-US" altLang="x-none" dirty="0" smtClean="0"/>
              <a:t>2014.05.08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766AC6D-7BC2-4D91-A3DA-8B7F2A93693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5594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0688" y="0"/>
            <a:ext cx="2205037" cy="6110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465888" cy="6110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 dirty="0"/>
              <a:t>R. Bruce, </a:t>
            </a:r>
            <a:r>
              <a:rPr lang="en-US" altLang="x-none" dirty="0" smtClean="0"/>
              <a:t>2014.05.08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4755FCD-9A67-470F-8905-64D1D9E641B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01839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 dirty="0"/>
              <a:t>R. Bruce, </a:t>
            </a:r>
            <a:r>
              <a:rPr lang="en-US" altLang="x-none" dirty="0" smtClean="0"/>
              <a:t>2014.05.08</a:t>
            </a:r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845085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 dirty="0"/>
              <a:t>R. Bruce, </a:t>
            </a:r>
            <a:r>
              <a:rPr lang="en-US" altLang="x-none" dirty="0" smtClean="0"/>
              <a:t>2014.05.08</a:t>
            </a:r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22911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 dirty="0"/>
              <a:t>R. Bruce, </a:t>
            </a:r>
            <a:r>
              <a:rPr lang="en-US" altLang="x-none" dirty="0" smtClean="0"/>
              <a:t>2014.05.08</a:t>
            </a:r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669559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335463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143000"/>
            <a:ext cx="4335462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 dirty="0"/>
              <a:t>R. Bruce, </a:t>
            </a:r>
            <a:r>
              <a:rPr lang="en-US" altLang="x-none" dirty="0" smtClean="0"/>
              <a:t>2014.05.08</a:t>
            </a:r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4119768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 dirty="0"/>
              <a:t>R. Bruce, </a:t>
            </a:r>
            <a:r>
              <a:rPr lang="en-US" altLang="x-none" dirty="0" smtClean="0"/>
              <a:t>2014.05.08</a:t>
            </a:r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432385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 dirty="0"/>
              <a:t>R. Bruce, </a:t>
            </a:r>
            <a:r>
              <a:rPr lang="en-US" altLang="x-none" dirty="0" smtClean="0"/>
              <a:t>2014.05.08</a:t>
            </a:r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440466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 dirty="0"/>
              <a:t>R. Bruce, </a:t>
            </a:r>
            <a:r>
              <a:rPr lang="en-US" altLang="x-none" dirty="0" smtClean="0"/>
              <a:t>2014.05.08</a:t>
            </a:r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168076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 dirty="0"/>
              <a:t>R. Bruce, </a:t>
            </a:r>
            <a:r>
              <a:rPr lang="en-US" altLang="x-none" dirty="0" smtClean="0"/>
              <a:t>2014.05.08</a:t>
            </a:r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659869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 dirty="0"/>
              <a:t>R. Bruce, </a:t>
            </a:r>
            <a:r>
              <a:rPr lang="en-US" altLang="x-none" dirty="0" smtClean="0"/>
              <a:t>2014.05.08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A26F4C-8589-4BEF-8BCF-84FAB12154B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95965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 dirty="0"/>
              <a:t>R. Bruce, </a:t>
            </a:r>
            <a:r>
              <a:rPr lang="en-US" altLang="x-none" dirty="0" smtClean="0"/>
              <a:t>2014.05.08</a:t>
            </a:r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809279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 dirty="0"/>
              <a:t>R. Bruce, </a:t>
            </a:r>
            <a:r>
              <a:rPr lang="en-US" altLang="x-none" dirty="0" smtClean="0"/>
              <a:t>2014.05.08</a:t>
            </a:r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475596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0688" y="0"/>
            <a:ext cx="2205037" cy="6110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465888" cy="6110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 dirty="0"/>
              <a:t>R. Bruce, </a:t>
            </a:r>
            <a:r>
              <a:rPr lang="en-US" altLang="x-none" dirty="0" smtClean="0"/>
              <a:t>2014.05.08</a:t>
            </a:r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75867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 dirty="0"/>
              <a:t>R. Bruce, </a:t>
            </a:r>
            <a:r>
              <a:rPr lang="en-US" altLang="x-none" dirty="0" smtClean="0"/>
              <a:t>2014.05.08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958150-34D4-405D-AD3D-21253B874BF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7419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335463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143000"/>
            <a:ext cx="4335462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 dirty="0"/>
              <a:t>R. Bruce, </a:t>
            </a:r>
            <a:r>
              <a:rPr lang="en-US" altLang="x-none" dirty="0" smtClean="0"/>
              <a:t>2014.05.08</a:t>
            </a:r>
            <a:endParaRPr lang="en-US" alt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2301988-EAC9-4FA8-8491-C269584E18B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87461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 dirty="0"/>
              <a:t>R. Bruce, </a:t>
            </a:r>
            <a:r>
              <a:rPr lang="en-US" altLang="x-none" dirty="0" smtClean="0"/>
              <a:t>2014.05.08</a:t>
            </a:r>
            <a:endParaRPr lang="en-US" altLang="x-non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DD3F578-D344-40F6-A283-0468F6B519D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91842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 dirty="0"/>
              <a:t>R. Bruce, </a:t>
            </a:r>
            <a:r>
              <a:rPr lang="en-US" altLang="x-none" dirty="0" smtClean="0"/>
              <a:t>2014.05.08</a:t>
            </a:r>
            <a:endParaRPr lang="en-US" alt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0202354-28D4-4B80-8314-C92CF5AD673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00813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 dirty="0"/>
              <a:t>R. Bruce, </a:t>
            </a:r>
            <a:r>
              <a:rPr lang="en-US" altLang="x-none" dirty="0" smtClean="0"/>
              <a:t>2014.05.08</a:t>
            </a:r>
            <a:endParaRPr lang="en-US" altLang="x-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5626E2B-7353-49D3-AE99-6EACFE13239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4684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 dirty="0"/>
              <a:t>R. Bruce, </a:t>
            </a:r>
            <a:r>
              <a:rPr lang="en-US" altLang="x-none" dirty="0" smtClean="0"/>
              <a:t>2014.05.08</a:t>
            </a:r>
            <a:endParaRPr lang="en-US" alt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07B67EC-DD57-4EDD-B2D4-46D152A3A96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03542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 dirty="0"/>
              <a:t>R. Bruce, </a:t>
            </a:r>
            <a:r>
              <a:rPr lang="en-US" altLang="x-none" dirty="0" smtClean="0"/>
              <a:t>2014.05.08</a:t>
            </a:r>
            <a:endParaRPr lang="en-US" alt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C8ED7BC-5FEA-41A3-B3F8-61B21AD1383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1606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077200" y="0"/>
            <a:ext cx="1066800" cy="1066800"/>
          </a:xfrm>
          <a:prstGeom prst="rect">
            <a:avLst/>
          </a:prstGeom>
          <a:solidFill>
            <a:srgbClr val="DDDDDD">
              <a:alpha val="81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6994525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 smtClean="0"/>
              <a:t>Click to edit the title text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43000"/>
            <a:ext cx="8823325" cy="49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 smtClean="0"/>
              <a:t>Click to edit the outline text format</a:t>
            </a:r>
          </a:p>
          <a:p>
            <a:pPr lvl="1"/>
            <a:r>
              <a:rPr lang="en-GB" altLang="x-none" smtClean="0"/>
              <a:t>Second Outline Level</a:t>
            </a:r>
          </a:p>
          <a:p>
            <a:pPr lvl="2"/>
            <a:r>
              <a:rPr lang="en-GB" altLang="x-none" smtClean="0"/>
              <a:t>Third Outline Level</a:t>
            </a:r>
          </a:p>
          <a:p>
            <a:pPr lvl="3"/>
            <a:r>
              <a:rPr lang="en-GB" altLang="x-none" smtClean="0"/>
              <a:t>Fourth Outline Level</a:t>
            </a:r>
          </a:p>
          <a:p>
            <a:pPr lvl="4"/>
            <a:r>
              <a:rPr lang="en-GB" altLang="x-none" smtClean="0"/>
              <a:t>Fifth Outline Level</a:t>
            </a:r>
          </a:p>
          <a:p>
            <a:pPr lvl="4"/>
            <a:r>
              <a:rPr lang="en-GB" altLang="x-none" smtClean="0"/>
              <a:t>Sixth Outline Level</a:t>
            </a:r>
          </a:p>
          <a:p>
            <a:pPr lvl="4"/>
            <a:r>
              <a:rPr lang="en-GB" altLang="x-none" smtClean="0"/>
              <a:t>Seventh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76200" y="6537325"/>
            <a:ext cx="21177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x-none" dirty="0"/>
              <a:t>R. Bruce, </a:t>
            </a:r>
            <a:r>
              <a:rPr lang="en-US" altLang="x-none" dirty="0" smtClean="0"/>
              <a:t>2014.05.08</a:t>
            </a:r>
            <a:endParaRPr lang="en-US" altLang="x-none" dirty="0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934200" y="6537325"/>
            <a:ext cx="21177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A9DC469F-7D15-4861-B3BB-C91D5EF9C625}" type="slidenum">
              <a:rPr lang="en-US" altLang="x-none"/>
              <a:pPr/>
              <a:t>‹#›</a:t>
            </a:fld>
            <a:endParaRPr lang="en-US" altLang="x-none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" b="7993"/>
          <a:stretch>
            <a:fillRect/>
          </a:stretch>
        </p:blipFill>
        <p:spPr bwMode="auto">
          <a:xfrm>
            <a:off x="8067675" y="0"/>
            <a:ext cx="1076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210" b="799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63"/>
          <a:stretch>
            <a:fillRect/>
          </a:stretch>
        </p:blipFill>
        <p:spPr bwMode="auto">
          <a:xfrm>
            <a:off x="0" y="0"/>
            <a:ext cx="1017588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5446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MS PGothic" pitchFamily="2" charset="-128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MS PGothic" pitchFamily="2" charset="-128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MS PGothic" pitchFamily="2" charset="-128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MS PGothic" pitchFamily="2" charset="-128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MS PGothic" pitchFamily="2" charset="-128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MS PGothic" pitchFamily="2" charset="-128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MS PGothic" pitchFamily="2" charset="-128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MS PGothic" pitchFamily="2" charset="-128"/>
        </a:defRPr>
      </a:lvl9pPr>
    </p:titleStyle>
    <p:bodyStyle>
      <a:lvl1pPr marL="342900" indent="-342900" algn="l" defTabSz="457200" rtl="0" eaLnBrk="0" fontAlgn="base" hangingPunct="0">
        <a:lnSpc>
          <a:spcPct val="105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5000"/>
        </a:lnSpc>
        <a:spcBef>
          <a:spcPts val="1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lnSpc>
          <a:spcPct val="10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2" b="3851"/>
          <a:stretch>
            <a:fillRect/>
          </a:stretch>
        </p:blipFill>
        <p:spPr bwMode="auto">
          <a:xfrm>
            <a:off x="-4763" y="1066800"/>
            <a:ext cx="915511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7492" b="385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077200" y="0"/>
            <a:ext cx="1066800" cy="1066800"/>
          </a:xfrm>
          <a:prstGeom prst="rect">
            <a:avLst/>
          </a:prstGeom>
          <a:solidFill>
            <a:srgbClr val="DDDDDD">
              <a:alpha val="81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0"/>
            <a:ext cx="1047750" cy="106045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6994525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 smtClean="0"/>
              <a:t>Click to edit the title text format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43000"/>
            <a:ext cx="8823325" cy="49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 smtClean="0"/>
              <a:t>Click to edit the outline text format</a:t>
            </a:r>
          </a:p>
          <a:p>
            <a:pPr lvl="1"/>
            <a:r>
              <a:rPr lang="en-GB" altLang="x-none" smtClean="0"/>
              <a:t>Second Outline Level</a:t>
            </a:r>
          </a:p>
          <a:p>
            <a:pPr lvl="2"/>
            <a:r>
              <a:rPr lang="en-GB" altLang="x-none" smtClean="0"/>
              <a:t>Third Outline Level</a:t>
            </a:r>
          </a:p>
          <a:p>
            <a:pPr lvl="3"/>
            <a:r>
              <a:rPr lang="en-GB" altLang="x-none" smtClean="0"/>
              <a:t>Fourth Outline Level</a:t>
            </a:r>
          </a:p>
          <a:p>
            <a:pPr lvl="4"/>
            <a:r>
              <a:rPr lang="en-GB" altLang="x-none" smtClean="0"/>
              <a:t>Fifth Outline Level</a:t>
            </a:r>
          </a:p>
          <a:p>
            <a:pPr lvl="4"/>
            <a:r>
              <a:rPr lang="en-GB" altLang="x-none" smtClean="0"/>
              <a:t>Sixth Outline Level</a:t>
            </a:r>
          </a:p>
          <a:p>
            <a:pPr lvl="4"/>
            <a:r>
              <a:rPr lang="en-GB" altLang="x-none" smtClean="0"/>
              <a:t>Seventh Outline Level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152400" y="6537325"/>
            <a:ext cx="21177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DejaVu Sans" pitchFamily="34" charset="0"/>
              </a:defRPr>
            </a:lvl1pPr>
          </a:lstStyle>
          <a:p>
            <a:r>
              <a:rPr lang="en-US" altLang="x-none" dirty="0"/>
              <a:t>R. Bruce, </a:t>
            </a:r>
            <a:r>
              <a:rPr lang="en-US" altLang="x-none" dirty="0" smtClean="0"/>
              <a:t>2014.05.08</a:t>
            </a:r>
            <a:endParaRPr lang="en-US" altLang="x-non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MS PGothic" pitchFamily="2" charset="-128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MS PGothic" pitchFamily="2" charset="-128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MS PGothic" pitchFamily="2" charset="-128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MS PGothic" pitchFamily="2" charset="-128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MS PGothic" pitchFamily="2" charset="-128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MS PGothic" pitchFamily="2" charset="-128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MS PGothic" pitchFamily="2" charset="-128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MS PGothic" pitchFamily="2" charset="-128"/>
        </a:defRPr>
      </a:lvl9pPr>
    </p:titleStyle>
    <p:bodyStyle>
      <a:lvl1pPr marL="342900" indent="-342900" algn="l" defTabSz="457200" rtl="0" eaLnBrk="0" fontAlgn="base" hangingPunct="0">
        <a:lnSpc>
          <a:spcPct val="105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5000"/>
        </a:lnSpc>
        <a:spcBef>
          <a:spcPts val="1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lnSpc>
          <a:spcPct val="10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62000" y="1425575"/>
            <a:ext cx="7696200" cy="4187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sz="4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Status of halo excitation studies at CERN</a:t>
            </a:r>
          </a:p>
          <a:p>
            <a:pPr algn="ctr">
              <a:spcBef>
                <a:spcPts val="12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x-none" sz="4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ts val="12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sz="2600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R. Bruce</a:t>
            </a:r>
            <a:r>
              <a:rPr lang="en-US" altLang="x-none" sz="2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x-none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D. </a:t>
            </a:r>
            <a:r>
              <a:rPr lang="en-US" altLang="x-none" sz="2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Banfi</a:t>
            </a:r>
            <a:r>
              <a:rPr lang="en-US" altLang="x-none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J. </a:t>
            </a:r>
            <a:r>
              <a:rPr lang="en-US" altLang="x-none" sz="2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Barranco</a:t>
            </a:r>
            <a:r>
              <a:rPr lang="en-US" altLang="x-none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O</a:t>
            </a:r>
            <a:r>
              <a:rPr lang="en-US" altLang="x-none" sz="2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altLang="x-none" sz="2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Bruning</a:t>
            </a:r>
            <a:r>
              <a:rPr lang="en-US" altLang="x-none" sz="2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X. </a:t>
            </a:r>
            <a:r>
              <a:rPr lang="en-US" altLang="x-none" sz="2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Buffat</a:t>
            </a:r>
            <a:r>
              <a:rPr lang="en-US" altLang="x-none" sz="2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R. de Maria, M. </a:t>
            </a:r>
            <a:r>
              <a:rPr lang="en-US" altLang="x-none" sz="2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Fitterer</a:t>
            </a:r>
            <a:r>
              <a:rPr lang="en-US" altLang="x-none" sz="2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M. </a:t>
            </a:r>
            <a:r>
              <a:rPr lang="en-US" altLang="x-none" sz="2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Giovannozzi</a:t>
            </a:r>
            <a:r>
              <a:rPr lang="en-US" altLang="x-none" sz="2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W. </a:t>
            </a:r>
            <a:r>
              <a:rPr lang="en-US" altLang="x-none" sz="2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Höfle</a:t>
            </a:r>
            <a:r>
              <a:rPr lang="en-US" altLang="x-none" sz="2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, S. </a:t>
            </a:r>
            <a:r>
              <a:rPr lang="en-US" altLang="x-none" sz="2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Redaelli</a:t>
            </a:r>
            <a:r>
              <a:rPr lang="en-US" altLang="x-none" sz="2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x-none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T. </a:t>
            </a:r>
            <a:r>
              <a:rPr lang="en-US" altLang="x-none" sz="2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Pieloni</a:t>
            </a:r>
            <a:r>
              <a:rPr lang="en-US" altLang="x-none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H</a:t>
            </a:r>
            <a:r>
              <a:rPr lang="en-US" altLang="x-none" sz="2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altLang="x-none" sz="2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Thiesen</a:t>
            </a:r>
            <a:r>
              <a:rPr lang="en-US" altLang="x-none" sz="2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CERN</a:t>
            </a:r>
          </a:p>
          <a:p>
            <a:pPr algn="ctr">
              <a:spcBef>
                <a:spcPts val="12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r>
              <a:rPr lang="en-US" altLang="x-none" sz="2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altLang="x-none" sz="2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Stancari</a:t>
            </a:r>
            <a:r>
              <a:rPr lang="en-US" altLang="x-none" sz="2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A. </a:t>
            </a:r>
            <a:r>
              <a:rPr lang="en-US" altLang="x-none" sz="2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Valishev</a:t>
            </a:r>
            <a:r>
              <a:rPr lang="en-US" altLang="x-none" sz="2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x-none" sz="2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Fermilab</a:t>
            </a:r>
            <a:endParaRPr lang="en-US" altLang="x-none" sz="2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6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x-none" sz="1400" dirty="0">
                <a:solidFill>
                  <a:srgbClr val="000000"/>
                </a:solidFill>
              </a:rPr>
              <a:t>R. Bruce, </a:t>
            </a:r>
            <a:r>
              <a:rPr lang="en-US" altLang="x-none" sz="1400" dirty="0" smtClean="0">
                <a:solidFill>
                  <a:srgbClr val="000000"/>
                </a:solidFill>
              </a:rPr>
              <a:t>2014.05.08</a:t>
            </a:r>
            <a:endParaRPr lang="en-US" altLang="x-none" sz="1400" dirty="0">
              <a:solidFill>
                <a:srgbClr val="000000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934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0ACF99F2-B909-412D-9F6D-EE3FCB70E5D0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76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x-none" sz="1400" dirty="0">
                <a:solidFill>
                  <a:srgbClr val="000000"/>
                </a:solidFill>
              </a:rPr>
              <a:t>R. Bruce, </a:t>
            </a:r>
            <a:r>
              <a:rPr lang="en-US" altLang="x-none" sz="1400" dirty="0" smtClean="0">
                <a:solidFill>
                  <a:srgbClr val="000000"/>
                </a:solidFill>
              </a:rPr>
              <a:t>2014.05.08</a:t>
            </a:r>
            <a:endParaRPr lang="en-US" altLang="x-none" sz="1400" dirty="0">
              <a:solidFill>
                <a:srgbClr val="000000"/>
              </a:solidFill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066800" y="0"/>
            <a:ext cx="7010400" cy="1066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BFBFB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x-none" sz="3200">
                <a:solidFill>
                  <a:srgbClr val="000000"/>
                </a:solidFill>
              </a:rPr>
              <a:t>Modulation depth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65100" y="1189038"/>
            <a:ext cx="8839200" cy="498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7025" indent="-327025"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 marL="728663" indent="-271463"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x-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Previous guess </a:t>
            </a:r>
            <a:r>
              <a:rPr lang="en-US" altLang="x-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(O. </a:t>
            </a:r>
            <a:r>
              <a:rPr lang="en-US" altLang="x-none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Bruning</a:t>
            </a:r>
            <a:r>
              <a:rPr lang="en-US" altLang="x-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H. </a:t>
            </a:r>
            <a:r>
              <a:rPr lang="en-US" altLang="x-none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Schmickler</a:t>
            </a:r>
            <a:r>
              <a:rPr lang="en-US" altLang="x-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</a:t>
            </a:r>
            <a:r>
              <a:rPr lang="en-US" altLang="x-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2013 collimation review): </a:t>
            </a:r>
            <a:r>
              <a:rPr lang="en-US" altLang="x-none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dQ</a:t>
            </a:r>
            <a:r>
              <a:rPr lang="en-US" altLang="x-none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1e-4 </a:t>
            </a:r>
            <a:r>
              <a:rPr lang="en-US" altLang="x-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needed =&gt; with MQWB.5R7.B1, we would need about 0.6A</a:t>
            </a:r>
          </a:p>
          <a:p>
            <a:pPr lvl="2">
              <a:lnSpc>
                <a:spcPct val="105000"/>
              </a:lnSpc>
              <a:spcBef>
                <a:spcPts val="1200"/>
              </a:spcBef>
              <a:buFont typeface="Times New Roman" pitchFamily="18" charset="0"/>
              <a:buChar char="•"/>
            </a:pPr>
            <a:r>
              <a:rPr lang="en-US" altLang="x-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we run out of strength: consider either using all MQWA, or using cold </a:t>
            </a:r>
            <a:r>
              <a:rPr lang="en-US" altLang="x-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quadrupoles</a:t>
            </a:r>
            <a:r>
              <a:rPr lang="en-US" altLang="x-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arc. QPS to be verified</a:t>
            </a:r>
          </a:p>
          <a:p>
            <a:pPr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x-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Starting </a:t>
            </a:r>
            <a:r>
              <a:rPr lang="en-US" altLang="x-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more </a:t>
            </a:r>
            <a:r>
              <a:rPr lang="en-US" altLang="x-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detailed simulation studies</a:t>
            </a:r>
            <a:r>
              <a:rPr lang="en-US" altLang="x-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x-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SixTrack</a:t>
            </a:r>
            <a:r>
              <a:rPr lang="en-US" altLang="x-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to understand </a:t>
            </a:r>
            <a:r>
              <a:rPr lang="en-US" altLang="x-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modulation depth is needed</a:t>
            </a:r>
            <a:r>
              <a:rPr lang="en-US" altLang="x-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(as well as the relative strengths of different resonance lines)</a:t>
            </a:r>
          </a:p>
          <a:p>
            <a:pPr lvl="1">
              <a:lnSpc>
                <a:spcPct val="105000"/>
              </a:lnSpc>
              <a:spcBef>
                <a:spcPts val="1200"/>
              </a:spcBef>
              <a:buFont typeface="Times New Roman" pitchFamily="18" charset="0"/>
              <a:buChar char="–"/>
            </a:pPr>
            <a:r>
              <a:rPr lang="en-US" altLang="x-none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Frequency map analysis</a:t>
            </a:r>
            <a:r>
              <a:rPr lang="en-US" altLang="x-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including realistic magnetic errors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934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3E7A7838-4E85-4E43-83EF-063E384FBDFC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10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76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x-none" sz="1400" dirty="0">
                <a:solidFill>
                  <a:srgbClr val="000000"/>
                </a:solidFill>
              </a:rPr>
              <a:t>R. Bruce, </a:t>
            </a:r>
            <a:r>
              <a:rPr lang="en-US" altLang="x-none" sz="1400" dirty="0" smtClean="0">
                <a:solidFill>
                  <a:srgbClr val="000000"/>
                </a:solidFill>
              </a:rPr>
              <a:t>2014.05.08</a:t>
            </a:r>
            <a:endParaRPr lang="en-US" altLang="x-none" sz="1400" dirty="0">
              <a:solidFill>
                <a:srgbClr val="000000"/>
              </a:solidFill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066800" y="0"/>
            <a:ext cx="7010400" cy="1066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BFBFB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x-none" sz="3200">
                <a:solidFill>
                  <a:srgbClr val="000000"/>
                </a:solidFill>
              </a:rPr>
              <a:t>Hardware constraints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65100" y="1081088"/>
            <a:ext cx="883920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7025" indent="-327025"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x-none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using </a:t>
            </a:r>
            <a:r>
              <a:rPr lang="en-US" altLang="x-none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warm IR7 trim quad: </a:t>
            </a:r>
            <a:r>
              <a:rPr lang="en-US" altLang="x-none" sz="2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 hardware modifications needed</a:t>
            </a:r>
            <a:endParaRPr lang="en-US" altLang="x-none" sz="22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x-none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Max. frequency </a:t>
            </a:r>
            <a:r>
              <a:rPr lang="en-US" altLang="x-none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from power converter: </a:t>
            </a:r>
            <a:r>
              <a:rPr lang="en-US" altLang="x-none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500 </a:t>
            </a:r>
            <a:r>
              <a:rPr lang="en-US" altLang="x-none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Hz, with 1A peak-to-peak</a:t>
            </a:r>
            <a:r>
              <a:rPr lang="en-US" altLang="x-none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altLang="x-none" sz="2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Measurements </a:t>
            </a:r>
            <a:r>
              <a:rPr lang="en-US" altLang="x-none" sz="2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planned </a:t>
            </a:r>
            <a:r>
              <a:rPr lang="en-US" altLang="x-none" sz="2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CERN in </a:t>
            </a:r>
            <a:r>
              <a:rPr lang="en-US" altLang="x-none" sz="2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week 21</a:t>
            </a:r>
          </a:p>
          <a:p>
            <a:pPr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x-none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Need to verify </a:t>
            </a:r>
            <a:r>
              <a:rPr lang="en-US" altLang="x-none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transfer function power converter → magnetic field</a:t>
            </a:r>
            <a:r>
              <a:rPr lang="en-US" altLang="x-none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inside the beam screen. High frequencies usually heavily damped by the magnet inductance and beam screen</a:t>
            </a:r>
          </a:p>
          <a:p>
            <a:pPr lvl="1"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x-none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S. </a:t>
            </a:r>
            <a:r>
              <a:rPr lang="en-US" altLang="x-none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Redaelli</a:t>
            </a:r>
            <a:r>
              <a:rPr lang="en-US" altLang="x-none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</a:t>
            </a:r>
            <a:r>
              <a:rPr lang="en-US" altLang="x-none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contact with Marco </a:t>
            </a:r>
            <a:r>
              <a:rPr lang="en-US" altLang="x-none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Buzio</a:t>
            </a:r>
            <a:r>
              <a:rPr lang="en-US" altLang="x-none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hoping to do </a:t>
            </a:r>
            <a:r>
              <a:rPr lang="en-US" altLang="x-none" sz="2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measurements on surface using spare magnet</a:t>
            </a:r>
            <a:r>
              <a:rPr lang="en-US" altLang="x-none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during the year.</a:t>
            </a:r>
          </a:p>
          <a:p>
            <a:pPr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x-none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 all ingredients (hardware capabilities and expected </a:t>
            </a:r>
            <a:r>
              <a:rPr lang="en-US" altLang="x-none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behaviour</a:t>
            </a:r>
            <a:r>
              <a:rPr lang="en-US" altLang="x-none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from theoretical studies) </a:t>
            </a:r>
            <a:r>
              <a:rPr lang="en-US" altLang="x-none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our goal is to plan MDs to be carried out in the LHC in 2015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934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1F74A213-D1E9-4100-92E8-9CA38BE979E3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11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6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x-none" sz="1400" dirty="0">
                <a:solidFill>
                  <a:srgbClr val="000000"/>
                </a:solidFill>
              </a:rPr>
              <a:t>R. Bruce, </a:t>
            </a:r>
            <a:r>
              <a:rPr lang="en-US" altLang="x-none" sz="1400" dirty="0" smtClean="0">
                <a:solidFill>
                  <a:srgbClr val="000000"/>
                </a:solidFill>
              </a:rPr>
              <a:t>2014.05.08</a:t>
            </a:r>
            <a:endParaRPr lang="en-US" altLang="x-none" sz="1400" dirty="0">
              <a:solidFill>
                <a:srgbClr val="000000"/>
              </a:solidFill>
            </a:endParaRP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066800" y="0"/>
            <a:ext cx="7010400" cy="1066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BFBFB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x-none" sz="3200">
                <a:solidFill>
                  <a:srgbClr val="000000"/>
                </a:solidFill>
              </a:rPr>
              <a:t>ADT excitation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5100" y="1081088"/>
            <a:ext cx="883920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7025" indent="-327025"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 marL="731838" indent="-274638"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x-none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Instead of modulating the tune with a </a:t>
            </a:r>
            <a:r>
              <a:rPr lang="en-US" altLang="x-none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quadrupole</a:t>
            </a:r>
            <a:r>
              <a:rPr lang="en-US" altLang="x-none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x-none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 could use the transverse damper </a:t>
            </a:r>
            <a:r>
              <a:rPr lang="en-US" altLang="x-none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(electric field kicker</a:t>
            </a:r>
            <a:r>
              <a:rPr lang="en-US" altLang="x-none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to make a narrow-band excitation</a:t>
            </a:r>
          </a:p>
          <a:p>
            <a:pPr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x-none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Again, rely on detuning with amplitude.</a:t>
            </a:r>
          </a:p>
          <a:p>
            <a:pPr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x-none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Simplest approach: Knowing the fractional tune of the halo </a:t>
            </a:r>
            <a:r>
              <a:rPr lang="en-US" altLang="x-none" sz="22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</a:t>
            </a:r>
            <a:r>
              <a:rPr lang="en-US" altLang="x-none" sz="2200" i="1" baseline="-33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</a:t>
            </a:r>
            <a:r>
              <a:rPr lang="en-US" altLang="x-none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apply kick in resonance at frequency </a:t>
            </a:r>
          </a:p>
          <a:p>
            <a:pPr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x-none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More advanced ideas: colored noise</a:t>
            </a:r>
          </a:p>
          <a:p>
            <a:pPr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x-none" sz="2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Hardware-wise, no modifications needed</a:t>
            </a:r>
          </a:p>
          <a:p>
            <a:pPr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x-none" sz="2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Should do a theoretical feasibility study with </a:t>
            </a:r>
            <a:r>
              <a:rPr lang="en-US" altLang="x-none" sz="2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SixTrack</a:t>
            </a:r>
            <a:endParaRPr lang="en-US" altLang="x-none" sz="22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105000"/>
              </a:lnSpc>
              <a:spcBef>
                <a:spcPts val="1200"/>
              </a:spcBef>
              <a:buFont typeface="Times New Roman" pitchFamily="18" charset="0"/>
              <a:buChar char="–"/>
            </a:pPr>
            <a:r>
              <a:rPr lang="en-US" altLang="x-none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Frequency map analysis</a:t>
            </a:r>
          </a:p>
          <a:p>
            <a:pPr>
              <a:lnSpc>
                <a:spcPct val="105000"/>
              </a:lnSpc>
              <a:spcBef>
                <a:spcPts val="1200"/>
              </a:spcBef>
              <a:buFont typeface="Times New Roman" pitchFamily="18" charset="0"/>
              <a:buChar char="•"/>
            </a:pPr>
            <a:r>
              <a:rPr lang="en-US" altLang="x-none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During 2014: plan MDs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934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07AAFA12-3BDD-4FF6-A1B5-6EEF3B5F1F13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12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5211763" y="3219450"/>
          <a:ext cx="18288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r:id="rId4" imgW="826920" imgH="227520" progId="">
                  <p:embed/>
                </p:oleObj>
              </mc:Choice>
              <mc:Fallback>
                <p:oleObj r:id="rId4" imgW="826920" imgH="22752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763" y="3219450"/>
                        <a:ext cx="1828800" cy="4381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76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x-none" sz="1400" dirty="0">
                <a:solidFill>
                  <a:srgbClr val="000000"/>
                </a:solidFill>
              </a:rPr>
              <a:t>R. Bruce, </a:t>
            </a:r>
            <a:r>
              <a:rPr lang="en-US" altLang="x-none" sz="1400" dirty="0" smtClean="0">
                <a:solidFill>
                  <a:srgbClr val="000000"/>
                </a:solidFill>
              </a:rPr>
              <a:t>2014.05.08</a:t>
            </a:r>
            <a:endParaRPr lang="en-US" altLang="x-none" sz="1400" dirty="0">
              <a:solidFill>
                <a:srgbClr val="000000"/>
              </a:solidFill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066800" y="0"/>
            <a:ext cx="7010400" cy="1066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BFBFB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x-none" sz="3200">
                <a:solidFill>
                  <a:srgbClr val="000000"/>
                </a:solidFill>
              </a:rPr>
              <a:t>Pros and cons (1)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65100" y="1152525"/>
            <a:ext cx="883920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7025" indent="-327025"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 marL="731838" indent="-274638"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x-none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Tune modulation affects both beams simultaneously</a:t>
            </a:r>
            <a:r>
              <a:rPr lang="en-US" altLang="x-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US" altLang="x-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x-none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x-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ADT </a:t>
            </a:r>
            <a:r>
              <a:rPr lang="en-US" altLang="x-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act </a:t>
            </a:r>
            <a:r>
              <a:rPr lang="en-US" altLang="x-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 a single beam and plane, and even on single bunch</a:t>
            </a:r>
          </a:p>
          <a:p>
            <a:pPr lvl="1">
              <a:lnSpc>
                <a:spcPct val="105000"/>
              </a:lnSpc>
              <a:spcBef>
                <a:spcPts val="1200"/>
              </a:spcBef>
              <a:buFont typeface="Times New Roman" pitchFamily="18" charset="0"/>
              <a:buChar char="–"/>
            </a:pPr>
            <a:r>
              <a:rPr lang="en-US" altLang="x-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Could imagine having different excitations for different positions in the filling pattern, e.g. hit only bunches with head-on in IR1/5</a:t>
            </a:r>
          </a:p>
          <a:p>
            <a:pPr marL="738188" lvl="1" indent="-280988">
              <a:lnSpc>
                <a:spcPct val="105000"/>
              </a:lnSpc>
              <a:spcBef>
                <a:spcPts val="1200"/>
              </a:spcBef>
              <a:buFont typeface="Times New Roman" pitchFamily="18" charset="0"/>
              <a:buChar char="–"/>
            </a:pPr>
            <a:r>
              <a:rPr lang="en-US" altLang="x-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Could allow for “witness bunches” which are not affected. Advantage for early detection of e.g. UFOs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934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D985102B-B944-404F-AA84-6814BC7EF101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13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76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x-none" sz="1400" dirty="0">
                <a:solidFill>
                  <a:srgbClr val="000000"/>
                </a:solidFill>
              </a:rPr>
              <a:t>R. Bruce, </a:t>
            </a:r>
            <a:r>
              <a:rPr lang="en-US" altLang="x-none" sz="1400" dirty="0" smtClean="0">
                <a:solidFill>
                  <a:srgbClr val="000000"/>
                </a:solidFill>
              </a:rPr>
              <a:t>2014.05.08</a:t>
            </a:r>
            <a:endParaRPr lang="en-US" altLang="x-none" sz="1400" dirty="0">
              <a:solidFill>
                <a:srgbClr val="000000"/>
              </a:solidFill>
            </a:endParaRP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066800" y="0"/>
            <a:ext cx="7010400" cy="1066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BFBFB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x-none" sz="3200">
                <a:solidFill>
                  <a:srgbClr val="000000"/>
                </a:solidFill>
              </a:rPr>
              <a:t>Pros and cons (2)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65100" y="1152525"/>
            <a:ext cx="883920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7025" indent="-327025"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 marL="738188" indent="-280988"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x-none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Both </a:t>
            </a:r>
            <a:r>
              <a:rPr lang="en-US" altLang="x-none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ADT and tune modulation rely on a good knowledge of the tune and detuning with amplitude</a:t>
            </a:r>
            <a:r>
              <a:rPr lang="en-US" altLang="x-none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Risk to hit the core if parameters are not carefully optimized</a:t>
            </a:r>
          </a:p>
          <a:p>
            <a:pPr lvl="1">
              <a:lnSpc>
                <a:spcPct val="105000"/>
              </a:lnSpc>
              <a:spcBef>
                <a:spcPts val="1200"/>
              </a:spcBef>
              <a:buFont typeface="Times New Roman" pitchFamily="18" charset="0"/>
              <a:buChar char="–"/>
            </a:pPr>
            <a:r>
              <a:rPr lang="en-US" altLang="x-none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well do we know the tune in the squeeze</a:t>
            </a:r>
            <a:r>
              <a:rPr lang="en-US" altLang="x-none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and how well reproducible is it fill-to-fill? </a:t>
            </a:r>
          </a:p>
          <a:p>
            <a:pPr lvl="1">
              <a:lnSpc>
                <a:spcPct val="105000"/>
              </a:lnSpc>
              <a:spcBef>
                <a:spcPts val="1200"/>
              </a:spcBef>
              <a:buFont typeface="Times New Roman" pitchFamily="18" charset="0"/>
              <a:buChar char="–"/>
            </a:pPr>
            <a:r>
              <a:rPr lang="en-US" altLang="x-none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Need convincing validation with beam at the LHC</a:t>
            </a:r>
            <a:r>
              <a:rPr lang="en-US" altLang="x-none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(in particular if these methods are needed continuously in Stable Beams)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934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1849B20F-1FC1-46A9-867B-3E29816A8D38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14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76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x-none" sz="1400" dirty="0">
                <a:solidFill>
                  <a:srgbClr val="000000"/>
                </a:solidFill>
              </a:rPr>
              <a:t>R. Bruce, </a:t>
            </a:r>
            <a:r>
              <a:rPr lang="en-US" altLang="x-none" sz="1400" dirty="0" smtClean="0">
                <a:solidFill>
                  <a:srgbClr val="000000"/>
                </a:solidFill>
              </a:rPr>
              <a:t>2014.05.08</a:t>
            </a:r>
            <a:endParaRPr lang="en-US" altLang="x-none" sz="1400" dirty="0">
              <a:solidFill>
                <a:srgbClr val="000000"/>
              </a:solidFill>
            </a:endParaRP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066800" y="0"/>
            <a:ext cx="7010400" cy="1066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BFBFB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x-none" sz="3200">
                <a:solidFill>
                  <a:srgbClr val="000000"/>
                </a:solidFill>
              </a:rPr>
              <a:t>Comparing with hollow e-lens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65100" y="1081088"/>
            <a:ext cx="883920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7025" indent="-327025"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 marL="731838" indent="-274638"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x-none" sz="2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Hollow </a:t>
            </a:r>
            <a:r>
              <a:rPr lang="en-US" altLang="x-none" sz="2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e-lens has the advantage of being completely independent on the tune</a:t>
            </a:r>
            <a:r>
              <a:rPr lang="en-US" altLang="x-none" sz="2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It extracts particles based only on amplitude</a:t>
            </a:r>
          </a:p>
          <a:p>
            <a:pPr lvl="1">
              <a:lnSpc>
                <a:spcPct val="105000"/>
              </a:lnSpc>
              <a:spcBef>
                <a:spcPts val="1200"/>
              </a:spcBef>
              <a:buFont typeface="Times New Roman" pitchFamily="18" charset="0"/>
              <a:buChar char="–"/>
            </a:pPr>
            <a:r>
              <a:rPr lang="en-US" altLang="x-none" sz="2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Robust against any changes in machine configuration, optics, filling pattern etc</a:t>
            </a:r>
          </a:p>
          <a:p>
            <a:pPr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x-none" sz="2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e-lens can not resolve single bunches, but </a:t>
            </a:r>
            <a:r>
              <a:rPr lang="en-US" altLang="x-none" sz="2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can act differently on different trains</a:t>
            </a:r>
            <a:r>
              <a:rPr lang="en-US" altLang="x-none" sz="2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Can have “witness trains”</a:t>
            </a:r>
          </a:p>
          <a:p>
            <a:pPr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x-none" sz="2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Tune modulation and ADT rely on existing hardware</a:t>
            </a:r>
            <a:r>
              <a:rPr lang="en-US" altLang="x-none" sz="2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no major system changes needed. </a:t>
            </a:r>
          </a:p>
          <a:p>
            <a:pPr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x-none" sz="2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Hollow e-lens cannot be available until after LS2</a:t>
            </a:r>
          </a:p>
          <a:p>
            <a:pPr lvl="1">
              <a:lnSpc>
                <a:spcPct val="105000"/>
              </a:lnSpc>
              <a:spcBef>
                <a:spcPts val="1200"/>
              </a:spcBef>
              <a:buFont typeface="Times New Roman" pitchFamily="18" charset="0"/>
              <a:buChar char="–"/>
            </a:pPr>
            <a:r>
              <a:rPr lang="en-US" altLang="x-none" sz="2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we need halo excitation in the LHC before then, we have to rely on alternative methods</a:t>
            </a:r>
          </a:p>
          <a:p>
            <a:pPr marL="334963">
              <a:lnSpc>
                <a:spcPct val="105000"/>
              </a:lnSpc>
              <a:spcBef>
                <a:spcPts val="1200"/>
              </a:spcBef>
              <a:buClrTx/>
              <a:buFontTx/>
              <a:buNone/>
            </a:pPr>
            <a:endParaRPr lang="en-US" altLang="x-none" sz="2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934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F924123D-5A99-417E-B24B-C8D1EB550F57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15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76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x-none" sz="1400" dirty="0">
                <a:solidFill>
                  <a:srgbClr val="000000"/>
                </a:solidFill>
              </a:rPr>
              <a:t>R. Bruce, </a:t>
            </a:r>
            <a:r>
              <a:rPr lang="en-US" altLang="x-none" sz="1400" dirty="0" smtClean="0">
                <a:solidFill>
                  <a:srgbClr val="000000"/>
                </a:solidFill>
              </a:rPr>
              <a:t>2014.05.08</a:t>
            </a:r>
            <a:endParaRPr lang="en-US" altLang="x-none" sz="1400" dirty="0">
              <a:solidFill>
                <a:srgbClr val="000000"/>
              </a:solidFill>
            </a:endParaRP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066800" y="0"/>
            <a:ext cx="7010400" cy="1066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BFBFB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x-none" sz="3200">
                <a:solidFill>
                  <a:srgbClr val="000000"/>
                </a:solidFill>
              </a:rPr>
              <a:t>Proposed strategy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65100" y="1081088"/>
            <a:ext cx="883920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7025" indent="-327025"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 marL="736600" indent="-279400"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x-none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 options should be studied</a:t>
            </a:r>
          </a:p>
          <a:p>
            <a:pPr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x-none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Immediate </a:t>
            </a:r>
            <a:r>
              <a:rPr lang="en-US" altLang="x-none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goal: coordinate </a:t>
            </a:r>
            <a:r>
              <a:rPr lang="en-US" altLang="x-none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effort and compare </a:t>
            </a:r>
            <a:r>
              <a:rPr lang="en-US" altLang="x-none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results with </a:t>
            </a:r>
            <a:r>
              <a:rPr lang="en-US" altLang="x-none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Fermilab</a:t>
            </a:r>
            <a:r>
              <a:rPr lang="en-US" altLang="x-none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colleagues</a:t>
            </a:r>
            <a:endParaRPr lang="en-US" altLang="x-none" sz="2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x-none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Based on theoretical studies and hardware capabilities, we should</a:t>
            </a:r>
            <a:r>
              <a:rPr lang="en-US" altLang="x-none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plan MDs on tune modulation and ADT excitation</a:t>
            </a:r>
            <a:r>
              <a:rPr lang="en-US" altLang="x-none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that can be carried out in </a:t>
            </a:r>
            <a:r>
              <a:rPr lang="en-US" altLang="x-none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LHC in 2015</a:t>
            </a:r>
          </a:p>
          <a:p>
            <a:pPr lvl="1"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x-none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Aiming at a quantitative feasibility assessment of halo depletion through tune ripple and ADT excitation during Run 2</a:t>
            </a:r>
            <a:endParaRPr lang="en-US" altLang="x-none" sz="2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x-none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</a:t>
            </a:r>
            <a:r>
              <a:rPr lang="en-US" altLang="x-none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parallel, continue work on development of hollow electron lens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934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41BA8FC0-89AC-4A55-8E27-C4908A43281D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16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76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en-US" altLang="x-none" sz="1400" dirty="0">
                <a:solidFill>
                  <a:srgbClr val="000000"/>
                </a:solidFill>
              </a:rPr>
              <a:t>R. Bruce, </a:t>
            </a:r>
            <a:r>
              <a:rPr lang="en-US" altLang="x-none" sz="1400" dirty="0" smtClean="0">
                <a:solidFill>
                  <a:srgbClr val="000000"/>
                </a:solidFill>
              </a:rPr>
              <a:t>2014.05.08</a:t>
            </a:r>
            <a:endParaRPr lang="en-US" altLang="x-none" sz="1400" dirty="0">
              <a:solidFill>
                <a:srgbClr val="000000"/>
              </a:solidFill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066800" y="0"/>
            <a:ext cx="7010400" cy="1066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BFBFB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x-none" sz="3200">
                <a:solidFill>
                  <a:srgbClr val="000000"/>
                </a:solidFill>
              </a:rPr>
              <a:t>Backup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65100" y="1081088"/>
            <a:ext cx="883920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934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802D7A2B-F6BC-4EEB-AE9B-2D59411637CA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17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76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x-none" sz="1400" dirty="0">
                <a:solidFill>
                  <a:srgbClr val="000000"/>
                </a:solidFill>
              </a:rPr>
              <a:t>R. Bruce, </a:t>
            </a:r>
            <a:r>
              <a:rPr lang="en-US" altLang="x-none" sz="1400" dirty="0" smtClean="0">
                <a:solidFill>
                  <a:srgbClr val="000000"/>
                </a:solidFill>
              </a:rPr>
              <a:t>2014.05.08</a:t>
            </a:r>
            <a:endParaRPr lang="en-US" altLang="x-none" sz="1400" dirty="0">
              <a:solidFill>
                <a:srgbClr val="000000"/>
              </a:solidFill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066800" y="0"/>
            <a:ext cx="7010400" cy="1066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BFBFB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x-none" sz="3200">
                <a:solidFill>
                  <a:srgbClr val="000000"/>
                </a:solidFill>
              </a:rPr>
              <a:t>Tune footprints with separated beams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934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1DB32BF7-AC32-4853-B7AD-994E21704804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18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78013"/>
            <a:ext cx="7034213" cy="351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271588" y="1371600"/>
            <a:ext cx="54133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x-none" sz="1800">
                <a:solidFill>
                  <a:srgbClr val="000000"/>
                </a:solidFill>
              </a:rPr>
              <a:t>separated beams, 0.45-6.5 TeV, 25 ns, exn=3.75um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424113" y="6088063"/>
            <a:ext cx="54133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x-none" sz="1800" b="1" i="1">
                <a:solidFill>
                  <a:srgbClr val="0000FF"/>
                </a:solidFill>
              </a:rPr>
              <a:t>Thanks to X. Buffat and beam-beam team for help and input!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76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x-none" sz="1400" dirty="0">
                <a:solidFill>
                  <a:srgbClr val="000000"/>
                </a:solidFill>
              </a:rPr>
              <a:t>R. Bruce, </a:t>
            </a:r>
            <a:r>
              <a:rPr lang="en-US" altLang="x-none" sz="1400" dirty="0" smtClean="0">
                <a:solidFill>
                  <a:srgbClr val="000000"/>
                </a:solidFill>
              </a:rPr>
              <a:t>2014.05.08</a:t>
            </a:r>
            <a:endParaRPr lang="en-US" altLang="x-none" sz="1400" dirty="0">
              <a:solidFill>
                <a:srgbClr val="000000"/>
              </a:solidFill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066800" y="0"/>
            <a:ext cx="7010400" cy="1066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BFBFB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x-none" sz="3200">
                <a:solidFill>
                  <a:srgbClr val="000000"/>
                </a:solidFill>
              </a:rPr>
              <a:t>Tune footprints with colliding beams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934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CF732E71-18F5-40FC-A308-35DFFCD53D0D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19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2011363"/>
            <a:ext cx="5942013" cy="355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31838" y="1228725"/>
            <a:ext cx="67532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x-none" sz="1800">
                <a:solidFill>
                  <a:srgbClr val="000000"/>
                </a:solidFill>
              </a:rPr>
              <a:t>separated and colliding beams, collision tune, 6.5 TeV, b*=55cm, </a:t>
            </a:r>
            <a:br>
              <a:rPr lang="en-US" altLang="x-none" sz="1800">
                <a:solidFill>
                  <a:srgbClr val="000000"/>
                </a:solidFill>
              </a:rPr>
            </a:br>
            <a:r>
              <a:rPr lang="en-US" altLang="x-none" sz="1800">
                <a:solidFill>
                  <a:srgbClr val="000000"/>
                </a:solidFill>
              </a:rPr>
              <a:t>142.5 urad, 25 ns, exn=3.75um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76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x-none" sz="1400" dirty="0">
                <a:solidFill>
                  <a:srgbClr val="000000"/>
                </a:solidFill>
              </a:rPr>
              <a:t>R. Bruce, </a:t>
            </a:r>
            <a:r>
              <a:rPr lang="en-US" altLang="x-none" sz="1400" dirty="0" smtClean="0">
                <a:solidFill>
                  <a:srgbClr val="000000"/>
                </a:solidFill>
              </a:rPr>
              <a:t>2014.05.08</a:t>
            </a:r>
            <a:endParaRPr lang="en-US" altLang="x-none" sz="1400" dirty="0">
              <a:solidFill>
                <a:srgbClr val="000000"/>
              </a:solidFill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066800" y="0"/>
            <a:ext cx="7010400" cy="1066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BFBFB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x-none" sz="3200">
                <a:solidFill>
                  <a:srgbClr val="000000"/>
                </a:solidFill>
              </a:rPr>
              <a:t>Halo removal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65100" y="1081088"/>
            <a:ext cx="8839200" cy="498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7025" indent="-327025"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 marL="727075" indent="-269875"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x-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Halo depletion is a possible way to </a:t>
            </a:r>
            <a:r>
              <a:rPr lang="en-US" altLang="x-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mitigate spurious beam dumps at fast orbit oscillations</a:t>
            </a:r>
          </a:p>
          <a:p>
            <a:pPr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x-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do we need it in the operational cycle?</a:t>
            </a:r>
          </a:p>
          <a:p>
            <a:pPr lvl="1">
              <a:lnSpc>
                <a:spcPct val="105000"/>
              </a:lnSpc>
              <a:spcBef>
                <a:spcPts val="1200"/>
              </a:spcBef>
              <a:buFont typeface="Times New Roman" pitchFamily="18" charset="0"/>
              <a:buChar char="–"/>
            </a:pPr>
            <a:r>
              <a:rPr lang="en-US" altLang="x-none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important during the squeeze and collision preparation</a:t>
            </a:r>
            <a:r>
              <a:rPr lang="en-US" altLang="x-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before beams are brought into collision </a:t>
            </a:r>
            <a:br>
              <a:rPr lang="en-US" altLang="x-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x-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(Run 1). Application to stable beams for increased protection during crab cavity failure</a:t>
            </a:r>
          </a:p>
          <a:p>
            <a:pPr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x-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Possible methods under study for halo removal:</a:t>
            </a:r>
          </a:p>
          <a:p>
            <a:pPr lvl="1">
              <a:lnSpc>
                <a:spcPct val="105000"/>
              </a:lnSpc>
              <a:spcBef>
                <a:spcPts val="1400"/>
              </a:spcBef>
              <a:buFont typeface="Arial" pitchFamily="34" charset="0"/>
              <a:buChar char="–"/>
            </a:pPr>
            <a:r>
              <a:rPr lang="en-US" altLang="x-none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lens</a:t>
            </a:r>
            <a:r>
              <a:rPr lang="en-US" altLang="x-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(studied by G. </a:t>
            </a:r>
            <a:r>
              <a:rPr lang="en-US" altLang="x-none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Stancari</a:t>
            </a:r>
            <a:r>
              <a:rPr lang="en-US" altLang="x-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et al.)</a:t>
            </a:r>
          </a:p>
          <a:p>
            <a:pPr lvl="1">
              <a:lnSpc>
                <a:spcPct val="105000"/>
              </a:lnSpc>
              <a:spcBef>
                <a:spcPts val="1400"/>
              </a:spcBef>
              <a:buFont typeface="Arial" pitchFamily="34" charset="0"/>
              <a:buChar char="–"/>
            </a:pPr>
            <a:r>
              <a:rPr lang="en-US" altLang="x-none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tune modulation</a:t>
            </a:r>
          </a:p>
          <a:p>
            <a:pPr lvl="1">
              <a:lnSpc>
                <a:spcPct val="105000"/>
              </a:lnSpc>
              <a:spcBef>
                <a:spcPts val="1200"/>
              </a:spcBef>
              <a:buFont typeface="Times New Roman" pitchFamily="18" charset="0"/>
              <a:buChar char="–"/>
            </a:pPr>
            <a:r>
              <a:rPr lang="en-US" altLang="x-none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Transverse damper (ADT) narrow-band excitation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934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7D245511-1C69-4919-9952-6E7A10234885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2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76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x-none" sz="1400" dirty="0">
                <a:solidFill>
                  <a:srgbClr val="000000"/>
                </a:solidFill>
              </a:rPr>
              <a:t>R. Bruce, </a:t>
            </a:r>
            <a:r>
              <a:rPr lang="en-US" altLang="x-none" sz="1400" dirty="0" smtClean="0">
                <a:solidFill>
                  <a:srgbClr val="000000"/>
                </a:solidFill>
              </a:rPr>
              <a:t>2014.05.08</a:t>
            </a:r>
            <a:endParaRPr lang="en-US" altLang="x-none" sz="1400" dirty="0">
              <a:solidFill>
                <a:srgbClr val="000000"/>
              </a:solidFill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066800" y="0"/>
            <a:ext cx="7010400" cy="1066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BFBFB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x-none" sz="3200">
                <a:solidFill>
                  <a:srgbClr val="000000"/>
                </a:solidFill>
              </a:rPr>
              <a:t>Tune footprints and resonance lines – all footprints, 5</a:t>
            </a:r>
            <a:r>
              <a:rPr lang="en-US" altLang="x-none" sz="3200" baseline="33000">
                <a:solidFill>
                  <a:srgbClr val="000000"/>
                </a:solidFill>
              </a:rPr>
              <a:t>th</a:t>
            </a:r>
            <a:r>
              <a:rPr lang="en-US" altLang="x-none" sz="3200">
                <a:solidFill>
                  <a:srgbClr val="000000"/>
                </a:solidFill>
              </a:rPr>
              <a:t> order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934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968DD4B0-A561-447B-B0E4-F2781C2D6FB6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20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170113" y="1479550"/>
            <a:ext cx="50323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x-none" sz="1800">
                <a:solidFill>
                  <a:srgbClr val="000000"/>
                </a:solidFill>
              </a:rPr>
              <a:t>Zoom on injection tunes at 450GeV and 6.5 TeV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970088"/>
            <a:ext cx="9144001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76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x-none" sz="1400" dirty="0">
                <a:solidFill>
                  <a:srgbClr val="000000"/>
                </a:solidFill>
              </a:rPr>
              <a:t>R. Bruce, </a:t>
            </a:r>
            <a:r>
              <a:rPr lang="en-US" altLang="x-none" sz="1400" dirty="0" smtClean="0">
                <a:solidFill>
                  <a:srgbClr val="000000"/>
                </a:solidFill>
              </a:rPr>
              <a:t>2014.05.08</a:t>
            </a:r>
            <a:endParaRPr lang="en-US" altLang="x-none" sz="1400" dirty="0">
              <a:solidFill>
                <a:srgbClr val="000000"/>
              </a:solidFill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066800" y="0"/>
            <a:ext cx="7010400" cy="1066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BFBFB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x-none" sz="3200">
                <a:solidFill>
                  <a:srgbClr val="000000"/>
                </a:solidFill>
              </a:rPr>
              <a:t>Tune footprints and resonance lines – all footprints, 5</a:t>
            </a:r>
            <a:r>
              <a:rPr lang="en-US" altLang="x-none" sz="3200" baseline="33000">
                <a:solidFill>
                  <a:srgbClr val="000000"/>
                </a:solidFill>
              </a:rPr>
              <a:t>th</a:t>
            </a:r>
            <a:r>
              <a:rPr lang="en-US" altLang="x-none" sz="3200">
                <a:solidFill>
                  <a:srgbClr val="000000"/>
                </a:solidFill>
              </a:rPr>
              <a:t> order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934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91363CD1-15EB-4190-A047-9D161D1878CA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21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982663" y="1479550"/>
            <a:ext cx="78311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x-none" sz="1800">
                <a:solidFill>
                  <a:srgbClr val="000000"/>
                </a:solidFill>
              </a:rPr>
              <a:t>Zoom on collision tunes – separated and colliding beams, 6.5 TeV, b*=55cm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3925"/>
            <a:ext cx="9144000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76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x-none" sz="1400">
                <a:solidFill>
                  <a:srgbClr val="000000"/>
                </a:solidFill>
                <a:cs typeface="Arial" pitchFamily="34" charset="0"/>
              </a:rPr>
              <a:t>R. Bruce, 2014.03.31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066800" y="0"/>
            <a:ext cx="7010400" cy="1066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BFBFBF"/>
              </a:gs>
              <a:gs pos="100000">
                <a:srgbClr val="FFFFFF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x-none" sz="3200">
                <a:solidFill>
                  <a:srgbClr val="000000"/>
                </a:solidFill>
                <a:ea typeface="Droid Sans Fallback" pitchFamily="34" charset="-128"/>
                <a:cs typeface="Droid Sans Fallback" pitchFamily="34" charset="-128"/>
              </a:rPr>
              <a:t>Tune footprints and resonance lines – all footprints, 10</a:t>
            </a:r>
            <a:r>
              <a:rPr lang="en-US" altLang="x-none" sz="3200" baseline="33000">
                <a:solidFill>
                  <a:srgbClr val="000000"/>
                </a:solidFill>
                <a:ea typeface="Droid Sans Fallback" pitchFamily="34" charset="-128"/>
                <a:cs typeface="Droid Sans Fallback" pitchFamily="34" charset="-128"/>
              </a:rPr>
              <a:t>th</a:t>
            </a:r>
            <a:r>
              <a:rPr lang="en-US" altLang="x-none" sz="3200">
                <a:solidFill>
                  <a:srgbClr val="000000"/>
                </a:solidFill>
                <a:ea typeface="Droid Sans Fallback" pitchFamily="34" charset="-128"/>
                <a:cs typeface="Droid Sans Fallback" pitchFamily="34" charset="-128"/>
              </a:rPr>
              <a:t> order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934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93CF0533-02C4-4E7F-8D54-391023A82917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22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646238"/>
            <a:ext cx="9109075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76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x-none" sz="1400" dirty="0">
                <a:solidFill>
                  <a:srgbClr val="000000"/>
                </a:solidFill>
              </a:rPr>
              <a:t>R. Bruce, </a:t>
            </a:r>
            <a:r>
              <a:rPr lang="en-US" altLang="x-none" sz="1400" dirty="0" smtClean="0">
                <a:solidFill>
                  <a:srgbClr val="000000"/>
                </a:solidFill>
              </a:rPr>
              <a:t>2014.05.08</a:t>
            </a:r>
            <a:endParaRPr lang="en-US" altLang="x-none" sz="1400" dirty="0">
              <a:solidFill>
                <a:srgbClr val="000000"/>
              </a:solidFill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066800" y="0"/>
            <a:ext cx="7010400" cy="1066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BFBFB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x-none" sz="3200">
                <a:solidFill>
                  <a:srgbClr val="000000"/>
                </a:solidFill>
              </a:rPr>
              <a:t>Halo removal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65100" y="1009650"/>
            <a:ext cx="8839200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7025" indent="-327025"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 marL="736600" indent="-279400"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x-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Timeline:</a:t>
            </a:r>
          </a:p>
          <a:p>
            <a:pPr lvl="1">
              <a:lnSpc>
                <a:spcPct val="105000"/>
              </a:lnSpc>
              <a:spcBef>
                <a:spcPts val="1200"/>
              </a:spcBef>
              <a:buFont typeface="Times New Roman" pitchFamily="18" charset="0"/>
              <a:buChar char="–"/>
            </a:pPr>
            <a:r>
              <a:rPr lang="en-US" altLang="x-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Nothing available for 2015 startup as operational tool. </a:t>
            </a:r>
            <a:r>
              <a:rPr lang="en-US" altLang="x-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Goal 2014 is to define what needs to be studied in machine studies (MDs) in Run 2.</a:t>
            </a:r>
            <a:r>
              <a:rPr lang="en-US" altLang="x-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Hollow electron lens: not before LS2. What can we do before?</a:t>
            </a:r>
            <a:endParaRPr lang="en-US" altLang="x-none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5000"/>
              </a:lnSpc>
              <a:spcBef>
                <a:spcPts val="1200"/>
              </a:spcBef>
              <a:buFont typeface="Times New Roman" pitchFamily="18" charset="0"/>
              <a:buChar char="•"/>
            </a:pPr>
            <a:r>
              <a:rPr lang="en-US" altLang="x-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This talk:</a:t>
            </a:r>
          </a:p>
          <a:p>
            <a:pPr lvl="1">
              <a:lnSpc>
                <a:spcPct val="105000"/>
              </a:lnSpc>
              <a:spcBef>
                <a:spcPts val="1200"/>
              </a:spcBef>
              <a:buFont typeface="Times New Roman" pitchFamily="18" charset="0"/>
              <a:buChar char="•"/>
            </a:pPr>
            <a:r>
              <a:rPr lang="en-US" altLang="x-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Brief introduction to the alternatives to electron lens</a:t>
            </a:r>
          </a:p>
          <a:p>
            <a:pPr lvl="1">
              <a:lnSpc>
                <a:spcPct val="105000"/>
              </a:lnSpc>
              <a:spcBef>
                <a:spcPts val="1200"/>
              </a:spcBef>
              <a:buFont typeface="Times New Roman" pitchFamily="18" charset="0"/>
              <a:buChar char="•"/>
            </a:pPr>
            <a:r>
              <a:rPr lang="en-US" altLang="x-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Ongoing and planned studies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934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C77A1736-35A5-415B-BAA9-734EC639A72F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3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76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x-none" sz="1400" dirty="0">
                <a:solidFill>
                  <a:srgbClr val="000000"/>
                </a:solidFill>
              </a:rPr>
              <a:t>R. Bruce, </a:t>
            </a:r>
            <a:r>
              <a:rPr lang="en-US" altLang="x-none" sz="1400" dirty="0" smtClean="0">
                <a:solidFill>
                  <a:srgbClr val="000000"/>
                </a:solidFill>
              </a:rPr>
              <a:t>2014.05.08</a:t>
            </a:r>
            <a:endParaRPr lang="en-US" altLang="x-none" sz="1400" dirty="0">
              <a:solidFill>
                <a:srgbClr val="000000"/>
              </a:solidFill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066800" y="0"/>
            <a:ext cx="7010400" cy="1066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BFBFB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x-none" sz="3200">
                <a:solidFill>
                  <a:srgbClr val="000000"/>
                </a:solidFill>
              </a:rPr>
              <a:t>Tune modulation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65100" y="1189038"/>
            <a:ext cx="8839200" cy="498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7025" indent="-327025"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x-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Idea: By modulating the tunes at a fixed frequency, resonance sidebands are introduced around the existing resonance lines (</a:t>
            </a:r>
            <a:r>
              <a:rPr lang="en-US" altLang="x-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Bruning</a:t>
            </a:r>
            <a:r>
              <a:rPr lang="en-US" altLang="x-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x-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Willeke</a:t>
            </a:r>
            <a:r>
              <a:rPr lang="en-US" altLang="x-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PRL 76:3719)</a:t>
            </a:r>
            <a:br>
              <a:rPr lang="en-US" altLang="x-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x-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x-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x-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x-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x-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x-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x-none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x-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Use detuning with amplitude of the beam</a:t>
            </a:r>
          </a:p>
          <a:p>
            <a:pPr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x-none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choosing wisely the modulation frequency, we could put a resonance line on the halo, while leaving the beam core unaffected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934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044A8E2F-8C22-465E-95FE-283F20D5ED8F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4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640013"/>
            <a:ext cx="77533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76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x-none" sz="1400" dirty="0">
                <a:solidFill>
                  <a:srgbClr val="000000"/>
                </a:solidFill>
              </a:rPr>
              <a:t>R. Bruce, </a:t>
            </a:r>
            <a:r>
              <a:rPr lang="en-US" altLang="x-none" sz="1400" dirty="0" smtClean="0">
                <a:solidFill>
                  <a:srgbClr val="000000"/>
                </a:solidFill>
              </a:rPr>
              <a:t>2014.05.08</a:t>
            </a:r>
            <a:endParaRPr lang="en-US" altLang="x-none" sz="1400" dirty="0">
              <a:solidFill>
                <a:srgbClr val="000000"/>
              </a:solidFill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66800" y="0"/>
            <a:ext cx="7010400" cy="1066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BFBFB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x-none" sz="3200">
                <a:solidFill>
                  <a:srgbClr val="000000"/>
                </a:solidFill>
              </a:rPr>
              <a:t>Tune footprints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934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FDA6A0D3-9EE1-465A-9A8A-40940FF44EA5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5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65100" y="1189038"/>
            <a:ext cx="8839200" cy="498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7025" indent="-327025"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 marL="728663" indent="-271463"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x-none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Pre-study of tune footprints and resonance lines</a:t>
            </a:r>
            <a:r>
              <a:rPr lang="en-US" altLang="x-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can give a first hint on which frequencies could be suitable</a:t>
            </a:r>
          </a:p>
          <a:p>
            <a:pPr lvl="1">
              <a:lnSpc>
                <a:spcPct val="105000"/>
              </a:lnSpc>
              <a:spcBef>
                <a:spcPts val="1200"/>
              </a:spcBef>
              <a:buFont typeface="Times New Roman" pitchFamily="18" charset="0"/>
              <a:buChar char="–"/>
            </a:pPr>
            <a:r>
              <a:rPr lang="en-US" altLang="x-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know the needed modulation amplitude, we need to know </a:t>
            </a:r>
            <a:r>
              <a:rPr lang="en-US" altLang="x-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also the </a:t>
            </a:r>
            <a:r>
              <a:rPr lang="en-US" altLang="x-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strength of each resonance in the machine. </a:t>
            </a:r>
            <a:r>
              <a:rPr lang="en-US" altLang="x-none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More advanced simulations needed</a:t>
            </a:r>
            <a:r>
              <a:rPr lang="en-US" altLang="x-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(frequency map, dynamic aperture)</a:t>
            </a:r>
          </a:p>
          <a:p>
            <a:pPr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x-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Look at tune footprints at </a:t>
            </a:r>
          </a:p>
          <a:p>
            <a:pPr lvl="1">
              <a:lnSpc>
                <a:spcPct val="105000"/>
              </a:lnSpc>
              <a:spcBef>
                <a:spcPts val="1400"/>
              </a:spcBef>
              <a:buFont typeface="Arial" pitchFamily="34" charset="0"/>
              <a:buChar char="–"/>
            </a:pPr>
            <a:r>
              <a:rPr lang="en-US" altLang="x-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injection – for MDs</a:t>
            </a:r>
          </a:p>
          <a:p>
            <a:pPr lvl="1">
              <a:lnSpc>
                <a:spcPct val="105000"/>
              </a:lnSpc>
              <a:spcBef>
                <a:spcPts val="1000"/>
              </a:spcBef>
              <a:buFont typeface="Times New Roman" pitchFamily="18" charset="0"/>
              <a:buChar char="–"/>
            </a:pPr>
            <a:r>
              <a:rPr lang="en-US" altLang="x-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flat top, end of squeeze, collision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76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x-none" sz="1400" dirty="0">
                <a:solidFill>
                  <a:srgbClr val="000000"/>
                </a:solidFill>
              </a:rPr>
              <a:t>R. Bruce, </a:t>
            </a:r>
            <a:r>
              <a:rPr lang="en-US" altLang="x-none" sz="1400" dirty="0" smtClean="0">
                <a:solidFill>
                  <a:srgbClr val="000000"/>
                </a:solidFill>
              </a:rPr>
              <a:t>2014.05.08</a:t>
            </a:r>
            <a:endParaRPr lang="en-US" altLang="x-none" sz="1400" dirty="0">
              <a:solidFill>
                <a:srgbClr val="000000"/>
              </a:solidFill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066800" y="0"/>
            <a:ext cx="7010400" cy="1066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BFBFB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x-none" sz="3200">
                <a:solidFill>
                  <a:srgbClr val="000000"/>
                </a:solidFill>
              </a:rPr>
              <a:t>Tune footprints and resonance lines – all footprints, 5</a:t>
            </a:r>
            <a:r>
              <a:rPr lang="en-US" altLang="x-none" sz="3200" baseline="33000">
                <a:solidFill>
                  <a:srgbClr val="000000"/>
                </a:solidFill>
              </a:rPr>
              <a:t>th</a:t>
            </a:r>
            <a:r>
              <a:rPr lang="en-US" altLang="x-none" sz="3200">
                <a:solidFill>
                  <a:srgbClr val="000000"/>
                </a:solidFill>
              </a:rPr>
              <a:t> order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934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79CBBCBD-550C-4DBE-BBB6-3D4079BFAAC7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6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424113" y="6088063"/>
            <a:ext cx="54133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x-none" sz="1800" b="1" i="1" dirty="0">
                <a:solidFill>
                  <a:srgbClr val="0000FF"/>
                </a:solidFill>
              </a:rPr>
              <a:t>Thanks to </a:t>
            </a:r>
            <a:r>
              <a:rPr lang="en-US" altLang="x-none" sz="1800" b="1" i="1" dirty="0" smtClean="0">
                <a:solidFill>
                  <a:srgbClr val="0000FF"/>
                </a:solidFill>
              </a:rPr>
              <a:t>the beam-beam </a:t>
            </a:r>
            <a:r>
              <a:rPr lang="en-US" altLang="x-none" sz="1800" b="1" i="1" dirty="0">
                <a:solidFill>
                  <a:srgbClr val="0000FF"/>
                </a:solidFill>
              </a:rPr>
              <a:t>team for help and input!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876" y="1447800"/>
            <a:ext cx="3809524" cy="3860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876" y="1447800"/>
            <a:ext cx="3809524" cy="3860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876" y="1447800"/>
            <a:ext cx="3809524" cy="38603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876" y="1447800"/>
            <a:ext cx="3809524" cy="38603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876" y="1447800"/>
            <a:ext cx="3809524" cy="38603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876" y="1447800"/>
            <a:ext cx="3809524" cy="38603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876" y="1447800"/>
            <a:ext cx="3809524" cy="38603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876" y="1447800"/>
            <a:ext cx="3809524" cy="38603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876" y="1447800"/>
            <a:ext cx="3809524" cy="38603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876" y="1447800"/>
            <a:ext cx="3809524" cy="38603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876" y="1447800"/>
            <a:ext cx="3809524" cy="3860318"/>
          </a:xfrm>
          <a:prstGeom prst="rect">
            <a:avLst/>
          </a:prstGeom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65100" y="2255838"/>
            <a:ext cx="4406900" cy="246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7025" indent="-327025"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 marL="728663" indent="-271463"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x-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Studying the resonance lines when modulation frequency is increased</a:t>
            </a:r>
            <a:endParaRPr lang="en-US" altLang="x-none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943519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76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x-none" sz="1400" dirty="0">
                <a:solidFill>
                  <a:srgbClr val="000000"/>
                </a:solidFill>
              </a:rPr>
              <a:t>R. Bruce, </a:t>
            </a:r>
            <a:r>
              <a:rPr lang="en-US" altLang="x-none" sz="1400" dirty="0" smtClean="0">
                <a:solidFill>
                  <a:srgbClr val="000000"/>
                </a:solidFill>
              </a:rPr>
              <a:t>2014.05.08</a:t>
            </a:r>
            <a:endParaRPr lang="en-US" altLang="x-none" sz="1400" dirty="0">
              <a:solidFill>
                <a:srgbClr val="000000"/>
              </a:solidFill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066800" y="0"/>
            <a:ext cx="7010400" cy="1066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BFBFB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x-none" sz="3200">
                <a:solidFill>
                  <a:srgbClr val="000000"/>
                </a:solidFill>
              </a:rPr>
              <a:t>Tune footprints and resonance lines – all footprints, 5</a:t>
            </a:r>
            <a:r>
              <a:rPr lang="en-US" altLang="x-none" sz="3200" baseline="33000">
                <a:solidFill>
                  <a:srgbClr val="000000"/>
                </a:solidFill>
              </a:rPr>
              <a:t>th</a:t>
            </a:r>
            <a:r>
              <a:rPr lang="en-US" altLang="x-none" sz="3200">
                <a:solidFill>
                  <a:srgbClr val="000000"/>
                </a:solidFill>
              </a:rPr>
              <a:t> order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934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79CBBCBD-550C-4DBE-BBB6-3D4079BFAAC7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7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646238"/>
            <a:ext cx="9144001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424113" y="6088063"/>
            <a:ext cx="54133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x-none" sz="1800" b="1" i="1" dirty="0">
                <a:solidFill>
                  <a:srgbClr val="0000FF"/>
                </a:solidFill>
              </a:rPr>
              <a:t>Thanks to </a:t>
            </a:r>
            <a:r>
              <a:rPr lang="en-US" altLang="x-none" sz="1800" b="1" i="1" dirty="0" smtClean="0">
                <a:solidFill>
                  <a:srgbClr val="0000FF"/>
                </a:solidFill>
              </a:rPr>
              <a:t>the beam-beam </a:t>
            </a:r>
            <a:r>
              <a:rPr lang="en-US" altLang="x-none" sz="1800" b="1" i="1" dirty="0">
                <a:solidFill>
                  <a:srgbClr val="0000FF"/>
                </a:solidFill>
              </a:rPr>
              <a:t>team for help and input!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76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x-none" sz="1400" dirty="0">
                <a:solidFill>
                  <a:srgbClr val="000000"/>
                </a:solidFill>
              </a:rPr>
              <a:t>R. Bruce, </a:t>
            </a:r>
            <a:r>
              <a:rPr lang="en-US" altLang="x-none" sz="1400" dirty="0" smtClean="0">
                <a:solidFill>
                  <a:srgbClr val="000000"/>
                </a:solidFill>
              </a:rPr>
              <a:t>2014.05.08</a:t>
            </a:r>
            <a:endParaRPr lang="en-US" altLang="x-none" sz="1400" dirty="0">
              <a:solidFill>
                <a:srgbClr val="000000"/>
              </a:solidFill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066800" y="0"/>
            <a:ext cx="7010400" cy="1066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BFBFB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x-none" sz="3200">
                <a:solidFill>
                  <a:srgbClr val="000000"/>
                </a:solidFill>
              </a:rPr>
              <a:t>Tune footprints and resonance lines – all footprints, 5</a:t>
            </a:r>
            <a:r>
              <a:rPr lang="en-US" altLang="x-none" sz="3200" baseline="33000">
                <a:solidFill>
                  <a:srgbClr val="000000"/>
                </a:solidFill>
              </a:rPr>
              <a:t>th</a:t>
            </a:r>
            <a:r>
              <a:rPr lang="en-US" altLang="x-none" sz="3200">
                <a:solidFill>
                  <a:srgbClr val="000000"/>
                </a:solidFill>
              </a:rPr>
              <a:t> order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934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8CBDBBB1-FDBD-44A2-B796-A1438B8595CA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8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82663" y="1479550"/>
            <a:ext cx="78311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x-none" sz="1800">
                <a:solidFill>
                  <a:srgbClr val="000000"/>
                </a:solidFill>
              </a:rPr>
              <a:t>Zoom on collision tunes – separated and colliding beams, 6.5 TeV, b*=55cm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1949450"/>
            <a:ext cx="4500563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047875"/>
            <a:ext cx="4468813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92163" y="3508375"/>
            <a:ext cx="13112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x-none" sz="1800">
                <a:solidFill>
                  <a:srgbClr val="FF0000"/>
                </a:solidFill>
              </a:rPr>
              <a:t>HO IP1/5/8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543050" y="5029200"/>
            <a:ext cx="24765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x-none" sz="1800">
                <a:solidFill>
                  <a:srgbClr val="FF8080"/>
                </a:solidFill>
              </a:rPr>
              <a:t>HO IP1/5/8</a:t>
            </a:r>
          </a:p>
          <a:p>
            <a:pPr>
              <a:buClrTx/>
              <a:buFontTx/>
              <a:buNone/>
            </a:pPr>
            <a:r>
              <a:rPr lang="en-US" altLang="x-none" sz="1800">
                <a:solidFill>
                  <a:srgbClr val="FF8080"/>
                </a:solidFill>
              </a:rPr>
              <a:t>LR IP1/5 one side only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992563" y="4206875"/>
            <a:ext cx="10572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x-none" sz="1800" dirty="0">
                <a:solidFill>
                  <a:srgbClr val="FF950E"/>
                </a:solidFill>
              </a:rPr>
              <a:t>HO </a:t>
            </a:r>
            <a:r>
              <a:rPr lang="en-US" altLang="x-none" sz="1800" dirty="0" smtClean="0">
                <a:solidFill>
                  <a:srgbClr val="FF950E"/>
                </a:solidFill>
              </a:rPr>
              <a:t>IP8</a:t>
            </a:r>
            <a:endParaRPr lang="en-US" altLang="x-none" sz="1800" dirty="0">
              <a:solidFill>
                <a:srgbClr val="FF950E"/>
              </a:solidFill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947988" y="2470150"/>
            <a:ext cx="1193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x-none" sz="1800" dirty="0" smtClean="0">
                <a:solidFill>
                  <a:srgbClr val="FF0000"/>
                </a:solidFill>
              </a:rPr>
              <a:t>No HO</a:t>
            </a:r>
            <a:endParaRPr lang="en-US" altLang="x-none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76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x-none" sz="1400" dirty="0">
                <a:solidFill>
                  <a:srgbClr val="000000"/>
                </a:solidFill>
              </a:rPr>
              <a:t>R. Bruce, </a:t>
            </a:r>
            <a:r>
              <a:rPr lang="en-US" altLang="x-none" sz="1400" dirty="0" smtClean="0">
                <a:solidFill>
                  <a:srgbClr val="000000"/>
                </a:solidFill>
              </a:rPr>
              <a:t>2014.05.08</a:t>
            </a:r>
            <a:endParaRPr lang="en-US" altLang="x-none" sz="1400" dirty="0">
              <a:solidFill>
                <a:srgbClr val="000000"/>
              </a:solidFill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066800" y="0"/>
            <a:ext cx="7010400" cy="1066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BFBFB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x-none" sz="3200">
                <a:solidFill>
                  <a:srgbClr val="000000"/>
                </a:solidFill>
              </a:rPr>
              <a:t>Preliminary considerations </a:t>
            </a:r>
            <a:br>
              <a:rPr lang="en-US" altLang="x-none" sz="3200">
                <a:solidFill>
                  <a:srgbClr val="000000"/>
                </a:solidFill>
              </a:rPr>
            </a:br>
            <a:r>
              <a:rPr lang="en-US" altLang="x-none" sz="3200">
                <a:solidFill>
                  <a:srgbClr val="000000"/>
                </a:solidFill>
              </a:rPr>
              <a:t>on frequency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65100" y="1044575"/>
            <a:ext cx="8839200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7025" indent="-327025"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 marL="739775" indent="-282575"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x-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Different frequencies might be needed depending on where in the operational cycle we want to act</a:t>
            </a:r>
          </a:p>
          <a:p>
            <a:pPr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x-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Depending on tune, which tune footprint we want to hit, and which resonance we want to use: big spread of possible frequencies...  </a:t>
            </a:r>
            <a:r>
              <a:rPr lang="en-US" altLang="x-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50-800Hz</a:t>
            </a:r>
          </a:p>
          <a:p>
            <a:pPr lvl="1">
              <a:lnSpc>
                <a:spcPct val="105000"/>
              </a:lnSpc>
              <a:spcBef>
                <a:spcPts val="1200"/>
              </a:spcBef>
              <a:buFont typeface="Times New Roman" pitchFamily="18" charset="0"/>
              <a:buChar char="–"/>
            </a:pPr>
            <a:r>
              <a:rPr lang="en-US" altLang="x-non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different bunches have different footprints depending on where they collide. </a:t>
            </a:r>
            <a:r>
              <a:rPr lang="en-US" altLang="x-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Need to be careful... when hitting the halo in some bunches, we risk to hit the core in others!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934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r">
              <a:buClrTx/>
              <a:buFontTx/>
              <a:buNone/>
            </a:pPr>
            <a:fld id="{16CED1FB-0C01-461E-BB24-58FDCAE3D67B}" type="slidenum">
              <a:rPr lang="en-US" altLang="x-none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9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x-non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x-non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x-non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x-non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19118</TotalTime>
  <Words>1264</Words>
  <Application>Microsoft Office PowerPoint</Application>
  <PresentationFormat>On-screen Show (4:3)</PresentationFormat>
  <Paragraphs>185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Times New Roman</vt:lpstr>
      <vt:lpstr>Arial</vt:lpstr>
      <vt:lpstr>MS PGothic</vt:lpstr>
      <vt:lpstr>DejaVu Sans</vt:lpstr>
      <vt:lpstr>Droid Sans Fallback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rbruce</dc:creator>
  <cp:lastModifiedBy>roderik</cp:lastModifiedBy>
  <cp:revision>525</cp:revision>
  <cp:lastPrinted>1601-01-01T00:00:00Z</cp:lastPrinted>
  <dcterms:created xsi:type="dcterms:W3CDTF">2006-01-30T12:50:40Z</dcterms:created>
  <dcterms:modified xsi:type="dcterms:W3CDTF">2014-05-08T11:19:20Z</dcterms:modified>
</cp:coreProperties>
</file>