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3" r:id="rId2"/>
    <p:sldId id="453" r:id="rId3"/>
    <p:sldId id="462" r:id="rId4"/>
    <p:sldId id="454" r:id="rId5"/>
    <p:sldId id="455" r:id="rId6"/>
    <p:sldId id="474" r:id="rId7"/>
    <p:sldId id="463" r:id="rId8"/>
    <p:sldId id="464" r:id="rId9"/>
    <p:sldId id="488" r:id="rId10"/>
    <p:sldId id="467" r:id="rId11"/>
    <p:sldId id="468" r:id="rId12"/>
    <p:sldId id="473" r:id="rId13"/>
    <p:sldId id="457" r:id="rId14"/>
    <p:sldId id="476" r:id="rId15"/>
    <p:sldId id="475" r:id="rId16"/>
    <p:sldId id="471" r:id="rId17"/>
    <p:sldId id="472" r:id="rId18"/>
    <p:sldId id="477" r:id="rId19"/>
    <p:sldId id="478" r:id="rId20"/>
    <p:sldId id="480" r:id="rId21"/>
    <p:sldId id="481" r:id="rId22"/>
    <p:sldId id="482" r:id="rId23"/>
    <p:sldId id="479" r:id="rId24"/>
    <p:sldId id="483" r:id="rId25"/>
    <p:sldId id="486" r:id="rId26"/>
    <p:sldId id="484" r:id="rId27"/>
    <p:sldId id="487" r:id="rId28"/>
    <p:sldId id="466" r:id="rId29"/>
    <p:sldId id="469" r:id="rId30"/>
    <p:sldId id="485" r:id="rId31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3399"/>
    <a:srgbClr val="FF33CC"/>
    <a:srgbClr val="00FF00"/>
    <a:srgbClr val="FF3399"/>
    <a:srgbClr val="CC6600"/>
    <a:srgbClr val="FF9933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8" autoAdjust="0"/>
    <p:restoredTop sz="98973" autoAdjust="0"/>
  </p:normalViewPr>
  <p:slideViewPr>
    <p:cSldViewPr>
      <p:cViewPr varScale="1">
        <p:scale>
          <a:sx n="80" d="100"/>
          <a:sy n="80" d="100"/>
        </p:scale>
        <p:origin x="-13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Relationship Id="rId2" Type="http://schemas.openxmlformats.org/officeDocument/2006/relationships/image" Target="../media/image115.wmf"/><Relationship Id="rId3" Type="http://schemas.openxmlformats.org/officeDocument/2006/relationships/image" Target="../media/image1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t" anchorCtr="0" compatLnSpc="1">
            <a:prstTxWarp prst="textNoShape">
              <a:avLst/>
            </a:prstTxWarp>
          </a:bodyPr>
          <a:lstStyle>
            <a:lvl1pPr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t" anchorCtr="0" compatLnSpc="1">
            <a:prstTxWarp prst="textNoShape">
              <a:avLst/>
            </a:prstTxWarp>
          </a:bodyPr>
          <a:lstStyle>
            <a:lvl1pPr algn="r"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C0FBCBB-7EDB-4278-865F-AB2C04993556}" type="datetime1">
              <a:rPr lang="en-US"/>
              <a:pPr>
                <a:defRPr/>
              </a:pPr>
              <a:t>04/05/14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b" anchorCtr="0" compatLnSpc="1">
            <a:prstTxWarp prst="textNoShape">
              <a:avLst/>
            </a:prstTxWarp>
          </a:bodyPr>
          <a:lstStyle>
            <a:lvl1pPr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95" tIns="47447" rIns="94895" bIns="47447" numCol="1" anchor="b" anchorCtr="0" compatLnSpc="1">
            <a:prstTxWarp prst="textNoShape">
              <a:avLst/>
            </a:prstTxWarp>
          </a:bodyPr>
          <a:lstStyle>
            <a:lvl1pPr algn="r" defTabSz="94921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CFFFF87-B6DF-4175-94C5-2347F6401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94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>
            <a:lvl1pPr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>
            <a:lvl1pPr algn="r"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59339"/>
            <a:ext cx="56800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b" anchorCtr="0" compatLnSpc="1">
            <a:prstTxWarp prst="textNoShape">
              <a:avLst/>
            </a:prstTxWarp>
          </a:bodyPr>
          <a:lstStyle>
            <a:lvl1pPr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28" tIns="49513" rIns="99028" bIns="49513" numCol="1" anchor="b" anchorCtr="0" compatLnSpc="1">
            <a:prstTxWarp prst="textNoShape">
              <a:avLst/>
            </a:prstTxWarp>
          </a:bodyPr>
          <a:lstStyle>
            <a:lvl1pPr algn="r" defTabSz="990480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A08831CF-E2B7-4DF0-9CCB-848EF7E579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003F9-11FF-4CD3-ABEC-EB312F04E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6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6FEB6-5283-470E-861F-C55499061C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1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1ECB-6095-4F29-9E93-E38AAC9E0E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5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F3C03-1CC2-49CF-8379-461CAB71BA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48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DAC8-760A-4ACB-9DAA-CF1648919D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26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4C84A-3A11-49EC-82F0-7D47AC0847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77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5339-EA7C-4950-8F75-3C2229E87A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7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8CE15-F117-4E95-9277-481E1C610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E049D-5161-42AC-863C-2BD47115FA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7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04A45-34C8-4850-BDA1-61324CEA88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8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FCC60-341A-40F6-8CAC-4626C77E55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CF673D99-2943-4E6B-9C48-2BE7785F4B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tmp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hyperlink" Target="http://www.amazon.fr/Beam-Diagnostics-Superconducting-Accelerating-Cavities/dp/3319007580/ref=sr_1_1?ie=UTF8&amp;qid=1386762669&amp;sr=8-1&amp;keywords=pei+zhang+beam" TargetMode="External"/><Relationship Id="rId7" Type="http://schemas.openxmlformats.org/officeDocument/2006/relationships/image" Target="../media/image60.png"/><Relationship Id="rId8" Type="http://schemas.openxmlformats.org/officeDocument/2006/relationships/hyperlink" Target="http://www.springer.com/physics/particle+and+nuclear+physics/book/978-3-319-00758-8" TargetMode="External"/><Relationship Id="rId9" Type="http://schemas.openxmlformats.org/officeDocument/2006/relationships/image" Target="../media/image61.tm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2.jpeg"/><Relationship Id="rId5" Type="http://schemas.openxmlformats.org/officeDocument/2006/relationships/image" Target="../media/image73.jpg"/><Relationship Id="rId6" Type="http://schemas.openxmlformats.org/officeDocument/2006/relationships/image" Target="../media/image7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wmf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81.wmf"/><Relationship Id="rId14" Type="http://schemas.openxmlformats.org/officeDocument/2006/relationships/image" Target="../media/image8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jpg"/><Relationship Id="rId10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jp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02.gif"/><Relationship Id="rId13" Type="http://schemas.openxmlformats.org/officeDocument/2006/relationships/image" Target="../media/image103.gif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gif"/><Relationship Id="rId3" Type="http://schemas.openxmlformats.org/officeDocument/2006/relationships/image" Target="../media/image93.jpg"/><Relationship Id="rId4" Type="http://schemas.openxmlformats.org/officeDocument/2006/relationships/image" Target="../media/image94.gif"/><Relationship Id="rId5" Type="http://schemas.openxmlformats.org/officeDocument/2006/relationships/image" Target="../media/image95.gif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gif"/><Relationship Id="rId10" Type="http://schemas.openxmlformats.org/officeDocument/2006/relationships/image" Target="../media/image10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jpg"/><Relationship Id="rId8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escholar.manchester.ac.uk/jrul/item/?pid=uk-ac-man-scw:185167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7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4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5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16.wmf"/><Relationship Id="rId9" Type="http://schemas.openxmlformats.org/officeDocument/2006/relationships/image" Target="../media/image1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wmf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gif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.jpe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5.wmf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7.jpe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899591" y="4038744"/>
            <a:ext cx="734481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Pei Zhang</a:t>
            </a:r>
            <a:endParaRPr lang="en-US" sz="2800" dirty="0">
              <a:solidFill>
                <a:srgbClr val="0000FF"/>
              </a:solidFill>
              <a:latin typeface="+mn-lt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+mn-lt"/>
              </a:rPr>
              <a:t>(BE-RF, CERN)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2492896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l-GR" sz="42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β=1</a:t>
            </a:r>
            <a:r>
              <a:rPr lang="en-GB" sz="42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and </a:t>
            </a:r>
            <a:r>
              <a:rPr lang="el-GR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β=0.1 </a:t>
            </a:r>
            <a:endParaRPr lang="en-US" sz="42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2087724" y="5956538"/>
            <a:ext cx="4968552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n-lt"/>
              </a:rPr>
              <a:t>LARP/</a:t>
            </a:r>
            <a:r>
              <a:rPr lang="en-US" sz="1800" dirty="0" err="1">
                <a:latin typeface="+mn-lt"/>
              </a:rPr>
              <a:t>HiLumi</a:t>
            </a:r>
            <a:r>
              <a:rPr lang="en-US" sz="1800" dirty="0">
                <a:latin typeface="+mn-lt"/>
              </a:rPr>
              <a:t> Collaboration </a:t>
            </a:r>
            <a:r>
              <a:rPr lang="en-US" sz="1800" dirty="0" smtClean="0">
                <a:latin typeface="+mn-lt"/>
              </a:rPr>
              <a:t>Meeting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May 7</a:t>
            </a:r>
            <a:r>
              <a:rPr lang="en-US" sz="1800" baseline="30000" dirty="0" smtClean="0">
                <a:latin typeface="+mn-lt"/>
              </a:rPr>
              <a:t>th</a:t>
            </a:r>
            <a:r>
              <a:rPr lang="en-US" sz="1800" dirty="0" smtClean="0">
                <a:latin typeface="+mn-lt"/>
              </a:rPr>
              <a:t>, 2014</a:t>
            </a:r>
          </a:p>
        </p:txBody>
      </p:sp>
      <p:pic>
        <p:nvPicPr>
          <p:cNvPr id="12" name="Picture 11" descr="Cathi_MC_7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27" y="5880497"/>
            <a:ext cx="1806869" cy="90000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206084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6000"/>
              </a:lnSpc>
              <a:spcAft>
                <a:spcPts val="1200"/>
              </a:spcAft>
            </a:pPr>
            <a:r>
              <a:rPr lang="en-GB" sz="4600" b="1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GB" sz="4600" b="1" dirty="0" smtClean="0">
                <a:solidFill>
                  <a:schemeClr val="bg1"/>
                </a:solidFill>
                <a:latin typeface="Arial"/>
                <a:cs typeface="Arial"/>
              </a:rPr>
              <a:t>application and R&amp;D of </a:t>
            </a:r>
            <a:r>
              <a:rPr lang="en-GB" sz="4600" b="1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GB" sz="4600" b="1" dirty="0" smtClean="0">
                <a:solidFill>
                  <a:schemeClr val="bg1"/>
                </a:solidFill>
                <a:latin typeface="Arial"/>
                <a:cs typeface="Arial"/>
              </a:rPr>
              <a:t>uperconducting </a:t>
            </a:r>
            <a:r>
              <a:rPr lang="en-GB" sz="4600" b="1" dirty="0">
                <a:solidFill>
                  <a:schemeClr val="bg1"/>
                </a:solidFill>
                <a:latin typeface="Arial"/>
                <a:cs typeface="Arial"/>
              </a:rPr>
              <a:t>RF </a:t>
            </a:r>
            <a:r>
              <a:rPr lang="en-GB" sz="4600" b="1" dirty="0" smtClean="0">
                <a:solidFill>
                  <a:schemeClr val="bg1"/>
                </a:solidFill>
                <a:latin typeface="Arial"/>
                <a:cs typeface="Arial"/>
              </a:rPr>
              <a:t>cavities</a:t>
            </a:r>
            <a:endParaRPr lang="en-US" sz="4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5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8" y="5881246"/>
            <a:ext cx="900000" cy="8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Dipole-like behavior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10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42" y="3933056"/>
            <a:ext cx="2592000" cy="2228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02" y="4033920"/>
            <a:ext cx="2736000" cy="2156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2" y="4065190"/>
            <a:ext cx="2592000" cy="2110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3068960"/>
            <a:ext cx="792088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n-lt"/>
              </a:rPr>
              <a:t>Strongly coupled cavity system → multi-cavity modes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n-lt"/>
              </a:rPr>
              <a:t>Localized modes are in upper frequency band with small R/Q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1493"/>
            <a:ext cx="9000000" cy="241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96" y="6237312"/>
            <a:ext cx="5544616" cy="369332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smtClean="0">
                <a:solidFill>
                  <a:srgbClr val="0000FF"/>
                </a:solidFill>
                <a:latin typeface="+mn-lt"/>
                <a:ea typeface="+mn-ea"/>
              </a:rPr>
              <a:t>P</a:t>
            </a:r>
            <a:r>
              <a:rPr lang="nb-NO" dirty="0">
                <a:solidFill>
                  <a:srgbClr val="0000FF"/>
                </a:solidFill>
                <a:latin typeface="+mn-lt"/>
                <a:ea typeface="+mn-ea"/>
              </a:rPr>
              <a:t>. Zhang et al., </a:t>
            </a:r>
            <a:r>
              <a:rPr lang="nb-NO" i="1" dirty="0">
                <a:solidFill>
                  <a:srgbClr val="0000FF"/>
                </a:solidFill>
                <a:latin typeface="+mn-lt"/>
                <a:ea typeface="+mn-ea"/>
              </a:rPr>
              <a:t>Rev. </a:t>
            </a:r>
            <a:r>
              <a:rPr lang="nb-NO" i="1" dirty="0" err="1">
                <a:solidFill>
                  <a:srgbClr val="0000FF"/>
                </a:solidFill>
                <a:latin typeface="+mn-lt"/>
                <a:ea typeface="+mn-ea"/>
              </a:rPr>
              <a:t>Sci</a:t>
            </a:r>
            <a:r>
              <a:rPr lang="nb-NO" i="1" dirty="0">
                <a:solidFill>
                  <a:srgbClr val="0000FF"/>
                </a:solidFill>
                <a:latin typeface="+mn-lt"/>
                <a:ea typeface="+mn-ea"/>
              </a:rPr>
              <a:t>. </a:t>
            </a:r>
            <a:r>
              <a:rPr lang="nb-NO" i="1" dirty="0" err="1">
                <a:solidFill>
                  <a:srgbClr val="0000FF"/>
                </a:solidFill>
                <a:latin typeface="+mn-lt"/>
                <a:ea typeface="+mn-ea"/>
              </a:rPr>
              <a:t>Instrum</a:t>
            </a:r>
            <a:r>
              <a:rPr lang="nb-NO" i="1" dirty="0">
                <a:solidFill>
                  <a:srgbClr val="0000FF"/>
                </a:solidFill>
                <a:latin typeface="+mn-lt"/>
                <a:ea typeface="+mn-ea"/>
              </a:rPr>
              <a:t>. </a:t>
            </a:r>
            <a:r>
              <a:rPr lang="nb-NO" b="1" dirty="0">
                <a:solidFill>
                  <a:srgbClr val="0000FF"/>
                </a:solidFill>
                <a:latin typeface="+mn-lt"/>
                <a:ea typeface="+mn-ea"/>
              </a:rPr>
              <a:t>83</a:t>
            </a:r>
            <a:r>
              <a:rPr lang="nb-NO" dirty="0">
                <a:solidFill>
                  <a:srgbClr val="0000FF"/>
                </a:solidFill>
                <a:latin typeface="+mn-lt"/>
                <a:ea typeface="+mn-ea"/>
              </a:rPr>
              <a:t>, 085117 (2012</a:t>
            </a:r>
            <a:r>
              <a:rPr lang="nb-NO" dirty="0" smtClean="0">
                <a:solidFill>
                  <a:srgbClr val="0000FF"/>
                </a:solidFill>
                <a:latin typeface="+mn-lt"/>
                <a:ea typeface="+mn-ea"/>
              </a:rPr>
              <a:t>)</a:t>
            </a:r>
            <a:endParaRPr lang="en-US" dirty="0" smtClean="0">
              <a:solidFill>
                <a:srgbClr val="0000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16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Performance of the test electronics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11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9141"/>
            <a:ext cx="7200000" cy="25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5201"/>
            <a:ext cx="198804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80167"/>
            <a:ext cx="1469723" cy="26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769072"/>
              </p:ext>
            </p:extLst>
          </p:nvPr>
        </p:nvGraphicFramePr>
        <p:xfrm>
          <a:off x="251520" y="4149080"/>
          <a:ext cx="8640960" cy="187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1512168"/>
                <a:gridCol w="3384376"/>
              </a:tblGrid>
              <a:tr h="53064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Position</a:t>
                      </a:r>
                      <a:r>
                        <a:rPr lang="en-US" sz="1900" baseline="0" dirty="0" smtClean="0"/>
                        <a:t> type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Resolution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#</a:t>
                      </a:r>
                      <a:r>
                        <a:rPr lang="en-US" sz="1900" baseline="0" dirty="0" smtClean="0"/>
                        <a:t> of channels to be installed</a:t>
                      </a:r>
                      <a:endParaRPr lang="en-US" sz="1900" dirty="0"/>
                    </a:p>
                  </a:txBody>
                  <a:tcPr anchor="ctr"/>
                </a:tc>
              </a:tr>
              <a:tr h="5306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C00000"/>
                          </a:solidFill>
                        </a:rPr>
                        <a:t>Local</a:t>
                      </a:r>
                      <a:r>
                        <a:rPr lang="en-US" sz="1900" b="1" baseline="0" dirty="0" smtClean="0">
                          <a:solidFill>
                            <a:srgbClr val="C00000"/>
                          </a:solidFill>
                        </a:rPr>
                        <a:t> position in the cavity</a:t>
                      </a:r>
                      <a:endParaRPr lang="en-US" sz="19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~ 50 </a:t>
                      </a:r>
                      <a:r>
                        <a:rPr lang="el-GR" sz="2000" b="1" dirty="0" smtClean="0">
                          <a:solidFill>
                            <a:srgbClr val="C00000"/>
                          </a:solidFill>
                        </a:rPr>
                        <a:t>μ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m</a:t>
                      </a:r>
                      <a:endParaRPr lang="en-US" sz="19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r>
                        <a:rPr lang="en-US" sz="1900" b="1" baseline="0" dirty="0" smtClean="0">
                          <a:solidFill>
                            <a:srgbClr val="C00000"/>
                          </a:solidFill>
                        </a:rPr>
                        <a:t> HOM couplers</a:t>
                      </a:r>
                      <a:endParaRPr lang="en-US" sz="19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810926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rgbClr val="0000FF"/>
                          </a:solidFill>
                        </a:rPr>
                        <a:t>Global position over the module</a:t>
                      </a:r>
                      <a:endParaRPr lang="en-US" sz="19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~ 20 </a:t>
                      </a:r>
                      <a:r>
                        <a:rPr lang="el-GR" sz="2000" b="1" dirty="0" smtClean="0">
                          <a:solidFill>
                            <a:srgbClr val="0000FF"/>
                          </a:solidFill>
                        </a:rPr>
                        <a:t>μ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0000FF"/>
                          </a:solidFill>
                        </a:rPr>
                        <a:t>2 HOM couplers</a:t>
                      </a:r>
                      <a:endParaRPr lang="en-US" sz="19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605322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Fundamental limitation is thermal noise: </a:t>
            </a:r>
            <a:r>
              <a:rPr lang="en-US" sz="2000" b="1" dirty="0" smtClean="0">
                <a:latin typeface="+mn-lt"/>
              </a:rPr>
              <a:t>~200nm </a:t>
            </a:r>
            <a:r>
              <a:rPr lang="en-US" sz="2000" dirty="0" smtClean="0">
                <a:latin typeface="+mn-lt"/>
              </a:rPr>
              <a:t>(including cable loss)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661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Highlights of HOM-BPM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12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/>
          <p:cNvCxnSpPr/>
          <p:nvPr/>
        </p:nvCxnSpPr>
        <p:spPr bwMode="auto">
          <a:xfrm>
            <a:off x="2731127" y="4923481"/>
            <a:ext cx="3519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843808" y="4419425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Direct linear regression</a:t>
            </a:r>
            <a:endParaRPr lang="en-US" sz="20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5027427"/>
            <a:ext cx="37444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latin typeface="+mn-lt"/>
              </a:rPr>
              <a:t>Singular value decomposition</a:t>
            </a:r>
            <a:endParaRPr lang="en-US" sz="19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7784" y="5402856"/>
            <a:ext cx="37444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>
                <a:latin typeface="+mn-lt"/>
              </a:rPr>
              <a:t>k</a:t>
            </a:r>
            <a:r>
              <a:rPr lang="en-US" sz="1900" b="1" dirty="0" smtClean="0">
                <a:latin typeface="+mn-lt"/>
              </a:rPr>
              <a:t>-means clustering</a:t>
            </a:r>
            <a:endParaRPr lang="en-US" sz="1900" b="1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87377"/>
            <a:ext cx="2520000" cy="216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5" y="4202357"/>
            <a:ext cx="2520000" cy="18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3647" y="6165304"/>
            <a:ext cx="47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  <a:latin typeface="Cambria"/>
              </a:rPr>
              <a:t>P. Zhang et al., </a:t>
            </a:r>
            <a:r>
              <a:rPr lang="en-US" i="1" dirty="0">
                <a:solidFill>
                  <a:srgbClr val="0000FF"/>
                </a:solidFill>
                <a:latin typeface="Cambria"/>
              </a:rPr>
              <a:t>J.NIM-A</a:t>
            </a:r>
            <a:r>
              <a:rPr lang="en-US" dirty="0">
                <a:solidFill>
                  <a:srgbClr val="0000FF"/>
                </a:solidFill>
                <a:latin typeface="Cambri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mbria"/>
              </a:rPr>
              <a:t>734</a:t>
            </a:r>
            <a:r>
              <a:rPr lang="en-US" dirty="0">
                <a:solidFill>
                  <a:srgbClr val="0000FF"/>
                </a:solidFill>
                <a:latin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ambria"/>
              </a:rPr>
              <a:t>84-94 </a:t>
            </a:r>
            <a:r>
              <a:rPr lang="en-US" dirty="0">
                <a:solidFill>
                  <a:srgbClr val="0000FF"/>
                </a:solidFill>
                <a:latin typeface="Cambria"/>
              </a:rPr>
              <a:t>(2014)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18" y="794807"/>
            <a:ext cx="3478978" cy="27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0762"/>
            <a:ext cx="2468880" cy="226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>
            <a:off x="2771800" y="1732850"/>
            <a:ext cx="278571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848179" y="1258793"/>
            <a:ext cx="248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1 mode → N modes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647" y="3275692"/>
            <a:ext cx="47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00FF"/>
                </a:solidFill>
                <a:latin typeface="+mn-lt"/>
                <a:cs typeface="Times New Roman"/>
              </a:rPr>
              <a:t>P. Zhang </a:t>
            </a:r>
            <a:r>
              <a:rPr lang="en-US" i="1" dirty="0">
                <a:solidFill>
                  <a:srgbClr val="0000FF"/>
                </a:solidFill>
                <a:latin typeface="+mn-lt"/>
                <a:cs typeface="Times New Roman"/>
              </a:rPr>
              <a:t>et al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/>
              </a:rPr>
              <a:t>., 2012 </a:t>
            </a:r>
            <a:r>
              <a:rPr lang="en-US" i="1" dirty="0">
                <a:solidFill>
                  <a:srgbClr val="0000FF"/>
                </a:solidFill>
                <a:latin typeface="+mn-lt"/>
                <a:cs typeface="Times New Roman"/>
              </a:rPr>
              <a:t>JINST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n-lt"/>
                <a:cs typeface="Times New Roman"/>
              </a:rPr>
              <a:t>7</a:t>
            </a:r>
            <a:r>
              <a:rPr lang="en-US" dirty="0">
                <a:solidFill>
                  <a:srgbClr val="0000FF"/>
                </a:solidFill>
                <a:latin typeface="+mn-lt"/>
                <a:cs typeface="Times New Roman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/>
              </a:rPr>
              <a:t>P11016</a:t>
            </a:r>
            <a:endParaRPr lang="en-US" dirty="0">
              <a:solidFill>
                <a:srgbClr val="0000FF"/>
              </a:solidFill>
              <a:latin typeface="+mn-lt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71800" y="1834857"/>
            <a:ext cx="264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Challenge → Benefit</a:t>
            </a:r>
          </a:p>
        </p:txBody>
      </p:sp>
    </p:spTree>
    <p:extLst>
      <p:ext uri="{BB962C8B-B14F-4D97-AF65-F5344CB8AC3E}">
        <p14:creationId xmlns:p14="http://schemas.microsoft.com/office/powerpoint/2010/main" val="249160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Impact in 2011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13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 descr="Accelerators_2011.pdf (SECURED)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9376" r="32353" b="1414"/>
          <a:stretch/>
        </p:blipFill>
        <p:spPr>
          <a:xfrm>
            <a:off x="311318" y="4001474"/>
            <a:ext cx="1758147" cy="2512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3"/>
            <a:ext cx="1656184" cy="220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http://peizhang.files.wordpress.com/2011/09/ipac_pei_04.jpg?w=768&amp;h=5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3312368" cy="21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396" y="68340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2011 EPS-AG Accelerator Prize</a:t>
            </a: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47" y="1920188"/>
            <a:ext cx="3347864" cy="4677164"/>
          </a:xfrm>
          <a:prstGeom prst="rect">
            <a:avLst/>
          </a:prstGeom>
        </p:spPr>
      </p:pic>
      <p:pic>
        <p:nvPicPr>
          <p:cNvPr id="22537" name="Picture 9" descr="http://images.iop.org/objects/ccr/cern/51/10/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95196"/>
            <a:ext cx="1903762" cy="25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72212" y="1444714"/>
            <a:ext cx="319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My first interview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57301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Highlights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3808" y="357301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December 2011</a:t>
            </a:r>
          </a:p>
        </p:txBody>
      </p:sp>
    </p:spTree>
    <p:extLst>
      <p:ext uri="{BB962C8B-B14F-4D97-AF65-F5344CB8AC3E}">
        <p14:creationId xmlns:p14="http://schemas.microsoft.com/office/powerpoint/2010/main" val="216355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Impact in 2012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14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4" descr="http://www.cockcroft.ac.uk/events/HOMSC12/images/HOM_Heade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8972"/>
            <a:ext cx="4001842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0473" y="635577"/>
            <a:ext cx="43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Invited plenary talk on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95" y="786565"/>
            <a:ext cx="250961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2081"/>
            <a:ext cx="1948349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2849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EuCARD</a:t>
            </a:r>
            <a:r>
              <a:rPr lang="en-US" dirty="0" smtClean="0">
                <a:latin typeface="+mn-lt"/>
              </a:rPr>
              <a:t> monograph</a:t>
            </a:r>
          </a:p>
        </p:txBody>
      </p:sp>
      <p:pic>
        <p:nvPicPr>
          <p:cNvPr id="12" name="Picture 2" descr="http://peizhang.files.wordpress.com/2013/08/springer-thesis-cover-peizhang.jpg?w=615&amp;h=9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187962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5301208"/>
            <a:ext cx="1557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Available on</a:t>
            </a:r>
          </a:p>
        </p:txBody>
      </p:sp>
      <p:pic>
        <p:nvPicPr>
          <p:cNvPr id="14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86557" b="81191"/>
          <a:stretch/>
        </p:blipFill>
        <p:spPr bwMode="auto">
          <a:xfrm>
            <a:off x="7286931" y="5614850"/>
            <a:ext cx="1261792" cy="4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pringer - International führender Wissenschaftsverlag - Mozilla Firefox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5175" r="77800" b="76947"/>
          <a:stretch/>
        </p:blipFill>
        <p:spPr>
          <a:xfrm>
            <a:off x="7305139" y="5054930"/>
            <a:ext cx="1243584" cy="390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7824" y="2603860"/>
            <a:ext cx="5770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dirty="0" smtClean="0">
                <a:solidFill>
                  <a:srgbClr val="0000FF"/>
                </a:solidFill>
                <a:latin typeface="+mn-lt"/>
              </a:rPr>
              <a:t>[1] P</a:t>
            </a:r>
            <a:r>
              <a:rPr lang="nb-NO" dirty="0">
                <a:solidFill>
                  <a:srgbClr val="0000FF"/>
                </a:solidFill>
                <a:latin typeface="+mn-lt"/>
              </a:rPr>
              <a:t>. Zhang et al., </a:t>
            </a:r>
            <a:r>
              <a:rPr lang="nb-NO" i="1" dirty="0">
                <a:solidFill>
                  <a:srgbClr val="0000FF"/>
                </a:solidFill>
                <a:latin typeface="+mn-lt"/>
              </a:rPr>
              <a:t>Rev. Sci. Instrum. </a:t>
            </a:r>
            <a:r>
              <a:rPr lang="nb-NO" b="1" dirty="0">
                <a:solidFill>
                  <a:srgbClr val="0000FF"/>
                </a:solidFill>
                <a:latin typeface="+mn-lt"/>
              </a:rPr>
              <a:t>83</a:t>
            </a:r>
            <a:r>
              <a:rPr lang="nb-NO" dirty="0">
                <a:solidFill>
                  <a:srgbClr val="0000FF"/>
                </a:solidFill>
                <a:latin typeface="+mn-lt"/>
              </a:rPr>
              <a:t>, 085117 (2012</a:t>
            </a:r>
            <a:r>
              <a:rPr lang="nb-NO" dirty="0" smtClean="0">
                <a:solidFill>
                  <a:srgbClr val="0000FF"/>
                </a:solidFill>
                <a:latin typeface="+mn-lt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[2] </a:t>
            </a:r>
            <a:r>
              <a:rPr lang="da-DK" dirty="0">
                <a:solidFill>
                  <a:srgbClr val="0000FF"/>
                </a:solidFill>
                <a:latin typeface="+mn-lt"/>
              </a:rPr>
              <a:t>P. Zhang et al., 2012 </a:t>
            </a:r>
            <a:r>
              <a:rPr lang="da-DK" i="1" dirty="0">
                <a:solidFill>
                  <a:srgbClr val="0000FF"/>
                </a:solidFill>
                <a:latin typeface="+mn-lt"/>
              </a:rPr>
              <a:t>JINST</a:t>
            </a:r>
            <a:r>
              <a:rPr lang="da-DK" dirty="0">
                <a:solidFill>
                  <a:srgbClr val="0000FF"/>
                </a:solidFill>
                <a:latin typeface="+mn-lt"/>
              </a:rPr>
              <a:t> </a:t>
            </a:r>
            <a:r>
              <a:rPr lang="da-DK" b="1" dirty="0">
                <a:solidFill>
                  <a:srgbClr val="0000FF"/>
                </a:solidFill>
                <a:latin typeface="+mn-lt"/>
              </a:rPr>
              <a:t>7</a:t>
            </a:r>
            <a:r>
              <a:rPr lang="da-DK" dirty="0">
                <a:solidFill>
                  <a:srgbClr val="0000FF"/>
                </a:solidFill>
                <a:latin typeface="+mn-lt"/>
              </a:rPr>
              <a:t> P11016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[3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] P. Zhang et al., </a:t>
            </a:r>
            <a:r>
              <a:rPr lang="en-US" i="1" dirty="0" smtClean="0">
                <a:solidFill>
                  <a:srgbClr val="0000FF"/>
                </a:solidFill>
                <a:latin typeface="+mn-lt"/>
              </a:rPr>
              <a:t>J.NIM-A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734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pp. 84-94 (2014)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0"/>
            <a:ext cx="2520000" cy="3600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540" y="126876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>Quarter-wave Resonator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6755" y="5231366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C00000"/>
                </a:solidFill>
                <a:latin typeface="Cambria"/>
              </a:rPr>
              <a:t>β</a:t>
            </a:r>
            <a:r>
              <a:rPr lang="en-US" sz="3600" b="1" dirty="0">
                <a:solidFill>
                  <a:srgbClr val="C00000"/>
                </a:solidFill>
                <a:latin typeface="Cambria"/>
              </a:rPr>
              <a:t> = </a:t>
            </a:r>
            <a:r>
              <a:rPr lang="en-US" sz="3600" b="1" dirty="0" smtClean="0">
                <a:solidFill>
                  <a:srgbClr val="C00000"/>
                </a:solidFill>
                <a:latin typeface="Cambria"/>
              </a:rPr>
              <a:t>0.1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4067944" y="3269302"/>
            <a:ext cx="48240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24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mbria"/>
              </a:rPr>
              <a:t>Frequency tuning</a:t>
            </a:r>
          </a:p>
          <a:p>
            <a:pPr marL="231775" indent="-231775">
              <a:spcAft>
                <a:spcPts val="24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Analysis of RF 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cold </a:t>
            </a: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test results</a:t>
            </a:r>
            <a:endParaRPr lang="en-US" sz="2400" b="1" dirty="0">
              <a:solidFill>
                <a:prstClr val="black"/>
              </a:solidFill>
              <a:latin typeface="Cambria"/>
            </a:endParaRPr>
          </a:p>
          <a:p>
            <a:pPr marL="231775" indent="-231775">
              <a:spcAft>
                <a:spcPts val="24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mbria"/>
              </a:rPr>
              <a:t>Multipacting study</a:t>
            </a:r>
          </a:p>
        </p:txBody>
      </p:sp>
    </p:spTree>
    <p:extLst>
      <p:ext uri="{BB962C8B-B14F-4D97-AF65-F5344CB8AC3E}">
        <p14:creationId xmlns:p14="http://schemas.microsoft.com/office/powerpoint/2010/main" val="227333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HIE-ISOLDE &amp; QWR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16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3844" r="1025"/>
          <a:stretch/>
        </p:blipFill>
        <p:spPr bwMode="auto">
          <a:xfrm>
            <a:off x="179512" y="1196752"/>
            <a:ext cx="7028330" cy="19577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r="953" b="21627"/>
          <a:stretch/>
        </p:blipFill>
        <p:spPr bwMode="auto">
          <a:xfrm>
            <a:off x="179512" y="3154496"/>
            <a:ext cx="7028330" cy="15922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1168" y="668216"/>
            <a:ext cx="88575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Boost the radioactive beam energy from 3MeV/u to 10MeV/u by using SC </a:t>
            </a:r>
            <a:r>
              <a:rPr lang="en-US" sz="2000" dirty="0" err="1" smtClean="0">
                <a:solidFill>
                  <a:prstClr val="black"/>
                </a:solidFill>
                <a:latin typeface="Cambria"/>
              </a:rPr>
              <a:t>linac</a:t>
            </a: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.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691" b="1963"/>
          <a:stretch/>
        </p:blipFill>
        <p:spPr bwMode="auto">
          <a:xfrm>
            <a:off x="171798" y="2325011"/>
            <a:ext cx="3752130" cy="417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/>
          <a:stretch/>
        </p:blipFill>
        <p:spPr bwMode="auto">
          <a:xfrm>
            <a:off x="4932040" y="3126776"/>
            <a:ext cx="2592019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37" y="3141328"/>
            <a:ext cx="117044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2040" y="2348880"/>
            <a:ext cx="401668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n-lt"/>
              </a:rPr>
              <a:t>SC quarter-wave resonator</a:t>
            </a:r>
          </a:p>
          <a:p>
            <a:pPr algn="ctr"/>
            <a:r>
              <a:rPr lang="en-US" sz="2200" b="1" dirty="0" err="1" smtClean="0">
                <a:latin typeface="+mn-lt"/>
              </a:rPr>
              <a:t>Nb</a:t>
            </a:r>
            <a:r>
              <a:rPr lang="en-US" sz="2200" b="1" dirty="0" smtClean="0">
                <a:latin typeface="+mn-lt"/>
              </a:rPr>
              <a:t> sputtered on Cu substrate</a:t>
            </a:r>
          </a:p>
        </p:txBody>
      </p:sp>
    </p:spTree>
    <p:extLst>
      <p:ext uri="{BB962C8B-B14F-4D97-AF65-F5344CB8AC3E}">
        <p14:creationId xmlns:p14="http://schemas.microsoft.com/office/powerpoint/2010/main" val="1830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>
                <a:solidFill>
                  <a:schemeClr val="bg1"/>
                </a:solidFill>
                <a:cs typeface="Arial" pitchFamily="34" charset="0"/>
              </a:rPr>
              <a:t>High-</a:t>
            </a:r>
            <a:r>
              <a:rPr lang="el-GR" sz="3600" b="1" dirty="0">
                <a:solidFill>
                  <a:schemeClr val="bg1"/>
                </a:solidFill>
                <a:cs typeface="Arial" pitchFamily="34" charset="0"/>
              </a:rPr>
              <a:t>β </a:t>
            </a:r>
            <a:r>
              <a:rPr lang="en-US" sz="3600" b="1" dirty="0">
                <a:solidFill>
                  <a:schemeClr val="bg1"/>
                </a:solidFill>
                <a:cs typeface="Arial" pitchFamily="34" charset="0"/>
              </a:rPr>
              <a:t>QWR</a:t>
            </a:r>
            <a:endParaRPr lang="en-US" sz="3600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17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r="21456"/>
          <a:stretch/>
        </p:blipFill>
        <p:spPr>
          <a:xfrm>
            <a:off x="92075" y="1347066"/>
            <a:ext cx="1206373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1" r="21698"/>
          <a:stretch/>
        </p:blipFill>
        <p:spPr>
          <a:xfrm>
            <a:off x="1403648" y="1347066"/>
            <a:ext cx="1200176" cy="3240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46770"/>
              </p:ext>
            </p:extLst>
          </p:nvPr>
        </p:nvGraphicFramePr>
        <p:xfrm>
          <a:off x="2843807" y="1249506"/>
          <a:ext cx="3456385" cy="333756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12169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101.28 MHz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acc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 MV/m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β</a:t>
                      </a:r>
                      <a:r>
                        <a:rPr lang="en-GB" baseline="-25000" dirty="0" smtClean="0"/>
                        <a:t>optimum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10.9%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R/Q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553 </a:t>
                      </a:r>
                      <a:r>
                        <a:rPr lang="el-GR" dirty="0" smtClean="0"/>
                        <a:t>Ω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peak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acc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B</a:t>
                      </a:r>
                      <a:r>
                        <a:rPr lang="en-US" baseline="-25000" dirty="0" err="1" smtClean="0"/>
                        <a:t>peak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acc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95.6 G/(MV/m)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G=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s</a:t>
                      </a:r>
                      <a:r>
                        <a:rPr lang="en-US" dirty="0" err="1" smtClean="0"/>
                        <a:t>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30.7 </a:t>
                      </a:r>
                      <a:r>
                        <a:rPr lang="el-GR" dirty="0" smtClean="0"/>
                        <a:t>Ω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U/E</a:t>
                      </a:r>
                      <a:r>
                        <a:rPr lang="en-US" baseline="-25000" dirty="0" smtClean="0"/>
                        <a:t>acc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0.207</a:t>
                      </a:r>
                      <a:r>
                        <a:rPr lang="en-US" baseline="0" dirty="0" smtClean="0"/>
                        <a:t> J/(MV/m)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c </a:t>
                      </a:r>
                      <a:r>
                        <a:rPr lang="en-US" baseline="0" dirty="0" smtClean="0"/>
                        <a:t>at 6MV/m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10W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41168"/>
            <a:ext cx="4680000" cy="157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628" y="980728"/>
            <a:ext cx="127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mbria"/>
              </a:rPr>
              <a:t>|E| 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2728" y="983722"/>
            <a:ext cx="140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mbria"/>
              </a:rPr>
              <a:t>|H| field</a:t>
            </a:r>
          </a:p>
        </p:txBody>
      </p:sp>
      <p:pic>
        <p:nvPicPr>
          <p:cNvPr id="13" name="Picture 2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5"/>
          <a:stretch/>
        </p:blipFill>
        <p:spPr bwMode="auto">
          <a:xfrm>
            <a:off x="6444208" y="1178460"/>
            <a:ext cx="13228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r="94"/>
          <a:stretch/>
        </p:blipFill>
        <p:spPr bwMode="auto">
          <a:xfrm>
            <a:off x="7839164" y="1190863"/>
            <a:ext cx="126934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09045" y="4636974"/>
            <a:ext cx="180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  <a:latin typeface="Cambria"/>
              </a:rPr>
              <a:t>Courtesy M. Fraser</a:t>
            </a:r>
          </a:p>
        </p:txBody>
      </p:sp>
    </p:spTree>
    <p:extLst>
      <p:ext uri="{BB962C8B-B14F-4D97-AF65-F5344CB8AC3E}">
        <p14:creationId xmlns:p14="http://schemas.microsoft.com/office/powerpoint/2010/main" val="1830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Procedures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18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7738"/>
            <a:ext cx="181831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:\HZB-Seminar-2014\v1-HZB-Seminar-2014-04-30\pic\20131107_1412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263" y="1308830"/>
            <a:ext cx="178369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16882" y="3139626"/>
            <a:ext cx="29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Frequency tuning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0778" y="4816905"/>
            <a:ext cx="187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Cambria"/>
              </a:rPr>
              <a:t>Nb</a:t>
            </a: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 coating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62" y="3437262"/>
            <a:ext cx="1383110" cy="28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0959" y="4816795"/>
            <a:ext cx="191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RF cold test</a:t>
            </a:r>
          </a:p>
        </p:txBody>
      </p:sp>
      <p:cxnSp>
        <p:nvCxnSpPr>
          <p:cNvPr id="18" name="Straight Arrow Connector 17"/>
          <p:cNvCxnSpPr>
            <a:stCxn id="12" idx="2"/>
            <a:endCxn id="13" idx="0"/>
          </p:cNvCxnSpPr>
          <p:nvPr/>
        </p:nvCxnSpPr>
        <p:spPr bwMode="auto">
          <a:xfrm flipH="1">
            <a:off x="3117917" y="3601291"/>
            <a:ext cx="1474095" cy="12156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 bwMode="auto">
          <a:xfrm flipV="1">
            <a:off x="4055055" y="5047628"/>
            <a:ext cx="1395904" cy="1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649954" y="868650"/>
            <a:ext cx="181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Responsible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1836" y="3748970"/>
            <a:ext cx="181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RF support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32240" y="272111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Heavily involved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Taking more resp.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4898105" y="3645024"/>
            <a:ext cx="1474095" cy="12156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3995936" y="5229090"/>
            <a:ext cx="1395904" cy="1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6" descr="C:\Users\pzhang\AppData\Local\Microsoft\Windows\Temporary Internet Files\Content.IE5\WYR69RNU\MC900423167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pzhang\AppData\Local\Microsoft\Windows\Temporary Internet Files\Content.IE5\WYR69RNU\MC900423167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48" y="530120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6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Frequency tuning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19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Down Arrow 1"/>
          <p:cNvSpPr/>
          <p:nvPr/>
        </p:nvSpPr>
        <p:spPr bwMode="auto">
          <a:xfrm>
            <a:off x="395536" y="2348880"/>
            <a:ext cx="360040" cy="2588470"/>
          </a:xfrm>
          <a:prstGeom prst="downArrow">
            <a:avLst>
              <a:gd name="adj1" fmla="val 50000"/>
              <a:gd name="adj2" fmla="val 79879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348880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C00000"/>
                </a:solidFill>
                <a:latin typeface="+mn-lt"/>
              </a:rPr>
              <a:t>Frequency pre-tuning at warm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/>
          <a:srcRect l="41702" t="8227" r="36570" b="40101"/>
          <a:stretch/>
        </p:blipFill>
        <p:spPr bwMode="auto">
          <a:xfrm>
            <a:off x="1115616" y="3789040"/>
            <a:ext cx="1368000" cy="104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lh3.googleusercontent.com/-fijwOy3dEQY/UviarjSzFPI/AAAAAAAADG0/ZjEKxIGi6yU/w1080-h810-no/20140206_1433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30996" r="1029" b="1859"/>
          <a:stretch/>
        </p:blipFill>
        <p:spPr bwMode="auto">
          <a:xfrm>
            <a:off x="3237974" y="3842242"/>
            <a:ext cx="1728000" cy="9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1" idx="3"/>
            <a:endCxn id="12" idx="1"/>
          </p:cNvCxnSpPr>
          <p:nvPr/>
        </p:nvCxnSpPr>
        <p:spPr bwMode="auto">
          <a:xfrm flipV="1">
            <a:off x="2483616" y="4312068"/>
            <a:ext cx="754358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b="2687"/>
          <a:stretch/>
        </p:blipFill>
        <p:spPr bwMode="auto">
          <a:xfrm>
            <a:off x="5940152" y="2507189"/>
            <a:ext cx="3060000" cy="221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27584" y="2781509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FF"/>
                </a:solidFill>
                <a:latin typeface="+mn-lt"/>
              </a:rPr>
              <a:t>Simplified tuning plate (€ reduction)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584" y="3214137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100" b="1" dirty="0" smtClean="0">
                <a:latin typeface="+mn-lt"/>
              </a:rPr>
              <a:t>Lower </a:t>
            </a:r>
            <a:r>
              <a:rPr lang="en-US" sz="2100" b="1" dirty="0" err="1" smtClean="0">
                <a:latin typeface="+mn-lt"/>
              </a:rPr>
              <a:t>Epeak</a:t>
            </a:r>
            <a:r>
              <a:rPr lang="en-US" sz="2100" b="1" dirty="0">
                <a:latin typeface="+mn-lt"/>
              </a:rPr>
              <a:t> </a:t>
            </a:r>
            <a:r>
              <a:rPr lang="en-US" sz="2100" b="1" dirty="0" smtClean="0">
                <a:latin typeface="+mn-lt"/>
              </a:rPr>
              <a:t>&amp; lower loss on the plate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974" y="439871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0.3Hz/step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" y="690349"/>
            <a:ext cx="88709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/>
          <a:stretch/>
        </p:blipFill>
        <p:spPr bwMode="auto">
          <a:xfrm>
            <a:off x="115933" y="4974269"/>
            <a:ext cx="8856000" cy="169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86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1" grpId="0"/>
      <p:bldP spid="2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About me (HEP)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 b="6630"/>
          <a:stretch/>
        </p:blipFill>
        <p:spPr>
          <a:xfrm>
            <a:off x="197306" y="764704"/>
            <a:ext cx="8695174" cy="39923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1560" y="494116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2002 – 2006   </a:t>
            </a:r>
            <a:r>
              <a:rPr lang="en-US" sz="2000" dirty="0" smtClean="0">
                <a:latin typeface="+mn-lt"/>
              </a:rPr>
              <a:t>B.Sc. in Applied Physics (</a:t>
            </a:r>
            <a:r>
              <a:rPr lang="en-GB" sz="2000" dirty="0">
                <a:latin typeface="+mn-lt"/>
              </a:rPr>
              <a:t>Uni. of Sci. &amp; Tech. of </a:t>
            </a:r>
            <a:r>
              <a:rPr lang="en-GB" sz="2000" dirty="0" smtClean="0">
                <a:latin typeface="+mn-lt"/>
              </a:rPr>
              <a:t>China)</a:t>
            </a:r>
            <a:endParaRPr lang="en-US" sz="2000" dirty="0" smtClean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548122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2006 –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2007   Visiting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Scholar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(Uni. Michigan/CERN)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560" y="602128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2006 – 2009   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M.Sc. In Particle Physics (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Uni. of Sci. &amp; Tech. of China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)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0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58" y="4000692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6" y="3432254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10" y="2411658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/>
          <p:nvPr/>
        </p:nvCxnSpPr>
        <p:spPr bwMode="auto">
          <a:xfrm flipH="1" flipV="1">
            <a:off x="1277426" y="2647880"/>
            <a:ext cx="6020338" cy="1080120"/>
          </a:xfrm>
          <a:prstGeom prst="line">
            <a:avLst/>
          </a:prstGeom>
          <a:ln w="44450">
            <a:solidFill>
              <a:srgbClr val="C00000"/>
            </a:solidFill>
            <a:headEnd type="none" w="med" len="med"/>
            <a:tailEnd type="arrow" w="sm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3" name="Picture 9" descr="http://upload.wikimedia.org/wikipedia/en/thumb/a/a9/USTC_logo.png/250px-USTC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49" y="339638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67" y="1567848"/>
            <a:ext cx="79332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lce.loweandpartners.com/wp-content/uploads/sites/2/2013/11/University-of-Michigan-475x3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7" t="6949" r="22497" b="7543"/>
          <a:stretch/>
        </p:blipFill>
        <p:spPr bwMode="auto">
          <a:xfrm>
            <a:off x="557346" y="1566650"/>
            <a:ext cx="76175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697172"/>
            <a:ext cx="1584176" cy="5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Connector 53"/>
          <p:cNvCxnSpPr/>
          <p:nvPr/>
        </p:nvCxnSpPr>
        <p:spPr bwMode="auto">
          <a:xfrm>
            <a:off x="1259632" y="2736000"/>
            <a:ext cx="6020338" cy="1080120"/>
          </a:xfrm>
          <a:prstGeom prst="line">
            <a:avLst/>
          </a:prstGeom>
          <a:ln w="44450">
            <a:solidFill>
              <a:srgbClr val="0000FF"/>
            </a:solidFill>
            <a:headEnd type="none" w="med" len="med"/>
            <a:tailEnd type="arrow" w="sm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27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6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937" r="2132" b="2939"/>
          <a:stretch/>
        </p:blipFill>
        <p:spPr bwMode="auto">
          <a:xfrm>
            <a:off x="6236990" y="4401336"/>
            <a:ext cx="2799506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7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3598" r="1783" b="2552"/>
          <a:stretch/>
        </p:blipFill>
        <p:spPr bwMode="auto">
          <a:xfrm>
            <a:off x="3273242" y="4401336"/>
            <a:ext cx="2829880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The analysis of RF cold test results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20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r="14232"/>
          <a:stretch/>
        </p:blipFill>
        <p:spPr bwMode="auto">
          <a:xfrm>
            <a:off x="7178655" y="692696"/>
            <a:ext cx="186555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5"/>
          <a:stretch/>
        </p:blipFill>
        <p:spPr bwMode="auto">
          <a:xfrm>
            <a:off x="107504" y="1052885"/>
            <a:ext cx="3207466" cy="252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79896" y="620688"/>
            <a:ext cx="378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prstClr val="black"/>
                </a:solidFill>
                <a:latin typeface="Cambria"/>
              </a:rPr>
              <a:t>Thermal gradient</a:t>
            </a:r>
            <a:r>
              <a:rPr lang="en-GB" sz="2000" dirty="0" smtClean="0">
                <a:solidFill>
                  <a:prstClr val="black"/>
                </a:solidFill>
                <a:latin typeface="Cambria"/>
              </a:rPr>
              <a:t>: </a:t>
            </a: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ΔT = T2 – T1</a:t>
            </a:r>
            <a:endParaRPr lang="en-GB" sz="2000" dirty="0" smtClean="0">
              <a:solidFill>
                <a:prstClr val="black"/>
              </a:solidFill>
              <a:latin typeface="Cambria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10" y="1042994"/>
            <a:ext cx="316235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620688"/>
            <a:ext cx="17367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4215" r="6254"/>
          <a:stretch/>
        </p:blipFill>
        <p:spPr>
          <a:xfrm>
            <a:off x="35496" y="4005344"/>
            <a:ext cx="3210206" cy="2520000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2985"/>
              </p:ext>
            </p:extLst>
          </p:nvPr>
        </p:nvGraphicFramePr>
        <p:xfrm>
          <a:off x="1204664" y="4077072"/>
          <a:ext cx="1214810" cy="658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" name="Equation" r:id="rId10" imgW="799920" imgH="431640" progId="Equation.3">
                  <p:embed/>
                </p:oleObj>
              </mc:Choice>
              <mc:Fallback>
                <p:oleObj name="Equation" r:id="rId10" imgW="799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664" y="4077072"/>
                        <a:ext cx="1214810" cy="658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7226" y="3645024"/>
            <a:ext cx="3070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mbria"/>
              </a:rPr>
              <a:t>Surface resistance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863880"/>
              </p:ext>
            </p:extLst>
          </p:nvPr>
        </p:nvGraphicFramePr>
        <p:xfrm>
          <a:off x="619274" y="5733257"/>
          <a:ext cx="2520280" cy="483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name="Equation" r:id="rId12" imgW="1269720" imgH="228600" progId="Equation.3">
                  <p:embed/>
                </p:oleObj>
              </mc:Choice>
              <mc:Fallback>
                <p:oleObj name="Equation" r:id="rId12" imgW="12697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74" y="5733257"/>
                        <a:ext cx="2520280" cy="483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250046" y="5733256"/>
            <a:ext cx="593364" cy="42879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987426" y="5733256"/>
            <a:ext cx="576064" cy="43267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2986" y="6258798"/>
            <a:ext cx="189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Cambria"/>
              </a:rPr>
              <a:t>QP3.1   </a:t>
            </a:r>
            <a:r>
              <a:rPr lang="en-US" sz="1600" b="1" dirty="0" smtClean="0">
                <a:solidFill>
                  <a:srgbClr val="FF0000"/>
                </a:solidFill>
                <a:latin typeface="Cambria"/>
              </a:rPr>
              <a:t>QP1.5</a:t>
            </a:r>
          </a:p>
        </p:txBody>
      </p:sp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92" y="3717032"/>
            <a:ext cx="3420000" cy="69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6" grpId="0" animBg="1"/>
      <p:bldP spid="26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Multipacting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21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2709" r="1567" b="4940"/>
          <a:stretch/>
        </p:blipFill>
        <p:spPr bwMode="auto">
          <a:xfrm>
            <a:off x="35496" y="2348880"/>
            <a:ext cx="547260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1977351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mbria"/>
              </a:rPr>
              <a:t>RF cold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837" y="836712"/>
            <a:ext cx="85046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Multipacting at ~1.5MV/m and lower field for almost every cavity</a:t>
            </a:r>
          </a:p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MP can be conditioned away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r="5321"/>
          <a:stretch/>
        </p:blipFill>
        <p:spPr>
          <a:xfrm>
            <a:off x="5508104" y="3926541"/>
            <a:ext cx="3544736" cy="2650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3375" y="5713313"/>
            <a:ext cx="2538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mbria"/>
              </a:rPr>
              <a:t>SEY &gt; 1: 80-2000eV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653" y="3557209"/>
            <a:ext cx="2538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+mn-lt"/>
              </a:rPr>
              <a:t>Nb</a:t>
            </a:r>
            <a:r>
              <a:rPr lang="en-US" sz="2000" b="1" dirty="0" smtClean="0">
                <a:latin typeface="+mn-lt"/>
              </a:rPr>
              <a:t> 300 ̊ </a:t>
            </a:r>
            <a:r>
              <a:rPr lang="en-US" sz="2000" b="1" dirty="0" err="1" smtClean="0">
                <a:latin typeface="+mn-lt"/>
              </a:rPr>
              <a:t>bakeout</a:t>
            </a:r>
            <a:endParaRPr lang="en-US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0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MP by CST Particle Studio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22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9" descr="https://www.cst.com/Content/Media/moderat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187" y="44624"/>
            <a:ext cx="676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5213" r="6417"/>
          <a:stretch/>
        </p:blipFill>
        <p:spPr>
          <a:xfrm>
            <a:off x="35496" y="656133"/>
            <a:ext cx="3953436" cy="3132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02" y="2060848"/>
            <a:ext cx="1261160" cy="1243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89" y="3318702"/>
            <a:ext cx="952500" cy="35814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94" y="1916832"/>
            <a:ext cx="3370106" cy="196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02" y="723595"/>
            <a:ext cx="535747" cy="133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3595"/>
            <a:ext cx="3960000" cy="97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8064" y="1612796"/>
            <a:ext cx="74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</a:rPr>
              <a:t>1RF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6419" y="1619508"/>
            <a:ext cx="74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mbria"/>
              </a:rPr>
              <a:t>RF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34531" y="1628800"/>
            <a:ext cx="74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</a:rPr>
              <a:t>5RF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42643" y="1619508"/>
            <a:ext cx="749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/>
              </a:rPr>
              <a:t>10RF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221088"/>
            <a:ext cx="1185705" cy="234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28" y="6172924"/>
            <a:ext cx="982980" cy="342900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8" t="3855" r="42796" b="6318"/>
          <a:stretch/>
        </p:blipFill>
        <p:spPr bwMode="auto">
          <a:xfrm>
            <a:off x="107504" y="4221088"/>
            <a:ext cx="979787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22" y="6185750"/>
            <a:ext cx="937260" cy="3505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12" y="4221088"/>
            <a:ext cx="924164" cy="2340000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3" t="3911" r="43994" b="7769"/>
          <a:stretch/>
        </p:blipFill>
        <p:spPr bwMode="auto">
          <a:xfrm>
            <a:off x="8067966" y="4221088"/>
            <a:ext cx="953801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4357553"/>
            <a:ext cx="4023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+mn-lt"/>
              </a:rPr>
              <a:t>Two MP barriers found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Eacc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~ 1.2MV/m</a:t>
            </a:r>
            <a:r>
              <a:rPr lang="en-US" sz="2000" dirty="0" smtClean="0">
                <a:latin typeface="+mn-lt"/>
              </a:rPr>
              <a:t> @ cavity top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Eacc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~ 0.05MV/m</a:t>
            </a:r>
            <a:r>
              <a:rPr lang="en-US" sz="2000" dirty="0" smtClean="0">
                <a:latin typeface="+mn-lt"/>
              </a:rPr>
              <a:t> @ cavity body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88"/>
            <a:ext cx="248527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3" y="3897352"/>
            <a:ext cx="248064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MP by SLAC ACE3P suite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23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4" t="11883" r="39510" b="21428"/>
          <a:stretch/>
        </p:blipFill>
        <p:spPr>
          <a:xfrm>
            <a:off x="251521" y="735713"/>
            <a:ext cx="1512168" cy="2475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7881"/>
          <a:stretch/>
        </p:blipFill>
        <p:spPr>
          <a:xfrm>
            <a:off x="2195736" y="735713"/>
            <a:ext cx="3631360" cy="208835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83" y="692880"/>
            <a:ext cx="3116572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28495"/>
            <a:ext cx="2982084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63" y="4293344"/>
            <a:ext cx="2831452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6509" r="44609" b="3496"/>
          <a:stretch/>
        </p:blipFill>
        <p:spPr>
          <a:xfrm>
            <a:off x="4471901" y="4221088"/>
            <a:ext cx="1692188" cy="2304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0528" y="2862903"/>
            <a:ext cx="430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+mn-lt"/>
              </a:rPr>
              <a:t>Two MP barriers found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Eacc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~ 1.4MV/m</a:t>
            </a:r>
            <a:r>
              <a:rPr lang="en-US" sz="2000" dirty="0" smtClean="0">
                <a:latin typeface="+mn-lt"/>
              </a:rPr>
              <a:t> @ cavity top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-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Eacc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 ~ 0.05MV/m</a:t>
            </a:r>
            <a:r>
              <a:rPr lang="en-US" sz="2000" dirty="0" smtClean="0">
                <a:latin typeface="+mn-lt"/>
              </a:rPr>
              <a:t> @ cavity body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92953"/>
            <a:ext cx="1224136" cy="28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Summary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24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02892"/>
            <a:ext cx="2880000" cy="824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6547" y="2227024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Cambria"/>
              </a:rPr>
              <a:t>β</a:t>
            </a:r>
            <a:r>
              <a:rPr lang="en-US" sz="2400" b="1" dirty="0">
                <a:solidFill>
                  <a:srgbClr val="C00000"/>
                </a:solidFill>
                <a:latin typeface="Cambria"/>
              </a:rPr>
              <a:t> = </a:t>
            </a:r>
            <a:r>
              <a:rPr lang="en-US" sz="2400" b="1" dirty="0" smtClean="0">
                <a:solidFill>
                  <a:srgbClr val="C00000"/>
                </a:solidFill>
                <a:latin typeface="Cambria"/>
              </a:rPr>
              <a:t>1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131520" y="816481"/>
            <a:ext cx="5976984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HOM-BPM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tool comes for “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free</a:t>
            </a:r>
            <a:r>
              <a:rPr lang="en-US" sz="2000" dirty="0" smtClean="0">
                <a:latin typeface="+mn-lt"/>
              </a:rPr>
              <a:t>”,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no interference</a:t>
            </a:r>
            <a:r>
              <a:rPr lang="en-US" sz="2000" dirty="0" smtClean="0">
                <a:latin typeface="+mn-lt"/>
              </a:rPr>
              <a:t> to beam,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no insertion</a:t>
            </a:r>
            <a:r>
              <a:rPr lang="en-US" sz="2000" dirty="0" smtClean="0">
                <a:latin typeface="+mn-lt"/>
              </a:rPr>
              <a:t> in the </a:t>
            </a:r>
            <a:r>
              <a:rPr lang="en-US" sz="2000" dirty="0" err="1" smtClean="0">
                <a:latin typeface="+mn-lt"/>
              </a:rPr>
              <a:t>linac</a:t>
            </a:r>
            <a:endParaRPr lang="en-US" sz="2000" dirty="0" smtClean="0">
              <a:latin typeface="+mn-lt"/>
            </a:endParaRP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All you need: HOM coupler + electronics</a:t>
            </a:r>
          </a:p>
          <a:p>
            <a:pPr marL="179388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Position resolution: 20-50µm in 3.9GHz cavities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8" y="3892227"/>
            <a:ext cx="1440000" cy="20576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1715" y="5919663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Cambria"/>
              </a:rPr>
              <a:t>β</a:t>
            </a:r>
            <a:r>
              <a:rPr lang="en-US" sz="2400" b="1" dirty="0">
                <a:solidFill>
                  <a:srgbClr val="C00000"/>
                </a:solidFill>
                <a:latin typeface="Cambria"/>
              </a:rPr>
              <a:t> = </a:t>
            </a:r>
            <a:r>
              <a:rPr lang="en-US" sz="2400" b="1" dirty="0" smtClean="0">
                <a:solidFill>
                  <a:srgbClr val="C00000"/>
                </a:solidFill>
                <a:latin typeface="Cambria"/>
              </a:rPr>
              <a:t>0.1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2771800" y="3861048"/>
            <a:ext cx="6336704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latin typeface="+mn-lt"/>
              </a:rPr>
              <a:t>Quarter-wave resonator</a:t>
            </a:r>
          </a:p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Frequency tuning strategy established and tested</a:t>
            </a:r>
          </a:p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Thermal gradient has an impact on QWR performance</a:t>
            </a:r>
          </a:p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Multipacting study by two codes consistent with RF measurements   </a:t>
            </a:r>
          </a:p>
        </p:txBody>
      </p:sp>
    </p:spTree>
    <p:extLst>
      <p:ext uri="{BB962C8B-B14F-4D97-AF65-F5344CB8AC3E}">
        <p14:creationId xmlns:p14="http://schemas.microsoft.com/office/powerpoint/2010/main" val="347331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Some references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25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251520" y="946463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3.9GHz HOM-BPM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1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</a:t>
            </a:r>
            <a:r>
              <a:rPr lang="en-US" sz="1600" dirty="0" smtClean="0">
                <a:latin typeface="+mn-lt"/>
                <a:cs typeface="Calibri" pitchFamily="34" charset="0"/>
              </a:rPr>
              <a:t>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“</a:t>
            </a:r>
            <a:r>
              <a:rPr lang="en-US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A study of beam position diagnostics 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…</a:t>
            </a:r>
            <a:r>
              <a:rPr lang="en-US" sz="1600" dirty="0" smtClean="0">
                <a:latin typeface="+mn-lt"/>
                <a:cs typeface="Calibri" pitchFamily="34" charset="0"/>
              </a:rPr>
              <a:t>”, </a:t>
            </a:r>
            <a:r>
              <a:rPr lang="en-US" sz="1600" i="1" dirty="0">
                <a:latin typeface="+mn-lt"/>
                <a:cs typeface="Calibri" pitchFamily="34" charset="0"/>
              </a:rPr>
              <a:t>Rev. Sci. </a:t>
            </a:r>
            <a:r>
              <a:rPr lang="en-US" sz="1600" i="1" dirty="0" err="1">
                <a:latin typeface="+mn-lt"/>
                <a:cs typeface="Calibri" pitchFamily="34" charset="0"/>
              </a:rPr>
              <a:t>Instrum</a:t>
            </a:r>
            <a:r>
              <a:rPr lang="en-US" sz="1600" i="1" dirty="0">
                <a:latin typeface="+mn-lt"/>
                <a:cs typeface="Calibri" pitchFamily="34" charset="0"/>
              </a:rPr>
              <a:t>.</a:t>
            </a:r>
            <a:r>
              <a:rPr lang="en-US" sz="1600" dirty="0">
                <a:latin typeface="+mn-lt"/>
                <a:cs typeface="Calibri" pitchFamily="34" charset="0"/>
              </a:rPr>
              <a:t> </a:t>
            </a:r>
            <a:r>
              <a:rPr lang="en-US" sz="1600" b="1" dirty="0">
                <a:latin typeface="+mn-lt"/>
                <a:cs typeface="Calibri" pitchFamily="34" charset="0"/>
              </a:rPr>
              <a:t>83</a:t>
            </a:r>
            <a:r>
              <a:rPr lang="en-US" sz="1600" dirty="0">
                <a:latin typeface="+mn-lt"/>
                <a:cs typeface="Calibri" pitchFamily="34" charset="0"/>
              </a:rPr>
              <a:t>, 085117 (2012</a:t>
            </a:r>
            <a:r>
              <a:rPr lang="en-US" sz="1600" dirty="0" smtClean="0">
                <a:latin typeface="+mn-lt"/>
                <a:cs typeface="Calibri" pitchFamily="34" charset="0"/>
              </a:rPr>
              <a:t>).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2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</a:t>
            </a:r>
            <a:r>
              <a:rPr lang="en-US" sz="1600" dirty="0" smtClean="0">
                <a:latin typeface="+mn-lt"/>
                <a:cs typeface="Calibri" pitchFamily="34" charset="0"/>
              </a:rPr>
              <a:t>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“</a:t>
            </a:r>
            <a:r>
              <a:rPr lang="en-US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Resolution study of higher-order-mode-based …</a:t>
            </a:r>
            <a:r>
              <a:rPr lang="en-US" sz="1600" dirty="0">
                <a:latin typeface="+mn-lt"/>
                <a:cs typeface="Calibri" pitchFamily="34" charset="0"/>
              </a:rPr>
              <a:t>”, 2012 </a:t>
            </a:r>
            <a:r>
              <a:rPr lang="en-US" sz="1600" i="1" dirty="0">
                <a:latin typeface="+mn-lt"/>
                <a:cs typeface="Calibri" pitchFamily="34" charset="0"/>
              </a:rPr>
              <a:t>JINST</a:t>
            </a:r>
            <a:r>
              <a:rPr lang="en-US" sz="1600" dirty="0">
                <a:latin typeface="+mn-lt"/>
                <a:cs typeface="Calibri" pitchFamily="34" charset="0"/>
              </a:rPr>
              <a:t> </a:t>
            </a:r>
            <a:r>
              <a:rPr lang="en-US" sz="1600" b="1" dirty="0">
                <a:latin typeface="+mn-lt"/>
                <a:cs typeface="Calibri" pitchFamily="34" charset="0"/>
              </a:rPr>
              <a:t>7</a:t>
            </a:r>
            <a:r>
              <a:rPr lang="en-US" sz="1600" dirty="0">
                <a:latin typeface="+mn-lt"/>
                <a:cs typeface="Calibri" pitchFamily="34" charset="0"/>
              </a:rPr>
              <a:t> P11016</a:t>
            </a:r>
            <a:r>
              <a:rPr lang="en-US" sz="1600" dirty="0" smtClean="0">
                <a:latin typeface="+mn-lt"/>
                <a:cs typeface="Calibri" pitchFamily="34" charset="0"/>
              </a:rPr>
              <a:t>.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3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“</a:t>
            </a:r>
            <a:r>
              <a:rPr lang="en-US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Statistical methods for transverse beam 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…</a:t>
            </a:r>
            <a:r>
              <a:rPr lang="en-US" sz="1600" dirty="0" smtClean="0">
                <a:latin typeface="+mn-lt"/>
                <a:cs typeface="Calibri" pitchFamily="34" charset="0"/>
              </a:rPr>
              <a:t>”, </a:t>
            </a:r>
            <a:r>
              <a:rPr lang="en-US" sz="1600" i="1" dirty="0" smtClean="0">
                <a:latin typeface="+mn-lt"/>
                <a:cs typeface="Calibri" pitchFamily="34" charset="0"/>
              </a:rPr>
              <a:t>J.NIM-A</a:t>
            </a:r>
            <a:r>
              <a:rPr lang="en-US" sz="1600" dirty="0" smtClean="0">
                <a:latin typeface="+mn-lt"/>
                <a:cs typeface="Calibri" pitchFamily="34" charset="0"/>
              </a:rPr>
              <a:t> </a:t>
            </a:r>
            <a:r>
              <a:rPr lang="en-US" sz="1600" b="1" dirty="0" smtClean="0">
                <a:latin typeface="+mn-lt"/>
                <a:cs typeface="Calibri" pitchFamily="34" charset="0"/>
              </a:rPr>
              <a:t>734</a:t>
            </a:r>
            <a:r>
              <a:rPr lang="en-US" sz="1600" dirty="0" smtClean="0">
                <a:latin typeface="+mn-lt"/>
                <a:cs typeface="Calibri" pitchFamily="34" charset="0"/>
              </a:rPr>
              <a:t>, 84-94 (2014).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[4] P. Zhang, PhD thesis</a:t>
            </a:r>
            <a:r>
              <a:rPr lang="en-US" sz="1600" dirty="0">
                <a:latin typeface="+mn-lt"/>
                <a:cs typeface="Calibri" pitchFamily="34" charset="0"/>
              </a:rPr>
              <a:t>, </a:t>
            </a:r>
            <a:r>
              <a:rPr lang="en-US" sz="1400" dirty="0">
                <a:latin typeface="+mn-lt"/>
                <a:cs typeface="Calibri" pitchFamily="34" charset="0"/>
                <a:hlinkClick r:id="rId2"/>
              </a:rPr>
              <a:t>https://www.escholar.manchester.ac.uk/jrul/item/?</a:t>
            </a:r>
            <a:r>
              <a:rPr lang="en-US" sz="1400" dirty="0" smtClean="0">
                <a:latin typeface="+mn-lt"/>
                <a:cs typeface="Calibri" pitchFamily="34" charset="0"/>
                <a:hlinkClick r:id="rId2"/>
              </a:rPr>
              <a:t>pid=uk-ac-man-scw:185167</a:t>
            </a:r>
            <a:endParaRPr lang="en-US" sz="1400" dirty="0" smtClean="0">
              <a:latin typeface="+mn-lt"/>
              <a:cs typeface="Calibri" pitchFamily="34" charset="0"/>
            </a:endParaRP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[5] P. Zhang, </a:t>
            </a:r>
            <a:r>
              <a:rPr lang="en-US" sz="1600" i="1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et al.</a:t>
            </a:r>
            <a:r>
              <a:rPr lang="en-US" sz="1600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, “</a:t>
            </a:r>
            <a:r>
              <a:rPr lang="en-GB" sz="1600" dirty="0">
                <a:solidFill>
                  <a:srgbClr val="0000FF"/>
                </a:solidFill>
                <a:latin typeface="Cambria"/>
                <a:cs typeface="Calibri" pitchFamily="34" charset="0"/>
              </a:rPr>
              <a:t>Status of Higher Order Mode Beam </a:t>
            </a:r>
            <a:r>
              <a:rPr lang="en-GB" sz="1600" dirty="0" smtClean="0">
                <a:solidFill>
                  <a:srgbClr val="0000FF"/>
                </a:solidFill>
                <a:latin typeface="Cambria"/>
                <a:cs typeface="Calibri" pitchFamily="34" charset="0"/>
              </a:rPr>
              <a:t>Position …</a:t>
            </a:r>
            <a:r>
              <a:rPr lang="en-US" sz="1600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”, </a:t>
            </a:r>
            <a:r>
              <a:rPr lang="en-US" sz="1600" i="1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IPAC2013</a:t>
            </a:r>
            <a:r>
              <a:rPr lang="en-US" sz="1600" dirty="0" smtClean="0">
                <a:solidFill>
                  <a:prstClr val="black"/>
                </a:solidFill>
                <a:latin typeface="Cambria"/>
                <a:cs typeface="Calibri" pitchFamily="34" charset="0"/>
              </a:rPr>
              <a:t>, MOPWA055.</a:t>
            </a:r>
            <a:endParaRPr lang="en-US" sz="1600" dirty="0">
              <a:solidFill>
                <a:prstClr val="black"/>
              </a:solidFill>
              <a:latin typeface="Cambria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19" y="4215279"/>
            <a:ext cx="88575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High-beta QWR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1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</a:t>
            </a:r>
            <a:r>
              <a:rPr lang="en-US" sz="1600" dirty="0" smtClean="0">
                <a:latin typeface="+mn-lt"/>
                <a:cs typeface="Calibri" pitchFamily="34" charset="0"/>
              </a:rPr>
              <a:t>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</a:t>
            </a:r>
            <a:r>
              <a:rPr lang="en-US" sz="1600" dirty="0" smtClean="0">
                <a:latin typeface="+mn-lt"/>
                <a:cs typeface="Calibri" pitchFamily="34" charset="0"/>
              </a:rPr>
              <a:t>“</a:t>
            </a:r>
            <a:r>
              <a:rPr lang="en-GB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The Tuning System for the HIE-ISOLDE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 …</a:t>
            </a:r>
            <a:r>
              <a:rPr lang="en-US" sz="1600" dirty="0" smtClean="0">
                <a:latin typeface="+mn-lt"/>
                <a:cs typeface="Calibri" pitchFamily="34" charset="0"/>
              </a:rPr>
              <a:t>”, </a:t>
            </a:r>
            <a:r>
              <a:rPr lang="en-US" sz="1600" i="1" dirty="0" smtClean="0">
                <a:latin typeface="+mn-lt"/>
                <a:cs typeface="Calibri" pitchFamily="34" charset="0"/>
              </a:rPr>
              <a:t>SRF2013</a:t>
            </a:r>
            <a:r>
              <a:rPr lang="en-US" sz="1600" dirty="0" smtClean="0">
                <a:latin typeface="+mn-lt"/>
                <a:cs typeface="Calibri" pitchFamily="34" charset="0"/>
              </a:rPr>
              <a:t>, THP084.</a:t>
            </a:r>
            <a:endParaRPr lang="en-US" sz="1600" dirty="0">
              <a:latin typeface="+mn-lt"/>
              <a:cs typeface="Calibri" pitchFamily="34" charset="0"/>
            </a:endParaRP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2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</a:t>
            </a:r>
            <a:r>
              <a:rPr lang="en-US" sz="1600" dirty="0" smtClean="0">
                <a:latin typeface="+mn-lt"/>
                <a:cs typeface="Calibri" pitchFamily="34" charset="0"/>
              </a:rPr>
              <a:t>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</a:t>
            </a:r>
            <a:r>
              <a:rPr lang="en-US" sz="1600" dirty="0" smtClean="0">
                <a:latin typeface="+mn-lt"/>
                <a:cs typeface="Calibri" pitchFamily="34" charset="0"/>
              </a:rPr>
              <a:t>“</a:t>
            </a:r>
            <a:r>
              <a:rPr lang="en-GB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The Impact of Defects on Q0 for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…</a:t>
            </a:r>
            <a:r>
              <a:rPr lang="en-US" sz="1600" dirty="0">
                <a:latin typeface="+mn-lt"/>
                <a:cs typeface="Calibri" pitchFamily="34" charset="0"/>
              </a:rPr>
              <a:t>”, </a:t>
            </a:r>
            <a:r>
              <a:rPr lang="en-US" sz="1600" dirty="0" smtClean="0">
                <a:latin typeface="+mn-lt"/>
                <a:cs typeface="Calibri" pitchFamily="34" charset="0"/>
              </a:rPr>
              <a:t>HIE-ISOLDE note, to be published.</a:t>
            </a:r>
          </a:p>
          <a:p>
            <a:pPr indent="88900">
              <a:spcAft>
                <a:spcPts val="1200"/>
              </a:spcAft>
            </a:pPr>
            <a:r>
              <a:rPr lang="en-US" sz="1600" dirty="0" smtClean="0">
                <a:latin typeface="+mn-lt"/>
                <a:cs typeface="Calibri" pitchFamily="34" charset="0"/>
              </a:rPr>
              <a:t>[</a:t>
            </a:r>
            <a:r>
              <a:rPr lang="en-US" sz="1600" dirty="0">
                <a:latin typeface="+mn-lt"/>
                <a:cs typeface="Calibri" pitchFamily="34" charset="0"/>
              </a:rPr>
              <a:t>3</a:t>
            </a:r>
            <a:r>
              <a:rPr lang="en-US" sz="1600" dirty="0" smtClean="0">
                <a:latin typeface="+mn-lt"/>
                <a:cs typeface="Calibri" pitchFamily="34" charset="0"/>
              </a:rPr>
              <a:t>] </a:t>
            </a:r>
            <a:r>
              <a:rPr lang="en-US" sz="1600" dirty="0">
                <a:latin typeface="+mn-lt"/>
                <a:cs typeface="Calibri" pitchFamily="34" charset="0"/>
              </a:rPr>
              <a:t>P. Zhang, </a:t>
            </a:r>
            <a:r>
              <a:rPr lang="en-US" sz="1600" i="1" dirty="0">
                <a:latin typeface="+mn-lt"/>
                <a:cs typeface="Calibri" pitchFamily="34" charset="0"/>
              </a:rPr>
              <a:t>et al.</a:t>
            </a:r>
            <a:r>
              <a:rPr lang="en-US" sz="1600" dirty="0">
                <a:latin typeface="+mn-lt"/>
                <a:cs typeface="Calibri" pitchFamily="34" charset="0"/>
              </a:rPr>
              <a:t>, </a:t>
            </a:r>
            <a:r>
              <a:rPr lang="en-US" sz="1600" dirty="0" smtClean="0">
                <a:latin typeface="+mn-lt"/>
                <a:cs typeface="Calibri" pitchFamily="34" charset="0"/>
              </a:rPr>
              <a:t>“</a:t>
            </a:r>
            <a:r>
              <a:rPr lang="en-GB" sz="1600" dirty="0">
                <a:solidFill>
                  <a:srgbClr val="0000FF"/>
                </a:solidFill>
                <a:latin typeface="+mn-lt"/>
                <a:cs typeface="Calibri" pitchFamily="34" charset="0"/>
              </a:rPr>
              <a:t>Frequency Sensitivity to Cavity Geometry 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…</a:t>
            </a:r>
            <a:r>
              <a:rPr lang="en-US" sz="1600" dirty="0" smtClean="0">
                <a:latin typeface="+mn-lt"/>
                <a:cs typeface="Calibri" pitchFamily="34" charset="0"/>
              </a:rPr>
              <a:t>”, </a:t>
            </a:r>
            <a:r>
              <a:rPr lang="en-GB" sz="1600" dirty="0">
                <a:latin typeface="+mn-lt"/>
                <a:cs typeface="Calibri" pitchFamily="34" charset="0"/>
              </a:rPr>
              <a:t>HIE-ISOLDE </a:t>
            </a:r>
            <a:r>
              <a:rPr lang="en-GB" sz="1600" dirty="0" smtClean="0">
                <a:latin typeface="+mn-lt"/>
                <a:cs typeface="Calibri" pitchFamily="34" charset="0"/>
              </a:rPr>
              <a:t>note</a:t>
            </a:r>
            <a:r>
              <a:rPr lang="en-GB" sz="1600" dirty="0">
                <a:latin typeface="+mn-lt"/>
                <a:cs typeface="Calibri" pitchFamily="34" charset="0"/>
              </a:rPr>
              <a:t>, to be published</a:t>
            </a:r>
            <a:r>
              <a:rPr lang="en-US" sz="1600" dirty="0" smtClean="0">
                <a:latin typeface="+mn-lt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91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If I were a fellow, …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26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07504" y="908720"/>
            <a:ext cx="892956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Beam diagnostics with higher-order-modes</a:t>
            </a:r>
          </a:p>
          <a:p>
            <a:pPr marL="538163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n-lt"/>
              </a:rPr>
              <a:t>Beam position measurement</a:t>
            </a:r>
          </a:p>
          <a:p>
            <a:pPr marL="538163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direct measurements of transverse beam position in cavities/module</a:t>
            </a:r>
          </a:p>
          <a:p>
            <a:pPr marL="538163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beam + cavity with HOM coupler/pickup + dedicated electronics</a:t>
            </a:r>
          </a:p>
          <a:p>
            <a:pPr marL="538163" indent="-35877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n-lt"/>
              </a:rPr>
              <a:t>Beam phase measurement</a:t>
            </a:r>
          </a:p>
          <a:p>
            <a:pPr marL="1793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- comparing beam-excited higher-order monopole mode with cavity RF</a:t>
            </a:r>
          </a:p>
          <a:p>
            <a:pPr marL="179388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- direct measurement of relative beam phase to the RF in cavities</a:t>
            </a:r>
          </a:p>
          <a:p>
            <a:pPr marL="717550" indent="-53816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  - proof-of-principle demonstrated at DESY, now EuCARD2 sub-task for TESLA 1.3GHz cavity for FLASH/XFEL</a:t>
            </a:r>
          </a:p>
          <a:p>
            <a:pPr marL="538163" lvl="0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prstClr val="black"/>
                </a:solidFill>
                <a:latin typeface="Cambria"/>
              </a:rPr>
              <a:t>Beam alignment</a:t>
            </a:r>
            <a:endParaRPr lang="en-US" sz="2000" b="1" dirty="0">
              <a:solidFill>
                <a:prstClr val="black"/>
              </a:solidFill>
              <a:latin typeface="Cambria"/>
            </a:endParaRPr>
          </a:p>
          <a:p>
            <a:pPr marL="538163" lvl="0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- align the beam by simply minimizing HOMs with large R/Q’s</a:t>
            </a:r>
          </a:p>
          <a:p>
            <a:pPr marL="538163" lvl="0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- Measure cavity </a:t>
            </a:r>
            <a:r>
              <a:rPr lang="en-US" sz="2000" dirty="0" err="1" smtClean="0">
                <a:solidFill>
                  <a:prstClr val="black"/>
                </a:solidFill>
                <a:latin typeface="Cambria"/>
              </a:rPr>
              <a:t>mis</a:t>
            </a: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-alignment in the </a:t>
            </a:r>
            <a:r>
              <a:rPr lang="en-US" sz="2000" dirty="0" err="1" smtClean="0">
                <a:solidFill>
                  <a:prstClr val="black"/>
                </a:solidFill>
                <a:latin typeface="Cambria"/>
              </a:rPr>
              <a:t>cryo</a:t>
            </a:r>
            <a:r>
              <a:rPr lang="en-US" sz="2000" dirty="0" smtClean="0">
                <a:solidFill>
                  <a:prstClr val="black"/>
                </a:solidFill>
                <a:latin typeface="Cambria"/>
              </a:rPr>
              <a:t>-module by mode electric center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674" y="5917922"/>
            <a:ext cx="84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Experiences gained, possible collaboration with FNAL (N. Eddy) and DESY (N.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Baboi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1082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If I were a fellow, …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27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79512" y="3790201"/>
            <a:ext cx="86415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+mn-lt"/>
              </a:rPr>
              <a:t>Advanced data analysis methods</a:t>
            </a:r>
          </a:p>
          <a:p>
            <a:pPr marL="179388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Direct linear regression (gradient descent)</a:t>
            </a:r>
          </a:p>
          <a:p>
            <a:pPr marL="179388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Singular value decomposition (SVD)</a:t>
            </a:r>
          </a:p>
          <a:p>
            <a:pPr marL="179388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</a:t>
            </a:r>
            <a:r>
              <a:rPr lang="en-US" sz="2000" i="1" dirty="0" smtClean="0">
                <a:latin typeface="+mn-lt"/>
              </a:rPr>
              <a:t>k</a:t>
            </a:r>
            <a:r>
              <a:rPr lang="en-US" sz="2000" dirty="0" smtClean="0">
                <a:latin typeface="+mn-lt"/>
              </a:rPr>
              <a:t>-means Clustering</a:t>
            </a:r>
          </a:p>
          <a:p>
            <a:pPr marL="179388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- Decision Tree and regression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692696"/>
            <a:ext cx="86415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+mn-lt"/>
              </a:rPr>
              <a:t>Simulation skills</a:t>
            </a:r>
          </a:p>
          <a:p>
            <a:pPr marL="538163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+mn-lt"/>
              </a:rPr>
              <a:t>Eigenmode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simulations</a:t>
            </a:r>
          </a:p>
          <a:p>
            <a:pPr marL="179388">
              <a:spcAft>
                <a:spcPts val="6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- CST Microwave Studio, </a:t>
            </a:r>
            <a:r>
              <a:rPr lang="en-US" sz="2000" dirty="0" err="1" smtClean="0">
                <a:latin typeface="+mn-lt"/>
              </a:rPr>
              <a:t>Ansoft</a:t>
            </a:r>
            <a:r>
              <a:rPr lang="en-US" sz="2000" dirty="0" smtClean="0">
                <a:latin typeface="+mn-lt"/>
              </a:rPr>
              <a:t> HFSS, SLAC Omega3p</a:t>
            </a:r>
          </a:p>
          <a:p>
            <a:pPr marL="538163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+mn-lt"/>
              </a:rPr>
              <a:t>Multipacting simulations</a:t>
            </a:r>
          </a:p>
          <a:p>
            <a:pPr marL="179388"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    - CST Particle Studio, SLAC ACE3P (Omega3p and Track3p)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708920"/>
            <a:ext cx="8856984" cy="8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Aft>
                <a:spcPts val="6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Cavity RF simulations</a:t>
            </a:r>
          </a:p>
          <a:p>
            <a:pPr marL="263525" indent="-263525">
              <a:spcAft>
                <a:spcPts val="600"/>
              </a:spcAft>
              <a:buFont typeface="Arial"/>
              <a:buChar char="•"/>
            </a:pP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Multipacting</a:t>
            </a:r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 study of the cavity and couplers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5806425"/>
            <a:ext cx="8856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Aft>
                <a:spcPts val="6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Beam orbit correction, beam instability study</a:t>
            </a:r>
          </a:p>
        </p:txBody>
      </p:sp>
    </p:spTree>
    <p:extLst>
      <p:ext uri="{BB962C8B-B14F-4D97-AF65-F5344CB8AC3E}">
        <p14:creationId xmlns:p14="http://schemas.microsoft.com/office/powerpoint/2010/main" val="175232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Backup: Challenges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28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7"/>
            <a:ext cx="4114800" cy="242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00594"/>
            <a:ext cx="4389118" cy="25247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4005065"/>
            <a:ext cx="309634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Multi-cavity modes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753189"/>
              </p:ext>
            </p:extLst>
          </p:nvPr>
        </p:nvGraphicFramePr>
        <p:xfrm>
          <a:off x="107504" y="4725144"/>
          <a:ext cx="4176464" cy="1400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5"/>
                <a:gridCol w="1512169"/>
              </a:tblGrid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Cavity type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Cutoff freq.</a:t>
                      </a:r>
                      <a:endParaRPr lang="en-US" sz="2000" dirty="0"/>
                    </a:p>
                  </a:txBody>
                  <a:tcPr anchor="ctr"/>
                </a:tc>
              </a:tr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TESLA</a:t>
                      </a:r>
                      <a:r>
                        <a:rPr lang="en-US" sz="1900" baseline="0" dirty="0" smtClean="0"/>
                        <a:t> 1.3GHz cavity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2.25 GHz</a:t>
                      </a:r>
                      <a:endParaRPr lang="en-US" sz="1900" dirty="0"/>
                    </a:p>
                  </a:txBody>
                  <a:tcPr anchor="ctr"/>
                </a:tc>
              </a:tr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3</a:t>
                      </a:r>
                      <a:r>
                        <a:rPr lang="en-US" sz="1900" baseline="30000" dirty="0" smtClean="0"/>
                        <a:t>rd</a:t>
                      </a:r>
                      <a:r>
                        <a:rPr lang="en-US" sz="1900" dirty="0" smtClean="0"/>
                        <a:t> harm. 3.9GHz cavity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4.39 GHz*</a:t>
                      </a:r>
                      <a:endParaRPr lang="en-US" sz="19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5" y="6114782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*Even lower in practice 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613"/>
            <a:ext cx="9144000" cy="441435"/>
          </a:xfrm>
          <a:prstGeom prst="rect">
            <a:avLst/>
          </a:prstGeom>
        </p:spPr>
      </p:pic>
      <p:pic>
        <p:nvPicPr>
          <p:cNvPr id="13" name="Picture 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749040" cy="25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4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Backup: Error Estimation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mbria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Cambria"/>
              </a:rPr>
              <a:t> Zhang</a:t>
            </a:r>
            <a:endParaRPr lang="en-GB" sz="14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Cambria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Cambria"/>
              </a:rPr>
              <a:pPr algn="r"/>
              <a:t>29</a:t>
            </a:fld>
            <a:endParaRPr lang="en-GB" sz="1400" dirty="0">
              <a:solidFill>
                <a:srgbClr val="000000"/>
              </a:solidFill>
              <a:latin typeface="Cambria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ight Arrow 6"/>
          <p:cNvSpPr/>
          <p:nvPr/>
        </p:nvSpPr>
        <p:spPr bwMode="auto">
          <a:xfrm>
            <a:off x="1979712" y="1700808"/>
            <a:ext cx="720080" cy="182880"/>
          </a:xfrm>
          <a:prstGeom prst="rightArrow">
            <a:avLst>
              <a:gd name="adj1" fmla="val 50000"/>
              <a:gd name="adj2" fmla="val 108982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11960" y="1340768"/>
            <a:ext cx="1872208" cy="36004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20dB cable loss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07504" y="1844824"/>
            <a:ext cx="1728192" cy="115212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Mode energy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650640"/>
              </p:ext>
            </p:extLst>
          </p:nvPr>
        </p:nvGraphicFramePr>
        <p:xfrm>
          <a:off x="350826" y="2276873"/>
          <a:ext cx="1285875" cy="615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6" name="Equation" r:id="rId3" imgW="876300" imgH="419100" progId="Equation.3">
                  <p:embed/>
                </p:oleObj>
              </mc:Choice>
              <mc:Fallback>
                <p:oleObj name="Equation" r:id="rId3" imgW="876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26" y="2276873"/>
                        <a:ext cx="1285875" cy="615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107504" y="692696"/>
            <a:ext cx="1728192" cy="100811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Thermal noise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324992"/>
              </p:ext>
            </p:extLst>
          </p:nvPr>
        </p:nvGraphicFramePr>
        <p:xfrm>
          <a:off x="477095" y="1104962"/>
          <a:ext cx="9890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7" name="Equation" r:id="rId5" imgW="672808" imgH="342751" progId="Equation.3">
                  <p:embed/>
                </p:oleObj>
              </mc:Choice>
              <mc:Fallback>
                <p:oleObj name="Equation" r:id="rId5" imgW="672808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095" y="1104962"/>
                        <a:ext cx="989013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 bwMode="auto">
          <a:xfrm>
            <a:off x="3995936" y="1700808"/>
            <a:ext cx="2736304" cy="182880"/>
          </a:xfrm>
          <a:prstGeom prst="rightArrow">
            <a:avLst>
              <a:gd name="adj1" fmla="val 50000"/>
              <a:gd name="adj2" fmla="val 108982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759062" y="1556792"/>
            <a:ext cx="1092858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1 nm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067944" y="1916832"/>
            <a:ext cx="2196246" cy="5760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26dB attenuation in electronics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6876255" y="1556792"/>
            <a:ext cx="1620465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200 nm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8915" y="1108775"/>
            <a:ext cx="2808310" cy="40011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mbria"/>
              </a:rPr>
              <a:t>Theoretical resolution</a:t>
            </a:r>
            <a:endParaRPr lang="en-US" sz="2000" b="1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8144" y="2607295"/>
            <a:ext cx="3176069" cy="46166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mbria"/>
              </a:rPr>
              <a:t>RMS error: </a:t>
            </a:r>
            <a:r>
              <a:rPr lang="en-US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400" b="1" dirty="0" smtClean="0">
                <a:solidFill>
                  <a:prstClr val="white"/>
                </a:solidFill>
                <a:latin typeface="Cambria"/>
              </a:rPr>
              <a:t> 20 </a:t>
            </a:r>
            <a:r>
              <a:rPr lang="el-GR" sz="2400" b="1" dirty="0" smtClean="0">
                <a:solidFill>
                  <a:prstClr val="white"/>
                </a:solidFill>
                <a:latin typeface="Calibri"/>
                <a:ea typeface="+mn-ea"/>
                <a:cs typeface="Times New Roman"/>
              </a:rPr>
              <a:t>μ</a:t>
            </a:r>
            <a:r>
              <a:rPr lang="en-US" sz="2400" b="1" dirty="0" smtClean="0">
                <a:solidFill>
                  <a:prstClr val="white"/>
                </a:solidFill>
                <a:latin typeface="Cambria"/>
              </a:rPr>
              <a:t>m</a:t>
            </a:r>
            <a:endParaRPr lang="en-US" sz="2400" b="1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07504" y="3469071"/>
            <a:ext cx="2520280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Charge normalization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205570"/>
              </p:ext>
            </p:extLst>
          </p:nvPr>
        </p:nvGraphicFramePr>
        <p:xfrm>
          <a:off x="825600" y="3901119"/>
          <a:ext cx="115411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8" name="Equation" r:id="rId7" imgW="787058" imgH="355446" progId="Equation.3">
                  <p:embed/>
                </p:oleObj>
              </mc:Choice>
              <mc:Fallback>
                <p:oleObj name="Equation" r:id="rId7" imgW="787058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600" y="3901119"/>
                        <a:ext cx="1154112" cy="522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ight Arrow 23"/>
          <p:cNvSpPr/>
          <p:nvPr/>
        </p:nvSpPr>
        <p:spPr bwMode="auto">
          <a:xfrm>
            <a:off x="2627784" y="3901119"/>
            <a:ext cx="842912" cy="182880"/>
          </a:xfrm>
          <a:prstGeom prst="rightArrow">
            <a:avLst>
              <a:gd name="adj1" fmla="val 50000"/>
              <a:gd name="adj2" fmla="val 108982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470696" y="3757103"/>
            <a:ext cx="1389336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  <a:ea typeface="ＭＳ Ｐゴシック" pitchFamily="34" charset="-128"/>
              </a:rPr>
              <a:t>6</a:t>
            </a:r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ea typeface="ＭＳ Ｐゴシック" pitchFamily="34" charset="-128"/>
                <a:cs typeface="Times New Roman"/>
              </a:rPr>
              <a:t>μ</a:t>
            </a:r>
            <a:r>
              <a:rPr lang="en-US" sz="2000" b="1" dirty="0" err="1" smtClean="0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endParaRPr lang="en-US" sz="2000" b="1" dirty="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3848" y="33486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mbria"/>
              </a:rPr>
              <a:t>@</a:t>
            </a:r>
            <a:r>
              <a:rPr lang="en-US" sz="2000" b="1" dirty="0" smtClean="0">
                <a:solidFill>
                  <a:srgbClr val="0000FF"/>
                </a:solidFill>
                <a:latin typeface="Cambria"/>
              </a:rPr>
              <a:t>1mm offset</a:t>
            </a:r>
            <a:endParaRPr lang="en-US" sz="2000" b="1" dirty="0">
              <a:solidFill>
                <a:srgbClr val="0000FF"/>
              </a:solidFill>
              <a:latin typeface="Cambria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0" y="3212976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28"/>
          <p:cNvSpPr/>
          <p:nvPr/>
        </p:nvSpPr>
        <p:spPr bwMode="auto">
          <a:xfrm>
            <a:off x="107504" y="4797152"/>
            <a:ext cx="2520280" cy="5040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BPM resolution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3485513" y="4813724"/>
            <a:ext cx="1359702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10 </a:t>
            </a:r>
            <a:r>
              <a:rPr lang="en-US" sz="2000" b="1" dirty="0" err="1">
                <a:solidFill>
                  <a:prstClr val="white"/>
                </a:solidFill>
                <a:ea typeface="ＭＳ Ｐゴシック" pitchFamily="34" charset="-128"/>
                <a:cs typeface="Times New Roman"/>
              </a:rPr>
              <a:t>μ</a:t>
            </a:r>
            <a:r>
              <a:rPr lang="en-US" sz="2000" b="1" dirty="0" err="1" smtClean="0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endParaRPr lang="en-US" sz="2000" b="1" dirty="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3848" y="443711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Cambria"/>
              </a:rPr>
              <a:t>RMS</a:t>
            </a:r>
            <a:endParaRPr lang="en-US" sz="2000" b="1" dirty="0">
              <a:solidFill>
                <a:srgbClr val="0000FF"/>
              </a:solidFill>
              <a:latin typeface="Cambria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07504" y="5589240"/>
            <a:ext cx="2520280" cy="5040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LO phase noise</a:t>
            </a:r>
          </a:p>
        </p:txBody>
      </p:sp>
      <p:sp>
        <p:nvSpPr>
          <p:cNvPr id="35" name="Oval 34"/>
          <p:cNvSpPr/>
          <p:nvPr/>
        </p:nvSpPr>
        <p:spPr bwMode="auto">
          <a:xfrm>
            <a:off x="3500330" y="5605812"/>
            <a:ext cx="1359702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a typeface="ＭＳ Ｐゴシック" pitchFamily="34" charset="-128"/>
              </a:rPr>
              <a:t>??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436096" y="5877272"/>
            <a:ext cx="3636441" cy="463987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a typeface="ＭＳ Ｐゴシック" pitchFamily="34" charset="-128"/>
              </a:rPr>
              <a:t>Different definition of resolution</a:t>
            </a:r>
          </a:p>
        </p:txBody>
      </p:sp>
      <p:pic>
        <p:nvPicPr>
          <p:cNvPr id="37" name="Picture 20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3" t="2559" r="2313"/>
          <a:stretch/>
        </p:blipFill>
        <p:spPr bwMode="auto">
          <a:xfrm>
            <a:off x="6606480" y="3741076"/>
            <a:ext cx="2286000" cy="19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868144" y="3360039"/>
            <a:ext cx="326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mbria"/>
              </a:rPr>
              <a:t>Resolution in a global sense</a:t>
            </a:r>
            <a:endParaRPr lang="en-US" b="1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504" y="6289577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mbria"/>
                <a:cs typeface="Times New Roman"/>
              </a:rPr>
              <a:t>Ref: P</a:t>
            </a:r>
            <a:r>
              <a:rPr lang="en-US" sz="1400" dirty="0">
                <a:solidFill>
                  <a:prstClr val="black"/>
                </a:solidFill>
                <a:latin typeface="Cambria"/>
                <a:cs typeface="Times New Roman"/>
              </a:rPr>
              <a:t>. Zhang </a:t>
            </a:r>
            <a:r>
              <a:rPr lang="en-US" sz="1400" i="1" dirty="0">
                <a:solidFill>
                  <a:prstClr val="black"/>
                </a:solidFill>
                <a:latin typeface="Cambria"/>
                <a:cs typeface="Times New Roman"/>
              </a:rPr>
              <a:t>et al</a:t>
            </a:r>
            <a:r>
              <a:rPr lang="en-US" sz="1400" dirty="0">
                <a:solidFill>
                  <a:prstClr val="black"/>
                </a:solidFill>
                <a:latin typeface="Cambria"/>
                <a:cs typeface="Times New Roman"/>
              </a:rPr>
              <a:t>., </a:t>
            </a:r>
            <a:r>
              <a:rPr lang="en-US" sz="1400" dirty="0" smtClean="0">
                <a:solidFill>
                  <a:prstClr val="black"/>
                </a:solidFill>
                <a:latin typeface="Cambria"/>
                <a:cs typeface="Times New Roman"/>
              </a:rPr>
              <a:t>DESY Report: 12-143, 2012.</a:t>
            </a:r>
          </a:p>
        </p:txBody>
      </p:sp>
      <p:sp>
        <p:nvSpPr>
          <p:cNvPr id="42" name="Right Arrow 41"/>
          <p:cNvSpPr/>
          <p:nvPr/>
        </p:nvSpPr>
        <p:spPr bwMode="auto">
          <a:xfrm>
            <a:off x="2627784" y="4974312"/>
            <a:ext cx="842912" cy="182880"/>
          </a:xfrm>
          <a:prstGeom prst="rightArrow">
            <a:avLst>
              <a:gd name="adj1" fmla="val 50000"/>
              <a:gd name="adj2" fmla="val 108982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2627784" y="5766400"/>
            <a:ext cx="842912" cy="182880"/>
          </a:xfrm>
          <a:prstGeom prst="rightArrow">
            <a:avLst>
              <a:gd name="adj1" fmla="val 50000"/>
              <a:gd name="adj2" fmla="val 108982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4881086"/>
            <a:ext cx="167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</a:rPr>
              <a:t>3 BPM method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99448" y="3825846"/>
            <a:ext cx="17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mbria"/>
              </a:rPr>
              <a:t>Use Monopole</a:t>
            </a:r>
          </a:p>
        </p:txBody>
      </p:sp>
    </p:spTree>
    <p:extLst>
      <p:ext uri="{BB962C8B-B14F-4D97-AF65-F5344CB8AC3E}">
        <p14:creationId xmlns:p14="http://schemas.microsoft.com/office/powerpoint/2010/main" val="57684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My activities in HEP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3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 descr="P10100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283"/>
          <a:stretch/>
        </p:blipFill>
        <p:spPr bwMode="auto">
          <a:xfrm>
            <a:off x="3775320" y="728688"/>
            <a:ext cx="252487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2790"/>
          <a:stretch/>
        </p:blipFill>
        <p:spPr bwMode="auto">
          <a:xfrm>
            <a:off x="107504" y="620688"/>
            <a:ext cx="3347574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P1010001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97" y="728688"/>
            <a:ext cx="25180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713563"/>
            <a:ext cx="5040560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n-lt"/>
              </a:rPr>
              <a:t>Commissioning of the </a:t>
            </a:r>
            <a:r>
              <a:rPr lang="en-US" sz="2000" b="1" dirty="0" err="1" smtClean="0">
                <a:latin typeface="+mn-lt"/>
              </a:rPr>
              <a:t>muon</a:t>
            </a:r>
            <a:r>
              <a:rPr lang="en-US" sz="2000" b="1" dirty="0" smtClean="0">
                <a:latin typeface="+mn-lt"/>
              </a:rPr>
              <a:t> chambers</a:t>
            </a:r>
          </a:p>
          <a:p>
            <a:pPr marL="179388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+mn-lt"/>
              </a:rPr>
              <a:t>Diboson</a:t>
            </a:r>
            <a:r>
              <a:rPr lang="en-US" sz="2000" b="1" dirty="0" smtClean="0">
                <a:latin typeface="+mn-lt"/>
              </a:rPr>
              <a:t> WZ analysis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</a:t>
            </a:r>
            <a:r>
              <a:rPr lang="en-US" dirty="0" smtClean="0">
                <a:latin typeface="+mn-lt"/>
              </a:rPr>
              <a:t>- contributed to 2 articles and 1 note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- included in the “</a:t>
            </a:r>
            <a:r>
              <a:rPr lang="en-GB" dirty="0">
                <a:latin typeface="+mn-lt"/>
              </a:rPr>
              <a:t>Database of China’s </a:t>
            </a:r>
            <a:endParaRPr lang="en-GB" dirty="0" smtClean="0">
              <a:latin typeface="+mn-lt"/>
            </a:endParaRPr>
          </a:p>
          <a:p>
            <a:pPr marL="268288"/>
            <a:r>
              <a:rPr lang="en-GB" dirty="0" smtClean="0">
                <a:latin typeface="+mn-lt"/>
              </a:rPr>
              <a:t>Outstanding </a:t>
            </a:r>
            <a:r>
              <a:rPr lang="en-GB" dirty="0">
                <a:latin typeface="+mn-lt"/>
              </a:rPr>
              <a:t>Master’s Degree Thesis</a:t>
            </a:r>
            <a:r>
              <a:rPr lang="en-US" dirty="0" smtClean="0">
                <a:latin typeface="+mn-lt"/>
              </a:rPr>
              <a:t>”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0" y="4863258"/>
            <a:ext cx="2160000" cy="161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figure5"/>
          <p:cNvPicPr>
            <a:picLocks noChangeAspect="1" noChangeArrowheads="1"/>
          </p:cNvPicPr>
          <p:nvPr/>
        </p:nvPicPr>
        <p:blipFill rotWithShape="1">
          <a:blip r:embed="rId7"/>
          <a:srcRect r="53194" b="3679"/>
          <a:stretch/>
        </p:blipFill>
        <p:spPr bwMode="auto">
          <a:xfrm>
            <a:off x="2771800" y="4653336"/>
            <a:ext cx="279691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99" y="4763293"/>
            <a:ext cx="303795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004048" y="3284984"/>
            <a:ext cx="4102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[</a:t>
            </a:r>
            <a:r>
              <a:rPr lang="en-US" sz="1400" dirty="0">
                <a:latin typeface="+mn-lt"/>
              </a:rPr>
              <a:t>1] ATLAS </a:t>
            </a:r>
            <a:r>
              <a:rPr lang="en-US" sz="1400" dirty="0" smtClean="0">
                <a:latin typeface="+mn-lt"/>
              </a:rPr>
              <a:t>collaboration, ATL-COM-PHYS-2009-103.</a:t>
            </a:r>
          </a:p>
          <a:p>
            <a:pPr marL="268288" indent="-268288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[2</a:t>
            </a:r>
            <a:r>
              <a:rPr lang="en-US" sz="1400" dirty="0">
                <a:latin typeface="+mn-lt"/>
              </a:rPr>
              <a:t>] ATLAS </a:t>
            </a:r>
            <a:r>
              <a:rPr lang="en-US" sz="1400" dirty="0" smtClean="0">
                <a:latin typeface="+mn-lt"/>
              </a:rPr>
              <a:t>collaboration, </a:t>
            </a:r>
            <a:r>
              <a:rPr lang="en-US" sz="1400" i="1" dirty="0" err="1" smtClean="0">
                <a:latin typeface="+mn-lt"/>
              </a:rPr>
              <a:t>Nucl</a:t>
            </a:r>
            <a:r>
              <a:rPr lang="en-US" sz="1400" i="1" dirty="0" smtClean="0">
                <a:latin typeface="+mn-lt"/>
              </a:rPr>
              <a:t>. Phys. B-P.S.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b="1" dirty="0" smtClean="0">
                <a:latin typeface="+mn-lt"/>
              </a:rPr>
              <a:t>177-178</a:t>
            </a:r>
            <a:r>
              <a:rPr lang="en-US" sz="1400" dirty="0" smtClean="0">
                <a:latin typeface="+mn-lt"/>
              </a:rPr>
              <a:t> (2008) </a:t>
            </a:r>
            <a:r>
              <a:rPr lang="en-US" sz="1400" dirty="0">
                <a:latin typeface="+mn-lt"/>
              </a:rPr>
              <a:t>pp. </a:t>
            </a:r>
            <a:r>
              <a:rPr lang="en-US" sz="1400" dirty="0" smtClean="0">
                <a:latin typeface="+mn-lt"/>
              </a:rPr>
              <a:t>255-257.</a:t>
            </a:r>
          </a:p>
          <a:p>
            <a:pPr marL="268288" indent="-268288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[3</a:t>
            </a:r>
            <a:r>
              <a:rPr lang="en-US" sz="1400" dirty="0">
                <a:latin typeface="+mn-lt"/>
              </a:rPr>
              <a:t>] </a:t>
            </a:r>
            <a:r>
              <a:rPr lang="en-US" sz="1400" dirty="0" smtClean="0">
                <a:latin typeface="+mn-lt"/>
              </a:rPr>
              <a:t>ATLAS collaboration, </a:t>
            </a:r>
            <a:r>
              <a:rPr lang="en-US" sz="1400" i="1" dirty="0" smtClean="0">
                <a:latin typeface="+mn-lt"/>
              </a:rPr>
              <a:t>Balkan </a:t>
            </a:r>
            <a:r>
              <a:rPr lang="en-US" sz="1400" i="1" dirty="0">
                <a:latin typeface="+mn-lt"/>
              </a:rPr>
              <a:t>Phys. </a:t>
            </a:r>
            <a:r>
              <a:rPr lang="en-US" sz="1400" i="1" dirty="0" err="1">
                <a:latin typeface="+mn-lt"/>
              </a:rPr>
              <a:t>Lett</a:t>
            </a:r>
            <a:r>
              <a:rPr lang="en-US" sz="1400" i="1" dirty="0">
                <a:latin typeface="+mn-lt"/>
              </a:rPr>
              <a:t>.</a:t>
            </a:r>
            <a:r>
              <a:rPr lang="en-US" sz="1400" dirty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17</a:t>
            </a:r>
            <a:r>
              <a:rPr lang="en-US" sz="1400" dirty="0">
                <a:latin typeface="+mn-lt"/>
              </a:rPr>
              <a:t> (2009) </a:t>
            </a:r>
            <a:r>
              <a:rPr lang="en-US" sz="1400" dirty="0" smtClean="0">
                <a:latin typeface="+mn-lt"/>
              </a:rPr>
              <a:t>pp.102-107.</a:t>
            </a:r>
            <a:endParaRPr lang="en-US" sz="1400" dirty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963885" y="728688"/>
            <a:ext cx="212343" cy="297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771800" y="692696"/>
            <a:ext cx="144016" cy="2252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5997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Backup: Phase Measurement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30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67711"/>
            <a:ext cx="3657600" cy="308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5896" y="6237312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+mn-lt"/>
                <a:cs typeface="Calibri" pitchFamily="34" charset="0"/>
              </a:rPr>
              <a:t>S. Molloy </a:t>
            </a:r>
            <a:r>
              <a:rPr lang="en-US" sz="1600" i="1" dirty="0" smtClean="0">
                <a:latin typeface="+mn-lt"/>
                <a:cs typeface="Calibri" pitchFamily="34" charset="0"/>
              </a:rPr>
              <a:t>et al.</a:t>
            </a:r>
            <a:r>
              <a:rPr lang="en-US" sz="1600" dirty="0" smtClean="0">
                <a:latin typeface="+mn-lt"/>
                <a:cs typeface="Calibri" pitchFamily="34" charset="0"/>
              </a:rPr>
              <a:t>, </a:t>
            </a:r>
            <a:r>
              <a:rPr lang="en-US" sz="1600" i="1" dirty="0">
                <a:latin typeface="+mn-lt"/>
                <a:cs typeface="Calibri" pitchFamily="34" charset="0"/>
              </a:rPr>
              <a:t>Phys. Rev. ST-AB</a:t>
            </a:r>
            <a:r>
              <a:rPr lang="en-US" sz="1600" dirty="0">
                <a:latin typeface="+mn-lt"/>
                <a:cs typeface="Calibri" pitchFamily="34" charset="0"/>
              </a:rPr>
              <a:t> </a:t>
            </a:r>
            <a:r>
              <a:rPr lang="en-US" sz="1600" b="1" dirty="0">
                <a:latin typeface="+mn-lt"/>
                <a:cs typeface="Calibri" pitchFamily="34" charset="0"/>
              </a:rPr>
              <a:t>9</a:t>
            </a:r>
            <a:r>
              <a:rPr lang="en-US" sz="1600" dirty="0">
                <a:latin typeface="+mn-lt"/>
                <a:cs typeface="Calibri" pitchFamily="34" charset="0"/>
              </a:rPr>
              <a:t>, 112802 (2006</a:t>
            </a:r>
            <a:r>
              <a:rPr lang="en-US" sz="1600" dirty="0" smtClean="0">
                <a:latin typeface="+mn-lt"/>
                <a:cs typeface="Calibri" pitchFamily="34" charset="0"/>
              </a:rPr>
              <a:t>)</a:t>
            </a:r>
            <a:endParaRPr lang="de-DE" sz="1600" dirty="0">
              <a:latin typeface="+mn-lt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35662"/>
            <a:ext cx="3498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n-lt"/>
              </a:rPr>
              <a:t>The 2</a:t>
            </a:r>
            <a:r>
              <a:rPr lang="en-US" sz="2200" b="1" baseline="30000" dirty="0" smtClean="0">
                <a:latin typeface="+mn-lt"/>
              </a:rPr>
              <a:t>nd</a:t>
            </a:r>
            <a:r>
              <a:rPr lang="en-US" sz="2200" b="1" dirty="0" smtClean="0">
                <a:latin typeface="+mn-lt"/>
              </a:rPr>
              <a:t> monopole band</a:t>
            </a:r>
            <a:endParaRPr lang="en-US" sz="2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13855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Two HOM couplers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1873282"/>
            <a:ext cx="2592288" cy="430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n-lt"/>
              </a:rPr>
              <a:t>Beam arrival time</a:t>
            </a:r>
            <a:endParaRPr lang="en-US" sz="2200" b="1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066418" y="1411617"/>
            <a:ext cx="0" cy="4616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732240" y="1873281"/>
            <a:ext cx="2376264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n-lt"/>
              </a:rPr>
              <a:t>RF 1.3GHz phase</a:t>
            </a:r>
            <a:endParaRPr lang="en-US" sz="2200" b="1" dirty="0">
              <a:latin typeface="+mn-lt"/>
            </a:endParaRPr>
          </a:p>
        </p:txBody>
      </p:sp>
      <p:cxnSp>
        <p:nvCxnSpPr>
          <p:cNvPr id="14" name="Straight Arrow Connector 13"/>
          <p:cNvCxnSpPr>
            <a:stCxn id="11" idx="2"/>
            <a:endCxn id="18" idx="1"/>
          </p:cNvCxnSpPr>
          <p:nvPr/>
        </p:nvCxnSpPr>
        <p:spPr bwMode="auto">
          <a:xfrm>
            <a:off x="5220072" y="2304169"/>
            <a:ext cx="572756" cy="4384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08104" y="2668849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Compare with</a:t>
            </a:r>
            <a:endParaRPr lang="en-US" sz="2000" dirty="0">
              <a:latin typeface="+mn-lt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508104" y="2668851"/>
            <a:ext cx="1944216" cy="504056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ea typeface="ＭＳ Ｐゴシック" pitchFamily="34" charset="-128"/>
              </a:rPr>
              <a:t>C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34" charset="-128"/>
              </a:rPr>
              <a:t>ompare</a:t>
            </a:r>
          </a:p>
        </p:txBody>
      </p:sp>
      <p:cxnSp>
        <p:nvCxnSpPr>
          <p:cNvPr id="20" name="Straight Arrow Connector 19"/>
          <p:cNvCxnSpPr>
            <a:stCxn id="13" idx="2"/>
            <a:endCxn id="18" idx="7"/>
          </p:cNvCxnSpPr>
          <p:nvPr/>
        </p:nvCxnSpPr>
        <p:spPr bwMode="auto">
          <a:xfrm flipH="1">
            <a:off x="7167596" y="2304168"/>
            <a:ext cx="752776" cy="438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427984" y="3532945"/>
            <a:ext cx="414074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+mn-lt"/>
                <a:cs typeface="Times New Roman" pitchFamily="18" charset="0"/>
              </a:rPr>
              <a:t>eam phase relative to RF phase</a:t>
            </a:r>
            <a:endParaRPr lang="en-US" sz="2000" b="1" dirty="0">
              <a:latin typeface="+mn-lt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480212" y="3172907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6" y="4304204"/>
            <a:ext cx="2914961" cy="227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97912" y="43665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5 degree phase shift</a:t>
            </a:r>
            <a:endParaRPr lang="en-US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7349" y="5920243"/>
            <a:ext cx="258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Precision: 0.08 degree</a:t>
            </a:r>
            <a:endParaRPr lang="en-US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39952" y="4149080"/>
            <a:ext cx="475252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+mn-lt"/>
              </a:rPr>
              <a:t>Advantages:</a:t>
            </a:r>
          </a:p>
          <a:p>
            <a:pPr marL="173038" indent="-17303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Same cable and same electronics for measuring RF and beam phase</a:t>
            </a:r>
          </a:p>
          <a:p>
            <a:pPr marL="173038" indent="-17303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HOM couplers already exist</a:t>
            </a:r>
          </a:p>
          <a:p>
            <a:pPr marL="173038" indent="-17303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Signal is always present for monitoring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7265" y="994591"/>
            <a:ext cx="1758429" cy="43088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n-lt"/>
              </a:rPr>
              <a:t>Mode phase</a:t>
            </a:r>
            <a:endParaRPr lang="en-US" sz="2200" b="1" dirty="0">
              <a:latin typeface="+mn-lt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49" y="188640"/>
            <a:ext cx="1053389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588224" y="692696"/>
            <a:ext cx="2555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Proof-of-principle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45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About me (Accelerator Physics)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4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 descr="Google Map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16071" r="19413"/>
          <a:stretch/>
        </p:blipFill>
        <p:spPr>
          <a:xfrm>
            <a:off x="68986" y="1071228"/>
            <a:ext cx="4225118" cy="4644000"/>
          </a:xfrm>
          <a:prstGeom prst="rect">
            <a:avLst/>
          </a:prstGeom>
        </p:spPr>
      </p:pic>
      <p:pic>
        <p:nvPicPr>
          <p:cNvPr id="8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20" y="2230705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92" y="2204864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56" y="2060936"/>
            <a:ext cx="825312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Manchester University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4" y="2636912"/>
            <a:ext cx="103537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I_logo_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3" y="3152759"/>
            <a:ext cx="1035371" cy="58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55977" y="2058465"/>
            <a:ext cx="475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0" indent="-1524000"/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2010 – 2012   Ph.D. in Accelerator Physics (</a:t>
            </a:r>
            <a:r>
              <a:rPr lang="en-GB" sz="2000" dirty="0" smtClean="0">
                <a:solidFill>
                  <a:srgbClr val="0000FF"/>
                </a:solidFill>
                <a:latin typeface="+mn-lt"/>
              </a:rPr>
              <a:t>Uni. Manchester/DESY)</a:t>
            </a:r>
            <a:endParaRPr lang="en-US" sz="2000" dirty="0" smtClean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331640" y="2515986"/>
            <a:ext cx="1878032" cy="0"/>
          </a:xfrm>
          <a:prstGeom prst="straightConnector1">
            <a:avLst/>
          </a:prstGeom>
          <a:ln w="44450">
            <a:solidFill>
              <a:srgbClr val="0000FF"/>
            </a:solidFill>
            <a:headEnd type="arrow" w="sm" len="med"/>
            <a:tailEnd type="arrow" w="sm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2675809" y="2580244"/>
            <a:ext cx="533863" cy="166098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sm" len="med"/>
            <a:tailEnd type="none" w="sm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Picture 3" descr="C:\Users\pzhang\AppData\Local\Microsoft\Windows\Temporary Internet Files\Content.IE5\WYR69RNU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3953196"/>
            <a:ext cx="375380" cy="3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55406" y="3972676"/>
            <a:ext cx="475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0" indent="-1524000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2013 – now   Marie-Curie fellow (</a:t>
            </a:r>
            <a:r>
              <a:rPr lang="en-GB" sz="2000" dirty="0" smtClean="0">
                <a:solidFill>
                  <a:srgbClr val="FF0000"/>
                </a:solidFill>
                <a:latin typeface="+mn-lt"/>
              </a:rPr>
              <a:t>CERN)</a:t>
            </a:r>
            <a:endParaRPr lang="en-US" sz="20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7" name="Picture 7" descr="http://flash.desy.de/siteHeader?lang=e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8094" r="79228" b="32226"/>
          <a:stretch/>
        </p:blipFill>
        <p:spPr bwMode="auto">
          <a:xfrm>
            <a:off x="4716015" y="2480281"/>
            <a:ext cx="900000" cy="3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espace.cern.ch/Marie-Curie-CATHI/Logos/CATHI_ima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2240" y="4437192"/>
            <a:ext cx="1119281" cy="720000"/>
          </a:xfrm>
          <a:prstGeom prst="rect">
            <a:avLst/>
          </a:prstGeom>
          <a:noFill/>
        </p:spPr>
      </p:pic>
      <p:pic>
        <p:nvPicPr>
          <p:cNvPr id="29" name="Picture 2" descr="https://espace.cern.ch/Marie-Curie-CATHI/Logos/MarieCuri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82505" y="4437192"/>
            <a:ext cx="765959" cy="720000"/>
          </a:xfrm>
          <a:prstGeom prst="rect">
            <a:avLst/>
          </a:prstGeom>
          <a:noFill/>
        </p:spPr>
      </p:pic>
      <p:pic>
        <p:nvPicPr>
          <p:cNvPr id="32" name="Picture 5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49" y="4328576"/>
            <a:ext cx="75726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hie-isolde.web.cern.ch/hie-isolde/images/HIE-ISOLD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73658"/>
            <a:ext cx="1440000" cy="4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5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My activities in accelerator physics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5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0" y="908720"/>
            <a:ext cx="266727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3312368" y="1916831"/>
            <a:ext cx="2016224" cy="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5472608" y="1316668"/>
            <a:ext cx="3563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Cambria"/>
              </a:rPr>
              <a:t>H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igher 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O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rder 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M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ode </a:t>
            </a:r>
            <a:endParaRPr lang="en-US" sz="2400" dirty="0" smtClean="0">
              <a:solidFill>
                <a:prstClr val="black"/>
              </a:solidFill>
              <a:latin typeface="Cambria"/>
            </a:endParaRPr>
          </a:p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Cambria"/>
              </a:rPr>
              <a:t>eam 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osition 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M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onitor </a:t>
            </a:r>
            <a:endParaRPr lang="en-US" sz="2400" dirty="0" smtClean="0">
              <a:solidFill>
                <a:prstClr val="black"/>
              </a:solidFill>
              <a:latin typeface="Cambria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mbria"/>
              </a:rPr>
              <a:t>(</a:t>
            </a:r>
            <a:r>
              <a:rPr lang="en-US" sz="2400" b="1" dirty="0">
                <a:solidFill>
                  <a:prstClr val="black"/>
                </a:solidFill>
                <a:latin typeface="Cambria"/>
              </a:rPr>
              <a:t>HOM-BPM</a:t>
            </a:r>
            <a:r>
              <a:rPr lang="en-US" sz="2400" dirty="0">
                <a:solidFill>
                  <a:prstClr val="black"/>
                </a:solidFill>
                <a:latin typeface="Cambria"/>
              </a:rPr>
              <a:t>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4" y="3998717"/>
            <a:ext cx="2160000" cy="21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2" y="3627839"/>
            <a:ext cx="104039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652120" y="4379039"/>
            <a:ext cx="34563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Frequency tuning</a:t>
            </a:r>
          </a:p>
          <a:p>
            <a:pPr lvl="0" algn="ctr"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RF cold test analysis 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mbria"/>
              </a:rPr>
              <a:t>Multipacting study</a:t>
            </a:r>
            <a:endParaRPr lang="en-US" sz="2400" b="1" dirty="0">
              <a:solidFill>
                <a:prstClr val="black"/>
              </a:solidFill>
              <a:latin typeface="Cambria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3995936" y="5067839"/>
            <a:ext cx="1656184" cy="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708412" y="1340768"/>
            <a:ext cx="12241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n-lt"/>
              </a:rPr>
              <a:t>β</a:t>
            </a:r>
            <a:r>
              <a:rPr lang="en-GB" sz="2400" b="1" dirty="0" smtClean="0">
                <a:latin typeface="+mn-lt"/>
              </a:rPr>
              <a:t>=1</a:t>
            </a:r>
            <a:endParaRPr lang="en-US" sz="2400" b="1" dirty="0" err="1" smtClean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1960" y="4479503"/>
            <a:ext cx="12241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+mn-lt"/>
              </a:rPr>
              <a:t>β</a:t>
            </a:r>
            <a:r>
              <a:rPr lang="en-GB" sz="2400" b="1" dirty="0" smtClean="0">
                <a:latin typeface="+mn-lt"/>
              </a:rPr>
              <a:t>=0.1</a:t>
            </a:r>
            <a:endParaRPr lang="en-US" sz="2400" b="1" dirty="0" err="1" smtClean="0">
              <a:latin typeface="+mn-lt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80" y="2060848"/>
            <a:ext cx="756000" cy="7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22" y="5222080"/>
            <a:ext cx="728412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0" y="3356992"/>
            <a:ext cx="9144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355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3051549"/>
            <a:ext cx="5400000" cy="1545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540" y="1700808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C00000"/>
                </a:solidFill>
                <a:latin typeface="+mn-lt"/>
              </a:rPr>
              <a:t>HOM-BPM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7881" y="4653136"/>
            <a:ext cx="1212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C00000"/>
                </a:solidFill>
                <a:latin typeface="Cambria"/>
              </a:rPr>
              <a:t>β</a:t>
            </a:r>
            <a:r>
              <a:rPr lang="en-US" sz="3600" b="1" dirty="0">
                <a:solidFill>
                  <a:srgbClr val="C00000"/>
                </a:solidFill>
                <a:latin typeface="Cambria"/>
              </a:rPr>
              <a:t> = 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5514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Toohig-LARP-Talk-2014\Toohig-LARP-Talk-2014-05-07\pic\cavity-coup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12" y="1223213"/>
            <a:ext cx="3600000" cy="10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Basic Principle of HOM-BPM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7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107504" y="1524854"/>
            <a:ext cx="1224136" cy="432048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34" charset="-128"/>
              </a:rPr>
              <a:t>Beam</a:t>
            </a:r>
          </a:p>
        </p:txBody>
      </p:sp>
      <p:cxnSp>
        <p:nvCxnSpPr>
          <p:cNvPr id="9" name="Straight Arrow Connector 8"/>
          <p:cNvCxnSpPr>
            <a:stCxn id="8" idx="6"/>
          </p:cNvCxnSpPr>
          <p:nvPr/>
        </p:nvCxnSpPr>
        <p:spPr bwMode="auto">
          <a:xfrm>
            <a:off x="1331640" y="1740878"/>
            <a:ext cx="4320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08" y="836712"/>
            <a:ext cx="3128396" cy="17995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57208" y="764704"/>
            <a:ext cx="190374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HOM couplers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2358000" y="2060848"/>
            <a:ext cx="0" cy="2659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220072" y="1078327"/>
            <a:ext cx="0" cy="310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116163" y="2732238"/>
            <a:ext cx="766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 bunch pass through a cavity excites higher order modes (HOMs)</a:t>
            </a:r>
          </a:p>
        </p:txBody>
      </p:sp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45" y="4377568"/>
            <a:ext cx="4653111" cy="70761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4470061" y="4469460"/>
            <a:ext cx="1224136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r="39082"/>
          <a:stretch/>
        </p:blipFill>
        <p:spPr bwMode="auto">
          <a:xfrm>
            <a:off x="143604" y="4221088"/>
            <a:ext cx="3132252" cy="143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/>
          <a:stretch/>
        </p:blipFill>
        <p:spPr bwMode="auto">
          <a:xfrm>
            <a:off x="6030874" y="5391799"/>
            <a:ext cx="2645582" cy="7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195736" y="554471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prstClr val="black"/>
                </a:solidFill>
                <a:latin typeface="+mn-lt"/>
              </a:rPr>
              <a:t>Signal from HOM coupler  </a:t>
            </a:r>
            <a:r>
              <a:rPr lang="en-US" sz="20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~ </a:t>
            </a:r>
            <a:endParaRPr lang="en-US" sz="2000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92080" y="6097735"/>
            <a:ext cx="219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Bunch charge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53667" y="6125234"/>
            <a:ext cx="172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Beam offset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309087" y="5457750"/>
            <a:ext cx="287251" cy="50405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663091" y="5457750"/>
            <a:ext cx="287251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6948266" y="5837202"/>
            <a:ext cx="360823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924568" y="5977775"/>
            <a:ext cx="293585" cy="2194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1116163" y="3204600"/>
            <a:ext cx="766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Install HOM couplers to extract HOMs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6163" y="3676962"/>
            <a:ext cx="728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Dipole modes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2000" dirty="0">
                <a:latin typeface="+mn-lt"/>
              </a:rPr>
              <a:t>have linear </a:t>
            </a:r>
            <a:r>
              <a:rPr lang="en-GB" sz="2000" dirty="0" smtClean="0">
                <a:latin typeface="+mn-lt"/>
              </a:rPr>
              <a:t>dependence on the beam offset </a:t>
            </a:r>
            <a:r>
              <a:rPr lang="en-GB" sz="2000" i="1" dirty="0" smtClean="0">
                <a:latin typeface="+mn-lt"/>
              </a:rPr>
              <a:t>r’</a:t>
            </a:r>
            <a:endParaRPr lang="en-GB" sz="2000" i="1" dirty="0">
              <a:latin typeface="+mn-lt"/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00" y="1286263"/>
            <a:ext cx="2700000" cy="11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483426" y="849877"/>
            <a:ext cx="1903748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92998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31" grpId="0"/>
      <p:bldP spid="32" grpId="0"/>
      <p:bldP spid="33" grpId="0"/>
      <p:bldP spid="34" grpId="0" animBg="1"/>
      <p:bldP spid="35" grpId="0" animBg="1"/>
      <p:bldP spid="40" grpId="0"/>
      <p:bldP spid="41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Third Harmonic 3.9GHz SC Cavities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8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82101"/>
            <a:ext cx="8640000" cy="268312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0" y="4153597"/>
            <a:ext cx="8686800" cy="208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1043608" y="2564904"/>
            <a:ext cx="504056" cy="13681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43" y="764704"/>
            <a:ext cx="5040000" cy="2555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</p:pic>
      <p:pic>
        <p:nvPicPr>
          <p:cNvPr id="15" name="Picture 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5783"/>
            <a:ext cx="3854031" cy="2668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39738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688"/>
          </a:xfrm>
        </p:spPr>
        <p:txBody>
          <a:bodyPr anchor="ctr"/>
          <a:lstStyle/>
          <a:p>
            <a:pPr defTabSz="457200" eaLnBrk="1" hangingPunct="1"/>
            <a:r>
              <a:rPr lang="en-US" sz="3600" b="1" dirty="0" smtClean="0">
                <a:solidFill>
                  <a:schemeClr val="bg1"/>
                </a:solidFill>
                <a:cs typeface="Arial" pitchFamily="34" charset="0"/>
              </a:rPr>
              <a:t>Challenges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2075" y="6577409"/>
            <a:ext cx="174362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Pei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 Zhang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Slide Number Placeholder 17"/>
          <p:cNvSpPr txBox="1">
            <a:spLocks noGrp="1"/>
          </p:cNvSpPr>
          <p:nvPr/>
        </p:nvSpPr>
        <p:spPr bwMode="auto">
          <a:xfrm>
            <a:off x="7884368" y="6577409"/>
            <a:ext cx="122470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Page  </a:t>
            </a:r>
            <a:fld id="{FBA00BB5-2769-4C4F-8623-83B2E692548B}" type="slidenum">
              <a:rPr lang="en-GB" sz="1400" smtClean="0">
                <a:solidFill>
                  <a:srgbClr val="000000"/>
                </a:solidFill>
                <a:latin typeface="+mn-lt"/>
              </a:rPr>
              <a:pPr algn="r"/>
              <a:t>9</a:t>
            </a:fld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99790" y="6597352"/>
            <a:ext cx="8944421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7"/>
            <a:ext cx="4114800" cy="242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00594"/>
            <a:ext cx="4389118" cy="25247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4005065"/>
            <a:ext cx="309634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Multi-cavity modes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78446"/>
              </p:ext>
            </p:extLst>
          </p:nvPr>
        </p:nvGraphicFramePr>
        <p:xfrm>
          <a:off x="107504" y="4725144"/>
          <a:ext cx="4176464" cy="1400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5"/>
                <a:gridCol w="1512169"/>
              </a:tblGrid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Cavity type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Cutoff freq.</a:t>
                      </a:r>
                      <a:endParaRPr lang="en-US" sz="2000" dirty="0"/>
                    </a:p>
                  </a:txBody>
                  <a:tcPr anchor="ctr"/>
                </a:tc>
              </a:tr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TESLA</a:t>
                      </a:r>
                      <a:r>
                        <a:rPr lang="en-US" sz="1900" baseline="0" dirty="0" smtClean="0"/>
                        <a:t> 1.3GHz cavity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2.25 GHz</a:t>
                      </a:r>
                      <a:endParaRPr lang="en-US" sz="1900" dirty="0"/>
                    </a:p>
                  </a:txBody>
                  <a:tcPr anchor="ctr"/>
                </a:tc>
              </a:tr>
              <a:tr h="4668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3</a:t>
                      </a:r>
                      <a:r>
                        <a:rPr lang="en-US" sz="1900" baseline="30000" dirty="0" smtClean="0"/>
                        <a:t>rd</a:t>
                      </a:r>
                      <a:r>
                        <a:rPr lang="en-US" sz="1900" dirty="0" smtClean="0"/>
                        <a:t> harm. 3.9GHz cavity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/>
                        <a:t>4.39 GHz*</a:t>
                      </a:r>
                      <a:endParaRPr lang="en-US" sz="19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5" y="6114782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*Even lower in practice 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613"/>
            <a:ext cx="9144000" cy="441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4288" y="3059575"/>
            <a:ext cx="196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3.9GHz cavities</a:t>
            </a:r>
            <a:endParaRPr lang="en-US" dirty="0">
              <a:latin typeface="+mn-lt"/>
            </a:endParaRPr>
          </a:p>
        </p:txBody>
      </p:sp>
      <p:pic>
        <p:nvPicPr>
          <p:cNvPr id="14" name="Picture 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749040" cy="25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1053389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81816"/>
            <a:ext cx="1053389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40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8333</TotalTime>
  <Words>1698</Words>
  <Application>Microsoft Macintosh PowerPoint</Application>
  <PresentationFormat>On-screen Show (4:3)</PresentationFormat>
  <Paragraphs>306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Default Design</vt:lpstr>
      <vt:lpstr>Equation</vt:lpstr>
      <vt:lpstr>PowerPoint Presentation</vt:lpstr>
      <vt:lpstr>About me (HEP)</vt:lpstr>
      <vt:lpstr>My activities in HEP</vt:lpstr>
      <vt:lpstr>About me (Accelerator Physics)</vt:lpstr>
      <vt:lpstr>My activities in accelerator physics</vt:lpstr>
      <vt:lpstr>PowerPoint Presentation</vt:lpstr>
      <vt:lpstr>Basic Principle of HOM-BPM</vt:lpstr>
      <vt:lpstr>Third Harmonic 3.9GHz SC Cavities</vt:lpstr>
      <vt:lpstr>Challenges</vt:lpstr>
      <vt:lpstr>Dipole-like behavior</vt:lpstr>
      <vt:lpstr>Performance of the test electronics</vt:lpstr>
      <vt:lpstr>Highlights of HOM-BPM</vt:lpstr>
      <vt:lpstr>Impact in 2011</vt:lpstr>
      <vt:lpstr>Impact in 2012</vt:lpstr>
      <vt:lpstr>PowerPoint Presentation</vt:lpstr>
      <vt:lpstr>HIE-ISOLDE &amp; QWR</vt:lpstr>
      <vt:lpstr>High-β QWR</vt:lpstr>
      <vt:lpstr>Procedures</vt:lpstr>
      <vt:lpstr>Frequency tuning</vt:lpstr>
      <vt:lpstr>The analysis of RF cold test results</vt:lpstr>
      <vt:lpstr>Multipacting</vt:lpstr>
      <vt:lpstr>MP by CST Particle Studio</vt:lpstr>
      <vt:lpstr>MP by SLAC ACE3P suite</vt:lpstr>
      <vt:lpstr>Summary</vt:lpstr>
      <vt:lpstr>Some references</vt:lpstr>
      <vt:lpstr>If I were a fellow, …</vt:lpstr>
      <vt:lpstr>If I were a fellow, …</vt:lpstr>
      <vt:lpstr>Backup: Challenges</vt:lpstr>
      <vt:lpstr>Backup: Error Estimation</vt:lpstr>
      <vt:lpstr>Backup: Phase Measurement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Pei Zhang</cp:lastModifiedBy>
  <cp:revision>2452</cp:revision>
  <cp:lastPrinted>2013-10-23T15:24:10Z</cp:lastPrinted>
  <dcterms:created xsi:type="dcterms:W3CDTF">2011-04-03T13:25:37Z</dcterms:created>
  <dcterms:modified xsi:type="dcterms:W3CDTF">2014-05-04T14:46:01Z</dcterms:modified>
</cp:coreProperties>
</file>