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14"/>
  </p:notesMasterIdLst>
  <p:handoutMasterIdLst>
    <p:handoutMasterId r:id="rId15"/>
  </p:handoutMasterIdLst>
  <p:sldIdLst>
    <p:sldId id="1159" r:id="rId2"/>
    <p:sldId id="1224" r:id="rId3"/>
    <p:sldId id="1225" r:id="rId4"/>
    <p:sldId id="1226" r:id="rId5"/>
    <p:sldId id="1227" r:id="rId6"/>
    <p:sldId id="1228" r:id="rId7"/>
    <p:sldId id="1230" r:id="rId8"/>
    <p:sldId id="1231" r:id="rId9"/>
    <p:sldId id="1229" r:id="rId10"/>
    <p:sldId id="1235" r:id="rId11"/>
    <p:sldId id="1232" r:id="rId12"/>
    <p:sldId id="1236" r:id="rId13"/>
  </p:sldIdLst>
  <p:sldSz cx="9144000" cy="6858000" type="screen4x3"/>
  <p:notesSz cx="6934200" cy="9220200"/>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n A. Hoffer" initials="DA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ECE00"/>
    <a:srgbClr val="3BB408"/>
    <a:srgbClr val="0033CC"/>
    <a:srgbClr val="FF3300"/>
    <a:srgbClr val="003399"/>
    <a:srgbClr val="003366"/>
    <a:srgbClr val="800000"/>
    <a:srgbClr val="FF9966"/>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9" autoAdjust="0"/>
    <p:restoredTop sz="98933" autoAdjust="0"/>
  </p:normalViewPr>
  <p:slideViewPr>
    <p:cSldViewPr>
      <p:cViewPr>
        <p:scale>
          <a:sx n="108" d="100"/>
          <a:sy n="108" d="100"/>
        </p:scale>
        <p:origin x="-98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2496" y="-7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348827" y="8768947"/>
            <a:ext cx="543239" cy="41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3048" tIns="59906" rIns="123048" bIns="59906" anchor="ctr">
            <a:spAutoFit/>
          </a:bodyPr>
          <a:lstStyle/>
          <a:p>
            <a:pPr algn="r" defTabSz="1238494"/>
            <a:fld id="{0C248C74-A1BF-4A9C-97C3-5A5D6B022034}" type="slidenum">
              <a:rPr lang="en-US" sz="1900">
                <a:latin typeface="Arial" charset="0"/>
              </a:rPr>
              <a:pPr algn="r" defTabSz="1238494"/>
              <a:t>‹#›</a:t>
            </a:fld>
            <a:endParaRPr lang="en-US" sz="1900" dirty="0">
              <a:latin typeface="Arial" charset="0"/>
            </a:endParaRPr>
          </a:p>
        </p:txBody>
      </p:sp>
    </p:spTree>
    <p:extLst>
      <p:ext uri="{BB962C8B-B14F-4D97-AF65-F5344CB8AC3E}">
        <p14:creationId xmlns:p14="http://schemas.microsoft.com/office/powerpoint/2010/main" val="2125928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3958" y="4378376"/>
            <a:ext cx="5086284" cy="4151225"/>
          </a:xfrm>
          <a:prstGeom prst="rect">
            <a:avLst/>
          </a:prstGeom>
          <a:noFill/>
          <a:ln w="12700">
            <a:noFill/>
            <a:miter lim="800000"/>
            <a:headEnd/>
            <a:tailEnd/>
          </a:ln>
          <a:effectLst/>
        </p:spPr>
        <p:txBody>
          <a:bodyPr vert="horz" wrap="square" lIns="123048" tIns="59906" rIns="123048" bIns="59906"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3" name="Rectangle 3"/>
          <p:cNvSpPr>
            <a:spLocks noGrp="1" noRot="1" noChangeAspect="1" noChangeArrowheads="1" noTextEdit="1"/>
          </p:cNvSpPr>
          <p:nvPr>
            <p:ph type="sldImg" idx="2"/>
          </p:nvPr>
        </p:nvSpPr>
        <p:spPr bwMode="auto">
          <a:xfrm>
            <a:off x="1169988" y="695325"/>
            <a:ext cx="4594225" cy="3446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4"/>
          <p:cNvSpPr>
            <a:spLocks noChangeArrowheads="1"/>
          </p:cNvSpPr>
          <p:nvPr/>
        </p:nvSpPr>
        <p:spPr bwMode="auto">
          <a:xfrm>
            <a:off x="6348827" y="8768947"/>
            <a:ext cx="543239" cy="41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3048" tIns="59906" rIns="123048" bIns="59906" anchor="ctr">
            <a:spAutoFit/>
          </a:bodyPr>
          <a:lstStyle/>
          <a:p>
            <a:pPr algn="r" defTabSz="1238494"/>
            <a:fld id="{E7B1BAEA-71C4-45DD-B483-2339FDD29BB8}" type="slidenum">
              <a:rPr lang="en-US" sz="1900">
                <a:latin typeface="Arial" charset="0"/>
              </a:rPr>
              <a:pPr algn="r" defTabSz="1238494"/>
              <a:t>‹#›</a:t>
            </a:fld>
            <a:endParaRPr lang="en-US" sz="1900" dirty="0">
              <a:latin typeface="Arial" charset="0"/>
            </a:endParaRPr>
          </a:p>
        </p:txBody>
      </p:sp>
    </p:spTree>
    <p:extLst>
      <p:ext uri="{BB962C8B-B14F-4D97-AF65-F5344CB8AC3E}">
        <p14:creationId xmlns:p14="http://schemas.microsoft.com/office/powerpoint/2010/main" val="3788698085"/>
      </p:ext>
    </p:extLst>
  </p:cSld>
  <p:clrMap bg1="lt1" tx1="dk1" bg2="lt2" tx2="dk2" accent1="accent1" accent2="accent2" accent3="accent3" accent4="accent4" accent5="accent5" accent6="accent6" hlink="hlink" folHlink="folHlink"/>
  <p:notesStyle>
    <a:lvl1pPr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1pPr>
    <a:lvl2pPr marL="608013"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2pPr>
    <a:lvl3pPr marL="1216025"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3pPr>
    <a:lvl4pPr marL="1824038"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4pPr>
    <a:lvl5pPr marL="2432050" algn="l" defTabSz="1216025" rtl="0" eaLnBrk="0" fontAlgn="base" hangingPunct="0">
      <a:spcBef>
        <a:spcPct val="3000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4051869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304339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57635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70C0"/>
                </a:solidFill>
              </a:defRPr>
            </a:lvl1pPr>
            <a:lvl3pPr>
              <a:defRPr>
                <a:solidFill>
                  <a:schemeClr val="accent3">
                    <a:lumMod val="7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39981461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283268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176153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137810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145739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334300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271665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5266E6E-3187-4C1D-BA6D-2ACAC749C432}" type="slidenum">
              <a:rPr lang="en-US" smtClean="0"/>
              <a:t>‹#›</a:t>
            </a:fld>
            <a:endParaRPr lang="en-US"/>
          </a:p>
        </p:txBody>
      </p:sp>
    </p:spTree>
    <p:extLst>
      <p:ext uri="{BB962C8B-B14F-4D97-AF65-F5344CB8AC3E}">
        <p14:creationId xmlns:p14="http://schemas.microsoft.com/office/powerpoint/2010/main" val="399220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uslarp.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libri"/>
                <a:cs typeface="Colibri"/>
              </a:defRPr>
            </a:lvl1pPr>
          </a:lstStyle>
          <a:p>
            <a:fld id="{E5266E6E-3187-4C1D-BA6D-2ACAC749C432}" type="slidenum">
              <a:rPr lang="en-US" smtClean="0"/>
              <a:pPr/>
              <a:t>‹#›</a:t>
            </a:fld>
            <a:endParaRPr lang="en-US" dirty="0"/>
          </a:p>
        </p:txBody>
      </p:sp>
      <p:sp>
        <p:nvSpPr>
          <p:cNvPr id="8" name="Text Box 12"/>
          <p:cNvSpPr txBox="1">
            <a:spLocks noChangeArrowheads="1"/>
          </p:cNvSpPr>
          <p:nvPr userDrawn="1"/>
        </p:nvSpPr>
        <p:spPr bwMode="auto">
          <a:xfrm>
            <a:off x="2209800" y="6553200"/>
            <a:ext cx="419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000" dirty="0" smtClean="0">
                <a:latin typeface="Colibri"/>
                <a:cs typeface="Colibri"/>
              </a:rPr>
              <a:t>LARP/</a:t>
            </a:r>
            <a:r>
              <a:rPr lang="en-US" sz="1000" dirty="0" err="1" smtClean="0">
                <a:latin typeface="Colibri"/>
                <a:cs typeface="Colibri"/>
              </a:rPr>
              <a:t>HiLumi</a:t>
            </a:r>
            <a:r>
              <a:rPr lang="en-US" sz="1000" dirty="0" smtClean="0">
                <a:latin typeface="Colibri"/>
                <a:cs typeface="Colibri"/>
              </a:rPr>
              <a:t>-LHC</a:t>
            </a:r>
            <a:r>
              <a:rPr lang="en-US" sz="1000" baseline="0" dirty="0" smtClean="0">
                <a:latin typeface="Colibri"/>
                <a:cs typeface="Colibri"/>
              </a:rPr>
              <a:t> Collaboration Meeting May 7-9 2014</a:t>
            </a:r>
            <a:endParaRPr lang="en-US" sz="1000" dirty="0" smtClean="0">
              <a:latin typeface="Colibri"/>
              <a:cs typeface="Colibri"/>
            </a:endParaRPr>
          </a:p>
        </p:txBody>
      </p:sp>
      <p:pic>
        <p:nvPicPr>
          <p:cNvPr id="10" name="Picture 11" descr="LARP">
            <a:hlinkClick r:id="rId13"/>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0"/>
            <a:ext cx="5715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2011-10-04_logoHiLumi561px.jp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410465" y="-7885"/>
            <a:ext cx="1719264"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6513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lone.uslarp.org/Workshops/qxftesting/Updat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plone.uslarp.org/Workshops/qxftesting/Update/" TargetMode="External"/><Relationship Id="rId4" Type="http://schemas.openxmlformats.org/officeDocument/2006/relationships/hyperlink" Target="https://plone.uslarp.org/Workshops/qxftes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 Magnet Deliverable </a:t>
            </a:r>
            <a:r>
              <a:rPr lang="en-US" dirty="0" smtClean="0"/>
              <a:t>Options</a:t>
            </a:r>
            <a:endParaRPr lang="en-US" dirty="0"/>
          </a:p>
        </p:txBody>
      </p:sp>
      <p:sp>
        <p:nvSpPr>
          <p:cNvPr id="3" name="Subtitle 2"/>
          <p:cNvSpPr>
            <a:spLocks noGrp="1"/>
          </p:cNvSpPr>
          <p:nvPr>
            <p:ph type="subTitle" idx="1"/>
          </p:nvPr>
        </p:nvSpPr>
        <p:spPr/>
        <p:txBody>
          <a:bodyPr/>
          <a:lstStyle/>
          <a:p>
            <a:r>
              <a:rPr lang="en-US" dirty="0" smtClean="0"/>
              <a:t>Ruben Carcagno</a:t>
            </a:r>
          </a:p>
          <a:p>
            <a:r>
              <a:rPr lang="en-US" dirty="0" smtClean="0"/>
              <a:t>May 8, </a:t>
            </a:r>
            <a:r>
              <a:rPr lang="en-US" dirty="0" smtClean="0"/>
              <a:t>2014</a:t>
            </a: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1</a:t>
            </a:fld>
            <a:endParaRPr lang="en-US"/>
          </a:p>
        </p:txBody>
      </p:sp>
    </p:spTree>
    <p:extLst>
      <p:ext uri="{BB962C8B-B14F-4D97-AF65-F5344CB8AC3E}">
        <p14:creationId xmlns:p14="http://schemas.microsoft.com/office/powerpoint/2010/main" val="3265864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US" dirty="0"/>
          </a:p>
        </p:txBody>
      </p:sp>
      <p:sp>
        <p:nvSpPr>
          <p:cNvPr id="3" name="Content Placeholder 2"/>
          <p:cNvSpPr>
            <a:spLocks noGrp="1"/>
          </p:cNvSpPr>
          <p:nvPr>
            <p:ph idx="1"/>
          </p:nvPr>
        </p:nvSpPr>
        <p:spPr>
          <a:xfrm>
            <a:off x="533400" y="1524000"/>
            <a:ext cx="7543800" cy="4525963"/>
          </a:xfrm>
        </p:spPr>
        <p:txBody>
          <a:bodyPr>
            <a:normAutofit fontScale="70000" lnSpcReduction="20000"/>
          </a:bodyPr>
          <a:lstStyle/>
          <a:p>
            <a:r>
              <a:rPr lang="en-US" dirty="0" smtClean="0"/>
              <a:t>Deliverable Option #1 (complete Q1 or Q3 cold mass assembly) requires detailed definition of interfaces with the cryostat and with the magnet interconnect region. For example:</a:t>
            </a:r>
          </a:p>
          <a:p>
            <a:pPr lvl="1"/>
            <a:r>
              <a:rPr lang="en-US" dirty="0" smtClean="0"/>
              <a:t>Mechanical Support Interfaces</a:t>
            </a:r>
          </a:p>
          <a:p>
            <a:pPr lvl="1"/>
            <a:r>
              <a:rPr lang="en-US" dirty="0" smtClean="0"/>
              <a:t>Alignment Interfaces</a:t>
            </a:r>
          </a:p>
          <a:p>
            <a:pPr lvl="1"/>
            <a:r>
              <a:rPr lang="en-US" dirty="0" smtClean="0"/>
              <a:t>Piping Interfaces</a:t>
            </a:r>
          </a:p>
          <a:p>
            <a:pPr lvl="2"/>
            <a:r>
              <a:rPr lang="en-US" dirty="0" smtClean="0"/>
              <a:t>Beam Tube and Tungsten Shield</a:t>
            </a:r>
          </a:p>
          <a:p>
            <a:pPr lvl="2"/>
            <a:r>
              <a:rPr lang="en-US" dirty="0" smtClean="0"/>
              <a:t>Heat exchanger</a:t>
            </a:r>
          </a:p>
          <a:p>
            <a:pPr lvl="2"/>
            <a:r>
              <a:rPr lang="en-US" dirty="0" smtClean="0"/>
              <a:t>Helium</a:t>
            </a:r>
          </a:p>
          <a:p>
            <a:pPr lvl="1"/>
            <a:r>
              <a:rPr lang="en-US" dirty="0" smtClean="0"/>
              <a:t>Electrical Connections Interfaces</a:t>
            </a:r>
          </a:p>
          <a:p>
            <a:pPr lvl="2"/>
            <a:r>
              <a:rPr lang="en-US" dirty="0" smtClean="0"/>
              <a:t>Instrumentation</a:t>
            </a:r>
          </a:p>
          <a:p>
            <a:pPr lvl="2"/>
            <a:r>
              <a:rPr lang="en-US" dirty="0" err="1" smtClean="0"/>
              <a:t>Buswork</a:t>
            </a:r>
            <a:endParaRPr lang="en-US" dirty="0" smtClean="0"/>
          </a:p>
          <a:p>
            <a:r>
              <a:rPr lang="en-US" dirty="0" smtClean="0"/>
              <a:t>Deliverable Option #2 (single MQXF cold mass with Al shell) requires much less interface definition</a:t>
            </a:r>
          </a:p>
        </p:txBody>
      </p:sp>
      <p:sp>
        <p:nvSpPr>
          <p:cNvPr id="4" name="Slide Number Placeholder 3"/>
          <p:cNvSpPr>
            <a:spLocks noGrp="1"/>
          </p:cNvSpPr>
          <p:nvPr>
            <p:ph type="sldNum" sz="quarter" idx="12"/>
          </p:nvPr>
        </p:nvSpPr>
        <p:spPr/>
        <p:txBody>
          <a:bodyPr/>
          <a:lstStyle/>
          <a:p>
            <a:fld id="{E5266E6E-3187-4C1D-BA6D-2ACAC749C432}" type="slidenum">
              <a:rPr lang="en-US" smtClean="0"/>
              <a:t>10</a:t>
            </a:fld>
            <a:endParaRPr lang="en-US"/>
          </a:p>
        </p:txBody>
      </p:sp>
    </p:spTree>
    <p:extLst>
      <p:ext uri="{BB962C8B-B14F-4D97-AF65-F5344CB8AC3E}">
        <p14:creationId xmlns:p14="http://schemas.microsoft.com/office/powerpoint/2010/main" val="1652884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Interface Example</a:t>
            </a:r>
            <a:br>
              <a:rPr lang="en-US" dirty="0" smtClean="0"/>
            </a:br>
            <a:r>
              <a:rPr lang="en-US" sz="2000" dirty="0" smtClean="0"/>
              <a:t>(Present LHC Q3 Inner Triplet)</a:t>
            </a:r>
            <a:endParaRPr lang="en-US" sz="2000" dirty="0"/>
          </a:p>
        </p:txBody>
      </p:sp>
      <p:sp>
        <p:nvSpPr>
          <p:cNvPr id="4" name="Slide Number Placeholder 3"/>
          <p:cNvSpPr>
            <a:spLocks noGrp="1"/>
          </p:cNvSpPr>
          <p:nvPr>
            <p:ph type="sldNum" sz="quarter" idx="12"/>
          </p:nvPr>
        </p:nvSpPr>
        <p:spPr/>
        <p:txBody>
          <a:bodyPr/>
          <a:lstStyle/>
          <a:p>
            <a:fld id="{E5266E6E-3187-4C1D-BA6D-2ACAC749C432}" type="slidenum">
              <a:rPr lang="en-US" smtClean="0"/>
              <a:t>11</a:t>
            </a:fld>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3620965" cy="489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7478" y="1447800"/>
            <a:ext cx="1384681" cy="1857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447800"/>
            <a:ext cx="2133600" cy="158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3622" y="3449077"/>
            <a:ext cx="1440644" cy="182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1912" y="3305030"/>
            <a:ext cx="1362901" cy="187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1912" y="5410200"/>
            <a:ext cx="1828800" cy="118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3262312"/>
            <a:ext cx="1588948" cy="196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272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447800"/>
            <a:ext cx="8229600" cy="4953000"/>
          </a:xfrm>
        </p:spPr>
        <p:txBody>
          <a:bodyPr>
            <a:normAutofit fontScale="77500" lnSpcReduction="20000"/>
          </a:bodyPr>
          <a:lstStyle/>
          <a:p>
            <a:r>
              <a:rPr lang="en-US" dirty="0" smtClean="0"/>
              <a:t>Two options were presented as possible US magnet deliverables</a:t>
            </a:r>
          </a:p>
          <a:p>
            <a:pPr lvl="1"/>
            <a:r>
              <a:rPr lang="en-US" dirty="0" smtClean="0"/>
              <a:t>The preferred (and more expensive) option is a complete cold mass assembly for Q1/Q3, ready to be inserted into the Q1/Q3 cryostat by CERN.</a:t>
            </a:r>
          </a:p>
          <a:p>
            <a:pPr lvl="1"/>
            <a:r>
              <a:rPr lang="en-US" dirty="0" smtClean="0"/>
              <a:t>Budget constraints may force a lower cost deliverable option: single MQXF cold mass structures.</a:t>
            </a:r>
          </a:p>
          <a:p>
            <a:pPr lvl="1"/>
            <a:r>
              <a:rPr lang="en-US" dirty="0" smtClean="0"/>
              <a:t>A detailed cost estimate of the difference between both options needs to be done</a:t>
            </a:r>
          </a:p>
          <a:p>
            <a:r>
              <a:rPr lang="en-US" dirty="0" smtClean="0"/>
              <a:t>The P5 report expected late May 2014 will provide budget guidance to start negotiation on deliverables with CERN</a:t>
            </a:r>
          </a:p>
          <a:p>
            <a:r>
              <a:rPr lang="en-US" dirty="0" smtClean="0"/>
              <a:t>Work started on test facilities for MQXF cold mass training and acceptance testing</a:t>
            </a:r>
          </a:p>
          <a:p>
            <a:r>
              <a:rPr lang="en-US" dirty="0" smtClean="0"/>
              <a:t>Detailed interface requirements need to be defined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12</a:t>
            </a:fld>
            <a:endParaRPr lang="en-US"/>
          </a:p>
        </p:txBody>
      </p:sp>
    </p:spTree>
    <p:extLst>
      <p:ext uri="{BB962C8B-B14F-4D97-AF65-F5344CB8AC3E}">
        <p14:creationId xmlns:p14="http://schemas.microsoft.com/office/powerpoint/2010/main" val="1143224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Deliverable Options?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US magnet contribution is for Q1 and Q3 in two IRs (ATLAS and CMS)</a:t>
            </a:r>
          </a:p>
          <a:p>
            <a:pPr lvl="1"/>
            <a:r>
              <a:rPr lang="en-US" dirty="0" smtClean="0"/>
              <a:t>Included: Cold masses for 10 magnets (including spares). </a:t>
            </a:r>
          </a:p>
          <a:p>
            <a:pPr lvl="2"/>
            <a:r>
              <a:rPr lang="en-US" dirty="0" smtClean="0"/>
              <a:t>Each magnet requires two cold mass structures (MQXF), for a total of 20 structures</a:t>
            </a:r>
          </a:p>
          <a:p>
            <a:pPr lvl="1"/>
            <a:r>
              <a:rPr lang="en-US" dirty="0" smtClean="0"/>
              <a:t>Excluded: Q1 and Q3 cryostat (CERN’s scope)</a:t>
            </a:r>
          </a:p>
          <a:p>
            <a:r>
              <a:rPr lang="en-US" dirty="0" smtClean="0"/>
              <a:t>Project Constraints: </a:t>
            </a:r>
          </a:p>
          <a:p>
            <a:pPr lvl="1"/>
            <a:r>
              <a:rPr lang="en-US" dirty="0"/>
              <a:t>S</a:t>
            </a:r>
            <a:r>
              <a:rPr lang="en-US" dirty="0" smtClean="0"/>
              <a:t>chedule (dictated by CERN)</a:t>
            </a:r>
          </a:p>
          <a:p>
            <a:pPr lvl="2"/>
            <a:r>
              <a:rPr lang="en-US" dirty="0" smtClean="0"/>
              <a:t>Q1 and Q3 ready to install in the tunnel by CERN’s Long Shutdown 3 (LS3) scheduled for 2023-2025</a:t>
            </a:r>
          </a:p>
          <a:p>
            <a:pPr lvl="1"/>
            <a:r>
              <a:rPr lang="en-US" dirty="0" smtClean="0"/>
              <a:t>Budget (dictated by DOE)</a:t>
            </a:r>
          </a:p>
          <a:p>
            <a:r>
              <a:rPr lang="en-US" dirty="0" smtClean="0"/>
              <a:t>Scope is the only project variable </a:t>
            </a:r>
          </a:p>
          <a:p>
            <a:r>
              <a:rPr lang="en-US" dirty="0" smtClean="0"/>
              <a:t>The budget is still uncertain </a:t>
            </a:r>
            <a:r>
              <a:rPr lang="en-US" dirty="0">
                <a:sym typeface="Wingdings" panose="05000000000000000000" pitchFamily="2" charset="2"/>
              </a:rPr>
              <a:t> need </a:t>
            </a:r>
            <a:r>
              <a:rPr lang="en-US" dirty="0" smtClean="0">
                <a:sym typeface="Wingdings" panose="05000000000000000000" pitchFamily="2" charset="2"/>
              </a:rPr>
              <a:t>scope options</a:t>
            </a:r>
            <a:endParaRPr lang="en-US" dirty="0" smtClean="0"/>
          </a:p>
          <a:p>
            <a:pPr lvl="1"/>
            <a:r>
              <a:rPr lang="en-US" dirty="0" smtClean="0"/>
              <a:t>P5 report will be made public late May 2014 with a budget recommendation</a:t>
            </a:r>
          </a:p>
          <a:p>
            <a:pPr lvl="2"/>
            <a:r>
              <a:rPr lang="en-US" dirty="0" smtClean="0"/>
              <a:t>P5: Particle Physics Project Prioritization Panel</a:t>
            </a:r>
          </a:p>
          <a:p>
            <a:pPr lvl="2"/>
            <a:r>
              <a:rPr lang="en-US" dirty="0" smtClean="0"/>
              <a:t>Subpanel of the High Energy Physics Advisory Panel (HEPAP)</a:t>
            </a:r>
          </a:p>
          <a:p>
            <a:pPr lvl="2"/>
            <a:r>
              <a:rPr lang="en-US" dirty="0" smtClean="0"/>
              <a:t>Serves the DOE’s Office of High Energy Physics and the National Science Foundation</a:t>
            </a:r>
          </a:p>
          <a:p>
            <a:pPr lvl="1"/>
            <a:r>
              <a:rPr lang="en-US" dirty="0" smtClean="0"/>
              <a:t>Project must be prepared to deal with budget uncertainty and changes</a:t>
            </a:r>
          </a:p>
          <a:p>
            <a:pPr lvl="2"/>
            <a:r>
              <a:rPr lang="en-US" dirty="0" smtClean="0"/>
              <a:t>A firm technical baseline to match DOE budget guideline and schedule must be ready prior to DOE Critical Decision 2, anticipated in mid-FY17</a:t>
            </a:r>
          </a:p>
          <a:p>
            <a:pPr lvl="2"/>
            <a:r>
              <a:rPr lang="en-US" dirty="0" smtClean="0"/>
              <a:t>Would like to start discussions on scope definition after P5 report recommendation is made public</a:t>
            </a:r>
          </a:p>
          <a:p>
            <a:pPr marL="457200" lvl="1"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2</a:t>
            </a:fld>
            <a:endParaRPr lang="en-US"/>
          </a:p>
        </p:txBody>
      </p:sp>
    </p:spTree>
    <p:extLst>
      <p:ext uri="{BB962C8B-B14F-4D97-AF65-F5344CB8AC3E}">
        <p14:creationId xmlns:p14="http://schemas.microsoft.com/office/powerpoint/2010/main" val="1047357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 #1</a:t>
            </a:r>
            <a:br>
              <a:rPr lang="en-US" dirty="0" smtClean="0"/>
            </a:br>
            <a:r>
              <a:rPr lang="en-US" dirty="0" smtClean="0"/>
              <a:t>(Preferred)</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dirty="0" smtClean="0"/>
              <a:t>The preferred US magnet deliverable option for the </a:t>
            </a:r>
            <a:r>
              <a:rPr lang="en-US" dirty="0" err="1" smtClean="0"/>
              <a:t>HiLumi</a:t>
            </a:r>
            <a:r>
              <a:rPr lang="en-US" dirty="0" smtClean="0"/>
              <a:t> LHC upgrade is a complete Q1/Q3 cold mass assembly ready for CERN’s insertion into the Q1/Q3 cryostats</a:t>
            </a:r>
          </a:p>
          <a:p>
            <a:pPr lvl="1"/>
            <a:r>
              <a:rPr lang="en-US" dirty="0" smtClean="0"/>
              <a:t>This means two MQXF cold mass </a:t>
            </a:r>
            <a:r>
              <a:rPr lang="en-US" dirty="0" err="1" smtClean="0"/>
              <a:t>structrures</a:t>
            </a:r>
            <a:r>
              <a:rPr lang="en-US" dirty="0" smtClean="0"/>
              <a:t> interconnected, with a Stainless Steel skin and end domes, a tungsten shield installed in the beam tube, fully tested and trained and delivered with a full set of magnetic measurements</a:t>
            </a:r>
          </a:p>
          <a:p>
            <a:pPr lvl="1"/>
            <a:r>
              <a:rPr lang="en-US" dirty="0" smtClean="0"/>
              <a:t>Total of 10 complete cold mass assemblies</a:t>
            </a:r>
          </a:p>
          <a:p>
            <a:pPr lvl="1"/>
            <a:r>
              <a:rPr lang="en-US" dirty="0" smtClean="0"/>
              <a:t>This is the </a:t>
            </a:r>
            <a:r>
              <a:rPr lang="en-US" i="1" u="sng" dirty="0" smtClean="0"/>
              <a:t>tentative</a:t>
            </a:r>
            <a:r>
              <a:rPr lang="en-US" dirty="0" smtClean="0"/>
              <a:t> project baseline, however budget limitations and scope negotiation for other project deliverables (e.g. crab cavities) </a:t>
            </a:r>
            <a:r>
              <a:rPr lang="en-US" i="1" u="sng" dirty="0" smtClean="0"/>
              <a:t>may</a:t>
            </a:r>
            <a:r>
              <a:rPr lang="en-US" dirty="0" smtClean="0"/>
              <a:t> force a reduction in </a:t>
            </a:r>
            <a:r>
              <a:rPr lang="en-US" dirty="0" smtClean="0"/>
              <a:t>scope</a:t>
            </a: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3</a:t>
            </a:fld>
            <a:endParaRPr lang="en-US"/>
          </a:p>
        </p:txBody>
      </p:sp>
    </p:spTree>
    <p:extLst>
      <p:ext uri="{BB962C8B-B14F-4D97-AF65-F5344CB8AC3E}">
        <p14:creationId xmlns:p14="http://schemas.microsoft.com/office/powerpoint/2010/main" val="3596675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 #2</a:t>
            </a:r>
            <a:br>
              <a:rPr lang="en-US" dirty="0" smtClean="0"/>
            </a:br>
            <a:r>
              <a:rPr lang="en-US" dirty="0" smtClean="0"/>
              <a:t>(Minimum Deliverable)</a:t>
            </a:r>
            <a:endParaRPr lang="en-US" dirty="0"/>
          </a:p>
        </p:txBody>
      </p:sp>
      <p:sp>
        <p:nvSpPr>
          <p:cNvPr id="3" name="Content Placeholder 2"/>
          <p:cNvSpPr>
            <a:spLocks noGrp="1"/>
          </p:cNvSpPr>
          <p:nvPr>
            <p:ph idx="1"/>
          </p:nvPr>
        </p:nvSpPr>
        <p:spPr>
          <a:xfrm>
            <a:off x="457200" y="1600200"/>
            <a:ext cx="4724400" cy="4525963"/>
          </a:xfrm>
        </p:spPr>
        <p:txBody>
          <a:bodyPr>
            <a:normAutofit fontScale="77500" lnSpcReduction="20000"/>
          </a:bodyPr>
          <a:lstStyle/>
          <a:p>
            <a:r>
              <a:rPr lang="en-US" dirty="0" smtClean="0"/>
              <a:t>The minimum US magnet deliverable we </a:t>
            </a:r>
            <a:r>
              <a:rPr lang="en-US" dirty="0" smtClean="0"/>
              <a:t>are considering </a:t>
            </a:r>
            <a:r>
              <a:rPr lang="en-US" dirty="0" smtClean="0"/>
              <a:t>is the single MQXF cold mass structure in the Aluminum shell, fully tested and trained</a:t>
            </a:r>
          </a:p>
          <a:p>
            <a:pPr lvl="1"/>
            <a:r>
              <a:rPr lang="en-US" dirty="0" smtClean="0"/>
              <a:t>In this case, it will be part of CERN’s scope to assemble the Q1 and Q3 cold masses by interconnecting two MQXFs, installing the stainless skin and end domes, cold mass heat exchangers tubes, tungsten shield in the beam tube, etc.</a:t>
            </a:r>
          </a:p>
          <a:p>
            <a:pPr lvl="1"/>
            <a:r>
              <a:rPr lang="en-US" dirty="0" smtClean="0"/>
              <a:t>Total of 20 single MQXF cold masses</a:t>
            </a:r>
          </a:p>
          <a:p>
            <a:pPr marL="457200" lvl="1" indent="0">
              <a:buNone/>
            </a:pP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4</a:t>
            </a:fld>
            <a:endParaRPr lang="en-US"/>
          </a:p>
        </p:txBody>
      </p:sp>
      <p:pic>
        <p:nvPicPr>
          <p:cNvPr id="5" name="Content Placeholder 6"/>
          <p:cNvPicPr preferRelativeResize="0">
            <a:picLocks noChangeAspect="1"/>
          </p:cNvPicPr>
          <p:nvPr/>
        </p:nvPicPr>
        <p:blipFill>
          <a:blip r:embed="rId2" cstate="print">
            <a:extLst>
              <a:ext uri="{28A0092B-C50C-407E-A947-70E740481C1C}">
                <a14:useLocalDpi xmlns:a14="http://schemas.microsoft.com/office/drawing/2010/main" val="0"/>
              </a:ext>
            </a:extLst>
          </a:blip>
          <a:srcRect t="16910"/>
          <a:stretch>
            <a:fillRect/>
          </a:stretch>
        </p:blipFill>
        <p:spPr>
          <a:xfrm>
            <a:off x="5638800" y="2209800"/>
            <a:ext cx="3044952" cy="1427608"/>
          </a:xfrm>
          <a:prstGeom prst="rect">
            <a:avLst/>
          </a:prstGeom>
        </p:spPr>
      </p:pic>
      <p:sp>
        <p:nvSpPr>
          <p:cNvPr id="6" name="TextBox 5"/>
          <p:cNvSpPr txBox="1"/>
          <p:nvPr/>
        </p:nvSpPr>
        <p:spPr>
          <a:xfrm>
            <a:off x="7158345" y="1752600"/>
            <a:ext cx="1342932" cy="338554"/>
          </a:xfrm>
          <a:prstGeom prst="rect">
            <a:avLst/>
          </a:prstGeom>
          <a:noFill/>
        </p:spPr>
        <p:txBody>
          <a:bodyPr wrap="square" rtlCol="0">
            <a:spAutoFit/>
          </a:bodyPr>
          <a:lstStyle/>
          <a:p>
            <a:r>
              <a:rPr lang="en-US" sz="1600" dirty="0" smtClean="0">
                <a:latin typeface="+mn-lt"/>
              </a:rPr>
              <a:t>Al shell</a:t>
            </a:r>
            <a:endParaRPr lang="en-US" sz="1600" dirty="0">
              <a:latin typeface="+mn-lt"/>
            </a:endParaRPr>
          </a:p>
        </p:txBody>
      </p:sp>
      <p:cxnSp>
        <p:nvCxnSpPr>
          <p:cNvPr id="7" name="Straight Arrow Connector 6"/>
          <p:cNvCxnSpPr/>
          <p:nvPr/>
        </p:nvCxnSpPr>
        <p:spPr>
          <a:xfrm flipH="1">
            <a:off x="7315200" y="2091154"/>
            <a:ext cx="104868"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924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cost differential?</a:t>
            </a:r>
            <a:endParaRPr lang="en-US" dirty="0"/>
          </a:p>
        </p:txBody>
      </p:sp>
      <p:sp>
        <p:nvSpPr>
          <p:cNvPr id="3" name="Content Placeholder 2"/>
          <p:cNvSpPr>
            <a:spLocks noGrp="1"/>
          </p:cNvSpPr>
          <p:nvPr>
            <p:ph idx="1"/>
          </p:nvPr>
        </p:nvSpPr>
        <p:spPr/>
        <p:txBody>
          <a:bodyPr>
            <a:normAutofit lnSpcReduction="10000"/>
          </a:bodyPr>
          <a:lstStyle/>
          <a:p>
            <a:r>
              <a:rPr lang="en-US" dirty="0" smtClean="0"/>
              <a:t>Preliminary Range: $5M to $10M</a:t>
            </a:r>
          </a:p>
          <a:p>
            <a:pPr lvl="1"/>
            <a:r>
              <a:rPr lang="en-US" dirty="0" smtClean="0"/>
              <a:t>More details needed to reduce the estimate range</a:t>
            </a:r>
          </a:p>
          <a:p>
            <a:pPr lvl="1"/>
            <a:r>
              <a:rPr lang="en-US" dirty="0" smtClean="0"/>
              <a:t>Some Examples:</a:t>
            </a:r>
          </a:p>
          <a:p>
            <a:pPr lvl="2"/>
            <a:r>
              <a:rPr lang="en-US" dirty="0" smtClean="0"/>
              <a:t>It cost about $2M more to test Option #1</a:t>
            </a:r>
          </a:p>
          <a:p>
            <a:pPr lvl="2"/>
            <a:r>
              <a:rPr lang="en-US" dirty="0" smtClean="0"/>
              <a:t>It cost about $1.2M to install the stainless steel skin and end domes on a double MQXF cold mass</a:t>
            </a:r>
          </a:p>
          <a:p>
            <a:pPr lvl="2"/>
            <a:r>
              <a:rPr lang="en-US" dirty="0" smtClean="0"/>
              <a:t>The tungsten shield cost fabrication and installation is not known at this point</a:t>
            </a:r>
          </a:p>
          <a:p>
            <a:pPr lvl="2"/>
            <a:r>
              <a:rPr lang="en-US" dirty="0" smtClean="0"/>
              <a:t>Additional cost for Option #1 includes heat exchanger, interconnect work, electrical connections, tooling, QA and Safety documentation, interface specification, etc.</a:t>
            </a: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5</a:t>
            </a:fld>
            <a:endParaRPr lang="en-US"/>
          </a:p>
        </p:txBody>
      </p:sp>
    </p:spTree>
    <p:extLst>
      <p:ext uri="{BB962C8B-B14F-4D97-AF65-F5344CB8AC3E}">
        <p14:creationId xmlns:p14="http://schemas.microsoft.com/office/powerpoint/2010/main" val="377367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MQXF Test Requirements</a:t>
            </a:r>
            <a:br>
              <a:rPr lang="en-US" dirty="0" smtClean="0"/>
            </a:br>
            <a:r>
              <a:rPr lang="en-US" sz="2200" u="sng" dirty="0">
                <a:hlinkClick r:id="rId2"/>
              </a:rPr>
              <a:t>https://plone.uslarp.org/Workshops/qxftesting/Update/</a:t>
            </a:r>
            <a:r>
              <a:rPr lang="en-US" sz="2200" dirty="0"/>
              <a:t> </a:t>
            </a:r>
          </a:p>
        </p:txBody>
      </p:sp>
      <p:sp>
        <p:nvSpPr>
          <p:cNvPr id="3" name="Content Placeholder 2"/>
          <p:cNvSpPr>
            <a:spLocks noGrp="1"/>
          </p:cNvSpPr>
          <p:nvPr>
            <p:ph idx="1"/>
          </p:nvPr>
        </p:nvSpPr>
        <p:spPr>
          <a:xfrm>
            <a:off x="4572000" y="1600200"/>
            <a:ext cx="4114800" cy="4525963"/>
          </a:xfrm>
        </p:spPr>
        <p:txBody>
          <a:bodyPr>
            <a:normAutofit fontScale="77500" lnSpcReduction="20000"/>
          </a:bodyPr>
          <a:lstStyle/>
          <a:p>
            <a:r>
              <a:rPr lang="en-US" dirty="0" smtClean="0"/>
              <a:t>Functional Test Requirements</a:t>
            </a:r>
          </a:p>
          <a:p>
            <a:pPr lvl="1"/>
            <a:r>
              <a:rPr lang="en-US" dirty="0" smtClean="0"/>
              <a:t>Quench training up to 90% of SSL</a:t>
            </a:r>
          </a:p>
          <a:p>
            <a:pPr lvl="2"/>
            <a:r>
              <a:rPr lang="en-US" dirty="0" smtClean="0"/>
              <a:t>Plan for 36 quenches on each MQXF cold mass</a:t>
            </a:r>
          </a:p>
          <a:p>
            <a:pPr lvl="1"/>
            <a:r>
              <a:rPr lang="en-US" dirty="0" smtClean="0"/>
              <a:t>Thermal Cycle</a:t>
            </a:r>
          </a:p>
          <a:p>
            <a:pPr lvl="1"/>
            <a:r>
              <a:rPr lang="en-US" dirty="0" smtClean="0"/>
              <a:t>Magnetic Measurements</a:t>
            </a:r>
          </a:p>
          <a:p>
            <a:pPr lvl="1"/>
            <a:r>
              <a:rPr lang="en-US" dirty="0" smtClean="0"/>
              <a:t>MQXF production testing from January 2019 until May 2021</a:t>
            </a:r>
          </a:p>
          <a:p>
            <a:r>
              <a:rPr lang="en-US" dirty="0" smtClean="0"/>
              <a:t>Current version does not </a:t>
            </a:r>
            <a:r>
              <a:rPr lang="en-US" dirty="0" smtClean="0"/>
              <a:t>include provisions for CLIQ</a:t>
            </a: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6</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18" y="1676399"/>
            <a:ext cx="3146182" cy="469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229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Facilities</a:t>
            </a:r>
            <a:endParaRPr lang="en-US"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smtClean="0"/>
              <a:t>There are no facilities in the U.S. currently available for testing LQXF/MQXF cold masses</a:t>
            </a:r>
          </a:p>
          <a:p>
            <a:r>
              <a:rPr lang="en-US" dirty="0" smtClean="0"/>
              <a:t>QXF Test Facility Workshop at BNL, December 17-18 2013</a:t>
            </a:r>
          </a:p>
          <a:p>
            <a:r>
              <a:rPr lang="en-US" dirty="0" smtClean="0"/>
              <a:t>Two </a:t>
            </a:r>
            <a:r>
              <a:rPr lang="en-US" dirty="0" smtClean="0"/>
              <a:t>viable proposals </a:t>
            </a:r>
            <a:r>
              <a:rPr lang="en-US" dirty="0" smtClean="0"/>
              <a:t>were presented and discussed: </a:t>
            </a:r>
          </a:p>
          <a:p>
            <a:pPr lvl="1"/>
            <a:r>
              <a:rPr lang="en-US" dirty="0"/>
              <a:t>BNL (Vertical Test Stand, </a:t>
            </a:r>
            <a:r>
              <a:rPr lang="en-US" dirty="0" smtClean="0"/>
              <a:t>for single LQXF/MQXF cold mass)</a:t>
            </a:r>
            <a:endParaRPr lang="en-US" dirty="0"/>
          </a:p>
          <a:p>
            <a:pPr lvl="2"/>
            <a:r>
              <a:rPr lang="en-US" dirty="0" smtClean="0"/>
              <a:t>Plan is to use BNL facility for testing </a:t>
            </a:r>
            <a:r>
              <a:rPr lang="en-US" dirty="0"/>
              <a:t>long prototypes (LQXF</a:t>
            </a:r>
            <a:r>
              <a:rPr lang="en-US" dirty="0" smtClean="0"/>
              <a:t>)</a:t>
            </a:r>
          </a:p>
          <a:p>
            <a:pPr lvl="2"/>
            <a:r>
              <a:rPr lang="en-US" dirty="0" smtClean="0"/>
              <a:t>Could be used for magnet deliverable Option #2</a:t>
            </a:r>
          </a:p>
          <a:p>
            <a:pPr lvl="1"/>
            <a:r>
              <a:rPr lang="en-US" dirty="0" smtClean="0"/>
              <a:t>FNAL (Horizontal Test Stand, options for single LQXF/MQXF cold mass or double MQXF cold mass assembly)</a:t>
            </a:r>
          </a:p>
          <a:p>
            <a:pPr lvl="2"/>
            <a:r>
              <a:rPr lang="en-US" dirty="0" smtClean="0"/>
              <a:t>Could be used for magnet deliverable Option #1 or Option #2</a:t>
            </a:r>
          </a:p>
          <a:p>
            <a:pPr lvl="1"/>
            <a:r>
              <a:rPr lang="en-US" dirty="0" smtClean="0"/>
              <a:t>With the current test requirements and assumptions, more than one test stand would be needed to meet the production </a:t>
            </a:r>
            <a:r>
              <a:rPr lang="en-US" dirty="0" smtClean="0"/>
              <a:t>schedule</a:t>
            </a:r>
          </a:p>
          <a:p>
            <a:pPr lvl="2"/>
            <a:r>
              <a:rPr lang="en-US" dirty="0" smtClean="0"/>
              <a:t>Experience </a:t>
            </a:r>
            <a:r>
              <a:rPr lang="en-US" dirty="0" smtClean="0"/>
              <a:t>with LQXF testing will be important to validate assumptions</a:t>
            </a:r>
            <a:endParaRPr lang="en-US" dirty="0" smtClean="0"/>
          </a:p>
          <a:p>
            <a:pPr marL="457200" lvl="1" indent="0">
              <a:buNone/>
            </a:pP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7</a:t>
            </a:fld>
            <a:endParaRPr lang="en-US"/>
          </a:p>
        </p:txBody>
      </p:sp>
    </p:spTree>
    <p:extLst>
      <p:ext uri="{BB962C8B-B14F-4D97-AF65-F5344CB8AC3E}">
        <p14:creationId xmlns:p14="http://schemas.microsoft.com/office/powerpoint/2010/main" val="4215486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Facility Proposals</a:t>
            </a: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8</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1125" y="2022475"/>
            <a:ext cx="3378201" cy="253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N:\dt\T&amp;I\Newsletter\FY07\1st Edition FY07\DSCN07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600200"/>
            <a:ext cx="4560216" cy="3419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399" y="5140542"/>
            <a:ext cx="2533653" cy="923330"/>
          </a:xfrm>
          <a:prstGeom prst="rect">
            <a:avLst/>
          </a:prstGeom>
          <a:noFill/>
        </p:spPr>
        <p:txBody>
          <a:bodyPr wrap="square" rtlCol="0">
            <a:spAutoFit/>
          </a:bodyPr>
          <a:lstStyle/>
          <a:p>
            <a:r>
              <a:rPr lang="en-US" sz="1800" b="1" dirty="0" smtClean="0">
                <a:latin typeface="+mj-lt"/>
              </a:rPr>
              <a:t>BNL</a:t>
            </a:r>
            <a:r>
              <a:rPr lang="en-US" sz="1800" dirty="0" smtClean="0">
                <a:latin typeface="+mj-lt"/>
              </a:rPr>
              <a:t>: Vertical Test Stand (limited to testing a single MQXF cold mass)</a:t>
            </a:r>
            <a:endParaRPr lang="en-US" sz="1800" dirty="0">
              <a:latin typeface="+mj-lt"/>
            </a:endParaRPr>
          </a:p>
        </p:txBody>
      </p:sp>
      <p:sp>
        <p:nvSpPr>
          <p:cNvPr id="8" name="TextBox 7"/>
          <p:cNvSpPr txBox="1"/>
          <p:nvPr/>
        </p:nvSpPr>
        <p:spPr>
          <a:xfrm>
            <a:off x="3625362" y="5163988"/>
            <a:ext cx="4680438" cy="646331"/>
          </a:xfrm>
          <a:prstGeom prst="rect">
            <a:avLst/>
          </a:prstGeom>
          <a:noFill/>
        </p:spPr>
        <p:txBody>
          <a:bodyPr wrap="square" rtlCol="0">
            <a:spAutoFit/>
          </a:bodyPr>
          <a:lstStyle/>
          <a:p>
            <a:r>
              <a:rPr lang="en-US" sz="1800" b="1" dirty="0" smtClean="0">
                <a:latin typeface="+mj-lt"/>
              </a:rPr>
              <a:t>FNAL</a:t>
            </a:r>
            <a:r>
              <a:rPr lang="en-US" sz="1800" dirty="0" smtClean="0">
                <a:latin typeface="+mj-lt"/>
              </a:rPr>
              <a:t>: Horizontal Test Stand (requires reusable cryostat, but can test a double MQXF cold mass)</a:t>
            </a:r>
            <a:endParaRPr lang="en-US" sz="1800" dirty="0">
              <a:latin typeface="+mj-lt"/>
            </a:endParaRPr>
          </a:p>
        </p:txBody>
      </p:sp>
    </p:spTree>
    <p:extLst>
      <p:ext uri="{BB962C8B-B14F-4D97-AF65-F5344CB8AC3E}">
        <p14:creationId xmlns:p14="http://schemas.microsoft.com/office/powerpoint/2010/main" val="4015788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MQXF Test Facilities</a:t>
            </a:r>
            <a:endParaRPr lang="en-US" dirty="0"/>
          </a:p>
        </p:txBody>
      </p:sp>
      <p:sp>
        <p:nvSpPr>
          <p:cNvPr id="3" name="Content Placeholder 2"/>
          <p:cNvSpPr>
            <a:spLocks noGrp="1"/>
          </p:cNvSpPr>
          <p:nvPr>
            <p:ph idx="1"/>
          </p:nvPr>
        </p:nvSpPr>
        <p:spPr>
          <a:xfrm>
            <a:off x="533400" y="1295400"/>
            <a:ext cx="8305800" cy="533400"/>
          </a:xfrm>
        </p:spPr>
        <p:txBody>
          <a:bodyPr>
            <a:noAutofit/>
          </a:bodyPr>
          <a:lstStyle/>
          <a:p>
            <a:r>
              <a:rPr lang="en-US" sz="2400" dirty="0" smtClean="0"/>
              <a:t>More details in Workshop Reports:</a:t>
            </a:r>
          </a:p>
          <a:p>
            <a:pPr marL="0" indent="0">
              <a:buNone/>
            </a:pPr>
            <a:endParaRPr lang="en-US" sz="2400" dirty="0"/>
          </a:p>
        </p:txBody>
      </p:sp>
      <p:sp>
        <p:nvSpPr>
          <p:cNvPr id="4" name="Slide Number Placeholder 3"/>
          <p:cNvSpPr>
            <a:spLocks noGrp="1"/>
          </p:cNvSpPr>
          <p:nvPr>
            <p:ph type="sldNum" sz="quarter" idx="12"/>
          </p:nvPr>
        </p:nvSpPr>
        <p:spPr/>
        <p:txBody>
          <a:bodyPr/>
          <a:lstStyle/>
          <a:p>
            <a:fld id="{E5266E6E-3187-4C1D-BA6D-2ACAC749C432}" type="slidenum">
              <a:rPr lang="en-US" smtClean="0"/>
              <a:t>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70723"/>
            <a:ext cx="3048000" cy="404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3200400" cy="410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14400" y="1828800"/>
            <a:ext cx="3200400" cy="276999"/>
          </a:xfrm>
          <a:prstGeom prst="rect">
            <a:avLst/>
          </a:prstGeom>
        </p:spPr>
        <p:txBody>
          <a:bodyPr wrap="square">
            <a:spAutoFit/>
          </a:bodyPr>
          <a:lstStyle/>
          <a:p>
            <a:r>
              <a:rPr lang="en-US" sz="1200" u="sng" dirty="0">
                <a:hlinkClick r:id="rId4"/>
              </a:rPr>
              <a:t>https://plone.uslarp.org/Workshops/qxftesting/</a:t>
            </a:r>
            <a:endParaRPr lang="en-US" sz="1200" dirty="0"/>
          </a:p>
        </p:txBody>
      </p:sp>
      <p:sp>
        <p:nvSpPr>
          <p:cNvPr id="6" name="Rectangle 5"/>
          <p:cNvSpPr/>
          <p:nvPr/>
        </p:nvSpPr>
        <p:spPr>
          <a:xfrm>
            <a:off x="4572000" y="1856601"/>
            <a:ext cx="3505200" cy="276999"/>
          </a:xfrm>
          <a:prstGeom prst="rect">
            <a:avLst/>
          </a:prstGeom>
        </p:spPr>
        <p:txBody>
          <a:bodyPr wrap="square">
            <a:spAutoFit/>
          </a:bodyPr>
          <a:lstStyle/>
          <a:p>
            <a:r>
              <a:rPr lang="en-US" sz="1200" u="sng" dirty="0">
                <a:hlinkClick r:id="rId5"/>
              </a:rPr>
              <a:t>https://plone.uslarp.org/Workshops/qxftesting/Update/</a:t>
            </a:r>
            <a:endParaRPr lang="en-US" sz="1200" dirty="0"/>
          </a:p>
        </p:txBody>
      </p:sp>
    </p:spTree>
    <p:extLst>
      <p:ext uri="{BB962C8B-B14F-4D97-AF65-F5344CB8AC3E}">
        <p14:creationId xmlns:p14="http://schemas.microsoft.com/office/powerpoint/2010/main" val="231061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39870</TotalTime>
  <Pages>1</Pages>
  <Words>917</Words>
  <Application>Microsoft Office PowerPoint</Application>
  <PresentationFormat>On-screen Show (4:3)</PresentationFormat>
  <Paragraphs>99</Paragraphs>
  <Slides>12</Slides>
  <Notes>0</Notes>
  <HiddenSlides>0</HiddenSlides>
  <MMClips>0</MMClips>
  <ScaleCrop>false</ScaleCrop>
  <HeadingPairs>
    <vt:vector size="6" baseType="variant">
      <vt:variant>
        <vt:lpstr>Theme</vt:lpstr>
      </vt:variant>
      <vt:variant>
        <vt:i4>1</vt:i4>
      </vt:variant>
      <vt:variant>
        <vt:lpstr>Slide Titles</vt:lpstr>
      </vt:variant>
      <vt:variant>
        <vt:i4>12</vt:i4>
      </vt:variant>
      <vt:variant>
        <vt:lpstr>Custom Shows</vt:lpstr>
      </vt:variant>
      <vt:variant>
        <vt:i4>1</vt:i4>
      </vt:variant>
    </vt:vector>
  </HeadingPairs>
  <TitlesOfParts>
    <vt:vector size="14" baseType="lpstr">
      <vt:lpstr>Office Theme</vt:lpstr>
      <vt:lpstr>US Magnet Deliverable Options</vt:lpstr>
      <vt:lpstr>Why Deliverable Options?</vt:lpstr>
      <vt:lpstr>Option #1 (Preferred)</vt:lpstr>
      <vt:lpstr>Option #2 (Minimum Deliverable)</vt:lpstr>
      <vt:lpstr>What is the cost differential?</vt:lpstr>
      <vt:lpstr>MQXF Test Requirements https://plone.uslarp.org/Workshops/qxftesting/Update/ </vt:lpstr>
      <vt:lpstr>Test Facilities</vt:lpstr>
      <vt:lpstr>Test Facility Proposals</vt:lpstr>
      <vt:lpstr>MQXF Test Facilities</vt:lpstr>
      <vt:lpstr>Interfaces</vt:lpstr>
      <vt:lpstr>Interface Example (Present LHC Q3 Inner Triplet)</vt:lpstr>
      <vt:lpstr>Summary</vt:lpstr>
      <vt:lpstr>Custom Show 1</vt:lpstr>
    </vt:vector>
  </TitlesOfParts>
  <Company>LBNL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Division Future Plans</dc:title>
  <dc:subject>Berkeley Lab Generic Presentation</dc:subject>
  <dc:creator>PCuser</dc:creator>
  <cp:keywords>Presentation Generic</cp:keywords>
  <cp:lastModifiedBy>Ruben H. Carcagno x3915 11989N</cp:lastModifiedBy>
  <cp:revision>1909</cp:revision>
  <cp:lastPrinted>2013-05-21T20:49:58Z</cp:lastPrinted>
  <dcterms:created xsi:type="dcterms:W3CDTF">2004-10-30T19:36:16Z</dcterms:created>
  <dcterms:modified xsi:type="dcterms:W3CDTF">2014-05-02T14:55:12Z</dcterms:modified>
</cp:coreProperties>
</file>