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364" r:id="rId2"/>
    <p:sldId id="443" r:id="rId3"/>
    <p:sldId id="444" r:id="rId4"/>
    <p:sldId id="445" r:id="rId5"/>
    <p:sldId id="446" r:id="rId6"/>
    <p:sldId id="448" r:id="rId7"/>
    <p:sldId id="447" r:id="rId8"/>
    <p:sldId id="449" r:id="rId9"/>
    <p:sldId id="450" r:id="rId10"/>
    <p:sldId id="452" r:id="rId11"/>
    <p:sldId id="451" r:id="rId12"/>
  </p:sldIdLst>
  <p:sldSz cx="9144000" cy="6858000" type="screen4x3"/>
  <p:notesSz cx="6950075" cy="92360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3399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754" autoAdjust="0"/>
    <p:restoredTop sz="94675" autoAdjust="0"/>
  </p:normalViewPr>
  <p:slideViewPr>
    <p:cSldViewPr>
      <p:cViewPr>
        <p:scale>
          <a:sx n="60" d="100"/>
          <a:sy n="60" d="100"/>
        </p:scale>
        <p:origin x="-1291" y="-18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075" cy="461963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5413" y="0"/>
            <a:ext cx="3013075" cy="461963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89D0AAB-0B4C-457A-982F-A833BD1D1C75}" type="datetimeFigureOut">
              <a:rPr lang="en-US"/>
              <a:pPr>
                <a:defRPr/>
              </a:pPr>
              <a:t>5/7/2014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525"/>
            <a:ext cx="3013075" cy="46196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en-US"/>
              <a:t>Paolo Ferracin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5413" y="8772525"/>
            <a:ext cx="3013075" cy="46196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FB0AC9D-CBF7-4AFC-A613-AF799970D6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587253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075" cy="461963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5413" y="0"/>
            <a:ext cx="3013075" cy="461963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BC75F19-E9A1-4C9C-8DA6-8174A999D976}" type="datetimeFigureOut">
              <a:rPr lang="en-US"/>
              <a:pPr>
                <a:defRPr/>
              </a:pPr>
              <a:t>5/7/2014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6913" y="4387850"/>
            <a:ext cx="5556250" cy="4156075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525"/>
            <a:ext cx="3013075" cy="46196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en-US"/>
              <a:t>Paolo Ferracin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5413" y="8772525"/>
            <a:ext cx="3013075" cy="46196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932055D-A2CE-4878-9749-08E7B4F488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577340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1524000"/>
            <a:ext cx="84582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3352800"/>
            <a:ext cx="8458200" cy="1143000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04800" y="4724400"/>
            <a:ext cx="8458200" cy="1371600"/>
          </a:xfrm>
        </p:spPr>
        <p:txBody>
          <a:bodyPr>
            <a:normAutofit/>
          </a:bodyPr>
          <a:lstStyle>
            <a:lvl1pPr algn="ctr">
              <a:buNone/>
              <a:defRPr sz="2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>
          <a:xfrm>
            <a:off x="6934200" y="6324600"/>
            <a:ext cx="114617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May 7, 2014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3124200" y="632460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G. Ambrosio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CF9184-1CAE-4885-8575-E055B4FB94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1610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May 7,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G. Ambrosio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DF40AA-C714-4FF0-9242-3EDC1A33D0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878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May 7,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G. Ambrosio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96468C-DF00-46E5-9062-F229928E55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3878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May 7, 2014</a:t>
            </a:r>
            <a:endParaRPr lang="en-US"/>
          </a:p>
        </p:txBody>
      </p:sp>
      <p:sp>
        <p:nvSpPr>
          <p:cNvPr id="5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8EC50A-3966-432E-B211-A981FA0AC68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G. Ambrosio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2247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May 7,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G. Ambrosio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2636C1-1FEB-4D71-86F3-CD601B51AD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0000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95400"/>
            <a:ext cx="4191000" cy="4830763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114800" cy="4830763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934200" y="6335713"/>
            <a:ext cx="1146175" cy="365125"/>
          </a:xfrm>
        </p:spPr>
        <p:txBody>
          <a:bodyPr/>
          <a:lstStyle>
            <a:lvl1pPr algn="l">
              <a:defRPr sz="13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n-US" smtClean="0"/>
              <a:t>May 7, 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24600"/>
            <a:ext cx="2895600" cy="365125"/>
          </a:xfrm>
        </p:spPr>
        <p:txBody>
          <a:bodyPr/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n-US" smtClean="0"/>
              <a:t>G. Ambrosio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3400" y="6324600"/>
            <a:ext cx="609600" cy="365125"/>
          </a:xfrm>
        </p:spPr>
        <p:txBody>
          <a:bodyPr/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4EBB42A3-3A05-4791-8923-6ACD6AA3E8F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84258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May 7, 2014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G. Ambrosio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EC3367-D3B5-4D56-A4A9-FA037686F7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007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May 7, 2014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G. Ambrosio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28307D-FA22-4BF8-8404-E77D0A1D31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8797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May 7, 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G. Ambrosio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B6948B-34B8-4506-A49E-A1F5C9CF8C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2856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May 7, 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G. Ambrosio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E2DE0C-88DA-41D7-A12C-11AE0A070C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202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May 7, 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G. Ambrosio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38F646-6C9D-450B-8DF6-0525C3A9C9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8052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304800" y="152400"/>
            <a:ext cx="8458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04800" y="1219200"/>
            <a:ext cx="8458200" cy="490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34200" y="6367463"/>
            <a:ext cx="11461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May 7,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5600" y="6356350"/>
            <a:ext cx="3124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G. Ambrosio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53400" y="635635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4746E7C-805C-4A80-881C-1CD8FED1D0F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31" name="Line 6"/>
          <p:cNvSpPr>
            <a:spLocks noChangeShapeType="1"/>
          </p:cNvSpPr>
          <p:nvPr userDrawn="1"/>
        </p:nvSpPr>
        <p:spPr bwMode="auto">
          <a:xfrm>
            <a:off x="304800" y="1143000"/>
            <a:ext cx="84582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2" name="Line 6"/>
          <p:cNvSpPr>
            <a:spLocks noChangeShapeType="1"/>
          </p:cNvSpPr>
          <p:nvPr userDrawn="1"/>
        </p:nvSpPr>
        <p:spPr bwMode="auto">
          <a:xfrm>
            <a:off x="304800" y="6248400"/>
            <a:ext cx="84582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033" name="Group 2"/>
          <p:cNvGrpSpPr>
            <a:grpSpLocks/>
          </p:cNvGrpSpPr>
          <p:nvPr userDrawn="1"/>
        </p:nvGrpSpPr>
        <p:grpSpPr bwMode="auto">
          <a:xfrm>
            <a:off x="1295400" y="6324600"/>
            <a:ext cx="609600" cy="401638"/>
            <a:chOff x="1143000" y="6324600"/>
            <a:chExt cx="609600" cy="401638"/>
          </a:xfrm>
        </p:grpSpPr>
        <p:pic>
          <p:nvPicPr>
            <p:cNvPr id="1035" name="Picture 30" descr="USLARP"/>
            <p:cNvPicPr>
              <a:picLocks noChangeAspect="1" noChangeArrowheads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7083" b="79202"/>
            <a:stretch>
              <a:fillRect/>
            </a:stretch>
          </p:blipFill>
          <p:spPr bwMode="auto">
            <a:xfrm>
              <a:off x="1298575" y="6324600"/>
              <a:ext cx="266700" cy="268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6" name="Picture 31" descr="USLARP"/>
            <p:cNvPicPr>
              <a:picLocks noChangeAspect="1" noChangeArrowheads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811" r="34460" b="79202"/>
            <a:stretch>
              <a:fillRect/>
            </a:stretch>
          </p:blipFill>
          <p:spPr bwMode="auto">
            <a:xfrm>
              <a:off x="1143000" y="6575425"/>
              <a:ext cx="609600" cy="150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34" name="Picture 1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8" t="6087" r="2" b="8684"/>
          <a:stretch>
            <a:fillRect/>
          </a:stretch>
        </p:blipFill>
        <p:spPr bwMode="auto">
          <a:xfrm>
            <a:off x="277813" y="6324600"/>
            <a:ext cx="9413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7540" r:id="rId1"/>
    <p:sldLayoutId id="2147487541" r:id="rId2"/>
    <p:sldLayoutId id="2147487542" r:id="rId3"/>
    <p:sldLayoutId id="2147487543" r:id="rId4"/>
    <p:sldLayoutId id="2147487544" r:id="rId5"/>
    <p:sldLayoutId id="2147487545" r:id="rId6"/>
    <p:sldLayoutId id="2147487546" r:id="rId7"/>
    <p:sldLayoutId id="2147487547" r:id="rId8"/>
    <p:sldLayoutId id="2147487548" r:id="rId9"/>
    <p:sldLayoutId id="2147487549" r:id="rId10"/>
    <p:sldLayoutId id="2147487550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ctrTitle"/>
          </p:nvPr>
        </p:nvSpPr>
        <p:spPr>
          <a:xfrm>
            <a:off x="304800" y="1143000"/>
            <a:ext cx="8458200" cy="1219200"/>
          </a:xfrm>
        </p:spPr>
        <p:txBody>
          <a:bodyPr/>
          <a:lstStyle/>
          <a:p>
            <a:r>
              <a:rPr lang="en-GB" dirty="0" smtClean="0"/>
              <a:t>MQXF Conceptual Specs &amp; Requirements</a:t>
            </a:r>
          </a:p>
        </p:txBody>
      </p:sp>
      <p:sp>
        <p:nvSpPr>
          <p:cNvPr id="13315" name="Subtitle 2"/>
          <p:cNvSpPr>
            <a:spLocks noGrp="1"/>
          </p:cNvSpPr>
          <p:nvPr>
            <p:ph type="subTitle" idx="1"/>
          </p:nvPr>
        </p:nvSpPr>
        <p:spPr>
          <a:xfrm>
            <a:off x="295275" y="2057400"/>
            <a:ext cx="8458200" cy="1219200"/>
          </a:xfrm>
        </p:spPr>
        <p:txBody>
          <a:bodyPr/>
          <a:lstStyle/>
          <a:p>
            <a:r>
              <a:rPr lang="en-US" sz="2800" dirty="0" smtClean="0"/>
              <a:t>Giorgio Ambrosio</a:t>
            </a:r>
          </a:p>
          <a:p>
            <a:r>
              <a:rPr lang="en-US" sz="2400" i="1" dirty="0" smtClean="0"/>
              <a:t>Fermilab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0" y="3124200"/>
            <a:ext cx="9144000" cy="1905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With contributions from:</a:t>
            </a:r>
          </a:p>
          <a:p>
            <a:pPr>
              <a:defRPr/>
            </a:pPr>
            <a:r>
              <a:rPr lang="it-IT" dirty="0" smtClean="0">
                <a:solidFill>
                  <a:schemeClr val="bg1">
                    <a:lumMod val="50000"/>
                  </a:schemeClr>
                </a:solidFill>
              </a:rPr>
              <a:t>P</a:t>
            </a:r>
            <a:r>
              <a:rPr lang="it-IT" dirty="0">
                <a:solidFill>
                  <a:schemeClr val="bg1">
                    <a:lumMod val="50000"/>
                  </a:schemeClr>
                </a:solidFill>
              </a:rPr>
              <a:t>. Ferracin, </a:t>
            </a:r>
            <a:r>
              <a:rPr lang="it-IT" dirty="0" smtClean="0">
                <a:solidFill>
                  <a:schemeClr val="bg1">
                    <a:lumMod val="50000"/>
                  </a:schemeClr>
                </a:solidFill>
              </a:rPr>
              <a:t>G.L</a:t>
            </a:r>
            <a:r>
              <a:rPr lang="it-IT" dirty="0">
                <a:solidFill>
                  <a:schemeClr val="bg1">
                    <a:lumMod val="50000"/>
                  </a:schemeClr>
                </a:solidFill>
              </a:rPr>
              <a:t>. </a:t>
            </a:r>
            <a:r>
              <a:rPr lang="it-IT" dirty="0" smtClean="0">
                <a:solidFill>
                  <a:schemeClr val="bg1">
                    <a:lumMod val="50000"/>
                  </a:schemeClr>
                </a:solidFill>
              </a:rPr>
              <a:t>Sabbi,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E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.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Todesco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,</a:t>
            </a:r>
          </a:p>
          <a:p>
            <a:pPr>
              <a:defRPr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a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nd many other people</a:t>
            </a:r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  <a:p>
            <a:pPr>
              <a:defRPr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5464175"/>
            <a:ext cx="8458200" cy="708025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sz="1000" dirty="0">
                <a:solidFill>
                  <a:schemeClr val="tx2"/>
                </a:solidFill>
                <a:latin typeface="+mj-lt"/>
              </a:rPr>
              <a:t>The HiLumi LHC Design Study is included in the High Luminosity LHC project and is partly funded by the European Commission within the Framework Programme 7 Capacities Specific Programme, Grant Agreement 284404</a:t>
            </a:r>
          </a:p>
          <a:p>
            <a:pPr>
              <a:defRPr/>
            </a:pPr>
            <a:r>
              <a:rPr lang="en-GB" sz="1000" dirty="0">
                <a:solidFill>
                  <a:srgbClr val="FF0000"/>
                </a:solidFill>
                <a:latin typeface="+mj-lt"/>
              </a:rPr>
              <a:t>Work supported by the US LHC Accelerator Research Program (LARP) through US Department of Energy contracts DE-AC02-07CH11359, DE-AC02-98CH10886, DE-AC02-05CH11231, and DE-AC02-76SF00515</a:t>
            </a:r>
          </a:p>
        </p:txBody>
      </p:sp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62"/>
            <a:ext cx="2960848" cy="1064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960848" y="206514"/>
            <a:ext cx="61831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chemeClr val="tx2"/>
                </a:solidFill>
              </a:rPr>
              <a:t>Joint LARP (CM22) HiLumi-LHC Collab Meeting   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 May 7-9, 2014  Brookhaven National Laboratory</a:t>
            </a:r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Anything missing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… please add or comment on what is missing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7, 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B8EC50A-3966-432E-B211-A981FA0AC686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G. Ambrosio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635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8610600" cy="4678363"/>
          </a:xfrm>
        </p:spPr>
        <p:txBody>
          <a:bodyPr/>
          <a:lstStyle/>
          <a:p>
            <a:r>
              <a:rPr lang="en-US" dirty="0" smtClean="0"/>
              <a:t>Agree on values for missing requirements</a:t>
            </a:r>
          </a:p>
          <a:p>
            <a:endParaRPr lang="en-US" dirty="0"/>
          </a:p>
          <a:p>
            <a:r>
              <a:rPr lang="en-US" dirty="0" smtClean="0"/>
              <a:t>Prepare CERN-LARP document with requirements list</a:t>
            </a:r>
          </a:p>
          <a:p>
            <a:pPr lvl="1"/>
            <a:r>
              <a:rPr lang="en-US" dirty="0" smtClean="0"/>
              <a:t>Q1 and Q3 needed for LARP CD1 equivalent review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7, 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B8EC50A-3966-432E-B211-A981FA0AC686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G. Ambrosio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559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0"/>
            <a:ext cx="8458200" cy="914400"/>
          </a:xfrm>
        </p:spPr>
        <p:txBody>
          <a:bodyPr/>
          <a:lstStyle/>
          <a:p>
            <a:r>
              <a:rPr lang="en-US" dirty="0" smtClean="0"/>
              <a:t>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1"/>
            <a:ext cx="8763000" cy="22098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Q2 Cold Mass Conceptual Specification (CERN)</a:t>
            </a:r>
          </a:p>
          <a:p>
            <a:r>
              <a:rPr lang="en-US" sz="2800" dirty="0" smtClean="0"/>
              <a:t>QXF Quad. Functional Test Requirements (LARP)</a:t>
            </a:r>
          </a:p>
          <a:p>
            <a:r>
              <a:rPr lang="en-US" sz="2800" dirty="0" smtClean="0"/>
              <a:t>HiLumi LHC WP3 web site</a:t>
            </a:r>
            <a:endParaRPr lang="en-US" sz="2800" dirty="0"/>
          </a:p>
          <a:p>
            <a:r>
              <a:rPr lang="en-US" sz="2800" dirty="0" smtClean="0"/>
              <a:t>LARP 2014 DOE Review</a:t>
            </a:r>
          </a:p>
          <a:p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7, 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B8EC50A-3966-432E-B211-A981FA0AC686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G. Ambrosio</a:t>
            </a:r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6076" y="2867025"/>
            <a:ext cx="2658589" cy="399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7591" y="2885222"/>
            <a:ext cx="2689409" cy="399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706" b="60182"/>
          <a:stretch/>
        </p:blipFill>
        <p:spPr bwMode="auto">
          <a:xfrm>
            <a:off x="0" y="3454618"/>
            <a:ext cx="3756935" cy="2793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4404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MQXF Main </a:t>
            </a:r>
            <a:r>
              <a:rPr lang="en-US" dirty="0" smtClean="0"/>
              <a:t>Parameters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150 mm  aperture (at 300 K)</a:t>
            </a:r>
          </a:p>
          <a:p>
            <a:r>
              <a:rPr lang="en-US" dirty="0" smtClean="0"/>
              <a:t>140 T/m  gradient</a:t>
            </a:r>
          </a:p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8 / 6.8 / 8 m  </a:t>
            </a:r>
            <a:r>
              <a:rPr lang="en-US" dirty="0" smtClean="0"/>
              <a:t>magnetic length Q1/Q2/Q3</a:t>
            </a:r>
          </a:p>
          <a:p>
            <a:pPr lvl="1"/>
            <a:r>
              <a:rPr lang="en-US" dirty="0" smtClean="0"/>
              <a:t>4 + 4 with 0.5 m gap for Q1 and Q3 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7, 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B8EC50A-3966-432E-B211-A981FA0AC686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G. Ambrosio</a:t>
            </a:r>
            <a:endParaRPr lang="en-US"/>
          </a:p>
        </p:txBody>
      </p:sp>
      <p:pic>
        <p:nvPicPr>
          <p:cNvPr id="2050" name="Picture 2" descr="https://lhc-div-mms.web.cern.ch/lhc-div-mms/tests/MAG/docum/hilumi/Magnets/lay_ou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038600"/>
            <a:ext cx="7194549" cy="2153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602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Geometrical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1"/>
            <a:ext cx="8686800" cy="2438400"/>
          </a:xfrm>
        </p:spPr>
        <p:txBody>
          <a:bodyPr/>
          <a:lstStyle/>
          <a:p>
            <a:r>
              <a:rPr lang="en-US" dirty="0" smtClean="0"/>
              <a:t>630 mm  Cold mass outer diameter</a:t>
            </a:r>
          </a:p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9.5</a:t>
            </a:r>
            <a:r>
              <a:rPr lang="en-US" dirty="0" smtClean="0"/>
              <a:t> / 7.5 /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9.5</a:t>
            </a:r>
            <a:r>
              <a:rPr lang="en-US" dirty="0" smtClean="0"/>
              <a:t> m  magnet physical length Q1/2/3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7, 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B8EC50A-3966-432E-B211-A981FA0AC686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G. Ambrosio</a:t>
            </a:r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4419600" y="3124200"/>
            <a:ext cx="3810000" cy="2079008"/>
            <a:chOff x="5105400" y="3807023"/>
            <a:chExt cx="3810000" cy="2079008"/>
          </a:xfrm>
        </p:grpSpPr>
        <p:pic>
          <p:nvPicPr>
            <p:cNvPr id="8" name="Picture 2" descr="D:\Work\QXF\Meetings\2014\2014_02_06_QXF_Videomeeting_Structure_WG\SQXF MAGNET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91" t="16656" r="6786" b="25476"/>
            <a:stretch/>
          </p:blipFill>
          <p:spPr bwMode="auto">
            <a:xfrm>
              <a:off x="5105400" y="4495799"/>
              <a:ext cx="3581400" cy="13902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9" name="Straight Connector 8"/>
            <p:cNvCxnSpPr/>
            <p:nvPr/>
          </p:nvCxnSpPr>
          <p:spPr>
            <a:xfrm>
              <a:off x="8077200" y="4197540"/>
              <a:ext cx="228600" cy="84424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8343900" y="4073677"/>
              <a:ext cx="228600" cy="84424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7315200" y="3962400"/>
              <a:ext cx="12954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latin typeface="+mn-lt"/>
                </a:rPr>
                <a:t>endplate</a:t>
              </a:r>
              <a:endParaRPr lang="en-US" sz="1400" dirty="0">
                <a:latin typeface="+mn-lt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8001000" y="3807023"/>
              <a:ext cx="9144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latin typeface="+mn-lt"/>
                </a:rPr>
                <a:t>Splice box</a:t>
              </a:r>
              <a:endParaRPr lang="en-US" sz="1400" dirty="0">
                <a:latin typeface="+mn-lt"/>
              </a:endParaRPr>
            </a:p>
          </p:txBody>
        </p:sp>
      </p:grpSp>
      <p:pic>
        <p:nvPicPr>
          <p:cNvPr id="14" name="Picture 2" descr="D:\Work\QXF\Meetings\2014\2014_02_06_QXF_Videomeeting_Structure_WG\SQXF MAGNET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1" t="16656" r="6786" b="25476"/>
          <a:stretch/>
        </p:blipFill>
        <p:spPr bwMode="auto">
          <a:xfrm rot="10800000">
            <a:off x="838201" y="4019967"/>
            <a:ext cx="3581400" cy="1390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" name="Straight Arrow Connector 15"/>
          <p:cNvCxnSpPr/>
          <p:nvPr/>
        </p:nvCxnSpPr>
        <p:spPr>
          <a:xfrm>
            <a:off x="3886200" y="5486400"/>
            <a:ext cx="990600" cy="0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4876800" y="5486400"/>
            <a:ext cx="2286000" cy="1438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7162800" y="5487838"/>
            <a:ext cx="838200" cy="0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990600" y="5715000"/>
            <a:ext cx="6853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0.5                    4                       0.5                        4                  0.5</a:t>
            </a:r>
            <a:endParaRPr lang="en-US" dirty="0"/>
          </a:p>
        </p:txBody>
      </p:sp>
      <p:cxnSp>
        <p:nvCxnSpPr>
          <p:cNvPr id="22" name="Straight Arrow Connector 21"/>
          <p:cNvCxnSpPr/>
          <p:nvPr/>
        </p:nvCxnSpPr>
        <p:spPr>
          <a:xfrm flipV="1">
            <a:off x="1614577" y="5487838"/>
            <a:ext cx="2286000" cy="1438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838200" y="5489276"/>
            <a:ext cx="838200" cy="0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2870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Operational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839200" cy="4906963"/>
          </a:xfrm>
        </p:spPr>
        <p:txBody>
          <a:bodyPr/>
          <a:lstStyle/>
          <a:p>
            <a:r>
              <a:rPr lang="en-US" dirty="0" smtClean="0"/>
              <a:t>&lt; 20 kA  operating current (17.5 kA)</a:t>
            </a:r>
          </a:p>
          <a:p>
            <a:r>
              <a:rPr lang="en-US" dirty="0"/>
              <a:t>1.9 K  operating temperature</a:t>
            </a:r>
          </a:p>
          <a:p>
            <a:r>
              <a:rPr lang="en-US" dirty="0" smtClean="0"/>
              <a:t>2.5 mW/cm</a:t>
            </a:r>
            <a:r>
              <a:rPr lang="en-US" baseline="30000" dirty="0" smtClean="0"/>
              <a:t>3</a:t>
            </a:r>
            <a:r>
              <a:rPr lang="en-US" dirty="0" smtClean="0"/>
              <a:t>  peak power density (5 10</a:t>
            </a:r>
            <a:r>
              <a:rPr lang="en-US" baseline="30000" dirty="0" smtClean="0"/>
              <a:t>34</a:t>
            </a:r>
            <a:r>
              <a:rPr lang="en-US" dirty="0" smtClean="0"/>
              <a:t> cm</a:t>
            </a:r>
            <a:r>
              <a:rPr lang="en-US" baseline="30000" dirty="0" smtClean="0"/>
              <a:t>-2</a:t>
            </a:r>
            <a:r>
              <a:rPr lang="en-US" dirty="0" smtClean="0"/>
              <a:t> s</a:t>
            </a:r>
            <a:r>
              <a:rPr lang="en-US" baseline="30000" dirty="0" smtClean="0"/>
              <a:t>-1</a:t>
            </a:r>
            <a:r>
              <a:rPr lang="en-US" dirty="0" smtClean="0"/>
              <a:t>)</a:t>
            </a:r>
          </a:p>
          <a:p>
            <a:r>
              <a:rPr lang="en-US" dirty="0" smtClean="0"/>
              <a:t>25 </a:t>
            </a:r>
            <a:r>
              <a:rPr lang="en-US" dirty="0" err="1" smtClean="0"/>
              <a:t>MGy</a:t>
            </a:r>
            <a:r>
              <a:rPr lang="en-US" dirty="0" smtClean="0"/>
              <a:t>  peak integrated dose  (3000 fb</a:t>
            </a:r>
            <a:r>
              <a:rPr lang="en-US" baseline="30000" dirty="0" smtClean="0"/>
              <a:t>-1</a:t>
            </a:r>
            <a:r>
              <a:rPr lang="en-US" dirty="0" smtClean="0"/>
              <a:t>)</a:t>
            </a:r>
          </a:p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175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/ 350 /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175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 </a:t>
            </a:r>
            <a:r>
              <a:rPr lang="en-US" dirty="0" smtClean="0"/>
              <a:t>Cooling power for Q1/2/3</a:t>
            </a:r>
          </a:p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20</a:t>
            </a:r>
            <a:r>
              <a:rPr lang="en-US" dirty="0" smtClean="0"/>
              <a:t>  </a:t>
            </a:r>
            <a:r>
              <a:rPr lang="en-US" dirty="0" smtClean="0"/>
              <a:t>thermal cycles</a:t>
            </a:r>
          </a:p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5000</a:t>
            </a:r>
            <a:r>
              <a:rPr lang="en-US" dirty="0" smtClean="0"/>
              <a:t>  </a:t>
            </a:r>
            <a:r>
              <a:rPr lang="en-US" dirty="0" smtClean="0"/>
              <a:t>power cycles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7, 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B8EC50A-3966-432E-B211-A981FA0AC686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G. Ambrosio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427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7, 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B8EC50A-3966-432E-B211-A981FA0AC686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G. Ambrosio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-76200"/>
            <a:ext cx="8458200" cy="914400"/>
          </a:xfrm>
        </p:spPr>
        <p:txBody>
          <a:bodyPr/>
          <a:lstStyle/>
          <a:p>
            <a:r>
              <a:rPr lang="en-US" dirty="0" smtClean="0"/>
              <a:t>Field Quality </a:t>
            </a:r>
            <a:r>
              <a:rPr lang="en-US" dirty="0" smtClean="0"/>
              <a:t>Targets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8200"/>
            <a:ext cx="8026400" cy="601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589651" y="6260068"/>
            <a:ext cx="1668149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Y. </a:t>
            </a:r>
            <a:r>
              <a:rPr lang="en-US" dirty="0" err="1" smtClean="0"/>
              <a:t>Cai</a:t>
            </a:r>
            <a:r>
              <a:rPr lang="en-US" dirty="0"/>
              <a:t> </a:t>
            </a:r>
            <a:r>
              <a:rPr lang="en-US" dirty="0" smtClean="0"/>
              <a:t>(SLAC) </a:t>
            </a:r>
            <a:endParaRPr lang="en-US" dirty="0"/>
          </a:p>
        </p:txBody>
      </p:sp>
      <p:sp>
        <p:nvSpPr>
          <p:cNvPr id="12" name="Rounded Rectangular Callout 11"/>
          <p:cNvSpPr/>
          <p:nvPr/>
        </p:nvSpPr>
        <p:spPr>
          <a:xfrm>
            <a:off x="5029200" y="0"/>
            <a:ext cx="4114800" cy="2895600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Should we set higher values as requirements (i.e. cause for rejection)</a:t>
            </a:r>
            <a:r>
              <a:rPr lang="en-US" sz="2800" dirty="0" smtClean="0"/>
              <a:t>?</a:t>
            </a:r>
            <a:endParaRPr lang="en-US" sz="2800" dirty="0" smtClean="0"/>
          </a:p>
          <a:p>
            <a:pPr algn="ctr"/>
            <a:endParaRPr lang="en-US" dirty="0" smtClean="0"/>
          </a:p>
          <a:p>
            <a:pPr algn="ctr"/>
            <a:r>
              <a:rPr lang="en-US" sz="2800" dirty="0" smtClean="0"/>
              <a:t>What about </a:t>
            </a:r>
            <a:r>
              <a:rPr lang="en-US" sz="2800" dirty="0" smtClean="0"/>
              <a:t>targets</a:t>
            </a:r>
            <a:r>
              <a:rPr lang="en-US" sz="2800" dirty="0" smtClean="0"/>
              <a:t> </a:t>
            </a:r>
            <a:r>
              <a:rPr lang="en-US" sz="2800" dirty="0" smtClean="0"/>
              <a:t>for dynamic effects?</a:t>
            </a:r>
          </a:p>
          <a:p>
            <a:pPr algn="ctr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49048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Cooling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1"/>
            <a:ext cx="8915400" cy="28194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2  heat exchangers through each magnet yoke</a:t>
            </a:r>
          </a:p>
          <a:p>
            <a:r>
              <a:rPr lang="en-US" dirty="0" smtClean="0"/>
              <a:t>77 mm  diameter </a:t>
            </a:r>
            <a:r>
              <a:rPr lang="en-US" dirty="0"/>
              <a:t>h</a:t>
            </a:r>
            <a:r>
              <a:rPr lang="en-US" dirty="0" smtClean="0"/>
              <a:t>oles for heat exchangers</a:t>
            </a:r>
          </a:p>
          <a:p>
            <a:r>
              <a:rPr lang="en-US" dirty="0" smtClean="0"/>
              <a:t>+/-45°  position of the heat exchangers</a:t>
            </a:r>
          </a:p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8 mm  </a:t>
            </a:r>
            <a:r>
              <a:rPr lang="en-US" dirty="0" smtClean="0"/>
              <a:t>minimum diam. of holes through coil poles</a:t>
            </a:r>
          </a:p>
          <a:p>
            <a:r>
              <a:rPr lang="en-US" dirty="0" smtClean="0"/>
              <a:t>50 mm  maximum distance between pole holes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7, 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B8EC50A-3966-432E-B211-A981FA0AC686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G. Ambrosio</a:t>
            </a:r>
            <a:endParaRPr lang="en-US"/>
          </a:p>
        </p:txBody>
      </p:sp>
      <p:pic>
        <p:nvPicPr>
          <p:cNvPr id="7" name="Picture 6" descr="MQXF_2d_mech_cross-section_rod_label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038600"/>
            <a:ext cx="3481527" cy="2819400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12" t="5082" r="8002"/>
          <a:stretch/>
        </p:blipFill>
        <p:spPr bwMode="auto">
          <a:xfrm>
            <a:off x="4185249" y="4343400"/>
            <a:ext cx="4902679" cy="1830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153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Electrical and Quench Protection Req.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ym typeface="Wingdings" pitchFamily="2" charset="2"/>
              </a:rPr>
              <a:t>Q1 and Q3 /Q2a and Q2b are powered in series</a:t>
            </a:r>
          </a:p>
          <a:p>
            <a:r>
              <a:rPr lang="en-US" dirty="0" smtClean="0"/>
              <a:t>800 V  max coil-ground voltage</a:t>
            </a:r>
          </a:p>
          <a:p>
            <a:pPr lvl="1">
              <a:buFont typeface="Wingdings"/>
              <a:buChar char="è"/>
            </a:pPr>
            <a:r>
              <a:rPr lang="en-US" dirty="0" smtClean="0">
                <a:sym typeface="Wingdings" pitchFamily="2" charset="2"/>
              </a:rPr>
              <a:t> 46 </a:t>
            </a:r>
            <a:r>
              <a:rPr lang="en-US" dirty="0" smtClean="0">
                <a:sym typeface="Wingdings" pitchFamily="2" charset="2"/>
              </a:rPr>
              <a:t>m</a:t>
            </a:r>
            <a:r>
              <a:rPr lang="en-US" dirty="0" smtClean="0">
                <a:latin typeface="Symbol" pitchFamily="18" charset="2"/>
                <a:sym typeface="Wingdings" pitchFamily="2" charset="2"/>
              </a:rPr>
              <a:t>W</a:t>
            </a:r>
            <a:r>
              <a:rPr lang="en-US" dirty="0" smtClean="0">
                <a:sym typeface="Wingdings" pitchFamily="2" charset="2"/>
              </a:rPr>
              <a:t> max dump resistor</a:t>
            </a:r>
          </a:p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sym typeface="Wingdings" pitchFamily="2" charset="2"/>
              </a:rPr>
              <a:t>450 V</a:t>
            </a:r>
            <a:r>
              <a:rPr lang="en-US" dirty="0" smtClean="0">
                <a:sym typeface="Wingdings" pitchFamily="2" charset="2"/>
              </a:rPr>
              <a:t>  max heater firing unit voltage</a:t>
            </a:r>
          </a:p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sym typeface="Wingdings" pitchFamily="2" charset="2"/>
              </a:rPr>
              <a:t>???</a:t>
            </a:r>
            <a:r>
              <a:rPr lang="en-US" dirty="0" smtClean="0">
                <a:sym typeface="Wingdings" pitchFamily="2" charset="2"/>
              </a:rPr>
              <a:t>  </a:t>
            </a:r>
            <a:r>
              <a:rPr lang="en-US" dirty="0">
                <a:sym typeface="Wingdings" pitchFamily="2" charset="2"/>
              </a:rPr>
              <a:t>m</a:t>
            </a:r>
            <a:r>
              <a:rPr lang="en-US" dirty="0" smtClean="0">
                <a:sym typeface="Wingdings" pitchFamily="2" charset="2"/>
              </a:rPr>
              <a:t>ax voltage for CLIQ</a:t>
            </a:r>
          </a:p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sym typeface="Wingdings" pitchFamily="2" charset="2"/>
              </a:rPr>
              <a:t>???</a:t>
            </a:r>
            <a:r>
              <a:rPr lang="en-US" dirty="0" smtClean="0">
                <a:sym typeface="Wingdings" pitchFamily="2" charset="2"/>
              </a:rPr>
              <a:t>  requirements for dump + heaters + CLIQ</a:t>
            </a:r>
          </a:p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sym typeface="Wingdings" pitchFamily="2" charset="2"/>
              </a:rPr>
              <a:t>350 K  </a:t>
            </a:r>
            <a:r>
              <a:rPr lang="en-US" dirty="0" smtClean="0">
                <a:sym typeface="Wingdings" pitchFamily="2" charset="2"/>
              </a:rPr>
              <a:t>max hot spot temperature</a:t>
            </a:r>
          </a:p>
          <a:p>
            <a:pPr lvl="1"/>
            <a:r>
              <a:rPr lang="en-US" dirty="0">
                <a:solidFill>
                  <a:schemeClr val="accent6">
                    <a:lumMod val="75000"/>
                  </a:schemeClr>
                </a:solidFill>
                <a:sym typeface="Wingdings" pitchFamily="2" charset="2"/>
              </a:rPr>
              <a:t>d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sym typeface="Wingdings" pitchFamily="2" charset="2"/>
              </a:rPr>
              <a:t>epends on assumptions, material properties, …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7, 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B8EC50A-3966-432E-B211-A981FA0AC686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G. Ambrosio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699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152 T/m  </a:t>
            </a:r>
            <a:r>
              <a:rPr lang="en-US" dirty="0" smtClean="0"/>
              <a:t>(90% SSL)  training goal at 1.9 K</a:t>
            </a:r>
          </a:p>
          <a:p>
            <a:pPr lvl="1"/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Only for S/LQXF or also MQXF?</a:t>
            </a:r>
          </a:p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1</a:t>
            </a:r>
            <a:r>
              <a:rPr lang="en-US" dirty="0" smtClean="0"/>
              <a:t>  max number of quenches up to 140 T/m after thermal cycle</a:t>
            </a:r>
          </a:p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100 K</a:t>
            </a:r>
            <a:r>
              <a:rPr lang="en-US" dirty="0" smtClean="0"/>
              <a:t>  max </a:t>
            </a:r>
            <a:r>
              <a:rPr lang="en-US" dirty="0" smtClean="0">
                <a:latin typeface="Symbol" pitchFamily="18" charset="2"/>
              </a:rPr>
              <a:t>D</a:t>
            </a:r>
            <a:r>
              <a:rPr lang="en-US" dirty="0" smtClean="0"/>
              <a:t>T in magnet during cooldown and warm up</a:t>
            </a:r>
          </a:p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1 kV  </a:t>
            </a:r>
            <a:r>
              <a:rPr lang="en-US" dirty="0" smtClean="0"/>
              <a:t>max </a:t>
            </a:r>
            <a:r>
              <a:rPr lang="en-US" dirty="0" err="1" smtClean="0"/>
              <a:t>HiPot</a:t>
            </a:r>
            <a:r>
              <a:rPr lang="en-US" dirty="0" smtClean="0"/>
              <a:t> in test facility</a:t>
            </a:r>
          </a:p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400 A/s  </a:t>
            </a:r>
            <a:r>
              <a:rPr lang="en-US" dirty="0" smtClean="0"/>
              <a:t>max ramp rate during test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7, 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B8EC50A-3966-432E-B211-A981FA0AC686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G. Ambrosio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934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114627</TotalTime>
  <Words>545</Words>
  <Application>Microsoft Office PowerPoint</Application>
  <PresentationFormat>On-screen Show (4:3)</PresentationFormat>
  <Paragraphs>98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MQXF Conceptual Specs &amp; Requirements</vt:lpstr>
      <vt:lpstr>Sources</vt:lpstr>
      <vt:lpstr>MQXF Main Parameters</vt:lpstr>
      <vt:lpstr>Geometrical Requirements</vt:lpstr>
      <vt:lpstr>Operational Requirements</vt:lpstr>
      <vt:lpstr>Field Quality Targets</vt:lpstr>
      <vt:lpstr>Cooling Requirements</vt:lpstr>
      <vt:lpstr>Electrical and Quench Protection Req.</vt:lpstr>
      <vt:lpstr>Test Requirements</vt:lpstr>
      <vt:lpstr>Anything missing</vt:lpstr>
      <vt:lpstr>Next Steps</vt:lpstr>
    </vt:vector>
  </TitlesOfParts>
  <Company>Lawrence Berkeley National Laboratory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PFerracin</dc:creator>
  <cp:lastModifiedBy>Giorgio Ambrosio x2297 12326N</cp:lastModifiedBy>
  <cp:revision>4104</cp:revision>
  <cp:lastPrinted>2013-06-14T20:02:17Z</cp:lastPrinted>
  <dcterms:created xsi:type="dcterms:W3CDTF">2008-08-27T20:23:58Z</dcterms:created>
  <dcterms:modified xsi:type="dcterms:W3CDTF">2014-05-07T16:27:11Z</dcterms:modified>
</cp:coreProperties>
</file>