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embeddings/Microsoft___4.bin" ContentType="application/vnd.openxmlformats-officedocument.oleObject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embeddings/Microsoft___3.bin" ContentType="application/vnd.openxmlformats-officedocument.oleObject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embeddings/Microsoft___2.bin" ContentType="application/vnd.openxmlformats-officedocument.oleObject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embeddings/Microsoft___1.bin" ContentType="application/vnd.openxmlformats-officedocument.oleObject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embeddings/Microsoft___6.bin" ContentType="application/vnd.openxmlformats-officedocument.oleObject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348" r:id="rId3"/>
    <p:sldId id="394" r:id="rId4"/>
    <p:sldId id="398" r:id="rId5"/>
    <p:sldId id="387" r:id="rId6"/>
    <p:sldId id="377" r:id="rId7"/>
    <p:sldId id="378" r:id="rId8"/>
    <p:sldId id="361" r:id="rId9"/>
    <p:sldId id="385" r:id="rId10"/>
    <p:sldId id="379" r:id="rId11"/>
    <p:sldId id="381" r:id="rId12"/>
    <p:sldId id="384" r:id="rId13"/>
    <p:sldId id="386" r:id="rId14"/>
    <p:sldId id="382" r:id="rId15"/>
    <p:sldId id="389" r:id="rId16"/>
    <p:sldId id="353" r:id="rId17"/>
    <p:sldId id="270" r:id="rId18"/>
    <p:sldId id="271" r:id="rId19"/>
    <p:sldId id="272" r:id="rId20"/>
    <p:sldId id="362" r:id="rId21"/>
    <p:sldId id="363" r:id="rId22"/>
    <p:sldId id="393" r:id="rId23"/>
    <p:sldId id="354" r:id="rId24"/>
    <p:sldId id="358" r:id="rId25"/>
    <p:sldId id="357" r:id="rId26"/>
    <p:sldId id="376" r:id="rId27"/>
    <p:sldId id="372" r:id="rId28"/>
    <p:sldId id="388" r:id="rId29"/>
    <p:sldId id="390" r:id="rId30"/>
    <p:sldId id="295" r:id="rId31"/>
    <p:sldId id="391" r:id="rId32"/>
    <p:sldId id="371" r:id="rId33"/>
    <p:sldId id="297" r:id="rId34"/>
    <p:sldId id="396" r:id="rId35"/>
    <p:sldId id="299" r:id="rId36"/>
    <p:sldId id="375" r:id="rId37"/>
    <p:sldId id="301" r:id="rId38"/>
    <p:sldId id="302" r:id="rId39"/>
    <p:sldId id="305" r:id="rId40"/>
    <p:sldId id="392" r:id="rId41"/>
    <p:sldId id="364" r:id="rId42"/>
    <p:sldId id="397" r:id="rId43"/>
    <p:sldId id="399" r:id="rId44"/>
    <p:sldId id="395" r:id="rId45"/>
    <p:sldId id="308" r:id="rId46"/>
    <p:sldId id="309" r:id="rId47"/>
    <p:sldId id="311" r:id="rId48"/>
    <p:sldId id="319" r:id="rId49"/>
    <p:sldId id="355" r:id="rId50"/>
    <p:sldId id="359" r:id="rId51"/>
    <p:sldId id="369" r:id="rId5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5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4" Type="http://schemas.openxmlformats.org/officeDocument/2006/relationships/image" Target="../media/image160.wmf"/><Relationship Id="rId1" Type="http://schemas.openxmlformats.org/officeDocument/2006/relationships/image" Target="../media/image157.wmf"/><Relationship Id="rId2" Type="http://schemas.openxmlformats.org/officeDocument/2006/relationships/image" Target="../media/image1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Relationship Id="rId2" Type="http://schemas.openxmlformats.org/officeDocument/2006/relationships/image" Target="../media/image1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F9450-6B82-E74A-9933-0B6C64123299}" type="datetimeFigureOut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78C02-568D-384B-BC75-D28BCEBB361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6A01A-AEE0-A44D-AE8E-E43FE75735DA}" type="datetimeFigureOut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D4FA6-E1B3-AE44-A08A-910A2DA49D7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B855-ADEE-5B47-A8C9-76A865BC5752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B855-ADEE-5B47-A8C9-76A865BC5752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236E-34A6-E444-818A-89A014BE445C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DFFB-AB8A-BE40-A1BC-51BF23256F5E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4905-C3EF-5A42-9F96-92B95022A1D5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69F2-3293-854E-A942-4F067F6C295C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526C-08A9-BE4F-B145-D719E6016CA8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59B-AB86-D640-9337-A06F7B7175E4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37F6-97F3-BD4B-A12A-5D9E69813619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A6B3-40B2-2848-A449-B5F0E9EBD98B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ABA3-03B7-334A-BE80-6E70992EEBBF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CD98-BA98-6948-9501-6C7D575822B7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9A9A-2ECC-F04D-98EF-21AADF4985DD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44B34-28B1-6945-97AD-E8D9061D7330}" type="datetime1">
              <a:rPr lang="ja-JP" altLang="en-US" smtClean="0"/>
              <a:pPr/>
              <a:t>14.6.27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66E1-A3A6-2A4B-B07F-D2FE3592C4C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df"/><Relationship Id="rId12" Type="http://schemas.openxmlformats.org/officeDocument/2006/relationships/image" Target="../media/image29.png"/><Relationship Id="rId13" Type="http://schemas.openxmlformats.org/officeDocument/2006/relationships/image" Target="../media/image30.pdf"/><Relationship Id="rId14" Type="http://schemas.openxmlformats.org/officeDocument/2006/relationships/image" Target="../media/image31.png"/><Relationship Id="rId15" Type="http://schemas.openxmlformats.org/officeDocument/2006/relationships/image" Target="../media/image32.pdf"/><Relationship Id="rId16" Type="http://schemas.openxmlformats.org/officeDocument/2006/relationships/image" Target="../media/image33.png"/><Relationship Id="rId17" Type="http://schemas.openxmlformats.org/officeDocument/2006/relationships/image" Target="../media/image34.pdf"/><Relationship Id="rId1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df"/><Relationship Id="rId8" Type="http://schemas.openxmlformats.org/officeDocument/2006/relationships/image" Target="../media/image25.png"/><Relationship Id="rId9" Type="http://schemas.openxmlformats.org/officeDocument/2006/relationships/image" Target="../media/image26.pdf"/><Relationship Id="rId10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5" Type="http://schemas.openxmlformats.org/officeDocument/2006/relationships/image" Target="../media/image39.pdf"/><Relationship Id="rId6" Type="http://schemas.openxmlformats.org/officeDocument/2006/relationships/image" Target="../media/image40.png"/><Relationship Id="rId7" Type="http://schemas.openxmlformats.org/officeDocument/2006/relationships/image" Target="../media/image41.pdf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5" Type="http://schemas.openxmlformats.org/officeDocument/2006/relationships/image" Target="../media/image46.pdf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df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df"/><Relationship Id="rId12" Type="http://schemas.openxmlformats.org/officeDocument/2006/relationships/image" Target="../media/image62.png"/><Relationship Id="rId13" Type="http://schemas.openxmlformats.org/officeDocument/2006/relationships/image" Target="../media/image63.pdf"/><Relationship Id="rId14" Type="http://schemas.openxmlformats.org/officeDocument/2006/relationships/image" Target="../media/image64.png"/><Relationship Id="rId15" Type="http://schemas.openxmlformats.org/officeDocument/2006/relationships/image" Target="../media/image65.pdf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6" Type="http://schemas.openxmlformats.org/officeDocument/2006/relationships/image" Target="../media/image71.pdf"/><Relationship Id="rId7" Type="http://schemas.openxmlformats.org/officeDocument/2006/relationships/image" Target="../media/image72.png"/><Relationship Id="rId8" Type="http://schemas.openxmlformats.org/officeDocument/2006/relationships/image" Target="../media/image73.pdf"/><Relationship Id="rId9" Type="http://schemas.openxmlformats.org/officeDocument/2006/relationships/image" Target="../media/image74.png"/><Relationship Id="rId10" Type="http://schemas.openxmlformats.org/officeDocument/2006/relationships/image" Target="../media/image75.pdf"/><Relationship Id="rId11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df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df"/><Relationship Id="rId7" Type="http://schemas.openxmlformats.org/officeDocument/2006/relationships/image" Target="../media/image87.png"/><Relationship Id="rId8" Type="http://schemas.openxmlformats.org/officeDocument/2006/relationships/image" Target="../media/image88.pdf"/><Relationship Id="rId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df"/><Relationship Id="rId5" Type="http://schemas.openxmlformats.org/officeDocument/2006/relationships/image" Target="../media/image95.png"/><Relationship Id="rId6" Type="http://schemas.openxmlformats.org/officeDocument/2006/relationships/image" Target="../media/image96.pdf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df"/><Relationship Id="rId11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4" Type="http://schemas.openxmlformats.org/officeDocument/2006/relationships/image" Target="../media/image103.pdf"/><Relationship Id="rId5" Type="http://schemas.openxmlformats.org/officeDocument/2006/relationships/image" Target="../media/image104.png"/><Relationship Id="rId6" Type="http://schemas.openxmlformats.org/officeDocument/2006/relationships/image" Target="../media/image105.pdf"/><Relationship Id="rId7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png"/><Relationship Id="rId20" Type="http://schemas.openxmlformats.org/officeDocument/2006/relationships/image" Target="../media/image123.pdf"/><Relationship Id="rId21" Type="http://schemas.openxmlformats.org/officeDocument/2006/relationships/image" Target="../media/image124.png"/><Relationship Id="rId22" Type="http://schemas.openxmlformats.org/officeDocument/2006/relationships/image" Target="../media/image125.pdf"/><Relationship Id="rId23" Type="http://schemas.openxmlformats.org/officeDocument/2006/relationships/image" Target="../media/image126.png"/><Relationship Id="rId10" Type="http://schemas.openxmlformats.org/officeDocument/2006/relationships/image" Target="../media/image113.pdf"/><Relationship Id="rId11" Type="http://schemas.openxmlformats.org/officeDocument/2006/relationships/image" Target="../media/image114.png"/><Relationship Id="rId12" Type="http://schemas.openxmlformats.org/officeDocument/2006/relationships/image" Target="../media/image115.pdf"/><Relationship Id="rId13" Type="http://schemas.openxmlformats.org/officeDocument/2006/relationships/image" Target="../media/image116.png"/><Relationship Id="rId14" Type="http://schemas.openxmlformats.org/officeDocument/2006/relationships/image" Target="../media/image117.pdf"/><Relationship Id="rId15" Type="http://schemas.openxmlformats.org/officeDocument/2006/relationships/image" Target="../media/image118.png"/><Relationship Id="rId16" Type="http://schemas.openxmlformats.org/officeDocument/2006/relationships/image" Target="../media/image119.pdf"/><Relationship Id="rId17" Type="http://schemas.openxmlformats.org/officeDocument/2006/relationships/image" Target="../media/image120.png"/><Relationship Id="rId18" Type="http://schemas.openxmlformats.org/officeDocument/2006/relationships/image" Target="../media/image121.pdf"/><Relationship Id="rId19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2.png"/><Relationship Id="rId4" Type="http://schemas.openxmlformats.org/officeDocument/2006/relationships/image" Target="../media/image107.pdf"/><Relationship Id="rId5" Type="http://schemas.openxmlformats.org/officeDocument/2006/relationships/image" Target="../media/image108.png"/><Relationship Id="rId6" Type="http://schemas.openxmlformats.org/officeDocument/2006/relationships/image" Target="../media/image109.pdf"/><Relationship Id="rId7" Type="http://schemas.openxmlformats.org/officeDocument/2006/relationships/image" Target="../media/image110.png"/><Relationship Id="rId8" Type="http://schemas.openxmlformats.org/officeDocument/2006/relationships/image" Target="../media/image111.pd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png"/><Relationship Id="rId20" Type="http://schemas.openxmlformats.org/officeDocument/2006/relationships/image" Target="../media/image116.png"/><Relationship Id="rId21" Type="http://schemas.openxmlformats.org/officeDocument/2006/relationships/image" Target="../media/image117.pdf"/><Relationship Id="rId22" Type="http://schemas.openxmlformats.org/officeDocument/2006/relationships/image" Target="../media/image118.png"/><Relationship Id="rId23" Type="http://schemas.openxmlformats.org/officeDocument/2006/relationships/image" Target="../media/image119.pdf"/><Relationship Id="rId24" Type="http://schemas.openxmlformats.org/officeDocument/2006/relationships/image" Target="../media/image120.png"/><Relationship Id="rId10" Type="http://schemas.openxmlformats.org/officeDocument/2006/relationships/image" Target="../media/image52.png"/><Relationship Id="rId11" Type="http://schemas.openxmlformats.org/officeDocument/2006/relationships/image" Target="../media/image107.pdf"/><Relationship Id="rId12" Type="http://schemas.openxmlformats.org/officeDocument/2006/relationships/image" Target="../media/image108.png"/><Relationship Id="rId13" Type="http://schemas.openxmlformats.org/officeDocument/2006/relationships/image" Target="../media/image109.pdf"/><Relationship Id="rId14" Type="http://schemas.openxmlformats.org/officeDocument/2006/relationships/image" Target="../media/image110.png"/><Relationship Id="rId15" Type="http://schemas.openxmlformats.org/officeDocument/2006/relationships/image" Target="../media/image111.pdf"/><Relationship Id="rId16" Type="http://schemas.openxmlformats.org/officeDocument/2006/relationships/image" Target="../media/image112.png"/><Relationship Id="rId17" Type="http://schemas.openxmlformats.org/officeDocument/2006/relationships/image" Target="../media/image113.pdf"/><Relationship Id="rId18" Type="http://schemas.openxmlformats.org/officeDocument/2006/relationships/image" Target="../media/image114.png"/><Relationship Id="rId19" Type="http://schemas.openxmlformats.org/officeDocument/2006/relationships/image" Target="../media/image11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df"/><Relationship Id="rId3" Type="http://schemas.openxmlformats.org/officeDocument/2006/relationships/image" Target="../media/image128.png"/><Relationship Id="rId4" Type="http://schemas.openxmlformats.org/officeDocument/2006/relationships/image" Target="../media/image129.pdf"/><Relationship Id="rId5" Type="http://schemas.openxmlformats.org/officeDocument/2006/relationships/image" Target="../media/image130.png"/><Relationship Id="rId6" Type="http://schemas.openxmlformats.org/officeDocument/2006/relationships/image" Target="../media/image131.pdf"/><Relationship Id="rId7" Type="http://schemas.openxmlformats.org/officeDocument/2006/relationships/image" Target="../media/image132.png"/><Relationship Id="rId8" Type="http://schemas.openxmlformats.org/officeDocument/2006/relationships/image" Target="../media/image133.pd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pdf"/><Relationship Id="rId5" Type="http://schemas.openxmlformats.org/officeDocument/2006/relationships/image" Target="../media/image138.png"/><Relationship Id="rId6" Type="http://schemas.openxmlformats.org/officeDocument/2006/relationships/image" Target="../media/image139.pdf"/><Relationship Id="rId7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43.pdf"/><Relationship Id="rId5" Type="http://schemas.openxmlformats.org/officeDocument/2006/relationships/image" Target="../media/image144.png"/><Relationship Id="rId6" Type="http://schemas.openxmlformats.org/officeDocument/2006/relationships/image" Target="../media/image145.pdf"/><Relationship Id="rId7" Type="http://schemas.openxmlformats.org/officeDocument/2006/relationships/image" Target="../media/image146.png"/><Relationship Id="rId8" Type="http://schemas.openxmlformats.org/officeDocument/2006/relationships/image" Target="../media/image147.pdf"/><Relationship Id="rId9" Type="http://schemas.openxmlformats.org/officeDocument/2006/relationships/image" Target="../media/image148.png"/><Relationship Id="rId10" Type="http://schemas.openxmlformats.org/officeDocument/2006/relationships/image" Target="../media/image149.pdf"/><Relationship Id="rId11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d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4" Type="http://schemas.openxmlformats.org/officeDocument/2006/relationships/image" Target="../media/image153.pdf"/><Relationship Id="rId5" Type="http://schemas.openxmlformats.org/officeDocument/2006/relationships/image" Target="../media/image154.png"/><Relationship Id="rId6" Type="http://schemas.openxmlformats.org/officeDocument/2006/relationships/image" Target="../media/image155.pdf"/><Relationship Id="rId7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d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5.png"/><Relationship Id="rId12" Type="http://schemas.openxmlformats.org/officeDocument/2006/relationships/image" Target="../media/image147.pdf"/><Relationship Id="rId13" Type="http://schemas.openxmlformats.org/officeDocument/2006/relationships/image" Target="../media/image148.png"/><Relationship Id="rId14" Type="http://schemas.openxmlformats.org/officeDocument/2006/relationships/image" Target="../media/image166.pdf"/><Relationship Id="rId15" Type="http://schemas.openxmlformats.org/officeDocument/2006/relationships/image" Target="../media/image16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5" Type="http://schemas.openxmlformats.org/officeDocument/2006/relationships/oleObject" Target="../embeddings/Microsoft___3.bin"/><Relationship Id="rId6" Type="http://schemas.openxmlformats.org/officeDocument/2006/relationships/oleObject" Target="../embeddings/Microsoft___4.bin"/><Relationship Id="rId7" Type="http://schemas.openxmlformats.org/officeDocument/2006/relationships/image" Target="../media/image161.png"/><Relationship Id="rId8" Type="http://schemas.openxmlformats.org/officeDocument/2006/relationships/image" Target="../media/image162.pdf"/><Relationship Id="rId9" Type="http://schemas.openxmlformats.org/officeDocument/2006/relationships/image" Target="../media/image163.png"/><Relationship Id="rId10" Type="http://schemas.openxmlformats.org/officeDocument/2006/relationships/image" Target="../media/image164.pd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4" Type="http://schemas.openxmlformats.org/officeDocument/2006/relationships/image" Target="../media/image170.pdf"/><Relationship Id="rId5" Type="http://schemas.openxmlformats.org/officeDocument/2006/relationships/image" Target="../media/image171.png"/><Relationship Id="rId6" Type="http://schemas.openxmlformats.org/officeDocument/2006/relationships/image" Target="../media/image172.pdf"/><Relationship Id="rId7" Type="http://schemas.openxmlformats.org/officeDocument/2006/relationships/image" Target="../media/image173.png"/><Relationship Id="rId8" Type="http://schemas.openxmlformats.org/officeDocument/2006/relationships/image" Target="../media/image174.pdf"/><Relationship Id="rId9" Type="http://schemas.openxmlformats.org/officeDocument/2006/relationships/image" Target="../media/image175.png"/><Relationship Id="rId10" Type="http://schemas.openxmlformats.org/officeDocument/2006/relationships/image" Target="../media/image176.pdf"/><Relationship Id="rId11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df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7.pdf"/><Relationship Id="rId1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df"/><Relationship Id="rId3" Type="http://schemas.openxmlformats.org/officeDocument/2006/relationships/image" Target="../media/image179.png"/><Relationship Id="rId4" Type="http://schemas.openxmlformats.org/officeDocument/2006/relationships/image" Target="../media/image180.pdf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df"/><Relationship Id="rId8" Type="http://schemas.openxmlformats.org/officeDocument/2006/relationships/image" Target="../media/image184.png"/><Relationship Id="rId9" Type="http://schemas.openxmlformats.org/officeDocument/2006/relationships/image" Target="../media/image185.pdf"/><Relationship Id="rId10" Type="http://schemas.openxmlformats.org/officeDocument/2006/relationships/image" Target="../media/image1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5.bin"/><Relationship Id="rId4" Type="http://schemas.openxmlformats.org/officeDocument/2006/relationships/oleObject" Target="../embeddings/Microsoft___6.bin"/><Relationship Id="rId5" Type="http://schemas.openxmlformats.org/officeDocument/2006/relationships/image" Target="../media/image19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4" Type="http://schemas.openxmlformats.org/officeDocument/2006/relationships/image" Target="../media/image193.pdf"/><Relationship Id="rId5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1.pd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4" Type="http://schemas.openxmlformats.org/officeDocument/2006/relationships/image" Target="../media/image197.pdf"/><Relationship Id="rId5" Type="http://schemas.openxmlformats.org/officeDocument/2006/relationships/image" Target="../media/image198.png"/><Relationship Id="rId6" Type="http://schemas.openxmlformats.org/officeDocument/2006/relationships/image" Target="../media/image199.pdf"/><Relationship Id="rId7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5.pd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4" Type="http://schemas.openxmlformats.org/officeDocument/2006/relationships/image" Target="../media/image203.pdf"/><Relationship Id="rId5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pd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4" Type="http://schemas.openxmlformats.org/officeDocument/2006/relationships/image" Target="../media/image207.pdf"/><Relationship Id="rId5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5.pd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9.pdf"/><Relationship Id="rId3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pdf"/><Relationship Id="rId3" Type="http://schemas.openxmlformats.org/officeDocument/2006/relationships/image" Target="../media/image2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2626" y="1714793"/>
            <a:ext cx="7310582" cy="11375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Tetsuya </a:t>
            </a:r>
            <a:r>
              <a:rPr lang="en-US" altLang="ja-JP" sz="2800" dirty="0" err="1" smtClean="0"/>
              <a:t>Onogi</a:t>
            </a:r>
            <a:r>
              <a:rPr lang="en-US" altLang="ja-JP" sz="2800" dirty="0" smtClean="0"/>
              <a:t> (</a:t>
            </a:r>
            <a:r>
              <a:rPr lang="en-US" altLang="ja-JP" sz="2800" smtClean="0"/>
              <a:t>Osaka University)</a:t>
            </a:r>
          </a:p>
          <a:p>
            <a:r>
              <a:rPr lang="en-US" altLang="ja-JP" sz="2800" dirty="0" smtClean="0"/>
              <a:t> June 27, 2014 @Lattice 2014</a:t>
            </a:r>
          </a:p>
          <a:p>
            <a:endParaRPr lang="ja-JP" altLang="en-US" sz="28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</a:t>
            </a:fld>
            <a:endParaRPr lang="ja-JP" altLang="en-US"/>
          </a:p>
        </p:txBody>
      </p:sp>
      <p:pic>
        <p:nvPicPr>
          <p:cNvPr id="7" name="図 6" descr="250px-Graph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3162300"/>
            <a:ext cx="3175000" cy="2540000"/>
          </a:xfrm>
          <a:prstGeom prst="rect">
            <a:avLst/>
          </a:prstGeom>
        </p:spPr>
      </p:pic>
      <p:pic>
        <p:nvPicPr>
          <p:cNvPr id="8" name="図 7" descr="200px-Tillwe-pencil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34" y="3384550"/>
            <a:ext cx="3562066" cy="16573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425241" y="5752068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Wikipedia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9599" y="584200"/>
            <a:ext cx="8437201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/>
              <a:t>Hidden exact symmetry in </a:t>
            </a:r>
            <a:r>
              <a:rPr kumimoji="1" lang="en-US" altLang="ja-JP" sz="4400" dirty="0" err="1" smtClean="0"/>
              <a:t>graphene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951" y="274638"/>
            <a:ext cx="8194849" cy="96035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Stability of </a:t>
            </a:r>
            <a:r>
              <a:rPr lang="en-US" altLang="ja-JP" dirty="0" err="1" smtClean="0"/>
              <a:t>massless</a:t>
            </a:r>
            <a:r>
              <a:rPr lang="en-US" altLang="ja-JP" dirty="0" smtClean="0"/>
              <a:t> mode in </a:t>
            </a:r>
            <a:r>
              <a:rPr lang="en-US" altLang="ja-JP" dirty="0" err="1" smtClean="0"/>
              <a:t>graphene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9651" y="1600200"/>
            <a:ext cx="8715784" cy="227954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Conventional understanding in free theory:</a:t>
            </a:r>
          </a:p>
          <a:p>
            <a:pPr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Z2 symmetry  </a:t>
            </a:r>
          </a:p>
          <a:p>
            <a:pPr lvl="1">
              <a:buFont typeface="Wingdings" charset="2"/>
              <a:buChar char="Ø"/>
            </a:pPr>
            <a:r>
              <a:rPr lang="en-US" altLang="ja-JP" dirty="0" err="1" smtClean="0"/>
              <a:t>Hatsugai</a:t>
            </a:r>
            <a:r>
              <a:rPr lang="en-US" altLang="ja-JP" dirty="0" smtClean="0"/>
              <a:t>-Aoki-Fukui 2006</a:t>
            </a:r>
          </a:p>
          <a:p>
            <a:pPr lvl="1">
              <a:buFont typeface="Wingdings" charset="2"/>
              <a:buChar char="Ø"/>
            </a:pPr>
            <a:r>
              <a:rPr lang="en-US" altLang="ja-JP" dirty="0" err="1" smtClean="0"/>
              <a:t>Creutz</a:t>
            </a:r>
            <a:r>
              <a:rPr lang="en-US" altLang="ja-JP" dirty="0" smtClean="0"/>
              <a:t> 2008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4251" y="4217619"/>
            <a:ext cx="7102649" cy="13849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If gapless mode exists for a Hamiltonian,  it is stable </a:t>
            </a:r>
            <a:r>
              <a:rPr lang="en-US" altLang="ja-JP" sz="2800" dirty="0" smtClean="0">
                <a:solidFill>
                  <a:srgbClr val="0000FF"/>
                </a:solidFill>
              </a:rPr>
              <a:t>against any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small</a:t>
            </a:r>
            <a:r>
              <a:rPr lang="en-US" altLang="ja-JP" sz="2800" dirty="0" smtClean="0">
                <a:solidFill>
                  <a:srgbClr val="0000FF"/>
                </a:solidFill>
              </a:rPr>
              <a:t> changes of the Hamiltonian which preserves the Z2 symmetry. 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800" y="559242"/>
            <a:ext cx="8763000" cy="5566921"/>
          </a:xfrm>
        </p:spPr>
        <p:txBody>
          <a:bodyPr/>
          <a:lstStyle/>
          <a:p>
            <a:pPr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However, our electron has gauge interaction!</a:t>
            </a:r>
          </a:p>
          <a:p>
            <a:pPr>
              <a:buNone/>
            </a:pPr>
            <a:endParaRPr lang="en-US" altLang="ja-JP" sz="3600" dirty="0" smtClean="0"/>
          </a:p>
          <a:p>
            <a:r>
              <a:rPr lang="en-US" altLang="ja-JP" sz="2800" dirty="0" smtClean="0"/>
              <a:t>Unless there is some symmetry, </a:t>
            </a:r>
            <a:r>
              <a:rPr lang="en-US" altLang="ja-JP" sz="2800" dirty="0" err="1" smtClean="0"/>
              <a:t>radiative</a:t>
            </a:r>
            <a:r>
              <a:rPr lang="en-US" altLang="ja-JP" sz="2800" dirty="0" smtClean="0"/>
              <a:t> correction can give mass shift of cutoff order, which may not be small </a:t>
            </a:r>
            <a:endParaRPr lang="ja-JP" altLang="en-US" sz="2800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9937" y="3517900"/>
            <a:ext cx="7302347" cy="6463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86771" y="4381500"/>
            <a:ext cx="1677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00FF"/>
                </a:solidFill>
              </a:rPr>
              <a:t>Radiative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 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correction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4758294" y="3763239"/>
            <a:ext cx="36146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Large mass shift of cutoff order</a:t>
            </a:r>
            <a:endParaRPr kumimoji="1" lang="en-US" altLang="ja-JP" sz="3600" dirty="0" smtClean="0"/>
          </a:p>
        </p:txBody>
      </p:sp>
      <p:grpSp>
        <p:nvGrpSpPr>
          <p:cNvPr id="2" name="図形グループ 45"/>
          <p:cNvGrpSpPr/>
          <p:nvPr/>
        </p:nvGrpSpPr>
        <p:grpSpPr>
          <a:xfrm>
            <a:off x="183958" y="550409"/>
            <a:ext cx="9076294" cy="5466976"/>
            <a:chOff x="749393" y="550409"/>
            <a:chExt cx="9076294" cy="5466976"/>
          </a:xfrm>
        </p:grpSpPr>
        <p:grpSp>
          <p:nvGrpSpPr>
            <p:cNvPr id="3" name="図形グループ 31"/>
            <p:cNvGrpSpPr/>
            <p:nvPr/>
          </p:nvGrpSpPr>
          <p:grpSpPr>
            <a:xfrm>
              <a:off x="749393" y="550409"/>
              <a:ext cx="6589235" cy="5466976"/>
              <a:chOff x="115434" y="550409"/>
              <a:chExt cx="6589235" cy="5466976"/>
            </a:xfrm>
          </p:grpSpPr>
          <p:sp>
            <p:nvSpPr>
              <p:cNvPr id="4" name="テキスト ボックス 3"/>
              <p:cNvSpPr txBox="1"/>
              <p:nvPr/>
            </p:nvSpPr>
            <p:spPr>
              <a:xfrm>
                <a:off x="2083992" y="550409"/>
                <a:ext cx="447921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00" dirty="0" smtClean="0"/>
                  <a:t>Original Hamiltonian</a:t>
                </a:r>
                <a:endParaRPr kumimoji="1" lang="ja-JP" altLang="en-US" sz="4000" dirty="0"/>
              </a:p>
            </p:txBody>
          </p:sp>
          <p:cxnSp>
            <p:nvCxnSpPr>
              <p:cNvPr id="6" name="直線矢印コネクタ 5"/>
              <p:cNvCxnSpPr/>
              <p:nvPr/>
            </p:nvCxnSpPr>
            <p:spPr>
              <a:xfrm rot="5400000">
                <a:off x="1578126" y="1764161"/>
                <a:ext cx="2504940" cy="1493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/>
              <p:cNvCxnSpPr>
                <a:endCxn id="33" idx="0"/>
              </p:cNvCxnSpPr>
              <p:nvPr/>
            </p:nvCxnSpPr>
            <p:spPr>
              <a:xfrm rot="16200000" flipH="1">
                <a:off x="3735360" y="1566946"/>
                <a:ext cx="2504944" cy="18876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787991" y="1960212"/>
                <a:ext cx="3256020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smtClean="0">
                    <a:solidFill>
                      <a:srgbClr val="0000FF"/>
                    </a:solidFill>
                  </a:rPr>
                  <a:t>Small deformation</a:t>
                </a:r>
              </a:p>
              <a:p>
                <a:r>
                  <a:rPr lang="en-US" altLang="ja-JP" sz="3200" dirty="0" smtClean="0">
                    <a:solidFill>
                      <a:srgbClr val="0000FF"/>
                    </a:solidFill>
                  </a:rPr>
                  <a:t>in free theory</a:t>
                </a:r>
                <a:endParaRPr kumimoji="1" lang="ja-JP" alt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765717" y="1667824"/>
                <a:ext cx="1938952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err="1" smtClean="0">
                    <a:solidFill>
                      <a:srgbClr val="0000FF"/>
                    </a:solidFill>
                  </a:rPr>
                  <a:t>Radiative</a:t>
                </a:r>
                <a:r>
                  <a:rPr kumimoji="1" lang="en-US" altLang="ja-JP" sz="32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altLang="ja-JP" sz="3200" dirty="0" smtClean="0">
                    <a:solidFill>
                      <a:srgbClr val="0000FF"/>
                    </a:solidFill>
                  </a:rPr>
                  <a:t>Correction</a:t>
                </a:r>
                <a:endParaRPr kumimoji="1" lang="ja-JP" altLang="en-US" sz="3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15434" y="3763235"/>
                <a:ext cx="3928577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/>
                  <a:t>Small </a:t>
                </a:r>
                <a:r>
                  <a:rPr kumimoji="1" lang="en-US" altLang="ja-JP" sz="3200" dirty="0" smtClean="0"/>
                  <a:t>Z2-preserving a</a:t>
                </a:r>
                <a:r>
                  <a:rPr lang="en-US" altLang="ja-JP" sz="3200" dirty="0" smtClean="0"/>
                  <a:t>nd Z2- violating change</a:t>
                </a:r>
              </a:p>
            </p:txBody>
          </p:sp>
          <p:grpSp>
            <p:nvGrpSpPr>
              <p:cNvPr id="5" name="図形グループ 30"/>
              <p:cNvGrpSpPr/>
              <p:nvPr/>
            </p:nvGrpSpPr>
            <p:grpSpPr>
              <a:xfrm>
                <a:off x="263254" y="4415684"/>
                <a:ext cx="2781008" cy="1601701"/>
                <a:chOff x="263254" y="4415684"/>
                <a:chExt cx="2781008" cy="1601701"/>
              </a:xfrm>
            </p:grpSpPr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63254" y="5371054"/>
                  <a:ext cx="26120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600" dirty="0" smtClean="0">
                      <a:solidFill>
                        <a:srgbClr val="FF0000"/>
                      </a:solidFill>
                    </a:rPr>
                    <a:t>Z2 symmetry</a:t>
                  </a:r>
                  <a:endParaRPr kumimoji="1" lang="ja-JP" altLang="en-US" sz="36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" name="図形グループ 27"/>
                <p:cNvGrpSpPr/>
                <p:nvPr/>
              </p:nvGrpSpPr>
              <p:grpSpPr>
                <a:xfrm>
                  <a:off x="263254" y="4415684"/>
                  <a:ext cx="2781008" cy="419432"/>
                  <a:chOff x="3782196" y="4928320"/>
                  <a:chExt cx="2781008" cy="1013628"/>
                </a:xfrm>
              </p:grpSpPr>
              <p:cxnSp>
                <p:nvCxnSpPr>
                  <p:cNvPr id="22" name="直線コネクタ 21"/>
                  <p:cNvCxnSpPr/>
                  <p:nvPr/>
                </p:nvCxnSpPr>
                <p:spPr>
                  <a:xfrm>
                    <a:off x="3782196" y="4928320"/>
                    <a:ext cx="2781007" cy="101362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 rot="10800000" flipV="1">
                    <a:off x="3782197" y="4928320"/>
                    <a:ext cx="2781007" cy="101362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直線矢印コネクタ 29"/>
                <p:cNvCxnSpPr/>
                <p:nvPr/>
              </p:nvCxnSpPr>
              <p:spPr>
                <a:xfrm rot="16200000" flipV="1">
                  <a:off x="1315371" y="5188822"/>
                  <a:ext cx="692279" cy="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テキスト ボックス 34"/>
            <p:cNvSpPr txBox="1"/>
            <p:nvPr/>
          </p:nvSpPr>
          <p:spPr>
            <a:xfrm>
              <a:off x="4846965" y="5371054"/>
              <a:ext cx="4978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FF0000"/>
                  </a:solidFill>
                </a:rPr>
                <a:t>“flavor-</a:t>
              </a:r>
              <a:r>
                <a:rPr kumimoji="1" lang="en-US" altLang="ja-JP" sz="3600" dirty="0" err="1" smtClean="0">
                  <a:solidFill>
                    <a:srgbClr val="FF0000"/>
                  </a:solidFill>
                </a:rPr>
                <a:t>chiral</a:t>
              </a:r>
              <a:r>
                <a:rPr kumimoji="1" lang="en-US" altLang="ja-JP" sz="3600" dirty="0" smtClean="0">
                  <a:solidFill>
                    <a:srgbClr val="FF0000"/>
                  </a:solidFill>
                </a:rPr>
                <a:t>” symmetry?</a:t>
              </a:r>
              <a:endParaRPr kumimoji="1" lang="ja-JP" altLang="en-US" sz="3600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図形グループ 42"/>
            <p:cNvGrpSpPr/>
            <p:nvPr/>
          </p:nvGrpSpPr>
          <p:grpSpPr>
            <a:xfrm>
              <a:off x="5399677" y="3926346"/>
              <a:ext cx="2954892" cy="904685"/>
              <a:chOff x="7585529" y="1421408"/>
              <a:chExt cx="931528" cy="538804"/>
            </a:xfrm>
          </p:grpSpPr>
          <p:cxnSp>
            <p:nvCxnSpPr>
              <p:cNvPr id="40" name="直線コネクタ 39"/>
              <p:cNvCxnSpPr/>
              <p:nvPr/>
            </p:nvCxnSpPr>
            <p:spPr>
              <a:xfrm>
                <a:off x="7585529" y="1421408"/>
                <a:ext cx="931528" cy="5388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10800000" flipV="1">
                <a:off x="7585529" y="1421408"/>
                <a:ext cx="931528" cy="5388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直線矢印コネクタ 44"/>
            <p:cNvCxnSpPr/>
            <p:nvPr/>
          </p:nvCxnSpPr>
          <p:spPr>
            <a:xfrm rot="5400000" flipH="1" flipV="1">
              <a:off x="6429374" y="4979148"/>
              <a:ext cx="705907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直線矢印コネクタ 47"/>
          <p:cNvCxnSpPr/>
          <p:nvPr/>
        </p:nvCxnSpPr>
        <p:spPr>
          <a:xfrm flipV="1">
            <a:off x="3111304" y="5720582"/>
            <a:ext cx="1168744" cy="233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077787" y="6017385"/>
            <a:ext cx="320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Complementary</a:t>
            </a:r>
            <a:endParaRPr kumimoji="1" lang="ja-JP" altLang="en-US" sz="3600" dirty="0"/>
          </a:p>
        </p:txBody>
      </p:sp>
      <p:sp>
        <p:nvSpPr>
          <p:cNvPr id="54" name="スライド番号プレースホルダ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Goal of our work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0" y="1600200"/>
            <a:ext cx="8636000" cy="3314700"/>
          </a:xfrm>
        </p:spPr>
        <p:txBody>
          <a:bodyPr>
            <a:normAutofit/>
          </a:bodyPr>
          <a:lstStyle/>
          <a:p>
            <a:pPr marL="514350" indent="-514350">
              <a:buFont typeface="Wingdings" charset="2"/>
              <a:buChar char="Ø"/>
            </a:pPr>
            <a:r>
              <a:rPr lang="en-US" altLang="ja-JP" dirty="0" smtClean="0"/>
              <a:t>Find hidden exact “flavor-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” symmetry in the Hamiltonian for </a:t>
            </a:r>
            <a:r>
              <a:rPr lang="en-US" altLang="ja-JP" dirty="0" err="1" smtClean="0"/>
              <a:t>graphene</a:t>
            </a:r>
            <a:r>
              <a:rPr lang="en-US" altLang="ja-JP" dirty="0" smtClean="0"/>
              <a:t> (in free theory as a first step).</a:t>
            </a:r>
          </a:p>
          <a:p>
            <a:pPr marL="514350" indent="-514350">
              <a:buFont typeface="Wingdings" charset="2"/>
              <a:buChar char="Ø"/>
            </a:pPr>
            <a:r>
              <a:rPr lang="en-US" altLang="ja-JP" dirty="0" smtClean="0"/>
              <a:t>To do so, we apply the position space formalism,  which was first used for staggered </a:t>
            </a:r>
            <a:r>
              <a:rPr lang="en-US" altLang="ja-JP" dirty="0" err="1" smtClean="0"/>
              <a:t>fermion</a:t>
            </a:r>
            <a:r>
              <a:rPr lang="en-US" altLang="ja-JP" dirty="0" smtClean="0"/>
              <a:t>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22300" y="1600200"/>
            <a:ext cx="85217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Tight-binding Model</a:t>
            </a:r>
          </a:p>
          <a:p>
            <a:pPr marL="914400" lvl="1" indent="-514350"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 Theoretical basis and Dirac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Stability of gapless mode against deformation</a:t>
            </a:r>
          </a:p>
          <a:p>
            <a:pPr marL="914400" lvl="1" indent="-514350">
              <a:buNone/>
            </a:pPr>
            <a:r>
              <a:rPr lang="en-US" altLang="ja-JP" dirty="0" smtClean="0">
                <a:solidFill>
                  <a:srgbClr val="0000FF"/>
                </a:solidFill>
              </a:rPr>
              <a:t>Z2 symmetry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Position space formulation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Hidden exact symmetry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/>
              <a:t>Summary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42819" y="4241800"/>
            <a:ext cx="4737100" cy="96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39619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350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altLang="ja-JP" dirty="0" smtClean="0"/>
              <a:t>Tight-binding model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7777" y="2280283"/>
            <a:ext cx="3066521" cy="305003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8801" y="203235"/>
            <a:ext cx="7282566" cy="1977418"/>
          </a:xfrm>
          <a:prstGeom prst="rect">
            <a:avLst/>
          </a:prstGeom>
        </p:spPr>
      </p:pic>
      <p:grpSp>
        <p:nvGrpSpPr>
          <p:cNvPr id="25" name="図形グループ 24"/>
          <p:cNvGrpSpPr/>
          <p:nvPr/>
        </p:nvGrpSpPr>
        <p:grpSpPr>
          <a:xfrm>
            <a:off x="50800" y="3395347"/>
            <a:ext cx="4459162" cy="3432065"/>
            <a:chOff x="50800" y="3395347"/>
            <a:chExt cx="4459162" cy="3432065"/>
          </a:xfrm>
        </p:grpSpPr>
        <p:pic>
          <p:nvPicPr>
            <p:cNvPr id="12" name="図 11" descr="honeycomb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0800" y="3395347"/>
              <a:ext cx="4459162" cy="3432065"/>
            </a:xfrm>
            <a:prstGeom prst="rect">
              <a:avLst/>
            </a:prstGeom>
          </p:spPr>
        </p:pic>
        <p:grpSp>
          <p:nvGrpSpPr>
            <p:cNvPr id="20" name="図形グループ 19"/>
            <p:cNvGrpSpPr/>
            <p:nvPr/>
          </p:nvGrpSpPr>
          <p:grpSpPr>
            <a:xfrm>
              <a:off x="1600200" y="5016499"/>
              <a:ext cx="850900" cy="892387"/>
              <a:chOff x="1447800" y="4673600"/>
              <a:chExt cx="1003300" cy="1054100"/>
            </a:xfrm>
          </p:grpSpPr>
          <p:pic>
            <p:nvPicPr>
              <p:cNvPr id="17" name="図 1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1447800" y="5096087"/>
                <a:ext cx="342900" cy="406400"/>
              </a:xfrm>
              <a:prstGeom prst="rect">
                <a:avLst/>
              </a:prstGeom>
            </p:spPr>
          </p:pic>
          <p:pic>
            <p:nvPicPr>
              <p:cNvPr id="18" name="図 1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"/>
                  <a:stretch>
                    <a:fillRect/>
                  </a:stretch>
                </p:blipFill>
              </mc:Choice>
              <mc:Fallback>
                <p:blipFill>
                  <a:blip r:embed="rId10"/>
                  <a:stretch>
                    <a:fillRect/>
                  </a:stretch>
                </p:blipFill>
              </mc:Fallback>
            </mc:AlternateContent>
            <p:spPr>
              <a:xfrm>
                <a:off x="2070100" y="5321300"/>
                <a:ext cx="355600" cy="406400"/>
              </a:xfrm>
              <a:prstGeom prst="rect">
                <a:avLst/>
              </a:prstGeom>
            </p:spPr>
          </p:pic>
          <p:pic>
            <p:nvPicPr>
              <p:cNvPr id="19" name="図 1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"/>
                  <a:stretch>
                    <a:fillRect/>
                  </a:stretch>
                </p:blipFill>
              </mc:Choice>
              <mc:Fallback>
                <p:blipFill>
                  <a:blip r:embed="rId12"/>
                  <a:stretch>
                    <a:fillRect/>
                  </a:stretch>
                </p:blipFill>
              </mc:Fallback>
            </mc:AlternateContent>
            <p:spPr>
              <a:xfrm>
                <a:off x="2095500" y="4673600"/>
                <a:ext cx="355600" cy="406400"/>
              </a:xfrm>
              <a:prstGeom prst="rect">
                <a:avLst/>
              </a:prstGeom>
            </p:spPr>
          </p:pic>
        </p:grpSp>
        <p:sp>
          <p:nvSpPr>
            <p:cNvPr id="11" name="テキスト ボックス 10"/>
            <p:cNvSpPr txBox="1"/>
            <p:nvPr/>
          </p:nvSpPr>
          <p:spPr>
            <a:xfrm>
              <a:off x="94734" y="3477377"/>
              <a:ext cx="131496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smtClean="0">
                  <a:solidFill>
                    <a:srgbClr val="FF0000"/>
                  </a:solidFill>
                </a:rPr>
                <a:t>・　</a:t>
              </a:r>
              <a:r>
                <a:rPr lang="en-US" altLang="en-US" sz="2400" dirty="0" smtClean="0"/>
                <a:t>A site</a:t>
              </a:r>
            </a:p>
            <a:p>
              <a:r>
                <a:rPr lang="ja-JP" altLang="en-US" sz="2400" dirty="0" smtClean="0">
                  <a:solidFill>
                    <a:srgbClr val="3366FF"/>
                  </a:solidFill>
                </a:rPr>
                <a:t>・</a:t>
              </a:r>
              <a:r>
                <a:rPr lang="ja-JP" altLang="en-US" sz="2400" dirty="0" smtClean="0"/>
                <a:t>　</a:t>
              </a:r>
              <a:r>
                <a:rPr lang="en-US" altLang="ja-JP" sz="2400" dirty="0" smtClean="0"/>
                <a:t>B site</a:t>
              </a:r>
              <a:endParaRPr lang="en-US" altLang="en-US" sz="2400" dirty="0" smtClean="0"/>
            </a:p>
          </p:txBody>
        </p:sp>
        <p:sp>
          <p:nvSpPr>
            <p:cNvPr id="21" name="二等辺三角形 20"/>
            <p:cNvSpPr>
              <a:spLocks noChangeAspect="1"/>
            </p:cNvSpPr>
            <p:nvPr/>
          </p:nvSpPr>
          <p:spPr>
            <a:xfrm rot="1140000">
              <a:off x="2345030" y="4795519"/>
              <a:ext cx="212140" cy="182880"/>
            </a:xfrm>
            <a:prstGeom prst="triangl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二等辺三角形 21"/>
            <p:cNvSpPr>
              <a:spLocks noChangeAspect="1"/>
            </p:cNvSpPr>
            <p:nvPr/>
          </p:nvSpPr>
          <p:spPr>
            <a:xfrm rot="16200000">
              <a:off x="1245108" y="5386871"/>
              <a:ext cx="164592" cy="164592"/>
            </a:xfrm>
            <a:prstGeom prst="triangle">
              <a:avLst/>
            </a:prstGeom>
            <a:solidFill>
              <a:schemeClr val="tx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24" name="二等辺三角形 23"/>
            <p:cNvSpPr>
              <a:spLocks noChangeAspect="1"/>
            </p:cNvSpPr>
            <p:nvPr/>
          </p:nvSpPr>
          <p:spPr>
            <a:xfrm rot="9000000">
              <a:off x="2322948" y="5939008"/>
              <a:ext cx="164592" cy="164592"/>
            </a:xfrm>
            <a:prstGeom prst="triangle">
              <a:avLst/>
            </a:prstGeom>
            <a:solidFill>
              <a:schemeClr val="tx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dirty="0"/>
            </a:p>
          </p:txBody>
        </p:sp>
      </p:grpSp>
      <p:pic>
        <p:nvPicPr>
          <p:cNvPr id="26" name="図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229100" y="2180653"/>
            <a:ext cx="4305300" cy="809267"/>
          </a:xfrm>
          <a:prstGeom prst="rect">
            <a:avLst/>
          </a:prstGeom>
        </p:spPr>
      </p:pic>
      <p:grpSp>
        <p:nvGrpSpPr>
          <p:cNvPr id="28" name="図形グループ 27"/>
          <p:cNvGrpSpPr/>
          <p:nvPr/>
        </p:nvGrpSpPr>
        <p:grpSpPr>
          <a:xfrm>
            <a:off x="5320175" y="3700014"/>
            <a:ext cx="1780867" cy="1316485"/>
            <a:chOff x="4737100" y="3766037"/>
            <a:chExt cx="2028891" cy="1366136"/>
          </a:xfrm>
        </p:grpSpPr>
        <p:pic>
          <p:nvPicPr>
            <p:cNvPr id="14" name="図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4985875" y="3766037"/>
              <a:ext cx="1780116" cy="1366136"/>
            </a:xfrm>
            <a:prstGeom prst="rect">
              <a:avLst/>
            </a:prstGeom>
          </p:spPr>
        </p:pic>
        <p:sp>
          <p:nvSpPr>
            <p:cNvPr id="23" name="左中かっこ 22"/>
            <p:cNvSpPr/>
            <p:nvPr/>
          </p:nvSpPr>
          <p:spPr>
            <a:xfrm>
              <a:off x="4737100" y="3766037"/>
              <a:ext cx="248775" cy="1241914"/>
            </a:xfrm>
            <a:prstGeom prst="leftBrac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5320175" y="5614963"/>
            <a:ext cx="2957625" cy="1092261"/>
            <a:chOff x="4762500" y="5280458"/>
            <a:chExt cx="3358025" cy="1256853"/>
          </a:xfrm>
        </p:grpSpPr>
        <p:pic>
          <p:nvPicPr>
            <p:cNvPr id="27" name="図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4985875" y="5280458"/>
              <a:ext cx="3134650" cy="1256853"/>
            </a:xfrm>
            <a:prstGeom prst="rect">
              <a:avLst/>
            </a:prstGeom>
          </p:spPr>
        </p:pic>
        <p:sp>
          <p:nvSpPr>
            <p:cNvPr id="29" name="左中かっこ 28"/>
            <p:cNvSpPr/>
            <p:nvPr/>
          </p:nvSpPr>
          <p:spPr>
            <a:xfrm>
              <a:off x="4762500" y="5280458"/>
              <a:ext cx="223375" cy="1256853"/>
            </a:xfrm>
            <a:prstGeom prst="leftBrac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098755" y="3210681"/>
            <a:ext cx="236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Nearest-</a:t>
            </a:r>
            <a:r>
              <a:rPr lang="en-US" altLang="ja-JP" dirty="0" smtClean="0"/>
              <a:t>neighbor </a:t>
            </a:r>
            <a:r>
              <a:rPr kumimoji="1" lang="en-US" altLang="ja-JP" dirty="0" smtClean="0"/>
              <a:t>bond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20175" y="5240305"/>
            <a:ext cx="269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Fundamental lattice vector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1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8312" y="981075"/>
            <a:ext cx="5031487" cy="6616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ja-JP" sz="2800" dirty="0" smtClean="0"/>
              <a:t>Fourier </a:t>
            </a:r>
            <a:r>
              <a:rPr lang="en-US" altLang="ja-JP" sz="2800" dirty="0"/>
              <a:t>transformation of </a:t>
            </a:r>
            <a:r>
              <a:rPr lang="en-US" altLang="ja-JP" sz="2800" dirty="0" smtClean="0"/>
              <a:t>H  (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’=0 case)</a:t>
            </a:r>
            <a:endParaRPr lang="en-US" altLang="ja-JP" sz="18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/>
          </a:bodyPr>
          <a:lstStyle/>
          <a:p>
            <a:r>
              <a:rPr lang="en-US" altLang="ja-JP" sz="3600" cap="none" dirty="0" smtClean="0"/>
              <a:t>Energy spectrum</a:t>
            </a:r>
            <a:endParaRPr lang="ja-JP" altLang="en-US" sz="3600" cap="none" dirty="0"/>
          </a:p>
        </p:txBody>
      </p:sp>
      <p:sp>
        <p:nvSpPr>
          <p:cNvPr id="13321" name="テキスト ボックス 56"/>
          <p:cNvSpPr txBox="1">
            <a:spLocks noChangeArrowheads="1"/>
          </p:cNvSpPr>
          <p:nvPr/>
        </p:nvSpPr>
        <p:spPr bwMode="auto">
          <a:xfrm>
            <a:off x="5779451" y="981075"/>
            <a:ext cx="2581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ea typeface="Arial Unicode MS" pitchFamily="-107" charset="0"/>
                <a:cs typeface="Arial" pitchFamily="-107" charset="0"/>
              </a:rPr>
              <a:t>G. W. </a:t>
            </a:r>
            <a:r>
              <a:rPr lang="en-US" altLang="ja-JP" sz="2000" dirty="0" err="1">
                <a:ea typeface="Arial Unicode MS" pitchFamily="-107" charset="0"/>
                <a:cs typeface="Arial" pitchFamily="-107" charset="0"/>
              </a:rPr>
              <a:t>Semenoff</a:t>
            </a:r>
            <a:r>
              <a:rPr lang="en-US" altLang="ja-JP" sz="2000" dirty="0">
                <a:ea typeface="Arial Unicode MS" pitchFamily="-107" charset="0"/>
                <a:cs typeface="Arial" pitchFamily="-107" charset="0"/>
              </a:rPr>
              <a:t>, (1984)</a:t>
            </a:r>
            <a:endParaRPr lang="ja-JP" altLang="en-US" sz="2000" dirty="0">
              <a:ea typeface="Arial Unicode MS" pitchFamily="-107" charset="0"/>
              <a:cs typeface="Arial" pitchFamily="-107" charset="0"/>
            </a:endParaRPr>
          </a:p>
        </p:txBody>
      </p:sp>
      <p:sp>
        <p:nvSpPr>
          <p:cNvPr id="13322" name="スライド番号プレースホルダ 5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988AFF-A9C0-8E49-92BB-BC7B8260F546}" type="slidenum">
              <a:rPr lang="ja-JP" altLang="en-US"/>
              <a:pPr/>
              <a:t>17</a:t>
            </a:fld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7728" y="4330700"/>
            <a:ext cx="75602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One electron per site (= half-filled) 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r>
              <a:rPr lang="ja-JP" altLang="en-US" sz="28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altLang="ja-JP" sz="2800" dirty="0" smtClean="0">
                <a:solidFill>
                  <a:srgbClr val="0000FF"/>
                </a:solidFill>
                <a:sym typeface="Wingdings"/>
              </a:rPr>
              <a:t>  all negative energy states are filled(=Dirac sea) .</a:t>
            </a:r>
          </a:p>
          <a:p>
            <a:endParaRPr kumimoji="1" lang="en-US" altLang="ja-JP" sz="2800" dirty="0" smtClean="0">
              <a:sym typeface="Wingdings"/>
            </a:endParaRPr>
          </a:p>
          <a:p>
            <a:r>
              <a:rPr kumimoji="1" lang="en-US" altLang="ja-JP" sz="2800" dirty="0" smtClean="0">
                <a:sym typeface="Wingdings"/>
              </a:rPr>
              <a:t>If there is a gap, the system is insulator .</a:t>
            </a:r>
          </a:p>
          <a:p>
            <a:r>
              <a:rPr lang="en-US" altLang="ja-JP" sz="2800" dirty="0" smtClean="0">
                <a:sym typeface="Wingdings"/>
              </a:rPr>
              <a:t>If no gap, the system can be metallic.</a:t>
            </a: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7531585" y="4330700"/>
            <a:ext cx="1523515" cy="2175437"/>
            <a:chOff x="7620485" y="4753560"/>
            <a:chExt cx="1066315" cy="1752577"/>
          </a:xfrm>
        </p:grpSpPr>
        <p:sp>
          <p:nvSpPr>
            <p:cNvPr id="17" name="フリーフォーム 16"/>
            <p:cNvSpPr/>
            <p:nvPr/>
          </p:nvSpPr>
          <p:spPr>
            <a:xfrm>
              <a:off x="7777935" y="5702226"/>
              <a:ext cx="908865" cy="803911"/>
            </a:xfrm>
            <a:custGeom>
              <a:avLst/>
              <a:gdLst>
                <a:gd name="connsiteX0" fmla="*/ 0 w 908865"/>
                <a:gd name="connsiteY0" fmla="*/ 803911 h 803911"/>
                <a:gd name="connsiteX1" fmla="*/ 372867 w 908865"/>
                <a:gd name="connsiteY1" fmla="*/ 0 h 803911"/>
                <a:gd name="connsiteX2" fmla="*/ 908865 w 908865"/>
                <a:gd name="connsiteY2" fmla="*/ 803911 h 80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8865" h="803911">
                  <a:moveTo>
                    <a:pt x="0" y="803911"/>
                  </a:moveTo>
                  <a:cubicBezTo>
                    <a:pt x="110695" y="401955"/>
                    <a:pt x="221390" y="0"/>
                    <a:pt x="372867" y="0"/>
                  </a:cubicBezTo>
                  <a:cubicBezTo>
                    <a:pt x="524344" y="0"/>
                    <a:pt x="908865" y="803911"/>
                    <a:pt x="908865" y="803911"/>
                  </a:cubicBezTo>
                </a:path>
              </a:pathLst>
            </a:custGeom>
            <a:blipFill rotWithShape="1">
              <a:blip r:embed="rId2"/>
              <a:tile tx="0" ty="0" sx="100000" sy="100000" flip="none" algn="tl"/>
            </a:blip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7620485" y="4753560"/>
              <a:ext cx="897214" cy="782551"/>
            </a:xfrm>
            <a:custGeom>
              <a:avLst/>
              <a:gdLst>
                <a:gd name="connsiteX0" fmla="*/ 0 w 699127"/>
                <a:gd name="connsiteY0" fmla="*/ 81556 h 782551"/>
                <a:gd name="connsiteX1" fmla="*/ 431129 w 699127"/>
                <a:gd name="connsiteY1" fmla="*/ 768958 h 782551"/>
                <a:gd name="connsiteX2" fmla="*/ 699127 w 699127"/>
                <a:gd name="connsiteY2" fmla="*/ 0 h 78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127" h="782551">
                  <a:moveTo>
                    <a:pt x="0" y="81556"/>
                  </a:moveTo>
                  <a:cubicBezTo>
                    <a:pt x="157304" y="432053"/>
                    <a:pt x="314608" y="782551"/>
                    <a:pt x="431129" y="768958"/>
                  </a:cubicBezTo>
                  <a:cubicBezTo>
                    <a:pt x="547650" y="755365"/>
                    <a:pt x="699127" y="0"/>
                    <a:pt x="699127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06450" y="1642774"/>
            <a:ext cx="7554912" cy="781724"/>
          </a:xfrm>
          <a:prstGeom prst="rect">
            <a:avLst/>
          </a:prstGeom>
        </p:spPr>
      </p:pic>
      <p:pic>
        <p:nvPicPr>
          <p:cNvPr id="16" name="図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14263" y="2618386"/>
            <a:ext cx="3899231" cy="439103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197100" y="3506209"/>
            <a:ext cx="4362450" cy="41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90500" y="355600"/>
            <a:ext cx="8744422" cy="79851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ja-JP" sz="3200" dirty="0" smtClean="0"/>
              <a:t>Dirac point : the lowest energy state of </a:t>
            </a:r>
            <a:r>
              <a:rPr lang="en-US" altLang="ja-JP" sz="3200" dirty="0" err="1" smtClean="0"/>
              <a:t>graphene</a:t>
            </a:r>
            <a:r>
              <a:rPr lang="en-US" altLang="ja-JP" sz="3200" dirty="0" smtClean="0"/>
              <a:t>   </a:t>
            </a:r>
          </a:p>
        </p:txBody>
      </p:sp>
      <p:sp>
        <p:nvSpPr>
          <p:cNvPr id="13322" name="スライド番号プレースホルダ 5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988AFF-A9C0-8E49-92BB-BC7B8260F546}" type="slidenum">
              <a:rPr lang="ja-JP" altLang="en-US"/>
              <a:pPr/>
              <a:t>18</a:t>
            </a:fld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30624" y="2179703"/>
            <a:ext cx="28084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Two Solutions: </a:t>
            </a:r>
            <a:endParaRPr kumimoji="1" lang="ja-JP" altLang="en-US" sz="3200" dirty="0"/>
          </a:p>
        </p:txBody>
      </p:sp>
      <p:pic>
        <p:nvPicPr>
          <p:cNvPr id="10" name="図 9" descr="fig_b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" y="2940840"/>
            <a:ext cx="3554252" cy="2949663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435100" y="1154112"/>
            <a:ext cx="5880100" cy="571994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571392" y="2940840"/>
            <a:ext cx="5363530" cy="129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8313" y="981075"/>
            <a:ext cx="7467600" cy="5473700"/>
          </a:xfrm>
        </p:spPr>
        <p:txBody>
          <a:bodyPr/>
          <a:lstStyle/>
          <a:p>
            <a:pPr lvl="1">
              <a:buNone/>
            </a:pPr>
            <a:r>
              <a:rPr lang="en-US" altLang="ja-JP" dirty="0" smtClean="0"/>
              <a:t>Leading </a:t>
            </a:r>
            <a:r>
              <a:rPr lang="en-US" altLang="ja-JP" dirty="0"/>
              <a:t>order of expansion near K point</a:t>
            </a:r>
          </a:p>
          <a:p>
            <a:pPr lvl="1"/>
            <a:endParaRPr lang="en-US" altLang="ja-JP" sz="1800" dirty="0"/>
          </a:p>
          <a:p>
            <a:pPr lvl="1">
              <a:buFont typeface="Wingdings 2" pitchFamily="-107" charset="2"/>
              <a:buNone/>
            </a:pPr>
            <a:endParaRPr lang="en-US" altLang="ja-JP" sz="1800" dirty="0"/>
          </a:p>
          <a:p>
            <a:pPr lvl="1">
              <a:buFont typeface="Wingdings 2" pitchFamily="-107" charset="2"/>
              <a:buNone/>
            </a:pPr>
            <a:r>
              <a:rPr lang="en-US" altLang="ja-JP" sz="1800" dirty="0"/>
              <a:t>   </a:t>
            </a:r>
            <a:r>
              <a:rPr lang="en-US" altLang="ja-JP" sz="1800" dirty="0" smtClean="0"/>
              <a:t> </a:t>
            </a:r>
            <a:endParaRPr lang="en-US" altLang="ja-JP" sz="18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en-US" altLang="ja-JP" sz="3200" cap="none"/>
              <a:t>LOW ENERGY APPROXIMATION</a:t>
            </a:r>
            <a:endParaRPr lang="ja-JP" altLang="en-US" sz="3200" cap="none"/>
          </a:p>
        </p:txBody>
      </p:sp>
      <p:sp>
        <p:nvSpPr>
          <p:cNvPr id="13322" name="スライド番号プレースホルダ 5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988AFF-A9C0-8E49-92BB-BC7B8260F546}" type="slidenum">
              <a:rPr lang="ja-JP" altLang="en-US"/>
              <a:pPr/>
              <a:t>19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1215" y="4700954"/>
            <a:ext cx="63868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Emergence of </a:t>
            </a:r>
            <a:r>
              <a:rPr kumimoji="1" lang="en-US" altLang="ja-JP" sz="3200" dirty="0" err="1" smtClean="0"/>
              <a:t>massless</a:t>
            </a:r>
            <a:r>
              <a:rPr kumimoji="1" lang="en-US" altLang="ja-JP" sz="3200" dirty="0" smtClean="0"/>
              <a:t> Dirac </a:t>
            </a:r>
            <a:r>
              <a:rPr kumimoji="1" lang="en-US" altLang="ja-JP" sz="3200" dirty="0" err="1" smtClean="0"/>
              <a:t>fermion</a:t>
            </a:r>
            <a:endParaRPr kumimoji="1" lang="ja-JP" altLang="en-US" sz="3200" dirty="0"/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22500" y="2984500"/>
            <a:ext cx="5435600" cy="1283406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5100" y="1816100"/>
            <a:ext cx="8839200" cy="840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92100" y="1293248"/>
            <a:ext cx="85725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 smtClean="0"/>
              <a:t>This talk is based on the work in collaboration with</a:t>
            </a:r>
          </a:p>
          <a:p>
            <a:endParaRPr lang="en-US" altLang="ja-JP" sz="3200" dirty="0" smtClean="0"/>
          </a:p>
          <a:p>
            <a:pPr>
              <a:buFont typeface="Arial"/>
              <a:buChar char="•"/>
            </a:pPr>
            <a:r>
              <a:rPr lang="en-US" altLang="ja-JP" sz="2800" dirty="0" smtClean="0"/>
              <a:t> </a:t>
            </a:r>
            <a:r>
              <a:rPr lang="en-US" altLang="ja-JP" sz="2800" u="sng" dirty="0" smtClean="0">
                <a:solidFill>
                  <a:srgbClr val="0000FF"/>
                </a:solidFill>
              </a:rPr>
              <a:t> Masaki </a:t>
            </a:r>
            <a:r>
              <a:rPr lang="en-US" altLang="ja-JP" sz="2800" u="sng" dirty="0" err="1" smtClean="0">
                <a:solidFill>
                  <a:srgbClr val="0000FF"/>
                </a:solidFill>
              </a:rPr>
              <a:t>Hirotsu</a:t>
            </a:r>
            <a:r>
              <a:rPr lang="en-US" altLang="ja-JP" sz="2800" dirty="0" smtClean="0"/>
              <a:t> (Osaka), T.O. and  </a:t>
            </a:r>
            <a:r>
              <a:rPr lang="en-US" altLang="ja-JP" sz="2800" u="sng" dirty="0" err="1" smtClean="0">
                <a:solidFill>
                  <a:srgbClr val="0000FF"/>
                </a:solidFill>
              </a:rPr>
              <a:t>Eigo</a:t>
            </a:r>
            <a:r>
              <a:rPr lang="en-US" altLang="ja-JP" sz="2800" u="sng" dirty="0" smtClean="0">
                <a:solidFill>
                  <a:srgbClr val="0000FF"/>
                </a:solidFill>
              </a:rPr>
              <a:t> </a:t>
            </a:r>
            <a:r>
              <a:rPr lang="en-US" altLang="ja-JP" sz="2800" u="sng" dirty="0" err="1" smtClean="0">
                <a:solidFill>
                  <a:srgbClr val="0000FF"/>
                </a:solidFill>
              </a:rPr>
              <a:t>Shintani</a:t>
            </a:r>
            <a:r>
              <a:rPr lang="en-US" altLang="ja-JP" sz="2800" u="sng" dirty="0" smtClean="0">
                <a:solidFill>
                  <a:srgbClr val="0000FF"/>
                </a:solidFill>
              </a:rPr>
              <a:t> </a:t>
            </a:r>
            <a:r>
              <a:rPr lang="en-US" altLang="ja-JP" sz="2800" dirty="0" smtClean="0"/>
              <a:t>(Mainz)</a:t>
            </a:r>
            <a:endParaRPr lang="en-US" altLang="ja-JP" sz="2800" u="sng" dirty="0" smtClean="0">
              <a:solidFill>
                <a:srgbClr val="0000FF"/>
              </a:solidFill>
            </a:endParaRPr>
          </a:p>
          <a:p>
            <a:r>
              <a:rPr lang="en-US" altLang="ja-JP" sz="3200" dirty="0" smtClean="0"/>
              <a:t>	</a:t>
            </a:r>
            <a:r>
              <a:rPr lang="en-US" altLang="ja-JP" sz="2400" dirty="0" err="1" smtClean="0"/>
              <a:t>Nucl</a:t>
            </a:r>
            <a:r>
              <a:rPr lang="en-US" altLang="ja-JP" sz="2400" dirty="0" smtClean="0"/>
              <a:t>. Phys. B885 (2014) 61, arXiv:1303.2886(hep-lat),</a:t>
            </a:r>
          </a:p>
          <a:p>
            <a:endParaRPr lang="en-US" altLang="ja-JP" sz="3200" dirty="0" smtClean="0"/>
          </a:p>
          <a:p>
            <a:pPr>
              <a:buFont typeface="Arial"/>
              <a:buChar char="•"/>
            </a:pPr>
            <a:r>
              <a:rPr lang="en-US" altLang="ja-JP" sz="3200" dirty="0" smtClean="0"/>
              <a:t>  </a:t>
            </a:r>
            <a:r>
              <a:rPr lang="en-US" altLang="ja-JP" sz="2800" u="sng" dirty="0" err="1" smtClean="0">
                <a:solidFill>
                  <a:srgbClr val="0000FF"/>
                </a:solidFill>
              </a:rPr>
              <a:t>Aya</a:t>
            </a:r>
            <a:r>
              <a:rPr lang="en-US" altLang="ja-JP" sz="2800" u="sng" dirty="0" smtClean="0">
                <a:solidFill>
                  <a:srgbClr val="0000FF"/>
                </a:solidFill>
              </a:rPr>
              <a:t> </a:t>
            </a:r>
            <a:r>
              <a:rPr lang="en-US" altLang="ja-JP" sz="2800" u="sng" dirty="0" err="1" smtClean="0">
                <a:solidFill>
                  <a:srgbClr val="0000FF"/>
                </a:solidFill>
              </a:rPr>
              <a:t>Kagimura</a:t>
            </a:r>
            <a:r>
              <a:rPr lang="en-US" altLang="ja-JP" sz="2800" dirty="0" smtClean="0"/>
              <a:t> (Osaka), </a:t>
            </a:r>
            <a:r>
              <a:rPr lang="en-US" altLang="ja-JP" sz="2800" dirty="0" err="1" smtClean="0"/>
              <a:t>Hirotsu</a:t>
            </a:r>
            <a:r>
              <a:rPr lang="en-US" altLang="ja-JP" sz="2800" dirty="0" smtClean="0"/>
              <a:t>, T.O. and </a:t>
            </a:r>
            <a:r>
              <a:rPr lang="en-US" altLang="ja-JP" sz="2800" dirty="0" err="1" smtClean="0"/>
              <a:t>Shintani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3200" dirty="0" smtClean="0"/>
              <a:t>	</a:t>
            </a:r>
            <a:r>
              <a:rPr lang="en-US" altLang="ja-JP" sz="2400" dirty="0" smtClean="0"/>
              <a:t>work in progress. </a:t>
            </a:r>
          </a:p>
          <a:p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altLang="ja-JP" dirty="0" smtClean="0"/>
              <a:t>AB stacked </a:t>
            </a:r>
            <a:r>
              <a:rPr lang="en-US" altLang="ja-JP" dirty="0" err="1" smtClean="0"/>
              <a:t>bilayer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graphene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20</a:t>
            </a:fld>
            <a:endParaRPr lang="ja-JP" altLang="en-US"/>
          </a:p>
        </p:txBody>
      </p:sp>
      <p:grpSp>
        <p:nvGrpSpPr>
          <p:cNvPr id="44" name="図形グループ 43"/>
          <p:cNvGrpSpPr>
            <a:grpSpLocks noChangeAspect="1"/>
          </p:cNvGrpSpPr>
          <p:nvPr/>
        </p:nvGrpSpPr>
        <p:grpSpPr>
          <a:xfrm>
            <a:off x="279409" y="1079502"/>
            <a:ext cx="4148933" cy="3517898"/>
            <a:chOff x="381000" y="1079500"/>
            <a:chExt cx="5448300" cy="4619625"/>
          </a:xfrm>
        </p:grpSpPr>
        <p:grpSp>
          <p:nvGrpSpPr>
            <p:cNvPr id="36" name="図形グループ 35"/>
            <p:cNvGrpSpPr/>
            <p:nvPr/>
          </p:nvGrpSpPr>
          <p:grpSpPr>
            <a:xfrm>
              <a:off x="381000" y="1260475"/>
              <a:ext cx="5448300" cy="4438650"/>
              <a:chOff x="660400" y="1260475"/>
              <a:chExt cx="5448300" cy="4438650"/>
            </a:xfrm>
          </p:grpSpPr>
          <p:grpSp>
            <p:nvGrpSpPr>
              <p:cNvPr id="29" name="図形グループ 28"/>
              <p:cNvGrpSpPr/>
              <p:nvPr/>
            </p:nvGrpSpPr>
            <p:grpSpPr>
              <a:xfrm>
                <a:off x="660400" y="1260475"/>
                <a:ext cx="5448300" cy="4438650"/>
                <a:chOff x="1422400" y="1917700"/>
                <a:chExt cx="5448300" cy="4438650"/>
              </a:xfrm>
            </p:grpSpPr>
            <p:pic>
              <p:nvPicPr>
                <p:cNvPr id="9" name="図 8" descr="hexagon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22400" y="1917700"/>
                  <a:ext cx="5448300" cy="4438650"/>
                </a:xfrm>
                <a:prstGeom prst="rect">
                  <a:avLst/>
                </a:prstGeom>
              </p:spPr>
            </p:pic>
            <p:cxnSp>
              <p:nvCxnSpPr>
                <p:cNvPr id="11" name="直線コネクタ 10"/>
                <p:cNvCxnSpPr/>
                <p:nvPr/>
              </p:nvCxnSpPr>
              <p:spPr>
                <a:xfrm rot="5400000">
                  <a:off x="3898900" y="3213148"/>
                  <a:ext cx="1143000" cy="64770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円/楕円 11"/>
                <p:cNvSpPr>
                  <a:spLocks noChangeAspect="1"/>
                </p:cNvSpPr>
                <p:nvPr/>
              </p:nvSpPr>
              <p:spPr>
                <a:xfrm>
                  <a:off x="3956050" y="3968799"/>
                  <a:ext cx="342900" cy="342900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4" name="直線コネクタ 13"/>
                <p:cNvCxnSpPr/>
                <p:nvPr/>
              </p:nvCxnSpPr>
              <p:spPr>
                <a:xfrm rot="16200000" flipH="1">
                  <a:off x="4089403" y="4521246"/>
                  <a:ext cx="876296" cy="457202"/>
                </a:xfrm>
                <a:prstGeom prst="line">
                  <a:avLst/>
                </a:prstGeom>
                <a:ln>
                  <a:prstDash val="lgDash"/>
                </a:ln>
                <a:scene3d>
                  <a:camera prst="orthographicFront">
                    <a:rot lat="0" lon="0" rev="360000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2927350" y="4121199"/>
                  <a:ext cx="1028700" cy="2382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680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14550" y="2019300"/>
                <a:ext cx="3302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6807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60801" y="1701800"/>
                <a:ext cx="342900" cy="31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6808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22600" y="2832100"/>
                <a:ext cx="34290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1" name="直線コネクタ 30"/>
              <p:cNvCxnSpPr/>
              <p:nvPr/>
            </p:nvCxnSpPr>
            <p:spPr>
              <a:xfrm>
                <a:off x="4394200" y="2193973"/>
                <a:ext cx="1155700" cy="158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4394200" y="4711700"/>
                <a:ext cx="1155700" cy="1270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809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81500" y="2032000"/>
                <a:ext cx="33020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38" name="直線コネクタ 37"/>
            <p:cNvCxnSpPr/>
            <p:nvPr/>
          </p:nvCxnSpPr>
          <p:spPr>
            <a:xfrm rot="16200000" flipH="1">
              <a:off x="718344" y="2417017"/>
              <a:ext cx="1116013" cy="67310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>
              <a:off x="741388" y="3852887"/>
              <a:ext cx="1069926" cy="673101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16200000" flipH="1">
              <a:off x="2943225" y="1222375"/>
              <a:ext cx="952500" cy="66675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図形グループ 27"/>
          <p:cNvGrpSpPr/>
          <p:nvPr/>
        </p:nvGrpSpPr>
        <p:grpSpPr>
          <a:xfrm>
            <a:off x="5130800" y="1453346"/>
            <a:ext cx="3092450" cy="954107"/>
            <a:chOff x="5848350" y="1524684"/>
            <a:chExt cx="3092450" cy="954107"/>
          </a:xfrm>
        </p:grpSpPr>
        <p:grpSp>
          <p:nvGrpSpPr>
            <p:cNvPr id="51" name="図形グループ 50"/>
            <p:cNvGrpSpPr/>
            <p:nvPr/>
          </p:nvGrpSpPr>
          <p:grpSpPr>
            <a:xfrm>
              <a:off x="5908675" y="2006600"/>
              <a:ext cx="768350" cy="444500"/>
              <a:chOff x="6172200" y="1943100"/>
              <a:chExt cx="768350" cy="444500"/>
            </a:xfrm>
          </p:grpSpPr>
          <p:pic>
            <p:nvPicPr>
              <p:cNvPr id="76810" name="Picture 1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172200" y="1955800"/>
                <a:ext cx="33020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6811" name="Picture 1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597650" y="1943100"/>
                <a:ext cx="342900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0" name="図形グループ 49"/>
            <p:cNvGrpSpPr/>
            <p:nvPr/>
          </p:nvGrpSpPr>
          <p:grpSpPr>
            <a:xfrm>
              <a:off x="5848350" y="1612900"/>
              <a:ext cx="825500" cy="342900"/>
              <a:chOff x="6172200" y="2609850"/>
              <a:chExt cx="825500" cy="342900"/>
            </a:xfrm>
          </p:grpSpPr>
          <p:pic>
            <p:nvPicPr>
              <p:cNvPr id="76812" name="Picture 1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654800" y="2609850"/>
                <a:ext cx="342900" cy="31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6813" name="Picture 1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172200" y="2609850"/>
                <a:ext cx="3302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9" name="テキスト ボックス 48"/>
            <p:cNvSpPr txBox="1"/>
            <p:nvPr/>
          </p:nvSpPr>
          <p:spPr>
            <a:xfrm>
              <a:off x="6997700" y="1524684"/>
              <a:ext cx="19431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Upper layer</a:t>
              </a:r>
            </a:p>
            <a:p>
              <a:r>
                <a:rPr lang="en-US" altLang="ja-JP" sz="2800" dirty="0" smtClean="0"/>
                <a:t>Lower layer</a:t>
              </a:r>
              <a:endParaRPr kumimoji="1" lang="ja-JP" altLang="en-US" sz="2800" dirty="0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79409" y="4762212"/>
            <a:ext cx="5496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Inter-layer hopping Hamiltonian</a:t>
            </a:r>
            <a:endParaRPr kumimoji="1" lang="ja-JP" altLang="en-US" sz="3200" dirty="0"/>
          </a:p>
        </p:txBody>
      </p:sp>
      <p:pic>
        <p:nvPicPr>
          <p:cNvPr id="34" name="図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66700" y="5505609"/>
            <a:ext cx="8877300" cy="850741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5461000" y="3275885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sites sit on top of </a:t>
            </a:r>
            <a:endParaRPr kumimoji="1" lang="ja-JP" altLang="en-US" sz="2400" dirty="0"/>
          </a:p>
        </p:txBody>
      </p:sp>
      <p:pic>
        <p:nvPicPr>
          <p:cNvPr id="37" name="図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893050" y="3312065"/>
            <a:ext cx="330200" cy="431800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870450" y="3364785"/>
            <a:ext cx="3429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2100" y="292101"/>
            <a:ext cx="6959600" cy="507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800" dirty="0" smtClean="0"/>
              <a:t>Total </a:t>
            </a:r>
            <a:r>
              <a:rPr lang="en-US" altLang="ja-JP" sz="2800" dirty="0" err="1" smtClean="0"/>
              <a:t>Hamilonian</a:t>
            </a:r>
            <a:r>
              <a:rPr lang="en-US" altLang="ja-JP" sz="2800" dirty="0" smtClean="0"/>
              <a:t> matrix for bi-layer </a:t>
            </a:r>
            <a:r>
              <a:rPr lang="en-US" altLang="ja-JP" sz="2800" dirty="0" err="1" smtClean="0"/>
              <a:t>graphene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2100" y="1917412"/>
            <a:ext cx="3461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Energy </a:t>
            </a:r>
            <a:r>
              <a:rPr lang="en-US" altLang="ja-JP" sz="2800" dirty="0" err="1" smtClean="0"/>
              <a:t>Eigenvalue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E(k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899" y="5833130"/>
            <a:ext cx="767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Gapless mode with quadratic dispersion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grpSp>
        <p:nvGrpSpPr>
          <p:cNvPr id="37" name="図形グループ 36"/>
          <p:cNvGrpSpPr/>
          <p:nvPr/>
        </p:nvGrpSpPr>
        <p:grpSpPr>
          <a:xfrm>
            <a:off x="5985237" y="3925647"/>
            <a:ext cx="2701563" cy="1930389"/>
            <a:chOff x="6019800" y="4355602"/>
            <a:chExt cx="2946400" cy="2236214"/>
          </a:xfrm>
        </p:grpSpPr>
        <p:grpSp>
          <p:nvGrpSpPr>
            <p:cNvPr id="23" name="図形グループ 22"/>
            <p:cNvGrpSpPr/>
            <p:nvPr/>
          </p:nvGrpSpPr>
          <p:grpSpPr>
            <a:xfrm>
              <a:off x="6019800" y="4355602"/>
              <a:ext cx="2946400" cy="2176168"/>
              <a:chOff x="6019800" y="4355602"/>
              <a:chExt cx="2946400" cy="2176168"/>
            </a:xfrm>
          </p:grpSpPr>
          <p:cxnSp>
            <p:nvCxnSpPr>
              <p:cNvPr id="18" name="直線矢印コネクタ 17"/>
              <p:cNvCxnSpPr/>
              <p:nvPr/>
            </p:nvCxnSpPr>
            <p:spPr>
              <a:xfrm flipV="1">
                <a:off x="6019800" y="5689600"/>
                <a:ext cx="2667000" cy="21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 rot="5400000" flipH="1" flipV="1">
                <a:off x="5350760" y="5520088"/>
                <a:ext cx="202177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6359286" y="4355602"/>
                <a:ext cx="1001511" cy="42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Energy</a:t>
                </a:r>
                <a:endParaRPr kumimoji="1" lang="ja-JP" altLang="en-US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8676600" y="5499526"/>
                <a:ext cx="289600" cy="748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k</a:t>
                </a:r>
                <a:endParaRPr kumimoji="1" lang="ja-JP" altLang="en-US" dirty="0"/>
              </a:p>
            </p:txBody>
          </p:sp>
        </p:grpSp>
        <p:sp>
          <p:nvSpPr>
            <p:cNvPr id="31" name="フリーフォーム 30"/>
            <p:cNvSpPr/>
            <p:nvPr/>
          </p:nvSpPr>
          <p:spPr>
            <a:xfrm>
              <a:off x="6718299" y="5156200"/>
              <a:ext cx="1479917" cy="533400"/>
            </a:xfrm>
            <a:custGeom>
              <a:avLst/>
              <a:gdLst>
                <a:gd name="connsiteX0" fmla="*/ 0 w 1638300"/>
                <a:gd name="connsiteY0" fmla="*/ 0 h 734483"/>
                <a:gd name="connsiteX1" fmla="*/ 292100 w 1638300"/>
                <a:gd name="connsiteY1" fmla="*/ 457200 h 734483"/>
                <a:gd name="connsiteX2" fmla="*/ 660400 w 1638300"/>
                <a:gd name="connsiteY2" fmla="*/ 685800 h 734483"/>
                <a:gd name="connsiteX3" fmla="*/ 901700 w 1638300"/>
                <a:gd name="connsiteY3" fmla="*/ 723900 h 734483"/>
                <a:gd name="connsiteX4" fmla="*/ 1219200 w 1638300"/>
                <a:gd name="connsiteY4" fmla="*/ 622300 h 734483"/>
                <a:gd name="connsiteX5" fmla="*/ 1397000 w 1638300"/>
                <a:gd name="connsiteY5" fmla="*/ 406400 h 734483"/>
                <a:gd name="connsiteX6" fmla="*/ 1638300 w 1638300"/>
                <a:gd name="connsiteY6" fmla="*/ 25400 h 734483"/>
                <a:gd name="connsiteX7" fmla="*/ 1638300 w 1638300"/>
                <a:gd name="connsiteY7" fmla="*/ 25400 h 734483"/>
                <a:gd name="connsiteX8" fmla="*/ 1638300 w 1638300"/>
                <a:gd name="connsiteY8" fmla="*/ 25400 h 73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300" h="734483">
                  <a:moveTo>
                    <a:pt x="0" y="0"/>
                  </a:moveTo>
                  <a:cubicBezTo>
                    <a:pt x="91016" y="171450"/>
                    <a:pt x="182033" y="342900"/>
                    <a:pt x="292100" y="457200"/>
                  </a:cubicBezTo>
                  <a:cubicBezTo>
                    <a:pt x="402167" y="571500"/>
                    <a:pt x="558800" y="641350"/>
                    <a:pt x="660400" y="685800"/>
                  </a:cubicBezTo>
                  <a:cubicBezTo>
                    <a:pt x="762000" y="730250"/>
                    <a:pt x="808567" y="734483"/>
                    <a:pt x="901700" y="723900"/>
                  </a:cubicBezTo>
                  <a:cubicBezTo>
                    <a:pt x="994833" y="713317"/>
                    <a:pt x="1136650" y="675217"/>
                    <a:pt x="1219200" y="622300"/>
                  </a:cubicBezTo>
                  <a:cubicBezTo>
                    <a:pt x="1301750" y="569383"/>
                    <a:pt x="1327150" y="505883"/>
                    <a:pt x="1397000" y="406400"/>
                  </a:cubicBezTo>
                  <a:cubicBezTo>
                    <a:pt x="1466850" y="306917"/>
                    <a:pt x="1638300" y="25400"/>
                    <a:pt x="1638300" y="25400"/>
                  </a:cubicBezTo>
                  <a:lnTo>
                    <a:pt x="1638300" y="25400"/>
                  </a:lnTo>
                  <a:lnTo>
                    <a:pt x="1638300" y="2540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6692900" y="4855633"/>
              <a:ext cx="1485900" cy="575733"/>
            </a:xfrm>
            <a:custGeom>
              <a:avLst/>
              <a:gdLst>
                <a:gd name="connsiteX0" fmla="*/ 0 w 1485900"/>
                <a:gd name="connsiteY0" fmla="*/ 0 h 575733"/>
                <a:gd name="connsiteX1" fmla="*/ 304800 w 1485900"/>
                <a:gd name="connsiteY1" fmla="*/ 355600 h 575733"/>
                <a:gd name="connsiteX2" fmla="*/ 304800 w 1485900"/>
                <a:gd name="connsiteY2" fmla="*/ 355600 h 575733"/>
                <a:gd name="connsiteX3" fmla="*/ 533400 w 1485900"/>
                <a:gd name="connsiteY3" fmla="*/ 495300 h 575733"/>
                <a:gd name="connsiteX4" fmla="*/ 800100 w 1485900"/>
                <a:gd name="connsiteY4" fmla="*/ 571500 h 575733"/>
                <a:gd name="connsiteX5" fmla="*/ 1117600 w 1485900"/>
                <a:gd name="connsiteY5" fmla="*/ 469900 h 575733"/>
                <a:gd name="connsiteX6" fmla="*/ 1320800 w 1485900"/>
                <a:gd name="connsiteY6" fmla="*/ 266700 h 575733"/>
                <a:gd name="connsiteX7" fmla="*/ 1485900 w 1485900"/>
                <a:gd name="connsiteY7" fmla="*/ 76200 h 575733"/>
                <a:gd name="connsiteX8" fmla="*/ 1485900 w 1485900"/>
                <a:gd name="connsiteY8" fmla="*/ 76200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900" h="575733">
                  <a:moveTo>
                    <a:pt x="0" y="0"/>
                  </a:moveTo>
                  <a:lnTo>
                    <a:pt x="304800" y="355600"/>
                  </a:lnTo>
                  <a:lnTo>
                    <a:pt x="304800" y="355600"/>
                  </a:lnTo>
                  <a:cubicBezTo>
                    <a:pt x="342900" y="378883"/>
                    <a:pt x="450850" y="459317"/>
                    <a:pt x="533400" y="495300"/>
                  </a:cubicBezTo>
                  <a:cubicBezTo>
                    <a:pt x="615950" y="531283"/>
                    <a:pt x="702733" y="575733"/>
                    <a:pt x="800100" y="571500"/>
                  </a:cubicBezTo>
                  <a:cubicBezTo>
                    <a:pt x="897467" y="567267"/>
                    <a:pt x="1030817" y="520700"/>
                    <a:pt x="1117600" y="469900"/>
                  </a:cubicBezTo>
                  <a:cubicBezTo>
                    <a:pt x="1204383" y="419100"/>
                    <a:pt x="1259417" y="332317"/>
                    <a:pt x="1320800" y="266700"/>
                  </a:cubicBezTo>
                  <a:cubicBezTo>
                    <a:pt x="1382183" y="201083"/>
                    <a:pt x="1485900" y="76200"/>
                    <a:pt x="1485900" y="76200"/>
                  </a:cubicBezTo>
                  <a:lnTo>
                    <a:pt x="1485900" y="762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 rot="10800000">
              <a:off x="6800348" y="6001266"/>
              <a:ext cx="1460500" cy="590550"/>
            </a:xfrm>
            <a:custGeom>
              <a:avLst/>
              <a:gdLst>
                <a:gd name="connsiteX0" fmla="*/ 0 w 1460500"/>
                <a:gd name="connsiteY0" fmla="*/ 0 h 590550"/>
                <a:gd name="connsiteX1" fmla="*/ 317500 w 1460500"/>
                <a:gd name="connsiteY1" fmla="*/ 355600 h 590550"/>
                <a:gd name="connsiteX2" fmla="*/ 584200 w 1460500"/>
                <a:gd name="connsiteY2" fmla="*/ 520700 h 590550"/>
                <a:gd name="connsiteX3" fmla="*/ 774700 w 1460500"/>
                <a:gd name="connsiteY3" fmla="*/ 584200 h 590550"/>
                <a:gd name="connsiteX4" fmla="*/ 1104900 w 1460500"/>
                <a:gd name="connsiteY4" fmla="*/ 482600 h 590550"/>
                <a:gd name="connsiteX5" fmla="*/ 1320800 w 1460500"/>
                <a:gd name="connsiteY5" fmla="*/ 266700 h 590550"/>
                <a:gd name="connsiteX6" fmla="*/ 1460500 w 1460500"/>
                <a:gd name="connsiteY6" fmla="*/ 6350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500" h="590550">
                  <a:moveTo>
                    <a:pt x="0" y="0"/>
                  </a:moveTo>
                  <a:cubicBezTo>
                    <a:pt x="110066" y="134408"/>
                    <a:pt x="220133" y="268817"/>
                    <a:pt x="317500" y="355600"/>
                  </a:cubicBezTo>
                  <a:cubicBezTo>
                    <a:pt x="414867" y="442383"/>
                    <a:pt x="508000" y="482600"/>
                    <a:pt x="584200" y="520700"/>
                  </a:cubicBezTo>
                  <a:cubicBezTo>
                    <a:pt x="660400" y="558800"/>
                    <a:pt x="687917" y="590550"/>
                    <a:pt x="774700" y="584200"/>
                  </a:cubicBezTo>
                  <a:cubicBezTo>
                    <a:pt x="861483" y="577850"/>
                    <a:pt x="1013883" y="535517"/>
                    <a:pt x="1104900" y="482600"/>
                  </a:cubicBezTo>
                  <a:cubicBezTo>
                    <a:pt x="1195917" y="429683"/>
                    <a:pt x="1261533" y="336550"/>
                    <a:pt x="1320800" y="266700"/>
                  </a:cubicBezTo>
                  <a:cubicBezTo>
                    <a:pt x="1380067" y="196850"/>
                    <a:pt x="1460500" y="63500"/>
                    <a:pt x="1460500" y="635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6807200" y="5710767"/>
              <a:ext cx="1447800" cy="575733"/>
            </a:xfrm>
            <a:custGeom>
              <a:avLst/>
              <a:gdLst>
                <a:gd name="connsiteX0" fmla="*/ 0 w 1447800"/>
                <a:gd name="connsiteY0" fmla="*/ 524933 h 575733"/>
                <a:gd name="connsiteX1" fmla="*/ 292100 w 1447800"/>
                <a:gd name="connsiteY1" fmla="*/ 156633 h 575733"/>
                <a:gd name="connsiteX2" fmla="*/ 571500 w 1447800"/>
                <a:gd name="connsiteY2" fmla="*/ 29633 h 575733"/>
                <a:gd name="connsiteX3" fmla="*/ 749300 w 1447800"/>
                <a:gd name="connsiteY3" fmla="*/ 16933 h 575733"/>
                <a:gd name="connsiteX4" fmla="*/ 1016000 w 1447800"/>
                <a:gd name="connsiteY4" fmla="*/ 131233 h 575733"/>
                <a:gd name="connsiteX5" fmla="*/ 1231900 w 1447800"/>
                <a:gd name="connsiteY5" fmla="*/ 334433 h 575733"/>
                <a:gd name="connsiteX6" fmla="*/ 1447800 w 1447800"/>
                <a:gd name="connsiteY6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800" h="575733">
                  <a:moveTo>
                    <a:pt x="0" y="524933"/>
                  </a:moveTo>
                  <a:cubicBezTo>
                    <a:pt x="98425" y="382058"/>
                    <a:pt x="196850" y="239183"/>
                    <a:pt x="292100" y="156633"/>
                  </a:cubicBezTo>
                  <a:cubicBezTo>
                    <a:pt x="387350" y="74083"/>
                    <a:pt x="495300" y="52916"/>
                    <a:pt x="571500" y="29633"/>
                  </a:cubicBezTo>
                  <a:cubicBezTo>
                    <a:pt x="647700" y="6350"/>
                    <a:pt x="675217" y="0"/>
                    <a:pt x="749300" y="16933"/>
                  </a:cubicBezTo>
                  <a:cubicBezTo>
                    <a:pt x="823383" y="33866"/>
                    <a:pt x="935567" y="78316"/>
                    <a:pt x="1016000" y="131233"/>
                  </a:cubicBezTo>
                  <a:cubicBezTo>
                    <a:pt x="1096433" y="184150"/>
                    <a:pt x="1159933" y="260350"/>
                    <a:pt x="1231900" y="334433"/>
                  </a:cubicBezTo>
                  <a:cubicBezTo>
                    <a:pt x="1303867" y="408516"/>
                    <a:pt x="1447800" y="575733"/>
                    <a:pt x="1447800" y="57573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8" name="図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63639" y="808580"/>
            <a:ext cx="4621598" cy="1108832"/>
          </a:xfrm>
          <a:prstGeom prst="rect">
            <a:avLst/>
          </a:prstGeom>
        </p:spPr>
      </p:pic>
      <p:grpSp>
        <p:nvGrpSpPr>
          <p:cNvPr id="32" name="図形グループ 31"/>
          <p:cNvGrpSpPr/>
          <p:nvPr/>
        </p:nvGrpSpPr>
        <p:grpSpPr>
          <a:xfrm>
            <a:off x="362443" y="3359086"/>
            <a:ext cx="7532555" cy="523220"/>
            <a:chOff x="362443" y="3359086"/>
            <a:chExt cx="7532555" cy="52322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362443" y="3359086"/>
              <a:ext cx="4898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Near Dirac point,        behaves as</a:t>
              </a:r>
              <a:endParaRPr lang="ja-JP" altLang="en-US" sz="2800" dirty="0" smtClean="0"/>
            </a:p>
          </p:txBody>
        </p:sp>
        <p:pic>
          <p:nvPicPr>
            <p:cNvPr id="30" name="図 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312237" y="3447986"/>
              <a:ext cx="2582761" cy="381063"/>
            </a:xfrm>
            <a:prstGeom prst="rect">
              <a:avLst/>
            </a:prstGeom>
          </p:spPr>
        </p:pic>
      </p:grpSp>
      <p:pic>
        <p:nvPicPr>
          <p:cNvPr id="35" name="図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88309" y="3543955"/>
            <a:ext cx="525780" cy="281940"/>
          </a:xfrm>
          <a:prstGeom prst="rect">
            <a:avLst/>
          </a:prstGeom>
        </p:spPr>
      </p:pic>
      <p:pic>
        <p:nvPicPr>
          <p:cNvPr id="38" name="図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63639" y="2520351"/>
            <a:ext cx="6174292" cy="876835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22899" y="4273598"/>
            <a:ext cx="5343987" cy="68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970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altLang="ja-JP" dirty="0" smtClean="0"/>
              <a:t>Stability of the zero gap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92302"/>
            <a:ext cx="8229600" cy="939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2800" dirty="0" smtClean="0"/>
              <a:t>     Let us consider the free Hamiltonian on more general lattice with A-, B- sites.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17600" y="3229436"/>
            <a:ext cx="5899150" cy="762594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1693023" y="4953000"/>
            <a:ext cx="5880100" cy="1403350"/>
            <a:chOff x="1352550" y="4871819"/>
            <a:chExt cx="6400800" cy="1484531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57450" y="5518150"/>
              <a:ext cx="52959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352550" y="4871819"/>
              <a:ext cx="3582456" cy="5534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Energy </a:t>
              </a:r>
              <a:r>
                <a:rPr kumimoji="1" lang="en-US" altLang="ja-JP" sz="2800" dirty="0" err="1" smtClean="0"/>
                <a:t>eigenvalue</a:t>
              </a:r>
              <a:r>
                <a:rPr kumimoji="1" lang="en-US" altLang="ja-JP" sz="2800" dirty="0" smtClean="0"/>
                <a:t>  </a:t>
              </a:r>
              <a:r>
                <a:rPr lang="en-US" altLang="ja-JP" sz="2800" dirty="0" smtClean="0"/>
                <a:t> </a:t>
              </a:r>
              <a:endParaRPr kumimoji="1" lang="ja-JP" altLang="en-US" sz="28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352550" y="584538"/>
            <a:ext cx="6220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Stability against small de-tuning</a:t>
            </a:r>
          </a:p>
          <a:p>
            <a:r>
              <a:rPr kumimoji="1" lang="en-US" altLang="ja-JP" sz="2400" dirty="0" smtClean="0"/>
              <a:t>                                         </a:t>
            </a:r>
            <a:r>
              <a:rPr kumimoji="1" lang="en-US" altLang="ja-JP" sz="2400" dirty="0" err="1" smtClean="0"/>
              <a:t>Hatsugai</a:t>
            </a:r>
            <a:r>
              <a:rPr kumimoji="1" lang="en-US" altLang="ja-JP" sz="2400" dirty="0" smtClean="0"/>
              <a:t>-Fuku</a:t>
            </a:r>
            <a:r>
              <a:rPr lang="en-US" altLang="ja-JP" sz="2400" dirty="0" smtClean="0"/>
              <a:t>i-Aoki 2006</a:t>
            </a:r>
            <a:endParaRPr kumimoji="1" lang="ja-JP" altLang="en-US" sz="2400" dirty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353501" y="4247836"/>
            <a:ext cx="5333299" cy="28807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705244" y="4169108"/>
            <a:ext cx="139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c.f. </a:t>
            </a:r>
            <a:r>
              <a:rPr kumimoji="1" lang="en-US" altLang="ja-JP" dirty="0" err="1" smtClean="0"/>
              <a:t>graphene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1296" y="482600"/>
            <a:ext cx="8229600" cy="5715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dirty="0" smtClean="0"/>
              <a:t>Consider the map from the </a:t>
            </a:r>
            <a:r>
              <a:rPr lang="en-US" altLang="ja-JP" dirty="0" err="1" smtClean="0"/>
              <a:t>Brillouin</a:t>
            </a:r>
            <a:r>
              <a:rPr lang="en-US" altLang="ja-JP" dirty="0" smtClean="0"/>
              <a:t> zone (BZ) to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8496" y="546100"/>
            <a:ext cx="508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図形グループ 33"/>
          <p:cNvGrpSpPr/>
          <p:nvPr/>
        </p:nvGrpSpPr>
        <p:grpSpPr>
          <a:xfrm>
            <a:off x="306293" y="1715834"/>
            <a:ext cx="3335505" cy="3419777"/>
            <a:chOff x="750793" y="1338356"/>
            <a:chExt cx="3855096" cy="3797255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750793" y="1338356"/>
              <a:ext cx="3855096" cy="3797255"/>
              <a:chOff x="381000" y="1575924"/>
              <a:chExt cx="3855096" cy="3797255"/>
            </a:xfrm>
          </p:grpSpPr>
          <p:grpSp>
            <p:nvGrpSpPr>
              <p:cNvPr id="27" name="図形グループ 26"/>
              <p:cNvGrpSpPr/>
              <p:nvPr/>
            </p:nvGrpSpPr>
            <p:grpSpPr>
              <a:xfrm>
                <a:off x="381000" y="1575924"/>
                <a:ext cx="3855096" cy="3797255"/>
                <a:chOff x="1257300" y="1187450"/>
                <a:chExt cx="5295900" cy="5365750"/>
              </a:xfrm>
            </p:grpSpPr>
            <p:grpSp>
              <p:nvGrpSpPr>
                <p:cNvPr id="14" name="図形グループ 13"/>
                <p:cNvGrpSpPr/>
                <p:nvPr/>
              </p:nvGrpSpPr>
              <p:grpSpPr>
                <a:xfrm>
                  <a:off x="2537415" y="1187450"/>
                  <a:ext cx="3211946" cy="3393335"/>
                  <a:chOff x="2324098" y="3865440"/>
                  <a:chExt cx="3211946" cy="3393335"/>
                </a:xfr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grpSp>
                <p:nvGrpSpPr>
                  <p:cNvPr id="12" name="図形グループ 11"/>
                  <p:cNvGrpSpPr/>
                  <p:nvPr/>
                </p:nvGrpSpPr>
                <p:grpSpPr>
                  <a:xfrm>
                    <a:off x="2324098" y="3865440"/>
                    <a:ext cx="3211946" cy="2490910"/>
                    <a:chOff x="2324098" y="3865440"/>
                    <a:chExt cx="3211946" cy="2490910"/>
                  </a:xfrm>
                </p:grpSpPr>
                <p:sp useBgFill="1">
                  <p:nvSpPr>
                    <p:cNvPr id="7" name="円/楕円 6"/>
                    <p:cNvSpPr/>
                    <p:nvPr/>
                  </p:nvSpPr>
                  <p:spPr>
                    <a:xfrm>
                      <a:off x="2324098" y="4879611"/>
                      <a:ext cx="3211946" cy="1476739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1" name="円弧 10"/>
                    <p:cNvSpPr/>
                    <p:nvPr/>
                  </p:nvSpPr>
                  <p:spPr>
                    <a:xfrm rot="8369877">
                      <a:off x="2786683" y="3865440"/>
                      <a:ext cx="2342178" cy="2093060"/>
                    </a:xfrm>
                    <a:prstGeom prst="arc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  <p:sp>
                <p:nvSpPr>
                  <p:cNvPr id="13" name="円弧 12"/>
                  <p:cNvSpPr/>
                  <p:nvPr/>
                </p:nvSpPr>
                <p:spPr>
                  <a:xfrm rot="19153390">
                    <a:off x="2960146" y="5644803"/>
                    <a:ext cx="1668288" cy="1613972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cxnSp>
              <p:nvCxnSpPr>
                <p:cNvPr id="18" name="直線矢印コネクタ 17"/>
                <p:cNvCxnSpPr/>
                <p:nvPr/>
              </p:nvCxnSpPr>
              <p:spPr>
                <a:xfrm rot="5400000" flipH="1" flipV="1">
                  <a:off x="234951" y="3181350"/>
                  <a:ext cx="3365500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 flipV="1">
                  <a:off x="1917702" y="3534628"/>
                  <a:ext cx="3921715" cy="132947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矢印コネクタ 22"/>
                <p:cNvCxnSpPr/>
                <p:nvPr/>
              </p:nvCxnSpPr>
              <p:spPr>
                <a:xfrm>
                  <a:off x="1917702" y="4864101"/>
                  <a:ext cx="4001359" cy="14922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8851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57900" y="6159500"/>
                  <a:ext cx="495300" cy="393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52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045200" y="3225801"/>
                  <a:ext cx="508000" cy="393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53" name="Picture 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57300" y="1327150"/>
                  <a:ext cx="508000" cy="393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8" name="テキスト ボックス 27"/>
              <p:cNvSpPr txBox="1"/>
              <p:nvPr/>
            </p:nvSpPr>
            <p:spPr>
              <a:xfrm>
                <a:off x="1308362" y="1953404"/>
                <a:ext cx="2408143" cy="922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Mapped surface</a:t>
                </a:r>
                <a:endParaRPr kumimoji="1" lang="ja-JP" altLang="en-US" sz="2400" dirty="0"/>
              </a:p>
            </p:txBody>
          </p:sp>
        </p:grpSp>
        <p:cxnSp>
          <p:nvCxnSpPr>
            <p:cNvPr id="31" name="直線矢印コネクタ 30"/>
            <p:cNvCxnSpPr>
              <a:stCxn id="7" idx="3"/>
            </p:cNvCxnSpPr>
            <p:nvPr/>
          </p:nvCxnSpPr>
          <p:spPr>
            <a:xfrm rot="5400000">
              <a:off x="1132201" y="3047415"/>
              <a:ext cx="992175" cy="7935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1678155" y="3174038"/>
              <a:ext cx="912910" cy="51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gap</a:t>
              </a:r>
              <a:endParaRPr kumimoji="1" lang="ja-JP" altLang="en-US" sz="2400" dirty="0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3841682" y="2573366"/>
            <a:ext cx="5302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Energy gap is the minimum distance                        b</a:t>
            </a:r>
            <a:r>
              <a:rPr lang="en-US" altLang="ja-JP" sz="2800" dirty="0" smtClean="0"/>
              <a:t>etween  the mapped 2 dimensional surface and the origin. </a:t>
            </a:r>
            <a:endParaRPr kumimoji="1" lang="ja-JP" altLang="en-US" sz="28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09830" y="5336480"/>
            <a:ext cx="6494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Fine-tuning </a:t>
            </a:r>
            <a:r>
              <a:rPr lang="en-US" altLang="ja-JP" sz="2800" dirty="0" smtClean="0">
                <a:solidFill>
                  <a:srgbClr val="FF0000"/>
                </a:solidFill>
              </a:rPr>
              <a:t> is needed for zero gap.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One cannot expect the stability.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4" name="図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06750" y="1149350"/>
            <a:ext cx="1866900" cy="571500"/>
          </a:xfrm>
          <a:prstGeom prst="rect">
            <a:avLst/>
          </a:prstGeom>
        </p:spPr>
      </p:pic>
      <p:pic>
        <p:nvPicPr>
          <p:cNvPr id="25" name="図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200650" y="3078799"/>
            <a:ext cx="1708150" cy="44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1300" y="209550"/>
            <a:ext cx="8445500" cy="673100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However, when Hamiltonian has Z2 symmetry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793" y="882650"/>
            <a:ext cx="2311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図形グループ 7"/>
          <p:cNvGrpSpPr/>
          <p:nvPr/>
        </p:nvGrpSpPr>
        <p:grpSpPr>
          <a:xfrm>
            <a:off x="241300" y="1352550"/>
            <a:ext cx="7904327" cy="584776"/>
            <a:chOff x="419100" y="2215862"/>
            <a:chExt cx="7904327" cy="58477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19100" y="2215862"/>
              <a:ext cx="79043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Then,                         is automatically satisfied.  </a:t>
              </a:r>
              <a:endParaRPr kumimoji="1" lang="ja-JP" altLang="en-US" sz="3200" dirty="0"/>
            </a:p>
          </p:txBody>
        </p:sp>
        <p:pic>
          <p:nvPicPr>
            <p:cNvPr id="778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9250" y="2330450"/>
              <a:ext cx="19685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図形グループ 26"/>
          <p:cNvGrpSpPr/>
          <p:nvPr/>
        </p:nvGrpSpPr>
        <p:grpSpPr>
          <a:xfrm>
            <a:off x="115741" y="2330387"/>
            <a:ext cx="3367452" cy="3330744"/>
            <a:chOff x="1206573" y="1327150"/>
            <a:chExt cx="5346627" cy="5226050"/>
          </a:xfrm>
        </p:grpSpPr>
        <p:grpSp>
          <p:nvGrpSpPr>
            <p:cNvPr id="15" name="図形グループ 13"/>
            <p:cNvGrpSpPr/>
            <p:nvPr/>
          </p:nvGrpSpPr>
          <p:grpSpPr>
            <a:xfrm>
              <a:off x="1206573" y="3040638"/>
              <a:ext cx="3966031" cy="3353479"/>
              <a:chOff x="993256" y="5718628"/>
              <a:chExt cx="3966031" cy="335347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grpSp>
            <p:nvGrpSpPr>
              <p:cNvPr id="22" name="図形グループ 11"/>
              <p:cNvGrpSpPr/>
              <p:nvPr/>
            </p:nvGrpSpPr>
            <p:grpSpPr>
              <a:xfrm>
                <a:off x="993256" y="5718628"/>
                <a:ext cx="3966031" cy="2610468"/>
                <a:chOff x="993256" y="5718628"/>
                <a:chExt cx="3966031" cy="2610468"/>
              </a:xfrm>
            </p:grpSpPr>
            <p:sp useBgFill="1">
              <p:nvSpPr>
                <p:cNvPr id="24" name="円/楕円 23"/>
                <p:cNvSpPr/>
                <p:nvPr/>
              </p:nvSpPr>
              <p:spPr>
                <a:xfrm>
                  <a:off x="993256" y="6852357"/>
                  <a:ext cx="3966031" cy="14767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" name="円弧 24"/>
                <p:cNvSpPr/>
                <p:nvPr/>
              </p:nvSpPr>
              <p:spPr>
                <a:xfrm rot="8369877">
                  <a:off x="1838962" y="5718628"/>
                  <a:ext cx="2342177" cy="2093060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23" name="円弧 22"/>
              <p:cNvSpPr/>
              <p:nvPr/>
            </p:nvSpPr>
            <p:spPr>
              <a:xfrm rot="19153390">
                <a:off x="2052754" y="7458136"/>
                <a:ext cx="1668287" cy="1613971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6" name="直線矢印コネクタ 15"/>
            <p:cNvCxnSpPr/>
            <p:nvPr/>
          </p:nvCxnSpPr>
          <p:spPr>
            <a:xfrm rot="5400000" flipH="1" flipV="1">
              <a:off x="234951" y="3181350"/>
              <a:ext cx="33655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1917702" y="3534628"/>
              <a:ext cx="3921715" cy="1329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1917702" y="4864101"/>
              <a:ext cx="4001359" cy="1492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57900" y="6159500"/>
              <a:ext cx="4953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45200" y="3225801"/>
              <a:ext cx="5080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57300" y="1327150"/>
              <a:ext cx="508000" cy="3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3483193" y="1937326"/>
            <a:ext cx="566080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800" dirty="0" smtClean="0"/>
              <a:t>  The map is restricted to </a:t>
            </a:r>
            <a:r>
              <a:rPr lang="en-US" altLang="ja-JP" sz="2800" dirty="0" err="1" smtClean="0"/>
              <a:t>x-y</a:t>
            </a:r>
            <a:r>
              <a:rPr lang="en-US" altLang="ja-JP" sz="2800" dirty="0" smtClean="0"/>
              <a:t> plane,  which includes the origin</a:t>
            </a:r>
            <a:r>
              <a:rPr lang="en-US" altLang="ja-JP" dirty="0" smtClean="0"/>
              <a:t>.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  Zero gap can be achieved without fine-tuning.</a:t>
            </a:r>
          </a:p>
          <a:p>
            <a:pPr>
              <a:buFont typeface="Arial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  Zero gap occurs at 2 points.</a:t>
            </a:r>
          </a:p>
          <a:p>
            <a:pPr>
              <a:buFont typeface="Arial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  Any small deformation which keeps Z2 symmetry preserves zero gap.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3835" y="5661131"/>
            <a:ext cx="7757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However, for large deviation zero gap can disappear.</a:t>
            </a:r>
          </a:p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We need some symmetry to protect against it.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grpSp>
        <p:nvGrpSpPr>
          <p:cNvPr id="30" name="図形グループ 29"/>
          <p:cNvGrpSpPr/>
          <p:nvPr/>
        </p:nvGrpSpPr>
        <p:grpSpPr>
          <a:xfrm>
            <a:off x="926561" y="4155560"/>
            <a:ext cx="3235818" cy="930635"/>
            <a:chOff x="926561" y="4155560"/>
            <a:chExt cx="3235818" cy="930635"/>
          </a:xfrm>
        </p:grpSpPr>
        <p:sp>
          <p:nvSpPr>
            <p:cNvPr id="28" name="円/楕円 27"/>
            <p:cNvSpPr/>
            <p:nvPr/>
          </p:nvSpPr>
          <p:spPr>
            <a:xfrm>
              <a:off x="1768735" y="4155560"/>
              <a:ext cx="2393644" cy="930635"/>
            </a:xfrm>
            <a:prstGeom prst="ellipse">
              <a:avLst/>
            </a:prstGeom>
            <a:noFill/>
            <a:ln w="38100" cmpd="sng"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右矢印 28"/>
            <p:cNvSpPr/>
            <p:nvPr/>
          </p:nvSpPr>
          <p:spPr>
            <a:xfrm>
              <a:off x="926561" y="4470264"/>
              <a:ext cx="1113955" cy="228691"/>
            </a:xfrm>
            <a:prstGeom prst="rightArrow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4. Position space formulation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57" y="592667"/>
            <a:ext cx="8901043" cy="4932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err="1" smtClean="0"/>
              <a:t>Graphene</a:t>
            </a:r>
            <a:r>
              <a:rPr lang="en-US" altLang="ja-JP" dirty="0" smtClean="0"/>
              <a:t> system looks similar to staggered </a:t>
            </a:r>
            <a:r>
              <a:rPr lang="en-US" altLang="ja-JP" dirty="0" err="1" smtClean="0"/>
              <a:t>fermion</a:t>
            </a:r>
            <a:r>
              <a:rPr lang="en-US" altLang="ja-JP" dirty="0" smtClean="0"/>
              <a:t>.</a:t>
            </a:r>
          </a:p>
          <a:p>
            <a:pPr>
              <a:buNone/>
            </a:pPr>
            <a:r>
              <a:rPr lang="en-US" altLang="ja-JP" sz="2800" dirty="0" smtClean="0"/>
              <a:t>  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800" dirty="0" smtClean="0"/>
              <a:t>Two approaches in staggered </a:t>
            </a:r>
            <a:r>
              <a:rPr lang="en-US" altLang="ja-JP" sz="2800" dirty="0" err="1" smtClean="0"/>
              <a:t>fermion</a:t>
            </a:r>
            <a:endParaRPr lang="en-US" altLang="ja-JP" sz="2800" dirty="0" smtClean="0"/>
          </a:p>
          <a:p>
            <a:pPr marL="457200" indent="-457200">
              <a:buAutoNum type="arabicPeriod"/>
            </a:pPr>
            <a:r>
              <a:rPr lang="en-US" altLang="ja-JP" sz="2800" dirty="0" smtClean="0"/>
              <a:t>Momentum space approach</a:t>
            </a:r>
          </a:p>
          <a:p>
            <a:pPr marL="457200" indent="-457200">
              <a:buNone/>
            </a:pPr>
            <a:r>
              <a:rPr lang="en-US" altLang="ja-JP" sz="2400" dirty="0" smtClean="0"/>
              <a:t>        </a:t>
            </a:r>
            <a:r>
              <a:rPr lang="en-US" altLang="ja-JP" sz="2000" dirty="0" smtClean="0"/>
              <a:t>Susskind ‘77, </a:t>
            </a:r>
            <a:r>
              <a:rPr lang="en-US" altLang="ja-JP" sz="2000" dirty="0" err="1" smtClean="0"/>
              <a:t>Sharatchandra</a:t>
            </a:r>
            <a:r>
              <a:rPr lang="en-US" altLang="ja-JP" sz="2000" dirty="0" smtClean="0"/>
              <a:t> et al.81, </a:t>
            </a:r>
            <a:r>
              <a:rPr lang="en-US" altLang="ja-JP" sz="2000" dirty="0" err="1" smtClean="0"/>
              <a:t>C.v.d</a:t>
            </a:r>
            <a:r>
              <a:rPr lang="en-US" altLang="ja-JP" sz="2000" dirty="0" smtClean="0"/>
              <a:t>. </a:t>
            </a:r>
            <a:r>
              <a:rPr lang="en-US" altLang="ja-JP" sz="2000" dirty="0" err="1" smtClean="0"/>
              <a:t>Doel</a:t>
            </a:r>
            <a:r>
              <a:rPr lang="en-US" altLang="ja-JP" sz="2000" dirty="0" smtClean="0"/>
              <a:t> et al.’83, Golterman-Smit’84</a:t>
            </a:r>
          </a:p>
          <a:p>
            <a:pPr marL="457200" indent="-457200">
              <a:buNone/>
            </a:pPr>
            <a:endParaRPr lang="en-US" altLang="ja-JP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altLang="ja-JP" sz="2800" dirty="0" smtClean="0">
                <a:solidFill>
                  <a:srgbClr val="FF0000"/>
                </a:solidFill>
              </a:rPr>
              <a:t>Position space formulation </a:t>
            </a:r>
            <a:r>
              <a:rPr lang="en-US" altLang="ja-JP" sz="2000" dirty="0" smtClean="0"/>
              <a:t>… </a:t>
            </a:r>
            <a:r>
              <a:rPr lang="en-US" altLang="ja-JP" sz="2000" dirty="0" err="1" smtClean="0"/>
              <a:t>Kluberg</a:t>
            </a:r>
            <a:r>
              <a:rPr lang="en-US" altLang="ja-JP" sz="2000" dirty="0" smtClean="0"/>
              <a:t>-Stern et al. ’83</a:t>
            </a:r>
          </a:p>
          <a:p>
            <a:pPr marL="457200" indent="-457200">
              <a:buNone/>
            </a:pPr>
            <a:r>
              <a:rPr lang="en-US" altLang="ja-JP" sz="2000" dirty="0" smtClean="0"/>
              <a:t>         Split the lattice sites into “space” and “internal” degrees  of freedom. </a:t>
            </a:r>
          </a:p>
          <a:p>
            <a:pPr marL="457200" indent="-457200">
              <a:buNone/>
            </a:pPr>
            <a:r>
              <a:rPr lang="en-US" altLang="ja-JP" sz="2000" dirty="0" smtClean="0"/>
              <a:t>         Exact </a:t>
            </a:r>
            <a:r>
              <a:rPr lang="en-US" altLang="ja-JP" sz="2000" dirty="0" err="1" smtClean="0"/>
              <a:t>chiral</a:t>
            </a:r>
            <a:r>
              <a:rPr lang="en-US" altLang="ja-JP" sz="2000" dirty="0" smtClean="0"/>
              <a:t> symmetry is manifest.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27</a:t>
            </a:fld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rot="16200000" flipV="1">
            <a:off x="176296" y="4335731"/>
            <a:ext cx="993914" cy="332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4688" y="5109854"/>
            <a:ext cx="7392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This approach is absent in </a:t>
            </a:r>
            <a:r>
              <a:rPr kumimoji="1" lang="en-US" altLang="ja-JP" sz="2400" dirty="0" err="1" smtClean="0"/>
              <a:t>graphene</a:t>
            </a:r>
            <a:r>
              <a:rPr kumimoji="1" lang="en-US" altLang="ja-JP" sz="2400" dirty="0" smtClean="0"/>
              <a:t> system.</a:t>
            </a:r>
          </a:p>
          <a:p>
            <a:r>
              <a:rPr lang="en-US" altLang="ja-JP" sz="2400" dirty="0" smtClean="0"/>
              <a:t>We try to construct similar formalism in </a:t>
            </a:r>
            <a:r>
              <a:rPr lang="en-US" altLang="ja-JP" sz="2400" dirty="0" err="1" smtClean="0"/>
              <a:t>graphene</a:t>
            </a:r>
            <a:r>
              <a:rPr lang="en-US" altLang="ja-JP" sz="2400" dirty="0" smtClean="0"/>
              <a:t> system.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242958" y="3606800"/>
            <a:ext cx="441730" cy="3980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2100" y="338667"/>
            <a:ext cx="8394700" cy="7387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c.f. Staggered </a:t>
            </a:r>
            <a:r>
              <a:rPr lang="en-US" altLang="ja-JP" dirty="0" err="1" smtClean="0"/>
              <a:t>fermion</a:t>
            </a:r>
            <a:r>
              <a:rPr lang="en-US" altLang="ja-JP" dirty="0" smtClean="0"/>
              <a:t> in 2dimension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28</a:t>
            </a:fld>
            <a:endParaRPr lang="ja-JP" altLang="en-US"/>
          </a:p>
        </p:txBody>
      </p:sp>
      <p:grpSp>
        <p:nvGrpSpPr>
          <p:cNvPr id="2" name="図形グループ 10"/>
          <p:cNvGrpSpPr/>
          <p:nvPr/>
        </p:nvGrpSpPr>
        <p:grpSpPr>
          <a:xfrm>
            <a:off x="543202" y="4501698"/>
            <a:ext cx="7828408" cy="1697601"/>
            <a:chOff x="109844" y="2668460"/>
            <a:chExt cx="7907204" cy="1912808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09844" y="2668460"/>
              <a:ext cx="5368602" cy="58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Exact </a:t>
              </a:r>
              <a:r>
                <a:rPr kumimoji="1" lang="en-US" altLang="ja-JP" sz="2800" dirty="0" err="1" smtClean="0">
                  <a:solidFill>
                    <a:srgbClr val="FF0000"/>
                  </a:solidFill>
                </a:rPr>
                <a:t>chiral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 symmetry on the lattice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図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535621" y="3655392"/>
              <a:ext cx="4893917" cy="925876"/>
            </a:xfrm>
            <a:prstGeom prst="rect">
              <a:avLst/>
            </a:prstGeom>
          </p:spPr>
        </p:pic>
        <p:pic>
          <p:nvPicPr>
            <p:cNvPr id="16" name="図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785920" y="2944126"/>
              <a:ext cx="2231128" cy="313885"/>
            </a:xfrm>
            <a:prstGeom prst="rect">
              <a:avLst/>
            </a:prstGeom>
          </p:spPr>
        </p:pic>
      </p:grpSp>
      <p:grpSp>
        <p:nvGrpSpPr>
          <p:cNvPr id="5" name="図形グループ 18"/>
          <p:cNvGrpSpPr/>
          <p:nvPr/>
        </p:nvGrpSpPr>
        <p:grpSpPr>
          <a:xfrm>
            <a:off x="3646388" y="2461106"/>
            <a:ext cx="4725222" cy="1562098"/>
            <a:chOff x="2550287" y="2059050"/>
            <a:chExt cx="4725222" cy="156209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550287" y="2059050"/>
              <a:ext cx="1081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where</a:t>
              </a:r>
              <a:endParaRPr kumimoji="1" lang="ja-JP" altLang="en-US" sz="2400" dirty="0"/>
            </a:p>
          </p:txBody>
        </p:sp>
        <p:grpSp>
          <p:nvGrpSpPr>
            <p:cNvPr id="6" name="図形グループ 17"/>
            <p:cNvGrpSpPr/>
            <p:nvPr/>
          </p:nvGrpSpPr>
          <p:grpSpPr>
            <a:xfrm>
              <a:off x="3632200" y="2203089"/>
              <a:ext cx="3643309" cy="1418059"/>
              <a:chOff x="3167402" y="2470258"/>
              <a:chExt cx="4254959" cy="1628077"/>
            </a:xfrm>
          </p:grpSpPr>
          <p:pic>
            <p:nvPicPr>
              <p:cNvPr id="9" name="図 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3167402" y="3244061"/>
                <a:ext cx="4254959" cy="854274"/>
              </a:xfrm>
              <a:prstGeom prst="rect">
                <a:avLst/>
              </a:prstGeom>
            </p:spPr>
          </p:pic>
          <p:pic>
            <p:nvPicPr>
              <p:cNvPr id="39939" name="Picture 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226730" y="2470258"/>
                <a:ext cx="2920398" cy="614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258712"/>
            <a:ext cx="7771678" cy="8761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7" name="図形グループ 16"/>
          <p:cNvGrpSpPr/>
          <p:nvPr/>
        </p:nvGrpSpPr>
        <p:grpSpPr>
          <a:xfrm>
            <a:off x="543202" y="2669738"/>
            <a:ext cx="2914201" cy="1294609"/>
            <a:chOff x="4479906" y="4619664"/>
            <a:chExt cx="4292600" cy="1935123"/>
          </a:xfrm>
        </p:grpSpPr>
        <p:pic>
          <p:nvPicPr>
            <p:cNvPr id="18" name="図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479906" y="4619664"/>
              <a:ext cx="4292600" cy="495300"/>
            </a:xfrm>
            <a:prstGeom prst="rect">
              <a:avLst/>
            </a:prstGeom>
          </p:spPr>
        </p:pic>
        <p:grpSp>
          <p:nvGrpSpPr>
            <p:cNvPr id="10" name="図形グループ 55"/>
            <p:cNvGrpSpPr/>
            <p:nvPr/>
          </p:nvGrpSpPr>
          <p:grpSpPr>
            <a:xfrm>
              <a:off x="5273040" y="5258590"/>
              <a:ext cx="2450446" cy="1296197"/>
              <a:chOff x="5273040" y="5258590"/>
              <a:chExt cx="2450446" cy="1296197"/>
            </a:xfrm>
          </p:grpSpPr>
          <p:grpSp>
            <p:nvGrpSpPr>
              <p:cNvPr id="11" name="図形グループ 49"/>
              <p:cNvGrpSpPr/>
              <p:nvPr/>
            </p:nvGrpSpPr>
            <p:grpSpPr>
              <a:xfrm>
                <a:off x="5295900" y="5258590"/>
                <a:ext cx="2349500" cy="1296197"/>
                <a:chOff x="5181600" y="5258590"/>
                <a:chExt cx="2349500" cy="1296197"/>
              </a:xfrm>
            </p:grpSpPr>
            <p:cxnSp>
              <p:nvCxnSpPr>
                <p:cNvPr id="26" name="直線コネクタ 25"/>
                <p:cNvCxnSpPr/>
                <p:nvPr/>
              </p:nvCxnSpPr>
              <p:spPr>
                <a:xfrm rot="5400000">
                  <a:off x="4712097" y="5905896"/>
                  <a:ext cx="1294607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 rot="5400000">
                  <a:off x="5394323" y="5905498"/>
                  <a:ext cx="1295403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 rot="5400000">
                  <a:off x="6072584" y="5906689"/>
                  <a:ext cx="1294609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5181600" y="5473700"/>
                  <a:ext cx="23495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>
                  <a:off x="5181600" y="6172200"/>
                  <a:ext cx="23495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 rot="16200000" flipH="1">
                  <a:off x="6767493" y="5907085"/>
                  <a:ext cx="129381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円/楕円 21"/>
              <p:cNvSpPr>
                <a:spLocks noChangeAspect="1"/>
              </p:cNvSpPr>
              <p:nvPr/>
            </p:nvSpPr>
            <p:spPr>
              <a:xfrm>
                <a:off x="5740400" y="57531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円/楕円 22"/>
              <p:cNvSpPr>
                <a:spLocks noChangeAspect="1"/>
              </p:cNvSpPr>
              <p:nvPr/>
            </p:nvSpPr>
            <p:spPr>
              <a:xfrm>
                <a:off x="7070706" y="57404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円/楕円 23"/>
              <p:cNvSpPr>
                <a:spLocks noChangeAspect="1"/>
              </p:cNvSpPr>
              <p:nvPr/>
            </p:nvSpPr>
            <p:spPr>
              <a:xfrm>
                <a:off x="5273040" y="5285578"/>
                <a:ext cx="1097280" cy="10972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円/楕円 24"/>
              <p:cNvSpPr>
                <a:spLocks noChangeAspect="1"/>
              </p:cNvSpPr>
              <p:nvPr/>
            </p:nvSpPr>
            <p:spPr>
              <a:xfrm>
                <a:off x="6626206" y="5285578"/>
                <a:ext cx="1097280" cy="10972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500" y="64523"/>
            <a:ext cx="8500632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Position space formulation for </a:t>
            </a:r>
            <a:r>
              <a:rPr lang="en-US" altLang="ja-JP" dirty="0" err="1" smtClean="0"/>
              <a:t>graphene</a:t>
            </a:r>
            <a:endParaRPr lang="ja-JP" altLang="en-US" dirty="0"/>
          </a:p>
        </p:txBody>
      </p:sp>
      <p:pic>
        <p:nvPicPr>
          <p:cNvPr id="9" name="図 8" descr="honeycomb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2625921"/>
            <a:ext cx="5300662" cy="409555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48832" y="1358987"/>
            <a:ext cx="83693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</a:t>
            </a:r>
            <a:r>
              <a:rPr kumimoji="1" lang="en-US" altLang="ja-JP" sz="2400" dirty="0" err="1" smtClean="0"/>
              <a:t>relabel</a:t>
            </a:r>
            <a:r>
              <a:rPr kumimoji="1" lang="en-US" altLang="ja-JP" sz="2400" dirty="0" smtClean="0"/>
              <a:t> the honeycomb lattice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●</a:t>
            </a:r>
            <a:r>
              <a:rPr kumimoji="1" lang="en-US" altLang="ja-JP" sz="2400" dirty="0" smtClean="0"/>
              <a:t> as the fundamental lattice.</a:t>
            </a:r>
          </a:p>
          <a:p>
            <a:r>
              <a:rPr lang="en-US" altLang="ja-JP" sz="2400" dirty="0" smtClean="0"/>
              <a:t>6 sites in hexagonal unit cell is now the internal degree.</a:t>
            </a:r>
          </a:p>
          <a:p>
            <a:r>
              <a:rPr kumimoji="1" lang="en-US" altLang="ja-JP" sz="2400" dirty="0" smtClean="0"/>
              <a:t>Fundamental vectors              are those connecting </a:t>
            </a:r>
            <a:r>
              <a:rPr lang="en-US" altLang="ja-JP" sz="2400" dirty="0" smtClean="0">
                <a:solidFill>
                  <a:srgbClr val="FF0000"/>
                </a:solidFill>
              </a:rPr>
              <a:t>●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48234" y="5617686"/>
            <a:ext cx="196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 smtClean="0"/>
              <a:t>（</a:t>
            </a:r>
            <a:r>
              <a:rPr lang="en-US" altLang="ja-JP" dirty="0" smtClean="0"/>
              <a:t>a</a:t>
            </a:r>
            <a:r>
              <a:rPr lang="ja-JP" altLang="ja-JP" dirty="0" smtClean="0"/>
              <a:t>：</a:t>
            </a:r>
            <a:r>
              <a:rPr lang="en-US" altLang="ja-JP" dirty="0" smtClean="0"/>
              <a:t>lattice spacing</a:t>
            </a:r>
            <a:r>
              <a:rPr lang="ja-JP" altLang="ja-JP" dirty="0" smtClean="0"/>
              <a:t>）</a:t>
            </a:r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29" name="図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89738" y="4344206"/>
            <a:ext cx="2354262" cy="1273480"/>
          </a:xfrm>
          <a:prstGeom prst="rect">
            <a:avLst/>
          </a:prstGeom>
        </p:spPr>
      </p:pic>
      <p:pic>
        <p:nvPicPr>
          <p:cNvPr id="27" name="図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89300" y="2231424"/>
            <a:ext cx="660400" cy="32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Appologies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50355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dirty="0" smtClean="0"/>
              <a:t>   There are studies on lattice Monte Carlo simulation of </a:t>
            </a:r>
            <a:r>
              <a:rPr lang="en-US" altLang="ja-JP" dirty="0" err="1" smtClean="0"/>
              <a:t>graphene</a:t>
            </a:r>
            <a:r>
              <a:rPr lang="en-US" altLang="ja-JP" dirty="0" smtClean="0"/>
              <a:t> system, which I will not cover in this talk.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sz="2400" dirty="0" smtClean="0"/>
              <a:t>Phase diagram with staggered </a:t>
            </a:r>
            <a:r>
              <a:rPr lang="en-US" altLang="ja-JP" sz="2400" dirty="0" err="1" smtClean="0"/>
              <a:t>fermion</a:t>
            </a:r>
            <a:endParaRPr lang="en-US" altLang="ja-JP" sz="2400" dirty="0" smtClean="0"/>
          </a:p>
          <a:p>
            <a:pPr lvl="1"/>
            <a:r>
              <a:rPr lang="en-US" altLang="ja-JP" sz="2000" dirty="0" err="1" smtClean="0"/>
              <a:t>Drut</a:t>
            </a:r>
            <a:r>
              <a:rPr lang="en-US" altLang="ja-JP" sz="2000" dirty="0" smtClean="0"/>
              <a:t> and </a:t>
            </a:r>
            <a:r>
              <a:rPr lang="en-US" altLang="ja-JP" sz="2000" dirty="0" err="1" smtClean="0"/>
              <a:t>Lahde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Shintani</a:t>
            </a:r>
            <a:r>
              <a:rPr lang="en-US" altLang="ja-JP" sz="2000" dirty="0" smtClean="0"/>
              <a:t> and T.O.</a:t>
            </a:r>
          </a:p>
          <a:p>
            <a:pPr lvl="1"/>
            <a:endParaRPr lang="en-US" altLang="ja-JP" sz="2000" dirty="0" smtClean="0"/>
          </a:p>
          <a:p>
            <a:r>
              <a:rPr lang="en-US" altLang="ja-JP" sz="2400" dirty="0" smtClean="0"/>
              <a:t>HMC algorithm for </a:t>
            </a:r>
            <a:r>
              <a:rPr lang="en-US" altLang="ja-JP" sz="2400" dirty="0" err="1" smtClean="0"/>
              <a:t>graphene</a:t>
            </a:r>
            <a:r>
              <a:rPr lang="en-US" altLang="ja-JP" sz="2400" dirty="0" smtClean="0"/>
              <a:t> using honeycomb lattice</a:t>
            </a:r>
          </a:p>
          <a:p>
            <a:pPr lvl="1"/>
            <a:r>
              <a:rPr lang="en-US" altLang="ja-JP" sz="2000" dirty="0" smtClean="0"/>
              <a:t>Brower, </a:t>
            </a:r>
            <a:r>
              <a:rPr lang="en-US" altLang="ja-JP" sz="2000" dirty="0" err="1" smtClean="0"/>
              <a:t>Rebbi</a:t>
            </a:r>
            <a:r>
              <a:rPr lang="en-US" altLang="ja-JP" sz="2000" dirty="0" smtClean="0"/>
              <a:t>, </a:t>
            </a:r>
            <a:r>
              <a:rPr lang="en-US" altLang="ja-JP" sz="2000" smtClean="0"/>
              <a:t>Schaich</a:t>
            </a:r>
          </a:p>
          <a:p>
            <a:pPr lvl="1"/>
            <a:endParaRPr lang="en-US" altLang="ja-JP" sz="2000" dirty="0" smtClean="0"/>
          </a:p>
          <a:p>
            <a:r>
              <a:rPr lang="en-US" altLang="ja-JP" sz="2400" dirty="0" smtClean="0"/>
              <a:t> Studies of the phase diagram using honeycomb lattice</a:t>
            </a:r>
          </a:p>
          <a:p>
            <a:pPr lvl="1"/>
            <a:r>
              <a:rPr lang="en-US" altLang="ja-JP" sz="2000" dirty="0" err="1" smtClean="0"/>
              <a:t>Buivdovich</a:t>
            </a:r>
            <a:r>
              <a:rPr lang="en-US" altLang="ja-JP" sz="2000" dirty="0" smtClean="0"/>
              <a:t> and </a:t>
            </a:r>
            <a:r>
              <a:rPr lang="en-US" altLang="ja-JP" sz="2000" dirty="0" err="1" smtClean="0"/>
              <a:t>Polikarpov</a:t>
            </a:r>
            <a:r>
              <a:rPr lang="en-US" altLang="ja-JP" sz="2000" dirty="0" smtClean="0"/>
              <a:t>,  </a:t>
            </a:r>
            <a:r>
              <a:rPr lang="en-US" altLang="ja-JP" sz="2000" dirty="0" err="1" smtClean="0"/>
              <a:t>Ulybyshev</a:t>
            </a:r>
            <a:r>
              <a:rPr lang="en-US" altLang="ja-JP" sz="2000" dirty="0" smtClean="0"/>
              <a:t> et al., Smith and von </a:t>
            </a:r>
            <a:r>
              <a:rPr lang="en-US" altLang="ja-JP" sz="2000" dirty="0" err="1" smtClean="0"/>
              <a:t>Smekal</a:t>
            </a:r>
            <a:endParaRPr lang="en-US" altLang="ja-JP" sz="2000" dirty="0" smtClean="0"/>
          </a:p>
          <a:p>
            <a:pPr lvl="1"/>
            <a:r>
              <a:rPr lang="en-US" altLang="ja-JP" sz="2000" dirty="0" smtClean="0">
                <a:solidFill>
                  <a:srgbClr val="0000FF"/>
                </a:solidFill>
              </a:rPr>
              <a:t>[121]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Ulybyshev</a:t>
            </a:r>
            <a:r>
              <a:rPr lang="en-US" altLang="ja-JP" sz="2000" dirty="0" smtClean="0">
                <a:solidFill>
                  <a:srgbClr val="0000FF"/>
                </a:solidFill>
              </a:rPr>
              <a:t>, [144] 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Nikolaev</a:t>
            </a:r>
            <a:r>
              <a:rPr lang="en-US" altLang="ja-JP" sz="2000" dirty="0" smtClean="0">
                <a:solidFill>
                  <a:srgbClr val="0000FF"/>
                </a:solidFill>
              </a:rPr>
              <a:t>, [99] Smith, [438]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Valgushev</a:t>
            </a:r>
            <a:r>
              <a:rPr lang="en-US" altLang="ja-JP" sz="2000" dirty="0" smtClean="0">
                <a:solidFill>
                  <a:srgbClr val="0000FF"/>
                </a:solidFill>
              </a:rPr>
              <a:t>   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>
          <a:xfrm>
            <a:off x="0" y="6464563"/>
            <a:ext cx="2133600" cy="365125"/>
          </a:xfrm>
        </p:spPr>
        <p:txBody>
          <a:bodyPr/>
          <a:lstStyle/>
          <a:p>
            <a:fld id="{9EA4459F-FB46-9244-BEA4-1F27E1500E10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grpSp>
        <p:nvGrpSpPr>
          <p:cNvPr id="46" name="図形グループ 45"/>
          <p:cNvGrpSpPr/>
          <p:nvPr/>
        </p:nvGrpSpPr>
        <p:grpSpPr>
          <a:xfrm>
            <a:off x="4864100" y="3263900"/>
            <a:ext cx="4180894" cy="3383225"/>
            <a:chOff x="2857500" y="3076507"/>
            <a:chExt cx="4406900" cy="3644967"/>
          </a:xfrm>
        </p:grpSpPr>
        <p:grpSp>
          <p:nvGrpSpPr>
            <p:cNvPr id="42" name="図形グループ 41"/>
            <p:cNvGrpSpPr/>
            <p:nvPr/>
          </p:nvGrpSpPr>
          <p:grpSpPr>
            <a:xfrm>
              <a:off x="2857500" y="3076507"/>
              <a:ext cx="4406900" cy="3644967"/>
              <a:chOff x="2857500" y="3076508"/>
              <a:chExt cx="4025900" cy="3279842"/>
            </a:xfrm>
          </p:grpSpPr>
          <p:pic>
            <p:nvPicPr>
              <p:cNvPr id="35" name="図 34" descr="hexagon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2857500" y="3076508"/>
                <a:ext cx="4025900" cy="3279842"/>
              </a:xfrm>
              <a:prstGeom prst="rect">
                <a:avLst/>
              </a:prstGeom>
            </p:spPr>
          </p:pic>
          <p:pic>
            <p:nvPicPr>
              <p:cNvPr id="36" name="図 3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3892550" y="4610099"/>
                <a:ext cx="323850" cy="210879"/>
              </a:xfrm>
              <a:prstGeom prst="rect">
                <a:avLst/>
              </a:prstGeom>
            </p:spPr>
          </p:pic>
          <p:pic>
            <p:nvPicPr>
              <p:cNvPr id="37" name="図 3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5118100" y="5346700"/>
                <a:ext cx="266700" cy="171450"/>
              </a:xfrm>
              <a:prstGeom prst="rect">
                <a:avLst/>
              </a:prstGeom>
            </p:spPr>
          </p:pic>
          <p:pic>
            <p:nvPicPr>
              <p:cNvPr id="38" name="図 3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5067300" y="3909828"/>
                <a:ext cx="336550" cy="211322"/>
              </a:xfrm>
              <a:prstGeom prst="rect">
                <a:avLst/>
              </a:prstGeom>
            </p:spPr>
          </p:pic>
          <p:pic>
            <p:nvPicPr>
              <p:cNvPr id="39" name="図 3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4327525" y="5346700"/>
                <a:ext cx="336550" cy="171450"/>
              </a:xfrm>
              <a:prstGeom prst="rect">
                <a:avLst/>
              </a:prstGeom>
            </p:spPr>
          </p:pic>
          <p:pic>
            <p:nvPicPr>
              <p:cNvPr id="40" name="図 3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2"/>
                  <a:stretch>
                    <a:fillRect/>
                  </a:stretch>
                </p:blipFill>
              </mc:Choice>
              <mc:Fallback>
                <p:blipFill>
                  <a:blip r:embed="rId13"/>
                  <a:stretch>
                    <a:fillRect/>
                  </a:stretch>
                </p:blipFill>
              </mc:Fallback>
            </mc:AlternateContent>
            <p:spPr>
              <a:xfrm>
                <a:off x="5403850" y="4649528"/>
                <a:ext cx="285750" cy="171450"/>
              </a:xfrm>
              <a:prstGeom prst="rect">
                <a:avLst/>
              </a:prstGeom>
            </p:spPr>
          </p:pic>
          <p:pic>
            <p:nvPicPr>
              <p:cNvPr id="41" name="図 4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4"/>
                  <a:stretch>
                    <a:fillRect/>
                  </a:stretch>
                </p:blipFill>
              </mc:Choice>
              <mc:Fallback>
                <p:blipFill>
                  <a:blip r:embed="rId15"/>
                  <a:stretch>
                    <a:fillRect/>
                  </a:stretch>
                </p:blipFill>
              </mc:Fallback>
            </mc:AlternateContent>
            <p:spPr>
              <a:xfrm>
                <a:off x="4197350" y="3973224"/>
                <a:ext cx="260350" cy="147926"/>
              </a:xfrm>
              <a:prstGeom prst="rect">
                <a:avLst/>
              </a:prstGeom>
            </p:spPr>
          </p:pic>
        </p:grp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4962044" y="484499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4" name="図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4933950" y="4565650"/>
              <a:ext cx="241300" cy="215900"/>
            </a:xfrm>
            <a:prstGeom prst="rect">
              <a:avLst/>
            </a:prstGeom>
          </p:spPr>
        </p:pic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3628544" y="3498798"/>
              <a:ext cx="2743200" cy="2743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7" name="図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8147317" y="421667"/>
            <a:ext cx="279400" cy="335335"/>
          </a:xfrm>
          <a:prstGeom prst="rect">
            <a:avLst/>
          </a:prstGeom>
        </p:spPr>
      </p:pic>
      <p:grpSp>
        <p:nvGrpSpPr>
          <p:cNvPr id="48" name="図形グループ 47"/>
          <p:cNvGrpSpPr/>
          <p:nvPr/>
        </p:nvGrpSpPr>
        <p:grpSpPr>
          <a:xfrm>
            <a:off x="226861" y="281967"/>
            <a:ext cx="8599639" cy="4401205"/>
            <a:chOff x="1689100" y="-158439"/>
            <a:chExt cx="8599639" cy="4401205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1689100" y="-158439"/>
              <a:ext cx="8599639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altLang="ja-JP" sz="2800" dirty="0" smtClean="0"/>
                <a:t>  C</a:t>
              </a:r>
              <a:r>
                <a:rPr kumimoji="1" lang="en-US" altLang="ja-JP" sz="2800" dirty="0" smtClean="0"/>
                <a:t>entral coordinate of hexagonal lattice is labeled by</a:t>
              </a:r>
            </a:p>
            <a:p>
              <a:pPr>
                <a:buFont typeface="Arial"/>
                <a:buChar char="•"/>
              </a:pPr>
              <a:endParaRPr kumimoji="1" lang="en-US" altLang="ja-JP" sz="2800" dirty="0" smtClean="0"/>
            </a:p>
            <a:p>
              <a:pPr>
                <a:buFont typeface="Arial"/>
                <a:buChar char="•"/>
              </a:pPr>
              <a:r>
                <a:rPr lang="en-US" altLang="ja-JP" sz="2800" dirty="0" smtClean="0"/>
                <a:t>  I=A,B are the index for </a:t>
              </a:r>
              <a:r>
                <a:rPr lang="en-US" altLang="ja-JP" sz="2800" dirty="0" err="1" smtClean="0"/>
                <a:t>sublattices</a:t>
              </a:r>
              <a:r>
                <a:rPr lang="en-US" altLang="ja-JP" sz="2800" dirty="0" smtClean="0"/>
                <a:t> A,B</a:t>
              </a:r>
            </a:p>
            <a:p>
              <a:pPr>
                <a:buFont typeface="Arial"/>
                <a:buChar char="•"/>
              </a:pPr>
              <a:endParaRPr lang="en-US" altLang="ja-JP" sz="2800" dirty="0" smtClean="0"/>
            </a:p>
            <a:p>
              <a:pPr>
                <a:buFont typeface="Arial"/>
                <a:buChar char="•"/>
              </a:pPr>
              <a:r>
                <a:rPr lang="en-US" altLang="ja-JP" sz="2800" dirty="0" smtClean="0"/>
                <a:t>      is the index for the 3 vertices (counter-clockwise)</a:t>
              </a:r>
            </a:p>
            <a:p>
              <a:r>
                <a:rPr lang="en-US" altLang="ja-JP" sz="2800" dirty="0" smtClean="0"/>
                <a:t>                        </a:t>
              </a:r>
            </a:p>
            <a:p>
              <a:pPr>
                <a:buFont typeface="Arial"/>
                <a:buChar char="•"/>
              </a:pPr>
              <a:r>
                <a:rPr lang="en-US" altLang="ja-JP" sz="2800" dirty="0" smtClean="0"/>
                <a:t>                             are creation/annihilation operators</a:t>
              </a:r>
            </a:p>
            <a:p>
              <a:pPr>
                <a:buFont typeface="Arial"/>
                <a:buChar char="•"/>
              </a:pPr>
              <a:endParaRPr lang="en-US" altLang="ja-JP" sz="2800" dirty="0" smtClean="0"/>
            </a:p>
            <a:p>
              <a:pPr>
                <a:buFont typeface="Arial"/>
                <a:buChar char="•"/>
              </a:pPr>
              <a:r>
                <a:rPr lang="en-US" altLang="ja-JP" sz="2800" dirty="0" smtClean="0"/>
                <a:t> Each lattice point has 6=2x3 </a:t>
              </a:r>
              <a:r>
                <a:rPr lang="en-US" altLang="ja-JP" sz="2800" dirty="0" err="1" smtClean="0"/>
                <a:t>dof</a:t>
              </a:r>
              <a:r>
                <a:rPr lang="en-US" altLang="ja-JP" sz="2800" dirty="0" smtClean="0"/>
                <a:t>.</a:t>
              </a:r>
            </a:p>
            <a:p>
              <a:r>
                <a:rPr lang="en-US" altLang="ja-JP" sz="2800" dirty="0" smtClean="0"/>
                <a:t> </a:t>
              </a:r>
            </a:p>
          </p:txBody>
        </p:sp>
        <p:pic>
          <p:nvPicPr>
            <p:cNvPr id="26" name="図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2097239" y="2503603"/>
              <a:ext cx="1841500" cy="416201"/>
            </a:xfrm>
            <a:prstGeom prst="rect">
              <a:avLst/>
            </a:prstGeom>
          </p:spPr>
        </p:pic>
        <p:pic>
          <p:nvPicPr>
            <p:cNvPr id="31" name="図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2097239" y="1661710"/>
              <a:ext cx="228600" cy="3104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58800" y="774700"/>
            <a:ext cx="8128000" cy="2146300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    The Hamiltonian involves 6x6 matrices. Corresponding to the indices              , we express 6x6 matrix using the tensor product of 2x2 matrix  and 3x3 matrix.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92800" y="1498600"/>
            <a:ext cx="660400" cy="419100"/>
          </a:xfrm>
          <a:prstGeom prst="rect">
            <a:avLst/>
          </a:prstGeom>
        </p:spPr>
      </p:pic>
      <p:grpSp>
        <p:nvGrpSpPr>
          <p:cNvPr id="23" name="図形グループ 22"/>
          <p:cNvGrpSpPr/>
          <p:nvPr/>
        </p:nvGrpSpPr>
        <p:grpSpPr>
          <a:xfrm>
            <a:off x="1152732" y="3354178"/>
            <a:ext cx="6146800" cy="2458384"/>
            <a:chOff x="1244600" y="3467100"/>
            <a:chExt cx="6146800" cy="2458384"/>
          </a:xfrm>
        </p:grpSpPr>
        <p:pic>
          <p:nvPicPr>
            <p:cNvPr id="6" name="図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244600" y="3467100"/>
              <a:ext cx="6045200" cy="132080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530007" y="4958834"/>
              <a:ext cx="57081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6x 6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096785" y="4958834"/>
              <a:ext cx="51862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2x2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039885" y="4958834"/>
              <a:ext cx="51862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3x3</a:t>
              </a:r>
              <a:endParaRPr kumimoji="1" lang="ja-JP" altLang="en-US" dirty="0"/>
            </a:p>
          </p:txBody>
        </p:sp>
        <p:cxnSp>
          <p:nvCxnSpPr>
            <p:cNvPr id="11" name="直線矢印コネクタ 10"/>
            <p:cNvCxnSpPr>
              <a:stCxn id="7" idx="0"/>
            </p:cNvCxnSpPr>
            <p:nvPr/>
          </p:nvCxnSpPr>
          <p:spPr>
            <a:xfrm rot="16200000" flipV="1">
              <a:off x="1533440" y="4676860"/>
              <a:ext cx="501134" cy="628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5400000" flipH="1" flipV="1">
              <a:off x="4054336" y="4708664"/>
              <a:ext cx="5019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rot="5400000" flipH="1" flipV="1">
              <a:off x="6049030" y="4707870"/>
              <a:ext cx="5003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図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002121" y="5673352"/>
              <a:ext cx="1226586" cy="252132"/>
            </a:xfrm>
            <a:prstGeom prst="rect">
              <a:avLst/>
            </a:prstGeom>
          </p:spPr>
        </p:pic>
        <p:pic>
          <p:nvPicPr>
            <p:cNvPr id="22" name="図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892800" y="5631944"/>
              <a:ext cx="1498600" cy="293540"/>
            </a:xfrm>
            <a:prstGeom prst="rect">
              <a:avLst/>
            </a:prstGeom>
          </p:spPr>
        </p:pic>
      </p:grpSp>
      <p:grpSp>
        <p:nvGrpSpPr>
          <p:cNvPr id="24" name="図形グループ 23"/>
          <p:cNvGrpSpPr/>
          <p:nvPr/>
        </p:nvGrpSpPr>
        <p:grpSpPr>
          <a:xfrm>
            <a:off x="6917364" y="4009866"/>
            <a:ext cx="2184281" cy="1800620"/>
            <a:chOff x="2857500" y="3076507"/>
            <a:chExt cx="4406900" cy="3644967"/>
          </a:xfrm>
        </p:grpSpPr>
        <p:grpSp>
          <p:nvGrpSpPr>
            <p:cNvPr id="25" name="図形グループ 41"/>
            <p:cNvGrpSpPr/>
            <p:nvPr/>
          </p:nvGrpSpPr>
          <p:grpSpPr>
            <a:xfrm>
              <a:off x="2857500" y="3076507"/>
              <a:ext cx="4406900" cy="3644967"/>
              <a:chOff x="2857500" y="3076508"/>
              <a:chExt cx="4025900" cy="3279842"/>
            </a:xfrm>
          </p:grpSpPr>
          <p:pic>
            <p:nvPicPr>
              <p:cNvPr id="29" name="図 28" descr="hexagon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0800000">
                <a:off x="2857500" y="3076508"/>
                <a:ext cx="4025900" cy="3279842"/>
              </a:xfrm>
              <a:prstGeom prst="rect">
                <a:avLst/>
              </a:prstGeom>
            </p:spPr>
          </p:pic>
          <p:pic>
            <p:nvPicPr>
              <p:cNvPr id="30" name="図 2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"/>
                  <a:stretch>
                    <a:fillRect/>
                  </a:stretch>
                </p:blipFill>
              </mc:Choice>
              <mc:Fallback>
                <p:blipFill>
                  <a:blip r:embed="rId12"/>
                  <a:stretch>
                    <a:fillRect/>
                  </a:stretch>
                </p:blipFill>
              </mc:Fallback>
            </mc:AlternateContent>
            <p:spPr>
              <a:xfrm>
                <a:off x="3892550" y="4610099"/>
                <a:ext cx="323850" cy="210879"/>
              </a:xfrm>
              <a:prstGeom prst="rect">
                <a:avLst/>
              </a:prstGeom>
            </p:spPr>
          </p:pic>
          <p:pic>
            <p:nvPicPr>
              <p:cNvPr id="31" name="図 3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3"/>
                  <a:stretch>
                    <a:fillRect/>
                  </a:stretch>
                </p:blipFill>
              </mc:Choice>
              <mc:Fallback>
                <p:blipFill>
                  <a:blip r:embed="rId14"/>
                  <a:stretch>
                    <a:fillRect/>
                  </a:stretch>
                </p:blipFill>
              </mc:Fallback>
            </mc:AlternateContent>
            <p:spPr>
              <a:xfrm>
                <a:off x="5118100" y="5346700"/>
                <a:ext cx="266700" cy="171450"/>
              </a:xfrm>
              <a:prstGeom prst="rect">
                <a:avLst/>
              </a:prstGeom>
            </p:spPr>
          </p:pic>
          <p:pic>
            <p:nvPicPr>
              <p:cNvPr id="32" name="図 3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5"/>
                  <a:stretch>
                    <a:fillRect/>
                  </a:stretch>
                </p:blipFill>
              </mc:Choice>
              <mc:Fallback>
                <p:blipFill>
                  <a:blip r:embed="rId16"/>
                  <a:stretch>
                    <a:fillRect/>
                  </a:stretch>
                </p:blipFill>
              </mc:Fallback>
            </mc:AlternateContent>
            <p:spPr>
              <a:xfrm>
                <a:off x="5067300" y="3909828"/>
                <a:ext cx="336550" cy="211322"/>
              </a:xfrm>
              <a:prstGeom prst="rect">
                <a:avLst/>
              </a:prstGeom>
            </p:spPr>
          </p:pic>
          <p:pic>
            <p:nvPicPr>
              <p:cNvPr id="33" name="図 3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7"/>
                  <a:stretch>
                    <a:fillRect/>
                  </a:stretch>
                </p:blipFill>
              </mc:Choice>
              <mc:Fallback>
                <p:blipFill>
                  <a:blip r:embed="rId18"/>
                  <a:stretch>
                    <a:fillRect/>
                  </a:stretch>
                </p:blipFill>
              </mc:Fallback>
            </mc:AlternateContent>
            <p:spPr>
              <a:xfrm>
                <a:off x="4327525" y="5346700"/>
                <a:ext cx="336550" cy="171450"/>
              </a:xfrm>
              <a:prstGeom prst="rect">
                <a:avLst/>
              </a:prstGeom>
            </p:spPr>
          </p:pic>
          <p:pic>
            <p:nvPicPr>
              <p:cNvPr id="34" name="図 3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9"/>
                  <a:stretch>
                    <a:fillRect/>
                  </a:stretch>
                </p:blipFill>
              </mc:Choice>
              <mc:Fallback>
                <p:blipFill>
                  <a:blip r:embed="rId20"/>
                  <a:stretch>
                    <a:fillRect/>
                  </a:stretch>
                </p:blipFill>
              </mc:Fallback>
            </mc:AlternateContent>
            <p:spPr>
              <a:xfrm>
                <a:off x="5403850" y="4649528"/>
                <a:ext cx="285750" cy="171450"/>
              </a:xfrm>
              <a:prstGeom prst="rect">
                <a:avLst/>
              </a:prstGeom>
            </p:spPr>
          </p:pic>
          <p:pic>
            <p:nvPicPr>
              <p:cNvPr id="35" name="図 3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1"/>
                  <a:stretch>
                    <a:fillRect/>
                  </a:stretch>
                </p:blipFill>
              </mc:Choice>
              <mc:Fallback>
                <p:blipFill>
                  <a:blip r:embed="rId22"/>
                  <a:stretch>
                    <a:fillRect/>
                  </a:stretch>
                </p:blipFill>
              </mc:Fallback>
            </mc:AlternateContent>
            <p:spPr>
              <a:xfrm>
                <a:off x="4197350" y="3973224"/>
                <a:ext cx="260350" cy="147926"/>
              </a:xfrm>
              <a:prstGeom prst="rect">
                <a:avLst/>
              </a:prstGeom>
            </p:spPr>
          </p:pic>
        </p:grp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4962044" y="4844998"/>
              <a:ext cx="182880" cy="18288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4933950" y="4565650"/>
              <a:ext cx="241300" cy="215900"/>
            </a:xfrm>
            <a:prstGeom prst="rect">
              <a:avLst/>
            </a:prstGeom>
          </p:spPr>
        </p:pic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3628544" y="3498798"/>
              <a:ext cx="2743200" cy="2743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0" y="1185401"/>
            <a:ext cx="9042399" cy="468953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78125" y="260461"/>
            <a:ext cx="8229600" cy="685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New formulation of tight-binding Hamiltonian</a:t>
            </a:r>
            <a:endParaRPr lang="ja-JP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1" y="1638299"/>
            <a:ext cx="9042399" cy="122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25" y="3530169"/>
            <a:ext cx="7707886" cy="11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スライド番号プレースホル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pic>
        <p:nvPicPr>
          <p:cNvPr id="34" name="図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53579" y="4829358"/>
            <a:ext cx="5260707" cy="1067030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1962149" y="1002268"/>
            <a:ext cx="1218005" cy="1610895"/>
            <a:chOff x="1962149" y="1002268"/>
            <a:chExt cx="1218005" cy="1610895"/>
          </a:xfrm>
        </p:grpSpPr>
        <p:sp>
          <p:nvSpPr>
            <p:cNvPr id="8" name="円/楕円 7"/>
            <p:cNvSpPr/>
            <p:nvPr/>
          </p:nvSpPr>
          <p:spPr>
            <a:xfrm>
              <a:off x="1962149" y="1889263"/>
              <a:ext cx="999379" cy="723900"/>
            </a:xfrm>
            <a:prstGeom prst="ellipse">
              <a:avLst/>
            </a:prstGeom>
            <a:noFill/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16200000" flipH="1">
              <a:off x="2157044" y="1546364"/>
              <a:ext cx="685798" cy="1"/>
            </a:xfrm>
            <a:prstGeom prst="straightConnector1">
              <a:avLst/>
            </a:prstGeom>
            <a:ln>
              <a:solidFill>
                <a:srgbClr val="FF66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2000249" y="1002268"/>
              <a:ext cx="1179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Mass term</a:t>
              </a:r>
              <a:endParaRPr kumimoji="1" lang="ja-JP" altLang="en-US" dirty="0"/>
            </a:p>
          </p:txBody>
        </p:sp>
      </p:grpSp>
      <p:sp>
        <p:nvSpPr>
          <p:cNvPr id="12" name="右中かっこ 11"/>
          <p:cNvSpPr/>
          <p:nvPr/>
        </p:nvSpPr>
        <p:spPr>
          <a:xfrm rot="5400000">
            <a:off x="5284181" y="-958148"/>
            <a:ext cx="499691" cy="71437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264150" y="2870200"/>
            <a:ext cx="673100" cy="4064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925375" y="6063962"/>
            <a:ext cx="34423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</a:rPr>
              <a:t>Locality is manifest. 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324833" y="317500"/>
            <a:ext cx="8819167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3200" dirty="0" smtClean="0"/>
              <a:t>The mass term has 1 massive mode and 2 zero modes.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630437" y="2355334"/>
            <a:ext cx="16764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1097498" y="4058045"/>
            <a:ext cx="746494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7242558" y="1635539"/>
            <a:ext cx="519545" cy="502637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7762103" y="2125767"/>
            <a:ext cx="998917" cy="8813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411617" y="1235429"/>
            <a:ext cx="1687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Massive mode</a:t>
            </a:r>
            <a:endParaRPr kumimoji="1" lang="ja-JP" altLang="en-US" sz="2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652733" y="3007095"/>
            <a:ext cx="149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Zero modes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78108" y="3007095"/>
            <a:ext cx="24574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 smtClean="0"/>
              <a:t>Massive mode can be integrated out</a:t>
            </a:r>
            <a:endParaRPr kumimoji="1" lang="ja-JP" altLang="en-US" sz="2300" dirty="0"/>
          </a:p>
        </p:txBody>
      </p:sp>
      <p:sp>
        <p:nvSpPr>
          <p:cNvPr id="50" name="スライド番号プレースホル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461113" y="1635539"/>
            <a:ext cx="213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Change of basis</a:t>
            </a:r>
            <a:endParaRPr kumimoji="1" lang="ja-JP" altLang="en-US" sz="2400" dirty="0"/>
          </a:p>
        </p:txBody>
      </p:sp>
      <p:pic>
        <p:nvPicPr>
          <p:cNvPr id="53" name="図 5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6756" y="1795190"/>
            <a:ext cx="2722557" cy="1183720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847405" y="1173874"/>
            <a:ext cx="272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Democratic matrix</a:t>
            </a:r>
            <a:endParaRPr kumimoji="1" lang="ja-JP" altLang="en-US" sz="2400" dirty="0"/>
          </a:p>
        </p:txBody>
      </p:sp>
      <p:pic>
        <p:nvPicPr>
          <p:cNvPr id="55" name="図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62748" y="1703573"/>
            <a:ext cx="3559619" cy="1303522"/>
          </a:xfrm>
          <a:prstGeom prst="rect">
            <a:avLst/>
          </a:prstGeom>
        </p:spPr>
      </p:pic>
      <p:pic>
        <p:nvPicPr>
          <p:cNvPr id="57" name="図 5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52078" y="4146945"/>
            <a:ext cx="7010360" cy="561252"/>
          </a:xfrm>
          <a:prstGeom prst="rect">
            <a:avLst/>
          </a:prstGeom>
        </p:spPr>
      </p:pic>
      <p:pic>
        <p:nvPicPr>
          <p:cNvPr id="18" name="図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52078" y="5359242"/>
            <a:ext cx="6406787" cy="678497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195767" y="3177469"/>
            <a:ext cx="2434670" cy="45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Comment: exact discrete symmetry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ja-JP" dirty="0" smtClean="0"/>
              <a:t> Z3 symmetry: cyclic rotation </a:t>
            </a:r>
          </a:p>
          <a:p>
            <a:pPr>
              <a:buFont typeface="Wingdings" charset="2"/>
              <a:buChar char="Ø"/>
            </a:pPr>
            <a:endParaRPr lang="en-US" altLang="ja-JP" dirty="0" smtClean="0"/>
          </a:p>
          <a:p>
            <a:pPr>
              <a:buFont typeface="Wingdings" charset="2"/>
              <a:buChar char="Ø"/>
            </a:pPr>
            <a:endParaRPr lang="en-US" altLang="ja-JP" dirty="0" smtClean="0"/>
          </a:p>
          <a:p>
            <a:pPr>
              <a:buFont typeface="Wingdings" charset="2"/>
              <a:buChar char="Ø"/>
            </a:pPr>
            <a:r>
              <a:rPr lang="en-US" altLang="ja-JP" dirty="0" smtClean="0"/>
              <a:t> Parity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73300" y="2393950"/>
            <a:ext cx="4114800" cy="469900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62450" y="5492750"/>
            <a:ext cx="1460500" cy="469900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rot="16200000" flipV="1">
            <a:off x="4413250" y="4819650"/>
            <a:ext cx="774700" cy="1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501900" y="4051300"/>
            <a:ext cx="3200400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1438398" y="3248233"/>
          <a:ext cx="6096000" cy="644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4409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3" name="円/楕円 22"/>
          <p:cNvSpPr/>
          <p:nvPr/>
        </p:nvSpPr>
        <p:spPr>
          <a:xfrm>
            <a:off x="6154872" y="3248233"/>
            <a:ext cx="1379526" cy="64409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33348" y="210830"/>
            <a:ext cx="8229600" cy="73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000" dirty="0" smtClean="0"/>
              <a:t>Possible global symmetry of </a:t>
            </a:r>
            <a:r>
              <a:rPr lang="en-US" altLang="ja-JP" sz="3000" dirty="0" err="1" smtClean="0"/>
              <a:t>Heff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1541533" y="3362533"/>
          <a:ext cx="1350240" cy="385783"/>
        </p:xfrm>
        <a:graphic>
          <a:graphicData uri="http://schemas.openxmlformats.org/presentationml/2006/ole">
            <p:oleObj spid="_x0000_s60418" name="数式" r:id="rId3" imgW="622300" imgH="177800" progId="Equation.3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3272329" y="3362553"/>
          <a:ext cx="1017587" cy="385763"/>
        </p:xfrm>
        <a:graphic>
          <a:graphicData uri="http://schemas.openxmlformats.org/presentationml/2006/ole">
            <p:oleObj spid="_x0000_s60419" name="数式" r:id="rId4" imgW="469900" imgH="177800" progId="Equation.3">
              <p:embed/>
            </p:oleObj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710099" y="3362553"/>
          <a:ext cx="1182687" cy="385763"/>
        </p:xfrm>
        <a:graphic>
          <a:graphicData uri="http://schemas.openxmlformats.org/presentationml/2006/ole">
            <p:oleObj spid="_x0000_s60420" name="数式" r:id="rId5" imgW="546100" imgH="177800" progId="Equation.3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6324205" y="3362533"/>
          <a:ext cx="1073150" cy="385762"/>
        </p:xfrm>
        <a:graphic>
          <a:graphicData uri="http://schemas.openxmlformats.org/presentationml/2006/ole">
            <p:oleObj spid="_x0000_s60421" name="数式" r:id="rId6" imgW="495300" imgH="177800" progId="Equation.3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4660929" y="4121497"/>
            <a:ext cx="33265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“Flavor-</a:t>
            </a:r>
            <a:r>
              <a:rPr kumimoji="1" lang="en-US" altLang="ja-JP" sz="2400" dirty="0" err="1" smtClean="0"/>
              <a:t>Chiral</a:t>
            </a:r>
            <a:r>
              <a:rPr kumimoji="1" lang="en-US" altLang="ja-JP" sz="2400" dirty="0" smtClean="0"/>
              <a:t>” symmetry</a:t>
            </a:r>
            <a:endParaRPr kumimoji="1" lang="ja-JP" altLang="en-US" sz="2400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637392" y="4815523"/>
            <a:ext cx="7940812" cy="1017607"/>
            <a:chOff x="637392" y="5769630"/>
            <a:chExt cx="7940812" cy="1017607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637392" y="5833130"/>
              <a:ext cx="79408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70C0"/>
                  </a:solidFill>
                </a:rPr>
                <a:t>P</a:t>
              </a:r>
              <a:r>
                <a:rPr kumimoji="1" lang="en-US" altLang="ja-JP" sz="2800" dirty="0" smtClean="0">
                  <a:solidFill>
                    <a:srgbClr val="0070C0"/>
                  </a:solidFill>
                </a:rPr>
                <a:t>arity conserving mass term                                                                  is prohibited by the last two symmetries</a:t>
              </a:r>
              <a:r>
                <a:rPr kumimoji="1" lang="ja-JP" altLang="en-US" sz="2800" dirty="0" smtClean="0"/>
                <a:t> </a:t>
              </a:r>
              <a:endParaRPr kumimoji="1" lang="ja-JP" altLang="en-US" sz="2800" dirty="0"/>
            </a:p>
          </p:txBody>
        </p:sp>
        <p:pic>
          <p:nvPicPr>
            <p:cNvPr id="56328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39412" y="5769630"/>
              <a:ext cx="3094938" cy="660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29" name="図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210057" y="1593545"/>
            <a:ext cx="4124544" cy="429204"/>
          </a:xfrm>
          <a:prstGeom prst="rect">
            <a:avLst/>
          </a:prstGeom>
        </p:spPr>
      </p:pic>
      <p:pic>
        <p:nvPicPr>
          <p:cNvPr id="30" name="図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287151" y="2373733"/>
            <a:ext cx="3002765" cy="344067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675071" y="5833130"/>
            <a:ext cx="7865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However, these could be violated by lattice artifacts.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8" name="図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600637" y="949739"/>
            <a:ext cx="5086163" cy="538639"/>
          </a:xfrm>
          <a:prstGeom prst="rect">
            <a:avLst/>
          </a:prstGeom>
        </p:spPr>
      </p:pic>
      <p:pic>
        <p:nvPicPr>
          <p:cNvPr id="25" name="図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120905" y="2373733"/>
            <a:ext cx="2813445" cy="29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1620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US" altLang="ja-JP" dirty="0" smtClean="0"/>
              <a:t>Hidden exact symmetry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393700" y="340782"/>
            <a:ext cx="8229600" cy="61383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Hidden symmetry in </a:t>
            </a:r>
            <a:r>
              <a:rPr lang="en-US" altLang="ja-JP" dirty="0" err="1" smtClean="0"/>
              <a:t>graphene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3567" y="1430861"/>
            <a:ext cx="87037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We  look for an exact symmetry as </a:t>
            </a:r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en-US" altLang="ja-JP" sz="2800" dirty="0" smtClean="0"/>
              <a:t> </a:t>
            </a:r>
            <a:r>
              <a:rPr kumimoji="1" lang="en-US" altLang="ja-JP" sz="3200" dirty="0" smtClean="0"/>
              <a:t>Expanding         in powers of </a:t>
            </a:r>
            <a:r>
              <a:rPr kumimoji="1" lang="en-US" altLang="ja-JP" sz="3200" dirty="0" err="1" smtClean="0"/>
              <a:t>k</a:t>
            </a:r>
            <a:r>
              <a:rPr lang="en-US" altLang="ja-JP" sz="3200" dirty="0" smtClean="0"/>
              <a:t>, we look for           solution to                             </a:t>
            </a:r>
            <a:r>
              <a:rPr kumimoji="1" lang="en-US" altLang="ja-JP" sz="3200" dirty="0" smtClean="0"/>
              <a:t>order by order. </a:t>
            </a:r>
          </a:p>
          <a:p>
            <a:endParaRPr lang="en-US" altLang="ja-JP" sz="3200" dirty="0" smtClean="0"/>
          </a:p>
          <a:p>
            <a:pPr>
              <a:buFont typeface="Arial"/>
              <a:buChar char="•"/>
            </a:pPr>
            <a:r>
              <a:rPr kumimoji="1" lang="en-US" altLang="ja-JP" sz="3200" dirty="0" smtClean="0"/>
              <a:t>  </a:t>
            </a:r>
            <a:r>
              <a:rPr kumimoji="1" lang="en-US" altLang="ja-JP" sz="2800" dirty="0" smtClean="0"/>
              <a:t>Series starting from                    failed at 2</a:t>
            </a:r>
            <a:r>
              <a:rPr kumimoji="1" lang="en-US" altLang="ja-JP" sz="2800" baseline="30000" dirty="0" smtClean="0"/>
              <a:t>nd</a:t>
            </a:r>
            <a:r>
              <a:rPr kumimoji="1" lang="en-US" altLang="ja-JP" sz="2800" dirty="0" smtClean="0"/>
              <a:t> order in </a:t>
            </a:r>
            <a:r>
              <a:rPr kumimoji="1" lang="en-US" altLang="ja-JP" sz="2800" dirty="0" err="1" smtClean="0"/>
              <a:t>k</a:t>
            </a:r>
            <a:r>
              <a:rPr kumimoji="1" lang="en-US" altLang="ja-JP" sz="28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altLang="ja-JP" sz="2800" dirty="0" smtClean="0"/>
              <a:t>   Series starting from                    survived at 3</a:t>
            </a:r>
            <a:r>
              <a:rPr lang="en-US" altLang="ja-JP" sz="2800" baseline="30000" dirty="0" smtClean="0"/>
              <a:t>rd</a:t>
            </a:r>
            <a:r>
              <a:rPr lang="en-US" altLang="ja-JP" sz="2800" dirty="0" smtClean="0"/>
              <a:t> order in </a:t>
            </a:r>
            <a:r>
              <a:rPr lang="en-US" altLang="ja-JP" sz="2800" dirty="0" err="1" smtClean="0"/>
              <a:t>k</a:t>
            </a:r>
            <a:endParaRPr lang="en-US" altLang="ja-JP" sz="2800" dirty="0" smtClean="0"/>
          </a:p>
          <a:p>
            <a:r>
              <a:rPr kumimoji="1" lang="en-US" altLang="ja-JP" sz="3200" dirty="0" smtClean="0"/>
              <a:t>     </a:t>
            </a:r>
            <a:r>
              <a:rPr kumimoji="1" lang="ja-JP" altLang="en-US" sz="32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kumimoji="1" lang="en-US" altLang="ja-JP" sz="3200" dirty="0" smtClean="0">
                <a:solidFill>
                  <a:srgbClr val="FF0000"/>
                </a:solidFill>
                <a:sym typeface="Wingdings"/>
              </a:rPr>
              <a:t> All order solution may exist for the </a:t>
            </a:r>
            <a:r>
              <a:rPr lang="en-US" altLang="ja-JP" sz="3200" dirty="0" smtClean="0">
                <a:solidFill>
                  <a:srgbClr val="FF0000"/>
                </a:solidFill>
                <a:sym typeface="Wingdings"/>
              </a:rPr>
              <a:t>latter</a:t>
            </a:r>
            <a:r>
              <a:rPr kumimoji="1" lang="en-US" altLang="ja-JP" sz="3200" dirty="0" smtClean="0">
                <a:solidFill>
                  <a:srgbClr val="FF0000"/>
                </a:solidFill>
                <a:sym typeface="Wingdings"/>
              </a:rPr>
              <a:t>?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78049" y="3045593"/>
            <a:ext cx="689505" cy="311118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3669772" y="4475006"/>
            <a:ext cx="1024466" cy="744322"/>
            <a:chOff x="3716606" y="4551345"/>
            <a:chExt cx="1024466" cy="744322"/>
          </a:xfrm>
        </p:grpSpPr>
        <p:pic>
          <p:nvPicPr>
            <p:cNvPr id="25" name="図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735920" y="4551345"/>
              <a:ext cx="858838" cy="295822"/>
            </a:xfrm>
            <a:prstGeom prst="rect">
              <a:avLst/>
            </a:prstGeom>
          </p:spPr>
        </p:pic>
        <p:pic>
          <p:nvPicPr>
            <p:cNvPr id="28" name="図 2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716606" y="5041900"/>
              <a:ext cx="1024466" cy="253767"/>
            </a:xfrm>
            <a:prstGeom prst="rect">
              <a:avLst/>
            </a:prstGeom>
          </p:spPr>
        </p:pic>
      </p:grp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37</a:t>
            </a:fld>
            <a:endParaRPr lang="ja-JP" altLang="en-US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97265" y="2157064"/>
            <a:ext cx="5968650" cy="542605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75153" y="3515836"/>
            <a:ext cx="2272771" cy="31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コンテンツ プレースホルダ 2"/>
          <p:cNvSpPr>
            <a:spLocks noGrp="1"/>
          </p:cNvSpPr>
          <p:nvPr>
            <p:ph idx="1"/>
          </p:nvPr>
        </p:nvSpPr>
        <p:spPr>
          <a:xfrm>
            <a:off x="407396" y="177800"/>
            <a:ext cx="8392690" cy="172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800" dirty="0" smtClean="0"/>
              <a:t>    To 3</a:t>
            </a:r>
            <a:r>
              <a:rPr lang="en-US" altLang="ja-JP" sz="2800" baseline="30000" dirty="0" smtClean="0"/>
              <a:t>rd</a:t>
            </a:r>
            <a:r>
              <a:rPr lang="en-US" altLang="ja-JP" sz="2800" dirty="0" smtClean="0"/>
              <a:t> order in momentum expansion, only terms of the form                             (A,B: 3x3 </a:t>
            </a:r>
            <a:r>
              <a:rPr lang="en-US" altLang="ja-JP" sz="2800" dirty="0" err="1" smtClean="0"/>
              <a:t>martix</a:t>
            </a:r>
            <a:r>
              <a:rPr lang="en-US" altLang="ja-JP" sz="2800" dirty="0" smtClean="0"/>
              <a:t> ) appeared. </a:t>
            </a:r>
          </a:p>
          <a:p>
            <a:pPr>
              <a:buNone/>
            </a:pPr>
            <a:r>
              <a:rPr lang="en-US" altLang="ja-JP" sz="2800" dirty="0" smtClean="0"/>
              <a:t> </a:t>
            </a:r>
            <a:r>
              <a:rPr lang="ja-JP" altLang="en-US" sz="2800" dirty="0" smtClean="0">
                <a:solidFill>
                  <a:srgbClr val="0000FF"/>
                </a:solidFill>
                <a:sym typeface="Wingdings"/>
              </a:rPr>
              <a:t></a:t>
            </a:r>
            <a:r>
              <a:rPr lang="en-US" altLang="ja-JP" sz="2800" dirty="0" smtClean="0">
                <a:solidFill>
                  <a:srgbClr val="0000FF"/>
                </a:solidFill>
                <a:sym typeface="Wingdings"/>
              </a:rPr>
              <a:t>  W</a:t>
            </a:r>
            <a:r>
              <a:rPr lang="en-US" altLang="ja-JP" sz="2800" dirty="0" smtClean="0">
                <a:solidFill>
                  <a:srgbClr val="0000FF"/>
                </a:solidFill>
              </a:rPr>
              <a:t>e take the following 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anzats</a:t>
            </a:r>
            <a:r>
              <a:rPr lang="en-US" altLang="ja-JP" sz="2800" dirty="0" smtClean="0">
                <a:solidFill>
                  <a:srgbClr val="0000FF"/>
                </a:solidFill>
              </a:rPr>
              <a:t> for the symmetry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4946" y="3788177"/>
            <a:ext cx="864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Require that Hamiltonian is invariant under the symmetry.</a:t>
            </a:r>
            <a:endParaRPr kumimoji="1" lang="ja-JP" altLang="en-US" sz="2800" dirty="0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>
          <a:xfrm>
            <a:off x="8217252" y="6041212"/>
            <a:ext cx="469548" cy="680263"/>
          </a:xfrm>
        </p:spPr>
        <p:txBody>
          <a:bodyPr/>
          <a:lstStyle/>
          <a:p>
            <a:fld id="{9EA4459F-FB46-9244-BEA4-1F27E1500E10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4186244" y="4496869"/>
            <a:ext cx="254000" cy="6974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1281303" y="5377881"/>
            <a:ext cx="6376797" cy="1017607"/>
            <a:chOff x="1255903" y="4433208"/>
            <a:chExt cx="6376797" cy="1017607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1294003" y="4433208"/>
              <a:ext cx="6135497" cy="954107"/>
              <a:chOff x="1065403" y="4297553"/>
              <a:chExt cx="6135497" cy="954107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1065403" y="4297553"/>
                <a:ext cx="54242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A</a:t>
                </a:r>
                <a:r>
                  <a:rPr kumimoji="1" lang="en-US" altLang="ja-JP" sz="2800" dirty="0" smtClean="0"/>
                  <a:t> set of algebraic equations for    </a:t>
                </a:r>
                <a:r>
                  <a:rPr lang="en-US" altLang="ja-JP" sz="2800" dirty="0" smtClean="0"/>
                  <a:t> and matrices               in Hamiltonian</a:t>
                </a:r>
                <a:endParaRPr kumimoji="1" lang="ja-JP" altLang="en-US" sz="2800" dirty="0"/>
              </a:p>
            </p:txBody>
          </p:sp>
          <p:pic>
            <p:nvPicPr>
              <p:cNvPr id="19" name="図 1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3118249" y="4880094"/>
                <a:ext cx="940995" cy="362132"/>
              </a:xfrm>
              <a:prstGeom prst="rect">
                <a:avLst/>
              </a:prstGeom>
            </p:spPr>
          </p:pic>
          <p:pic>
            <p:nvPicPr>
              <p:cNvPr id="22" name="図 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5753100" y="4461098"/>
                <a:ext cx="1447800" cy="361819"/>
              </a:xfrm>
              <a:prstGeom prst="rect">
                <a:avLst/>
              </a:prstGeom>
            </p:spPr>
          </p:pic>
        </p:grpSp>
        <p:sp>
          <p:nvSpPr>
            <p:cNvPr id="12" name="正方形/長方形 11"/>
            <p:cNvSpPr/>
            <p:nvPr/>
          </p:nvSpPr>
          <p:spPr>
            <a:xfrm>
              <a:off x="1255903" y="4433208"/>
              <a:ext cx="6376797" cy="10176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154946" y="2357076"/>
            <a:ext cx="8989054" cy="1484674"/>
            <a:chOff x="154946" y="1912576"/>
            <a:chExt cx="8989054" cy="1484674"/>
          </a:xfrm>
        </p:grpSpPr>
        <p:pic>
          <p:nvPicPr>
            <p:cNvPr id="5940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4946" y="1912576"/>
              <a:ext cx="8989054" cy="11049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" name="右中かっこ 14"/>
            <p:cNvSpPr/>
            <p:nvPr/>
          </p:nvSpPr>
          <p:spPr>
            <a:xfrm rot="5400000">
              <a:off x="4991299" y="-1020866"/>
              <a:ext cx="508000" cy="749260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6" name="図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5114540" y="3106435"/>
              <a:ext cx="328340" cy="290815"/>
            </a:xfrm>
            <a:prstGeom prst="rect">
              <a:avLst/>
            </a:prstGeom>
          </p:spPr>
        </p:pic>
      </p:grpSp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527699" y="4496869"/>
            <a:ext cx="1562100" cy="348179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209997" y="761946"/>
            <a:ext cx="2103247" cy="32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81861" y="5462569"/>
          <a:ext cx="1073150" cy="385762"/>
        </p:xfrm>
        <a:graphic>
          <a:graphicData uri="http://schemas.openxmlformats.org/presentationml/2006/ole">
            <p:oleObj spid="_x0000_s66562" name="数式" r:id="rId3" imgW="495300" imgH="17780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026632" y="5372608"/>
            <a:ext cx="2544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Coincide with </a:t>
            </a:r>
          </a:p>
          <a:p>
            <a:r>
              <a:rPr lang="en-US" altLang="ja-JP" sz="2400" dirty="0" smtClean="0"/>
              <a:t>“flavor-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sym.”</a:t>
            </a:r>
            <a:endParaRPr kumimoji="1" lang="ja-JP" altLang="en-US" sz="2400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1057447" y="5372608"/>
          <a:ext cx="2358519" cy="950154"/>
        </p:xfrm>
        <a:graphic>
          <a:graphicData uri="http://schemas.openxmlformats.org/presentationml/2006/ole">
            <p:oleObj spid="_x0000_s66563" name="数式" r:id="rId4" imgW="3149600" imgH="1270000" progId="Equation.3">
              <p:embed/>
            </p:oleObj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248156" y="4691264"/>
            <a:ext cx="498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Continuum limit  (mass diagonal basis)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0126" y="306456"/>
            <a:ext cx="6382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U</a:t>
            </a:r>
            <a:r>
              <a:rPr kumimoji="1" lang="en-US" altLang="ja-JP" sz="3600" dirty="0" smtClean="0"/>
              <a:t>nique solution for X, Y, Z exists!</a:t>
            </a: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1663" y="952788"/>
            <a:ext cx="7622742" cy="37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右矢印 26"/>
          <p:cNvSpPr/>
          <p:nvPr/>
        </p:nvSpPr>
        <p:spPr>
          <a:xfrm>
            <a:off x="3642758" y="5452532"/>
            <a:ext cx="595232" cy="484632"/>
          </a:xfrm>
          <a:prstGeom prst="rightArrow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>
          <a:xfrm>
            <a:off x="8217252" y="6041212"/>
            <a:ext cx="469548" cy="680263"/>
          </a:xfrm>
        </p:spPr>
        <p:txBody>
          <a:bodyPr/>
          <a:lstStyle/>
          <a:p>
            <a:fld id="{9EA4459F-FB46-9244-BEA4-1F27E1500E10}" type="slidenum">
              <a:rPr lang="ja-JP" altLang="en-US" smtClean="0"/>
              <a:pPr/>
              <a:t>39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8300" y="1104900"/>
            <a:ext cx="8318500" cy="452596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    Instead, I will talk about a very elementary theoretical question: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</a:t>
            </a:r>
            <a:r>
              <a:rPr lang="en-US" altLang="ja-JP" dirty="0" smtClean="0">
                <a:solidFill>
                  <a:srgbClr val="0000FF"/>
                </a:solidFill>
              </a:rPr>
              <a:t>Is there exact “</a:t>
            </a:r>
            <a:r>
              <a:rPr lang="en-US" altLang="ja-JP" dirty="0" err="1" smtClean="0">
                <a:solidFill>
                  <a:srgbClr val="0000FF"/>
                </a:solidFill>
              </a:rPr>
              <a:t>chiral</a:t>
            </a:r>
            <a:r>
              <a:rPr lang="en-US" altLang="ja-JP" dirty="0" smtClean="0">
                <a:solidFill>
                  <a:srgbClr val="0000FF"/>
                </a:solidFill>
              </a:rPr>
              <a:t>-flavor” symmetry  for </a:t>
            </a:r>
            <a:r>
              <a:rPr lang="en-US" altLang="ja-JP" dirty="0" err="1" smtClean="0">
                <a:solidFill>
                  <a:srgbClr val="0000FF"/>
                </a:solidFill>
              </a:rPr>
              <a:t>fermion</a:t>
            </a:r>
            <a:r>
              <a:rPr lang="en-US" altLang="ja-JP" dirty="0" smtClean="0">
                <a:solidFill>
                  <a:srgbClr val="0000FF"/>
                </a:solidFill>
              </a:rPr>
              <a:t>  on honeycomb lattice in </a:t>
            </a:r>
            <a:r>
              <a:rPr lang="en-US" altLang="ja-JP" dirty="0" err="1" smtClean="0">
                <a:solidFill>
                  <a:srgbClr val="0000FF"/>
                </a:solidFill>
              </a:rPr>
              <a:t>graphene</a:t>
            </a:r>
            <a:r>
              <a:rPr lang="en-US" altLang="ja-JP" dirty="0" smtClean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263" y="301251"/>
            <a:ext cx="832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Symmetry in terms of conventional labeling</a:t>
            </a:r>
            <a:endParaRPr kumimoji="1" lang="ja-JP" altLang="en-US" sz="3600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3912" y="1326403"/>
            <a:ext cx="7608888" cy="1661802"/>
          </a:xfrm>
          <a:prstGeom prst="rect">
            <a:avLst/>
          </a:prstGeom>
        </p:spPr>
      </p:pic>
      <p:pic>
        <p:nvPicPr>
          <p:cNvPr id="7" name="図 6" descr="chir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84480" y="3213099"/>
            <a:ext cx="7169290" cy="350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483600" cy="76676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What about AB-stacked bi-layer </a:t>
            </a:r>
            <a:r>
              <a:rPr lang="en-US" altLang="ja-JP" sz="3600" dirty="0" err="1" smtClean="0"/>
              <a:t>graphene</a:t>
            </a:r>
            <a:r>
              <a:rPr lang="en-US" altLang="ja-JP" sz="3600" dirty="0" smtClean="0"/>
              <a:t>?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03200" y="1201726"/>
            <a:ext cx="8229600" cy="1079500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   </a:t>
            </a:r>
            <a:r>
              <a:rPr lang="en-US" altLang="ja-JP" sz="2800" dirty="0" smtClean="0"/>
              <a:t>When interlayer interaction is absent, each layer has the symmetry :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200" y="3764746"/>
            <a:ext cx="8609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One can </a:t>
            </a:r>
            <a:r>
              <a:rPr lang="en-US" altLang="ja-JP" sz="2800" dirty="0" smtClean="0"/>
              <a:t>show that the interlayer interaction Hamiltonian is invariant under transformation with</a:t>
            </a:r>
            <a:endParaRPr kumimoji="1" lang="ja-JP" altLang="en-US" sz="2800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8550" y="4287053"/>
            <a:ext cx="1054100" cy="4318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3700" y="4971355"/>
            <a:ext cx="803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Exact symmetry in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bilayer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graphene</a:t>
            </a:r>
            <a:r>
              <a:rPr lang="en-US" altLang="ja-JP" sz="2800" dirty="0" smtClean="0">
                <a:solidFill>
                  <a:srgbClr val="FF0000"/>
                </a:solidFill>
              </a:rPr>
              <a:t> !</a:t>
            </a:r>
          </a:p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Gapless mode in bi-layer </a:t>
            </a:r>
            <a:r>
              <a:rPr kumimoji="1" lang="en-US" altLang="ja-JP" sz="2800" dirty="0" err="1" smtClean="0">
                <a:solidFill>
                  <a:srgbClr val="0000FF"/>
                </a:solidFill>
              </a:rPr>
              <a:t>graphene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 is also </a:t>
            </a:r>
            <a:r>
              <a:rPr lang="en-US" altLang="ja-JP" sz="2800" dirty="0" smtClean="0">
                <a:solidFill>
                  <a:srgbClr val="0000FF"/>
                </a:solidFill>
              </a:rPr>
              <a:t>protected by ”flavor-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chiral</a:t>
            </a:r>
            <a:r>
              <a:rPr lang="en-US" altLang="ja-JP" sz="2800" dirty="0" smtClean="0">
                <a:solidFill>
                  <a:srgbClr val="0000FF"/>
                </a:solidFill>
              </a:rPr>
              <a:t>” symmetry.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1174750" y="2281226"/>
            <a:ext cx="6934200" cy="1131100"/>
            <a:chOff x="914400" y="2540000"/>
            <a:chExt cx="7772400" cy="1193800"/>
          </a:xfrm>
        </p:grpSpPr>
        <p:pic>
          <p:nvPicPr>
            <p:cNvPr id="10" name="図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365250" y="2540000"/>
              <a:ext cx="2247900" cy="1193800"/>
            </a:xfrm>
            <a:prstGeom prst="rect">
              <a:avLst/>
            </a:prstGeom>
          </p:spPr>
        </p:pic>
        <p:pic>
          <p:nvPicPr>
            <p:cNvPr id="11" name="図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956050" y="2602700"/>
              <a:ext cx="4730750" cy="1131100"/>
            </a:xfrm>
            <a:prstGeom prst="rect">
              <a:avLst/>
            </a:prstGeom>
          </p:spPr>
        </p:pic>
        <p:sp>
          <p:nvSpPr>
            <p:cNvPr id="12" name="左中かっこ 11"/>
            <p:cNvSpPr/>
            <p:nvPr/>
          </p:nvSpPr>
          <p:spPr>
            <a:xfrm>
              <a:off x="914400" y="2540000"/>
              <a:ext cx="228600" cy="1193800"/>
            </a:xfrm>
            <a:prstGeom prst="leftBrac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Remark 1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0" y="1175209"/>
            <a:ext cx="8775700" cy="33909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00FF"/>
                </a:solidFill>
              </a:rPr>
              <a:t>What about the case including non-nearest neighbor hopping or higher?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No problem, “</a:t>
            </a:r>
            <a:r>
              <a:rPr lang="en-US" altLang="ja-JP" dirty="0" err="1" smtClean="0">
                <a:solidFill>
                  <a:srgbClr val="FF0000"/>
                </a:solidFill>
                <a:sym typeface="Wingdings"/>
              </a:rPr>
              <a:t>chiral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-flavor” symmetry remains exact.</a:t>
            </a:r>
          </a:p>
          <a:p>
            <a:pPr>
              <a:buNone/>
            </a:pPr>
            <a:endParaRPr lang="en-US" altLang="ja-JP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r>
              <a:rPr lang="en-US" altLang="ja-JP" dirty="0" smtClean="0">
                <a:sym typeface="Wingdings"/>
              </a:rPr>
              <a:t>    Due to the discrete rotational symmetry and parity,  non-nearest neighbor hopping </a:t>
            </a:r>
            <a:r>
              <a:rPr lang="en-US" altLang="ja-JP" dirty="0" err="1" smtClean="0">
                <a:sym typeface="Wingdings"/>
              </a:rPr>
              <a:t>Hamiltoninan</a:t>
            </a:r>
            <a:r>
              <a:rPr lang="en-US" altLang="ja-JP" dirty="0" smtClean="0">
                <a:sym typeface="Wingdings"/>
              </a:rPr>
              <a:t> is</a:t>
            </a:r>
          </a:p>
          <a:p>
            <a:pPr>
              <a:buNone/>
            </a:pPr>
            <a:r>
              <a:rPr lang="en-US" altLang="ja-JP" dirty="0" smtClean="0">
                <a:sym typeface="Wingdings"/>
              </a:rPr>
              <a:t>    expressed as                                          ( P: some polynomial)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42</a:t>
            </a:fld>
            <a:endParaRPr lang="ja-JP" altLang="en-US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1200" y="4566109"/>
            <a:ext cx="7493000" cy="418793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40000" y="3824775"/>
            <a:ext cx="3022600" cy="35844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7200" y="5035702"/>
            <a:ext cx="8270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Only our exact symmetry can explain the gapless mode.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8000" y="5969000"/>
            <a:ext cx="819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Similar arguments hold also for inter-layer </a:t>
            </a:r>
            <a:r>
              <a:rPr lang="en-US" altLang="ja-JP" sz="2400" dirty="0" smtClean="0">
                <a:solidFill>
                  <a:srgbClr val="0000FF"/>
                </a:solidFill>
              </a:rPr>
              <a:t>hopping Hamiltonian.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1545747"/>
            <a:ext cx="8801100" cy="1928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Example of physical interpretation: </a:t>
            </a:r>
          </a:p>
          <a:p>
            <a:pPr>
              <a:buNone/>
            </a:pPr>
            <a:r>
              <a:rPr lang="en-US" altLang="ja-JP" dirty="0" smtClean="0"/>
              <a:t>    (Non-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) c</a:t>
            </a:r>
            <a:r>
              <a:rPr lang="en-US" altLang="ja-JP" sz="2800" dirty="0" smtClean="0"/>
              <a:t>arbon </a:t>
            </a:r>
            <a:r>
              <a:rPr lang="en-US" altLang="ja-JP" sz="2800" dirty="0" err="1" smtClean="0"/>
              <a:t>nanotube</a:t>
            </a:r>
            <a:r>
              <a:rPr lang="en-US" altLang="ja-JP" sz="2800" dirty="0" smtClean="0"/>
              <a:t> can be metallic or semiconductor depending on the radius L of the cylinder.    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43</a:t>
            </a:fld>
            <a:endParaRPr lang="ja-JP" altLang="en-US"/>
          </a:p>
        </p:txBody>
      </p:sp>
      <p:grpSp>
        <p:nvGrpSpPr>
          <p:cNvPr id="2" name="図形グループ 23"/>
          <p:cNvGrpSpPr/>
          <p:nvPr/>
        </p:nvGrpSpPr>
        <p:grpSpPr>
          <a:xfrm>
            <a:off x="4914900" y="3814762"/>
            <a:ext cx="3370252" cy="1914525"/>
            <a:chOff x="2222500" y="3305175"/>
            <a:chExt cx="3370252" cy="1914525"/>
          </a:xfrm>
        </p:grpSpPr>
        <p:grpSp>
          <p:nvGrpSpPr>
            <p:cNvPr id="6" name="図形グループ 19"/>
            <p:cNvGrpSpPr/>
            <p:nvPr/>
          </p:nvGrpSpPr>
          <p:grpSpPr>
            <a:xfrm>
              <a:off x="2790816" y="3305175"/>
              <a:ext cx="2801936" cy="1639888"/>
              <a:chOff x="4013200" y="4486275"/>
              <a:chExt cx="2801936" cy="1639888"/>
            </a:xfrm>
          </p:grpSpPr>
          <p:sp>
            <p:nvSpPr>
              <p:cNvPr id="5" name="円/楕円 4"/>
              <p:cNvSpPr/>
              <p:nvPr/>
            </p:nvSpPr>
            <p:spPr>
              <a:xfrm>
                <a:off x="4013200" y="5321300"/>
                <a:ext cx="546100" cy="8048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コネクタ 6"/>
              <p:cNvCxnSpPr>
                <a:stCxn id="5" idx="0"/>
                <a:endCxn id="18" idx="0"/>
              </p:cNvCxnSpPr>
              <p:nvPr/>
            </p:nvCxnSpPr>
            <p:spPr>
              <a:xfrm rot="5400000" flipH="1" flipV="1">
                <a:off x="5193016" y="3836972"/>
                <a:ext cx="577563" cy="239109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>
                <a:stCxn id="5" idx="4"/>
              </p:cNvCxnSpPr>
              <p:nvPr/>
            </p:nvCxnSpPr>
            <p:spPr>
              <a:xfrm rot="5400000" flipH="1" flipV="1">
                <a:off x="5195094" y="4590255"/>
                <a:ext cx="627063" cy="24447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円弧 17"/>
              <p:cNvSpPr/>
              <p:nvPr/>
            </p:nvSpPr>
            <p:spPr>
              <a:xfrm rot="2703134">
                <a:off x="5753099" y="4605337"/>
                <a:ext cx="1181100" cy="942975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1" name="円/楕円 20"/>
            <p:cNvSpPr/>
            <p:nvPr/>
          </p:nvSpPr>
          <p:spPr>
            <a:xfrm>
              <a:off x="2655874" y="3937000"/>
              <a:ext cx="815984" cy="12827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二等辺三角形 21"/>
            <p:cNvSpPr>
              <a:spLocks noChangeAspect="1"/>
            </p:cNvSpPr>
            <p:nvPr/>
          </p:nvSpPr>
          <p:spPr>
            <a:xfrm>
              <a:off x="3336916" y="4463895"/>
              <a:ext cx="212141" cy="18288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3" name="図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22500" y="4324350"/>
              <a:ext cx="279400" cy="317500"/>
            </a:xfrm>
            <a:prstGeom prst="rect">
              <a:avLst/>
            </a:prstGeom>
          </p:spPr>
        </p:pic>
      </p:grpSp>
      <p:pic>
        <p:nvPicPr>
          <p:cNvPr id="26" name="図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6100" y="3473929"/>
            <a:ext cx="6007100" cy="91719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11490" y="5562600"/>
            <a:ext cx="8375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position space formalism, this is understood simply as </a:t>
            </a:r>
          </a:p>
          <a:p>
            <a:r>
              <a:rPr lang="en-US" altLang="ja-JP" sz="2800" dirty="0" smtClean="0"/>
              <a:t>periodic boundary condition for Dirac </a:t>
            </a:r>
            <a:r>
              <a:rPr lang="en-US" altLang="ja-JP" sz="2800" dirty="0" err="1" smtClean="0"/>
              <a:t>fermion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95421" y="546100"/>
            <a:ext cx="215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Remark 2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3210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806392" y="3782295"/>
            <a:ext cx="8229600" cy="59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v"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273108" y="2370630"/>
            <a:ext cx="8870892" cy="4084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v"/>
              <a:defRPr/>
            </a:pPr>
            <a:r>
              <a:rPr lang="en-US" altLang="ja-JP" sz="2800" dirty="0" smtClean="0"/>
              <a:t>Spin-flavor structure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ja-JP" sz="2400" dirty="0" smtClean="0"/>
              <a:t>Identified the spin-flavor degrees of freedom in position space</a:t>
            </a:r>
            <a:endParaRPr lang="ja-JP" altLang="en-US" sz="2400" dirty="0" smtClean="0"/>
          </a:p>
          <a:p>
            <a:pPr marL="342900" lvl="0" indent="-342900">
              <a:spcBef>
                <a:spcPct val="20000"/>
              </a:spcBef>
              <a:buFont typeface="Wingdings" charset="2"/>
              <a:buChar char="v"/>
              <a:defRPr/>
            </a:pPr>
            <a:r>
              <a:rPr lang="en-US" altLang="ja-JP" sz="2800" dirty="0" smtClean="0"/>
              <a:t>Manifest locality of the low energy Dirac theory</a:t>
            </a:r>
            <a:endParaRPr lang="ja-JP" alt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altLang="ja-JP" sz="2800" dirty="0" smtClean="0"/>
              <a:t>Discovery of  exact “flavor-</a:t>
            </a:r>
            <a:r>
              <a:rPr lang="en-US" altLang="ja-JP" sz="2800" dirty="0" err="1" smtClean="0"/>
              <a:t>chiral</a:t>
            </a:r>
            <a:r>
              <a:rPr lang="en-US" altLang="ja-JP" sz="2800" dirty="0" smtClean="0"/>
              <a:t>” symmetry on the lattice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</a:t>
            </a:r>
            <a:r>
              <a:rPr lang="en-US" altLang="ja-JP" sz="2800" dirty="0" err="1" smtClean="0"/>
              <a:t>pless</a:t>
            </a:r>
            <a:r>
              <a:rPr lang="en-US" altLang="ja-JP" sz="2800" dirty="0" smtClean="0"/>
              <a:t> mode is understood by “flavor-</a:t>
            </a:r>
            <a:r>
              <a:rPr lang="en-US" altLang="ja-JP" sz="2800" dirty="0" err="1" smtClean="0"/>
              <a:t>chiral</a:t>
            </a:r>
            <a:r>
              <a:rPr lang="en-US" altLang="ja-JP" sz="2800" dirty="0" smtClean="0"/>
              <a:t>” symmetry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altLang="ja-JP" sz="2800" dirty="0" smtClean="0"/>
              <a:t>Gapless mode for bi-layer </a:t>
            </a:r>
            <a:r>
              <a:rPr lang="en-US" altLang="ja-JP" sz="2800" dirty="0" err="1" smtClean="0"/>
              <a:t>graphene</a:t>
            </a:r>
            <a:r>
              <a:rPr lang="en-US" altLang="ja-JP" sz="2800" dirty="0" smtClean="0"/>
              <a:t> is also understood by “flavor-</a:t>
            </a:r>
            <a:r>
              <a:rPr lang="en-US" altLang="ja-JP" sz="2800" dirty="0" err="1" smtClean="0"/>
              <a:t>chiral</a:t>
            </a:r>
            <a:r>
              <a:rPr lang="en-US" altLang="ja-JP" sz="2800" dirty="0" smtClean="0"/>
              <a:t>” symmetry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altLang="ja-JP" sz="2800" dirty="0" smtClean="0"/>
              <a:t>The symmetry also holds with non-nearest hopping.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6392" y="393700"/>
            <a:ext cx="7267134" cy="10772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We studied the position space formulation</a:t>
            </a:r>
          </a:p>
          <a:p>
            <a:r>
              <a:rPr lang="en-US" altLang="ja-JP" sz="3200" dirty="0" smtClean="0"/>
              <a:t>of </a:t>
            </a:r>
            <a:r>
              <a:rPr lang="en-US" altLang="ja-JP" sz="3200" dirty="0" err="1" smtClean="0"/>
              <a:t>graphene</a:t>
            </a:r>
            <a:endParaRPr kumimoji="1" lang="en-US" altLang="ja-JP" sz="32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3108" y="1724299"/>
            <a:ext cx="1521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Results</a:t>
            </a:r>
            <a:endParaRPr kumimoji="1" lang="ja-JP" altLang="en-US" sz="3600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45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90500" y="1311244"/>
            <a:ext cx="8674099" cy="5410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 altLang="ja-JP" dirty="0" smtClean="0"/>
              <a:t>What is next?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5226050"/>
          </a:xfrm>
        </p:spPr>
        <p:txBody>
          <a:bodyPr>
            <a:normAutofit fontScale="62500" lnSpcReduction="20000"/>
          </a:bodyPr>
          <a:lstStyle/>
          <a:p>
            <a:endParaRPr lang="en-US" altLang="ja-JP" sz="2800" dirty="0" smtClean="0"/>
          </a:p>
          <a:p>
            <a:r>
              <a:rPr lang="en-US" altLang="ja-JP" sz="4000" dirty="0" smtClean="0"/>
              <a:t>Symmetry with gauge interaction. </a:t>
            </a:r>
          </a:p>
          <a:p>
            <a:pPr lvl="1">
              <a:buNone/>
            </a:pPr>
            <a:r>
              <a:rPr lang="en-US" altLang="ja-JP" sz="3600" dirty="0" smtClean="0"/>
              <a:t>Whether it is exact at interacting level is yet to be seen.</a:t>
            </a:r>
          </a:p>
          <a:p>
            <a:pPr lvl="1">
              <a:buNone/>
            </a:pPr>
            <a:endParaRPr lang="en-US" altLang="ja-JP" sz="3600" dirty="0" smtClean="0"/>
          </a:p>
          <a:p>
            <a:r>
              <a:rPr lang="en-US" altLang="ja-JP" sz="4000" dirty="0" err="1" smtClean="0"/>
              <a:t>Nonperturbative</a:t>
            </a:r>
            <a:r>
              <a:rPr lang="en-US" altLang="ja-JP" sz="4000" dirty="0" smtClean="0"/>
              <a:t> lattice studies on </a:t>
            </a:r>
            <a:r>
              <a:rPr lang="en-US" altLang="ja-JP" sz="4000" dirty="0" err="1" smtClean="0"/>
              <a:t>graphene</a:t>
            </a:r>
            <a:r>
              <a:rPr lang="en-US" altLang="ja-JP" sz="4000" dirty="0" smtClean="0"/>
              <a:t> including gauge interaction.</a:t>
            </a:r>
          </a:p>
          <a:p>
            <a:pPr lvl="1"/>
            <a:r>
              <a:rPr lang="en-US" altLang="ja-JP" sz="3600" dirty="0" smtClean="0"/>
              <a:t>Phase structure</a:t>
            </a:r>
          </a:p>
          <a:p>
            <a:pPr lvl="1"/>
            <a:r>
              <a:rPr lang="en-US" altLang="ja-JP" sz="3600" dirty="0" smtClean="0"/>
              <a:t>Quantum Hall effect</a:t>
            </a:r>
          </a:p>
          <a:p>
            <a:pPr lvl="1"/>
            <a:r>
              <a:rPr lang="en-US" altLang="ja-JP" sz="3600" dirty="0" smtClean="0"/>
              <a:t>Effect of impurities and boundaries</a:t>
            </a:r>
          </a:p>
          <a:p>
            <a:pPr lvl="1"/>
            <a:r>
              <a:rPr lang="en-US" altLang="ja-JP" sz="3600" dirty="0" smtClean="0"/>
              <a:t>Atomic collapse</a:t>
            </a:r>
            <a:endParaRPr lang="en-US" altLang="ja-JP" sz="4000" dirty="0" smtClean="0"/>
          </a:p>
          <a:p>
            <a:pPr>
              <a:buNone/>
            </a:pPr>
            <a:endParaRPr lang="en-US" altLang="ja-JP" sz="4000" dirty="0" smtClean="0"/>
          </a:p>
          <a:p>
            <a:pPr>
              <a:buNone/>
            </a:pPr>
            <a:r>
              <a:rPr lang="en-US" altLang="ja-JP" sz="4000" dirty="0" smtClean="0"/>
              <a:t>    Our position space formalism will be helpful  to give a clear physical interpretation of low energy excitation as </a:t>
            </a:r>
            <a:r>
              <a:rPr lang="en-US" altLang="ja-JP" sz="4000" dirty="0" err="1" smtClean="0"/>
              <a:t>massless</a:t>
            </a:r>
            <a:r>
              <a:rPr lang="en-US" altLang="ja-JP" sz="4000" dirty="0" smtClean="0"/>
              <a:t> Dirac particle.</a:t>
            </a:r>
            <a:endParaRPr lang="ja-JP" altLang="en-US" sz="40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46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85800" y="2436091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Thank you for your attention.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47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864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Backup Slides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49</a:t>
            </a:fld>
            <a:endParaRPr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9168" y="651851"/>
            <a:ext cx="7901823" cy="4699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89200"/>
            <a:ext cx="8229600" cy="1143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ja-JP" dirty="0" smtClean="0"/>
              <a:t>Introduction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50</a:t>
            </a:fld>
            <a:endParaRPr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768" y="977000"/>
            <a:ext cx="8686800" cy="3357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57" y="1430174"/>
            <a:ext cx="8443843" cy="2341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err="1" smtClean="0"/>
              <a:t>Graphene</a:t>
            </a:r>
            <a:r>
              <a:rPr lang="en-US" altLang="ja-JP" sz="2800" dirty="0" smtClean="0"/>
              <a:t> system looks similar to staggered </a:t>
            </a:r>
            <a:r>
              <a:rPr lang="en-US" altLang="ja-JP" sz="2800" dirty="0" err="1" smtClean="0"/>
              <a:t>fermion</a:t>
            </a:r>
            <a:r>
              <a:rPr lang="en-US" altLang="ja-JP" sz="2800" dirty="0" smtClean="0"/>
              <a:t>.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0000FF"/>
                </a:solidFill>
              </a:rPr>
              <a:t>What is the case for staggered 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fermion</a:t>
            </a:r>
            <a:r>
              <a:rPr lang="en-US" altLang="ja-JP" sz="2800" dirty="0" smtClean="0">
                <a:solidFill>
                  <a:srgbClr val="0000FF"/>
                </a:solidFill>
              </a:rPr>
              <a:t>?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      Position space formulation </a:t>
            </a:r>
            <a:r>
              <a:rPr lang="en-US" altLang="ja-JP" sz="2800" dirty="0" smtClean="0"/>
              <a:t>… </a:t>
            </a:r>
            <a:r>
              <a:rPr lang="en-US" altLang="ja-JP" sz="2800" dirty="0" err="1" smtClean="0"/>
              <a:t>Kluberg</a:t>
            </a:r>
            <a:r>
              <a:rPr lang="en-US" altLang="ja-JP" sz="2800" dirty="0" smtClean="0"/>
              <a:t>-Stern et al. ’83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63700" y="244901"/>
            <a:ext cx="5597506" cy="830997"/>
          </a:xfrm>
          <a:prstGeom prst="rect">
            <a:avLst/>
          </a:prstGeom>
          <a:solidFill>
            <a:srgbClr val="FFC51A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4. Our new formalism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8884" y="3417907"/>
            <a:ext cx="6614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Re-labeling of the staggered </a:t>
            </a:r>
            <a:r>
              <a:rPr lang="en-US" altLang="ja-JP" sz="2800" dirty="0" err="1" smtClean="0"/>
              <a:t>fermion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        Unit cell </a:t>
            </a:r>
            <a:r>
              <a:rPr kumimoji="1" lang="ja-JP" altLang="en-US" sz="2800" dirty="0" smtClean="0">
                <a:sym typeface="Wingdings"/>
              </a:rPr>
              <a:t></a:t>
            </a:r>
            <a:r>
              <a:rPr kumimoji="1" lang="en-US" altLang="ja-JP" sz="2800" dirty="0" smtClean="0">
                <a:sym typeface="Wingdings"/>
              </a:rPr>
              <a:t> internal degrees</a:t>
            </a:r>
            <a:endParaRPr kumimoji="1" lang="ja-JP" altLang="en-US" sz="2800" dirty="0"/>
          </a:p>
        </p:txBody>
      </p:sp>
      <p:grpSp>
        <p:nvGrpSpPr>
          <p:cNvPr id="2" name="図形グループ 48"/>
          <p:cNvGrpSpPr/>
          <p:nvPr/>
        </p:nvGrpSpPr>
        <p:grpSpPr>
          <a:xfrm>
            <a:off x="1447800" y="5258591"/>
            <a:ext cx="2540000" cy="1296990"/>
            <a:chOff x="1981200" y="5258591"/>
            <a:chExt cx="2540000" cy="1296990"/>
          </a:xfrm>
        </p:grpSpPr>
        <p:cxnSp>
          <p:nvCxnSpPr>
            <p:cNvPr id="12" name="直線コネクタ 11"/>
            <p:cNvCxnSpPr/>
            <p:nvPr/>
          </p:nvCxnSpPr>
          <p:spPr>
            <a:xfrm rot="5400000">
              <a:off x="1613695" y="5906293"/>
              <a:ext cx="129540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2336799" y="5906291"/>
              <a:ext cx="129540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>
              <a:off x="2996803" y="5906690"/>
              <a:ext cx="129619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6200000" flipH="1">
              <a:off x="3638552" y="5899942"/>
              <a:ext cx="1295401" cy="1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981200" y="6172200"/>
              <a:ext cx="2540000" cy="25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981200" y="5473700"/>
              <a:ext cx="2540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879" y="4122275"/>
            <a:ext cx="3957731" cy="2599200"/>
          </a:xfrm>
          <a:prstGeom prst="rect">
            <a:avLst/>
          </a:prstGeom>
        </p:spPr>
      </p:pic>
      <p:sp>
        <p:nvSpPr>
          <p:cNvPr id="10243" name="コンテンツ プレースホルダ 2"/>
          <p:cNvSpPr>
            <a:spLocks noGrp="1"/>
          </p:cNvSpPr>
          <p:nvPr>
            <p:ph idx="1"/>
          </p:nvPr>
        </p:nvSpPr>
        <p:spPr>
          <a:xfrm>
            <a:off x="189201" y="1371600"/>
            <a:ext cx="8666409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            </a:t>
            </a:r>
            <a:r>
              <a:rPr lang="en-US" altLang="ja-JP" u="sng" dirty="0" smtClean="0"/>
              <a:t>2 dimensional sheet </a:t>
            </a:r>
            <a:r>
              <a:rPr lang="en-US" altLang="ja-JP" u="sng" dirty="0"/>
              <a:t>of Carbon </a:t>
            </a:r>
            <a:r>
              <a:rPr lang="en-US" altLang="ja-JP" u="sng" dirty="0" smtClean="0"/>
              <a:t>atoms</a:t>
            </a:r>
          </a:p>
          <a:p>
            <a:pPr>
              <a:buFont typeface="Wingdings" charset="2"/>
              <a:buChar char="Ø"/>
            </a:pPr>
            <a:r>
              <a:rPr lang="en-US" altLang="ja-JP" sz="2800" dirty="0" smtClean="0"/>
              <a:t>Carbon atom has        orbit with 4 valence electrons.</a:t>
            </a:r>
          </a:p>
          <a:p>
            <a:pPr>
              <a:buFont typeface="Wingdings" charset="2"/>
              <a:buChar char="Ø"/>
            </a:pPr>
            <a:endParaRPr lang="en-US" altLang="ja-JP" sz="2800" dirty="0" smtClean="0"/>
          </a:p>
          <a:p>
            <a:pPr>
              <a:buFont typeface="Wingdings" charset="2"/>
              <a:buChar char="Ø"/>
            </a:pPr>
            <a:r>
              <a:rPr lang="en-US" altLang="ja-JP" sz="2800" dirty="0" smtClean="0"/>
              <a:t>3 of them are used for     bond for 3 neighboring Carbon atoms and 1 of them can hop freely on </a:t>
            </a:r>
            <a:r>
              <a:rPr lang="en-US" altLang="ja-JP" sz="2800" dirty="0" err="1" smtClean="0"/>
              <a:t>graphene</a:t>
            </a:r>
            <a:r>
              <a:rPr lang="en-US" altLang="ja-JP" sz="2800" dirty="0" smtClean="0"/>
              <a:t> sheet.</a:t>
            </a:r>
          </a:p>
          <a:p>
            <a:pPr>
              <a:buFont typeface="Wingdings" charset="2"/>
              <a:buChar char="Ø"/>
            </a:pPr>
            <a:endParaRPr lang="en-US" altLang="ja-JP" sz="2800" dirty="0" smtClean="0"/>
          </a:p>
          <a:p>
            <a:pPr>
              <a:buFont typeface="Wingdings" charset="2"/>
              <a:buChar char="Ø"/>
            </a:pPr>
            <a:r>
              <a:rPr lang="en-US" altLang="ja-JP" sz="2800" dirty="0" smtClean="0"/>
              <a:t>Honeycomb lattice</a:t>
            </a:r>
          </a:p>
          <a:p>
            <a:pPr>
              <a:buFont typeface="Wingdings" charset="2"/>
              <a:buChar char="Ø"/>
            </a:pPr>
            <a:endParaRPr lang="en-US" altLang="ja-JP" sz="2800" dirty="0" smtClean="0"/>
          </a:p>
          <a:p>
            <a:pPr>
              <a:buFont typeface="Wingdings" charset="2"/>
              <a:buChar char="Ø"/>
            </a:pPr>
            <a:r>
              <a:rPr lang="en-US" altLang="ja-JP" sz="2800" dirty="0" smtClean="0"/>
              <a:t>1 electron per site.</a:t>
            </a:r>
          </a:p>
          <a:p>
            <a:pPr lvl="1"/>
            <a:endParaRPr lang="en-US" altLang="ja-JP" dirty="0" smtClean="0"/>
          </a:p>
        </p:txBody>
      </p:sp>
      <p:sp>
        <p:nvSpPr>
          <p:cNvPr id="10247" name="スライド番号プレースホルダ 11"/>
          <p:cNvSpPr>
            <a:spLocks noGrp="1"/>
          </p:cNvSpPr>
          <p:nvPr>
            <p:ph type="sldNum" sz="quarter" idx="11"/>
          </p:nvPr>
        </p:nvSpPr>
        <p:spPr bwMode="auto">
          <a:xfrm>
            <a:off x="2243869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A2EFE30-C4B7-2841-8EFE-DF418DE3BFB8}" type="slidenum">
              <a:rPr lang="ja-JP" altLang="en-US"/>
              <a:pPr/>
              <a:t>6</a:t>
            </a:fld>
            <a:endParaRPr lang="ja-JP" altLang="en-US" dirty="0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22272" y="2010522"/>
            <a:ext cx="467360" cy="396240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908072" y="3180803"/>
            <a:ext cx="254000" cy="2159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943100" y="431800"/>
            <a:ext cx="4475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3366FF"/>
                </a:solidFill>
              </a:rPr>
              <a:t>What is </a:t>
            </a:r>
            <a:r>
              <a:rPr lang="en-US" altLang="ja-JP" sz="4400" dirty="0" err="1" smtClean="0">
                <a:solidFill>
                  <a:srgbClr val="3366FF"/>
                </a:solidFill>
              </a:rPr>
              <a:t>graphene</a:t>
            </a:r>
            <a:r>
              <a:rPr lang="en-US" altLang="ja-JP" sz="4400" dirty="0" smtClean="0">
                <a:solidFill>
                  <a:srgbClr val="3366FF"/>
                </a:solidFill>
              </a:rPr>
              <a:t>?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282575"/>
            <a:ext cx="4821604" cy="619125"/>
          </a:xfrm>
        </p:spPr>
        <p:txBody>
          <a:bodyPr/>
          <a:lstStyle/>
          <a:p>
            <a:pPr>
              <a:buNone/>
            </a:pPr>
            <a:r>
              <a:rPr lang="en-US" altLang="ja-JP" dirty="0"/>
              <a:t>Band structure of </a:t>
            </a:r>
            <a:r>
              <a:rPr lang="en-US" altLang="ja-JP" dirty="0" err="1"/>
              <a:t>Graphene</a:t>
            </a:r>
            <a:endParaRPr lang="ja-JP" altLang="en-US" dirty="0"/>
          </a:p>
        </p:txBody>
      </p:sp>
      <p:sp>
        <p:nvSpPr>
          <p:cNvPr id="11278" name="テキスト ボックス 15"/>
          <p:cNvSpPr txBox="1">
            <a:spLocks noChangeArrowheads="1"/>
          </p:cNvSpPr>
          <p:nvPr/>
        </p:nvSpPr>
        <p:spPr bwMode="auto">
          <a:xfrm>
            <a:off x="5278804" y="2810173"/>
            <a:ext cx="2349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>
                <a:latin typeface="Century Schoolbook" pitchFamily="-107" charset="0"/>
                <a:ea typeface="ＭＳ Ｐ明朝" pitchFamily="-107" charset="-128"/>
                <a:cs typeface="ＭＳ Ｐ明朝" pitchFamily="-107" charset="-128"/>
              </a:rPr>
              <a:t>Gap </a:t>
            </a:r>
            <a:r>
              <a:rPr lang="en-US" altLang="ja-JP" sz="2400" dirty="0" smtClean="0">
                <a:latin typeface="Century Schoolbook" pitchFamily="-107" charset="0"/>
                <a:ea typeface="ＭＳ Ｐ明朝" pitchFamily="-107" charset="-128"/>
                <a:cs typeface="ＭＳ Ｐ明朝" pitchFamily="-107" charset="-128"/>
              </a:rPr>
              <a:t>energy ~ 0</a:t>
            </a:r>
            <a:endParaRPr lang="ja-JP" altLang="en-US" sz="2400" dirty="0">
              <a:latin typeface="Century Schoolbook" pitchFamily="-107" charset="0"/>
              <a:ea typeface="ＭＳ Ｐ明朝" pitchFamily="-107" charset="-128"/>
              <a:cs typeface="ＭＳ Ｐ明朝" pitchFamily="-107" charset="-128"/>
            </a:endParaRPr>
          </a:p>
        </p:txBody>
      </p:sp>
      <p:grpSp>
        <p:nvGrpSpPr>
          <p:cNvPr id="30" name="図形グループ 29"/>
          <p:cNvGrpSpPr/>
          <p:nvPr/>
        </p:nvGrpSpPr>
        <p:grpSpPr>
          <a:xfrm>
            <a:off x="966780" y="744031"/>
            <a:ext cx="7623354" cy="3634830"/>
            <a:chOff x="271012" y="250872"/>
            <a:chExt cx="8881117" cy="4846714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2269485" y="2400168"/>
              <a:ext cx="3024984" cy="2697418"/>
              <a:chOff x="4851546" y="3868803"/>
              <a:chExt cx="872221" cy="923415"/>
            </a:xfrm>
          </p:grpSpPr>
          <p:cxnSp>
            <p:nvCxnSpPr>
              <p:cNvPr id="8" name="直線矢印コネクタ 7"/>
              <p:cNvCxnSpPr/>
              <p:nvPr/>
            </p:nvCxnSpPr>
            <p:spPr>
              <a:xfrm rot="16200000" flipV="1">
                <a:off x="4651126" y="4278063"/>
                <a:ext cx="5656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lg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矢印コネクタ 8"/>
              <p:cNvCxnSpPr/>
              <p:nvPr/>
            </p:nvCxnSpPr>
            <p:spPr>
              <a:xfrm>
                <a:off x="4933950" y="4560888"/>
                <a:ext cx="639763" cy="1317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lg"/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3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4851546" y="3868803"/>
                <a:ext cx="148319" cy="168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dirty="0">
                    <a:latin typeface="Century Schoolbook" pitchFamily="-107" charset="0"/>
                    <a:ea typeface="ＭＳ Ｐ明朝" pitchFamily="-107" charset="-128"/>
                    <a:cs typeface="ＭＳ Ｐ明朝" pitchFamily="-107" charset="-128"/>
                  </a:rPr>
                  <a:t>E</a:t>
                </a:r>
                <a:endParaRPr lang="ja-JP" altLang="en-US" dirty="0">
                  <a:latin typeface="Century Schoolbook" pitchFamily="-107" charset="0"/>
                  <a:ea typeface="ＭＳ Ｐ明朝" pitchFamily="-107" charset="-128"/>
                  <a:cs typeface="ＭＳ Ｐ明朝" pitchFamily="-107" charset="-128"/>
                </a:endParaRPr>
              </a:p>
            </p:txBody>
          </p:sp>
          <p:sp>
            <p:nvSpPr>
              <p:cNvPr id="11274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5575033" y="4623629"/>
                <a:ext cx="148734" cy="168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dirty="0" err="1">
                    <a:latin typeface="Century Schoolbook" pitchFamily="-107" charset="0"/>
                    <a:ea typeface="ＭＳ Ｐ明朝" pitchFamily="-107" charset="-128"/>
                    <a:cs typeface="ＭＳ Ｐ明朝" pitchFamily="-107" charset="-128"/>
                  </a:rPr>
                  <a:t>k</a:t>
                </a:r>
                <a:endParaRPr lang="ja-JP" altLang="en-US" dirty="0">
                  <a:latin typeface="Century Schoolbook" pitchFamily="-107" charset="0"/>
                  <a:ea typeface="ＭＳ Ｐ明朝" pitchFamily="-107" charset="-128"/>
                  <a:cs typeface="ＭＳ Ｐ明朝" pitchFamily="-107" charset="-128"/>
                </a:endParaRPr>
              </a:p>
            </p:txBody>
          </p:sp>
        </p:grpSp>
        <p:grpSp>
          <p:nvGrpSpPr>
            <p:cNvPr id="25" name="図形グループ 24"/>
            <p:cNvGrpSpPr/>
            <p:nvPr/>
          </p:nvGrpSpPr>
          <p:grpSpPr>
            <a:xfrm>
              <a:off x="271012" y="250872"/>
              <a:ext cx="8881117" cy="4674070"/>
              <a:chOff x="3131166" y="1472051"/>
              <a:chExt cx="6862296" cy="3643709"/>
            </a:xfrm>
          </p:grpSpPr>
          <p:pic>
            <p:nvPicPr>
              <p:cNvPr id="11268" name="図 4" descr="diracpoint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76823" y="1472051"/>
                <a:ext cx="1659912" cy="3643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直線矢印コネクタ 5"/>
              <p:cNvCxnSpPr/>
              <p:nvPr/>
            </p:nvCxnSpPr>
            <p:spPr>
              <a:xfrm>
                <a:off x="4675354" y="3026946"/>
                <a:ext cx="995662" cy="2775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0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3131166" y="2565400"/>
                <a:ext cx="1765015" cy="47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2400" dirty="0">
                    <a:latin typeface="Century Schoolbook" pitchFamily="-107" charset="0"/>
                    <a:ea typeface="ＭＳ Ｐ明朝" pitchFamily="-107" charset="-128"/>
                    <a:cs typeface="ＭＳ Ｐ明朝" pitchFamily="-107" charset="-128"/>
                  </a:rPr>
                  <a:t>Dirac point</a:t>
                </a:r>
                <a:endParaRPr lang="ja-JP" altLang="en-US" sz="2400" dirty="0">
                  <a:latin typeface="Century Schoolbook" pitchFamily="-107" charset="0"/>
                  <a:ea typeface="ＭＳ Ｐ明朝" pitchFamily="-107" charset="-128"/>
                  <a:cs typeface="ＭＳ Ｐ明朝" pitchFamily="-107" charset="-128"/>
                </a:endParaRPr>
              </a:p>
            </p:txBody>
          </p:sp>
          <p:pic>
            <p:nvPicPr>
              <p:cNvPr id="11280" name="図 28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92249" y="3153406"/>
                <a:ext cx="1253371" cy="302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1" name="テキスト ボックス 23"/>
              <p:cNvSpPr txBox="1">
                <a:spLocks noChangeArrowheads="1"/>
              </p:cNvSpPr>
              <p:nvPr/>
            </p:nvSpPr>
            <p:spPr bwMode="auto">
              <a:xfrm>
                <a:off x="7012710" y="2565400"/>
                <a:ext cx="2980752" cy="47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2400" dirty="0">
                    <a:latin typeface="Century Schoolbook" pitchFamily="-107" charset="0"/>
                    <a:ea typeface="ＭＳ Ｐ明朝" pitchFamily="-107" charset="-128"/>
                    <a:cs typeface="ＭＳ Ｐ明朝" pitchFamily="-107" charset="-128"/>
                  </a:rPr>
                  <a:t>Dispersion relation</a:t>
                </a:r>
                <a:r>
                  <a:rPr lang="ja-JP" altLang="en-US" sz="2400" dirty="0">
                    <a:latin typeface="Century Schoolbook" pitchFamily="-107" charset="0"/>
                    <a:ea typeface="ＭＳ Ｐ明朝" pitchFamily="-107" charset="-128"/>
                    <a:cs typeface="ＭＳ Ｐ明朝" pitchFamily="-107" charset="-128"/>
                  </a:rPr>
                  <a:t>：</a:t>
                </a:r>
              </a:p>
            </p:txBody>
          </p:sp>
        </p:grpSp>
      </p:grpSp>
      <p:sp>
        <p:nvSpPr>
          <p:cNvPr id="11284" name="スライド番号プレースホルダ 20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94E2A0-805E-B446-B3FC-E116F907CF8A}" type="slidenum">
              <a:rPr lang="ja-JP" altLang="en-US"/>
              <a:pPr/>
              <a:t>7</a:t>
            </a:fld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023954" y="4357872"/>
            <a:ext cx="46764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ja-JP" sz="3200" dirty="0" smtClean="0"/>
              <a:t>Very high electron mobility  </a:t>
            </a:r>
          </a:p>
        </p:txBody>
      </p:sp>
      <p:pic>
        <p:nvPicPr>
          <p:cNvPr id="31" name="図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662963" y="4989588"/>
            <a:ext cx="5429847" cy="320322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1023954" y="5571520"/>
            <a:ext cx="59250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The most conductive material on earth.</a:t>
            </a:r>
          </a:p>
          <a:p>
            <a:r>
              <a:rPr lang="en-US" altLang="ja-JP" sz="2800" dirty="0" smtClean="0"/>
              <a:t>(more conductive than Ag!) 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1193800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    It is also known that  bi-layer </a:t>
            </a:r>
            <a:r>
              <a:rPr lang="en-US" altLang="ja-JP" dirty="0" err="1" smtClean="0"/>
              <a:t>graphene</a:t>
            </a:r>
            <a:r>
              <a:rPr lang="en-US" altLang="ja-JP" dirty="0" smtClean="0"/>
              <a:t> is also gapless with quadratic dispersion.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5" name="図 4" descr="bi-lay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414946"/>
            <a:ext cx="3975517" cy="26035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08886" y="4447759"/>
            <a:ext cx="669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Applications: Transistor on bi-layer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graphene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4679492" y="2629648"/>
            <a:ext cx="4195331" cy="2389611"/>
            <a:chOff x="887594" y="1164121"/>
            <a:chExt cx="7205758" cy="5483848"/>
          </a:xfrm>
        </p:grpSpPr>
        <p:grpSp>
          <p:nvGrpSpPr>
            <p:cNvPr id="8" name="図形グループ 13"/>
            <p:cNvGrpSpPr/>
            <p:nvPr/>
          </p:nvGrpSpPr>
          <p:grpSpPr>
            <a:xfrm>
              <a:off x="1321763" y="1164121"/>
              <a:ext cx="6771589" cy="5483848"/>
              <a:chOff x="1321763" y="1164121"/>
              <a:chExt cx="6771589" cy="5483848"/>
            </a:xfrm>
          </p:grpSpPr>
          <p:grpSp>
            <p:nvGrpSpPr>
              <p:cNvPr id="10" name="図形グループ 12"/>
              <p:cNvGrpSpPr/>
              <p:nvPr/>
            </p:nvGrpSpPr>
            <p:grpSpPr>
              <a:xfrm>
                <a:off x="1321763" y="1164121"/>
                <a:ext cx="5999048" cy="5483848"/>
                <a:chOff x="1321763" y="1164121"/>
                <a:chExt cx="5999048" cy="5483848"/>
              </a:xfrm>
            </p:grpSpPr>
            <p:pic>
              <p:nvPicPr>
                <p:cNvPr id="12" name="図 4" descr="bandgap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1763" y="1164121"/>
                  <a:ext cx="5999046" cy="3904834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pic>
              <p:nvPicPr>
                <p:cNvPr id="13" name="図 12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524963" y="1333500"/>
                  <a:ext cx="4490868" cy="59694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254006" y="1986341"/>
                  <a:ext cx="1066805" cy="46616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kumimoji="1" lang="en-US" altLang="ja-JP" dirty="0" smtClean="0"/>
                </a:p>
                <a:p>
                  <a:endParaRPr lang="en-US" altLang="ja-JP" dirty="0" smtClean="0"/>
                </a:p>
                <a:p>
                  <a:endParaRPr lang="en-US" altLang="ja-JP" dirty="0" smtClean="0"/>
                </a:p>
                <a:p>
                  <a:endParaRPr lang="en-US" altLang="ja-JP" dirty="0" smtClean="0"/>
                </a:p>
                <a:p>
                  <a:endParaRPr lang="en-US" altLang="ja-JP" dirty="0" smtClean="0"/>
                </a:p>
                <a:p>
                  <a:endParaRPr lang="en-US" altLang="ja-JP" dirty="0" smtClean="0"/>
                </a:p>
                <a:p>
                  <a:endParaRPr lang="en-US" altLang="ja-JP" dirty="0" smtClean="0"/>
                </a:p>
              </p:txBody>
            </p: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5633050" y="2657967"/>
                <a:ext cx="2460302" cy="10594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Band gap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887594" y="3555998"/>
              <a:ext cx="928065" cy="2118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ja-JP" dirty="0" smtClean="0"/>
            </a:p>
            <a:p>
              <a:endParaRPr lang="en-US" altLang="ja-JP" dirty="0" smtClean="0"/>
            </a:p>
            <a:p>
              <a:endParaRPr kumimoji="1" lang="ja-JP" altLang="en-US" dirty="0"/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808887" y="5156022"/>
            <a:ext cx="734451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Band gap can be controlled by external electric field perpendicular to the plane. </a:t>
            </a:r>
          </a:p>
          <a:p>
            <a:r>
              <a:rPr lang="en-US" altLang="ja-JP" sz="2400" dirty="0" smtClean="0"/>
              <a:t>This switch is already realized in experiment.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03200"/>
            <a:ext cx="8229600" cy="901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Key property of </a:t>
            </a:r>
            <a:r>
              <a:rPr lang="en-US" altLang="ja-JP" dirty="0" err="1" smtClean="0"/>
              <a:t>graphene</a:t>
            </a:r>
            <a:r>
              <a:rPr lang="en-US" altLang="ja-JP" dirty="0" smtClean="0"/>
              <a:t>:  </a:t>
            </a:r>
            <a:r>
              <a:rPr lang="en-US" altLang="ja-JP" sz="4000" dirty="0" smtClean="0">
                <a:solidFill>
                  <a:srgbClr val="0000FF"/>
                </a:solidFill>
              </a:rPr>
              <a:t>gapless mode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6E1-A3A6-2A4B-B07F-D2FE3592C4CA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1104900"/>
            <a:ext cx="843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sz="2800" dirty="0" smtClean="0"/>
              <a:t> Mono-layer : </a:t>
            </a:r>
            <a:r>
              <a:rPr kumimoji="1" lang="en-US" altLang="ja-JP" sz="2800" dirty="0" err="1" smtClean="0"/>
              <a:t>massless</a:t>
            </a:r>
            <a:r>
              <a:rPr kumimoji="1" lang="en-US" altLang="ja-JP" sz="2800" dirty="0" smtClean="0"/>
              <a:t> Dirac </a:t>
            </a:r>
            <a:r>
              <a:rPr lang="en-US" altLang="ja-JP" sz="2800" dirty="0" err="1" smtClean="0"/>
              <a:t>fermion</a:t>
            </a:r>
            <a:endParaRPr lang="en-US" altLang="ja-JP" sz="2800" dirty="0" smtClean="0"/>
          </a:p>
          <a:p>
            <a:pPr>
              <a:buFont typeface="Wingdings" charset="2"/>
              <a:buChar char="Ø"/>
            </a:pPr>
            <a:r>
              <a:rPr kumimoji="1" lang="en-US" altLang="ja-JP" sz="2800" dirty="0" smtClean="0"/>
              <a:t> Bi-layer        : gapless mode with quadratic dispersion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2819400"/>
            <a:ext cx="84328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From  lattice point of view, one naturally expects </a:t>
            </a:r>
            <a:r>
              <a:rPr kumimoji="1" lang="en-US" altLang="ja-JP" sz="2800" dirty="0" err="1" smtClean="0"/>
              <a:t>exitence</a:t>
            </a:r>
            <a:r>
              <a:rPr kumimoji="1" lang="en-US" altLang="ja-JP" sz="2800" dirty="0" smtClean="0"/>
              <a:t> of “flavor-</a:t>
            </a:r>
            <a:r>
              <a:rPr kumimoji="1" lang="en-US" altLang="ja-JP" sz="2800" dirty="0" err="1" smtClean="0"/>
              <a:t>chiral</a:t>
            </a:r>
            <a:r>
              <a:rPr kumimoji="1" lang="en-US" altLang="ja-JP" sz="2800" dirty="0" smtClean="0"/>
              <a:t>” symmetry </a:t>
            </a:r>
            <a:r>
              <a:rPr lang="en-US" altLang="ja-JP" sz="2800" dirty="0" smtClean="0"/>
              <a:t>to prohibit the gap.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However, no such study can be found in the literature.   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Instead, there is a discussion on the absence of a gap based on Z2 symmetry.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57200" y="203200"/>
            <a:ext cx="8229600" cy="2209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template"/>
  <p:tag name="SOURCE" val="TPT1  equation E = \pm vk  template TPT1  env TPENV1  fore 0  back 16777215  eqnno 2"/>
  <p:tag name="FILENAME" val="TP_tmp"/>
  <p:tag name="ORIGWIDTH" val="39"/>
  <p:tag name="PICTUREFILESIZE" val="1288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1830</Words>
  <Application>Microsoft Macintosh PowerPoint</Application>
  <PresentationFormat>画面に合わせる (4:3)</PresentationFormat>
  <Paragraphs>323</Paragraphs>
  <Slides>51</Slides>
  <Notes>2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3" baseType="lpstr">
      <vt:lpstr>Office テーマ</vt:lpstr>
      <vt:lpstr>数式</vt:lpstr>
      <vt:lpstr>スライド 1</vt:lpstr>
      <vt:lpstr>スライド 2</vt:lpstr>
      <vt:lpstr>Appologies</vt:lpstr>
      <vt:lpstr>スライド 4</vt:lpstr>
      <vt:lpstr>Introduction</vt:lpstr>
      <vt:lpstr>スライド 6</vt:lpstr>
      <vt:lpstr>スライド 7</vt:lpstr>
      <vt:lpstr>スライド 8</vt:lpstr>
      <vt:lpstr>スライド 9</vt:lpstr>
      <vt:lpstr>Stability of massless mode in graphene</vt:lpstr>
      <vt:lpstr>スライド 11</vt:lpstr>
      <vt:lpstr>スライド 12</vt:lpstr>
      <vt:lpstr>Goal of our work</vt:lpstr>
      <vt:lpstr>Outline</vt:lpstr>
      <vt:lpstr>Tight-binding model</vt:lpstr>
      <vt:lpstr>スライド 16</vt:lpstr>
      <vt:lpstr>Energy spectrum</vt:lpstr>
      <vt:lpstr>スライド 18</vt:lpstr>
      <vt:lpstr>LOW ENERGY APPROXIMATION</vt:lpstr>
      <vt:lpstr>AB stacked bilayer graphene</vt:lpstr>
      <vt:lpstr>スライド 21</vt:lpstr>
      <vt:lpstr>Stability of the zero gap</vt:lpstr>
      <vt:lpstr>スライド 23</vt:lpstr>
      <vt:lpstr>スライド 24</vt:lpstr>
      <vt:lpstr>スライド 25</vt:lpstr>
      <vt:lpstr>4. Position space formulation</vt:lpstr>
      <vt:lpstr>スライド 27</vt:lpstr>
      <vt:lpstr>スライド 28</vt:lpstr>
      <vt:lpstr>Position space formulation for graphene</vt:lpstr>
      <vt:lpstr>スライド 30</vt:lpstr>
      <vt:lpstr>スライド 31</vt:lpstr>
      <vt:lpstr>スライド 32</vt:lpstr>
      <vt:lpstr>スライド 33</vt:lpstr>
      <vt:lpstr>Comment: exact discrete symmetry</vt:lpstr>
      <vt:lpstr>スライド 35</vt:lpstr>
      <vt:lpstr>Hidden exact symmetry</vt:lpstr>
      <vt:lpstr>Hidden symmetry in graphene</vt:lpstr>
      <vt:lpstr>スライド 38</vt:lpstr>
      <vt:lpstr>スライド 39</vt:lpstr>
      <vt:lpstr>スライド 40</vt:lpstr>
      <vt:lpstr>What about AB-stacked bi-layer graphene?</vt:lpstr>
      <vt:lpstr>Remark 1</vt:lpstr>
      <vt:lpstr>スライド 43</vt:lpstr>
      <vt:lpstr>Summary</vt:lpstr>
      <vt:lpstr>スライド 45</vt:lpstr>
      <vt:lpstr>What is next?</vt:lpstr>
      <vt:lpstr>Thank you for your attention.</vt:lpstr>
      <vt:lpstr>Backup Slides</vt:lpstr>
      <vt:lpstr>スライド 49</vt:lpstr>
      <vt:lpstr>スライド 50</vt:lpstr>
      <vt:lpstr>スライド 51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space formulation of the Dirac fermion on honeycomb lattice</dc:title>
  <dc:creator>大野木 哲也</dc:creator>
  <cp:lastModifiedBy>大野木 哲也</cp:lastModifiedBy>
  <cp:revision>39</cp:revision>
  <dcterms:created xsi:type="dcterms:W3CDTF">2014-06-27T14:54:31Z</dcterms:created>
  <dcterms:modified xsi:type="dcterms:W3CDTF">2014-06-27T14:55:55Z</dcterms:modified>
</cp:coreProperties>
</file>