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39"/>
  </p:notesMasterIdLst>
  <p:handoutMasterIdLst>
    <p:handoutMasterId r:id="rId40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1" r:id="rId35"/>
    <p:sldId id="293" r:id="rId36"/>
    <p:sldId id="295" r:id="rId37"/>
    <p:sldId id="294" r:id="rId3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D1F24"/>
    <a:srgbClr val="DA592A"/>
    <a:srgbClr val="808080"/>
    <a:srgbClr val="154D81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92" d="100"/>
          <a:sy n="92" d="100"/>
        </p:scale>
        <p:origin x="-1120" y="-104"/>
      </p:cViewPr>
      <p:guideLst>
        <p:guide orient="horz" pos="723"/>
        <p:guide pos="374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33C11D4B-FD71-2C4F-BCCD-E4250F168BA5}" type="datetimeFigureOut">
              <a:rPr lang="en-US"/>
              <a:pPr>
                <a:defRPr/>
              </a:pPr>
              <a:t>6/25/14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AAC3FD55-35ED-4D4E-B41F-FF2478380F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90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DE981114-B440-A64D-905C-56DD60218F46}" type="datetimeFigureOut">
              <a:rPr lang="en-US"/>
              <a:pPr>
                <a:defRPr/>
              </a:pPr>
              <a:t>6/25/14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644D20CA-FC4F-794C-980F-FED338E3C2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2955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A6FE81-3053-C94D-BDFF-9ACCF6DC1CEB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593" y="177801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51" y="207683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4698554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258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86800" cy="50302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154D81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154D81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1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6/26/14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49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6/26/14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F2174-BE0C-AA40-909C-194E3349E6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752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6/26/14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501CF-D50C-E04D-AE49-71555D90F2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6/26/14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EE917-AB67-D940-92A0-DC1F4A2944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7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6/26/14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Casey, muon g-2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72F26-2FB2-2F49-81BB-792E3CF2E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6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6/26/14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Casey, muon g-2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B67F6-D219-AE4D-8E61-765894B4D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0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Casey, muon g-2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88650-182E-2948-B0DE-57704648C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0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Casey, muon g-2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799F2-320C-E74A-A438-D409987EA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7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11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6/26/14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31EBA5FE-2A22-A743-B0A8-DDD2ACFF2532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/36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6/26/14</a:t>
            </a:r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B. Casey, muon g-2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74B5B100-A9EB-CD46-AEE0-1B9F69BCF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3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4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41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42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4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8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9.emf"/><Relationship Id="rId9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wmf"/><Relationship Id="rId5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213788" y="5860117"/>
            <a:ext cx="7556500" cy="7438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The </a:t>
            </a:r>
            <a:r>
              <a:rPr lang="en-US" dirty="0" err="1">
                <a:solidFill>
                  <a:schemeClr val="tx2"/>
                </a:solidFill>
                <a:latin typeface="Helvetica" charset="0"/>
              </a:rPr>
              <a:t>m</a:t>
            </a:r>
            <a:r>
              <a:rPr lang="en-US" dirty="0" err="1" smtClean="0">
                <a:solidFill>
                  <a:schemeClr val="tx2"/>
                </a:solidFill>
                <a:latin typeface="Helvetica" charset="0"/>
              </a:rPr>
              <a:t>uon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 g-2 experiment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6699250" y="5568206"/>
            <a:ext cx="2258483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Brendan Casey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Lattice 2014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June 26, 2014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2" name="Picture 1" descr="10344180_10152228592832424_4738442738642442104_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898"/>
            <a:ext cx="9144000" cy="4388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324" y="4470898"/>
            <a:ext cx="3968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 19, 2014 </a:t>
            </a:r>
          </a:p>
          <a:p>
            <a:r>
              <a:rPr lang="en-US" dirty="0" err="1" smtClean="0"/>
              <a:t>muon</a:t>
            </a:r>
            <a:r>
              <a:rPr lang="en-US" dirty="0" smtClean="0"/>
              <a:t> g-2 experimental hall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hLbL</a:t>
            </a:r>
            <a:r>
              <a:rPr lang="en-US" dirty="0" smtClean="0"/>
              <a:t> on Monday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6/26/14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10</a:t>
            </a:fld>
            <a:r>
              <a:rPr lang="en-US" dirty="0" smtClean="0"/>
              <a:t>/36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987" y="1001088"/>
            <a:ext cx="6007100" cy="207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22" y="3084994"/>
            <a:ext cx="8000825" cy="32573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3722" y="1035774"/>
            <a:ext cx="1382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Luchang</a:t>
            </a:r>
            <a:r>
              <a:rPr lang="en-US" sz="2000" dirty="0" smtClean="0"/>
              <a:t> Jin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46116" y="1634574"/>
            <a:ext cx="2242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Using 1 exact photon and 2 stochastic photons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540098" y="3650751"/>
            <a:ext cx="3589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Benchmarking with QED </a:t>
            </a:r>
            <a:r>
              <a:rPr lang="en-US" sz="2000" dirty="0" err="1" smtClean="0"/>
              <a:t>LbL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8344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g-2 at Snowmass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6/26/14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11</a:t>
            </a:fld>
            <a:r>
              <a:rPr lang="en-US" dirty="0" smtClean="0"/>
              <a:t>/36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85" y="948990"/>
            <a:ext cx="4741153" cy="823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44435" y="939005"/>
            <a:ext cx="355600" cy="207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201080" y="869337"/>
            <a:ext cx="558800" cy="2400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675" y="2305274"/>
            <a:ext cx="4098339" cy="17536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8338" y="25580"/>
            <a:ext cx="4060223" cy="4252549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413028"/>
              </p:ext>
            </p:extLst>
          </p:nvPr>
        </p:nvGraphicFramePr>
        <p:xfrm>
          <a:off x="1803139" y="4413871"/>
          <a:ext cx="5514226" cy="22250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704796"/>
                <a:gridCol w="899093"/>
                <a:gridCol w="1287410"/>
                <a:gridCol w="26229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Lattice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precision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timescale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benchmark</a:t>
                      </a:r>
                      <a:endParaRPr lang="en-US" sz="14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HVP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1-2%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Few years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t </a:t>
                      </a:r>
                      <a:r>
                        <a:rPr lang="en-US" sz="1400" dirty="0" smtClean="0"/>
                        <a:t>-- </a:t>
                      </a:r>
                      <a:r>
                        <a:rPr lang="en-US" sz="1400" dirty="0" err="1" smtClean="0"/>
                        <a:t>e+e</a:t>
                      </a:r>
                      <a:r>
                        <a:rPr lang="en-US" sz="1400" baseline="30000" dirty="0" smtClean="0">
                          <a:latin typeface="Symbol" charset="2"/>
                          <a:cs typeface="Symbol" charset="2"/>
                        </a:rPr>
                        <a:t>-</a:t>
                      </a:r>
                      <a:r>
                        <a:rPr lang="en-US" sz="1400" dirty="0" smtClean="0"/>
                        <a:t> discrepancy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HVP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sub-%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This decade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Competitive w/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err="1" smtClean="0"/>
                        <a:t>e+e</a:t>
                      </a:r>
                      <a:r>
                        <a:rPr lang="en-US" sz="1400" baseline="30000" dirty="0" smtClean="0">
                          <a:latin typeface="Symbol" charset="2"/>
                          <a:cs typeface="Symbol" charset="2"/>
                        </a:rPr>
                        <a:t>-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hLbL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any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Course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Verification</a:t>
                      </a:r>
                      <a:r>
                        <a:rPr lang="en-US" sz="1400" baseline="0" dirty="0" smtClean="0"/>
                        <a:t> of</a:t>
                      </a:r>
                      <a:r>
                        <a:rPr lang="en-US" sz="1400" dirty="0" smtClean="0"/>
                        <a:t> models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hLbL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~30%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3-5 years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Competitive</a:t>
                      </a:r>
                      <a:r>
                        <a:rPr lang="en-US" sz="1400" baseline="0" dirty="0" smtClean="0"/>
                        <a:t> with models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hLbL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~10%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Ultimate goal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Replace models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952536" y="327196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072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technique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358640" y="1266765"/>
            <a:ext cx="409956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Weak decay so</a:t>
            </a:r>
          </a:p>
          <a:p>
            <a:pPr algn="ctr"/>
            <a:r>
              <a:rPr lang="en-US" sz="2000" dirty="0"/>
              <a:t>p</a:t>
            </a:r>
            <a:r>
              <a:rPr lang="en-US" sz="2000" dirty="0" smtClean="0"/>
              <a:t>ositron direction follows </a:t>
            </a:r>
            <a:r>
              <a:rPr lang="en-US" sz="2000" dirty="0" err="1" smtClean="0"/>
              <a:t>muon</a:t>
            </a:r>
            <a:r>
              <a:rPr lang="en-US" sz="2000" dirty="0" smtClean="0"/>
              <a:t> spin</a:t>
            </a:r>
            <a:endParaRPr lang="en-US" sz="2000" baseline="-25000" dirty="0"/>
          </a:p>
        </p:txBody>
      </p:sp>
      <p:grpSp>
        <p:nvGrpSpPr>
          <p:cNvPr id="6" name="Group 5"/>
          <p:cNvGrpSpPr/>
          <p:nvPr/>
        </p:nvGrpSpPr>
        <p:grpSpPr>
          <a:xfrm>
            <a:off x="640080" y="2792363"/>
            <a:ext cx="8153620" cy="3480781"/>
            <a:chOff x="640080" y="2792363"/>
            <a:chExt cx="8153620" cy="3480781"/>
          </a:xfrm>
        </p:grpSpPr>
        <p:grpSp>
          <p:nvGrpSpPr>
            <p:cNvPr id="4" name="Group 3"/>
            <p:cNvGrpSpPr/>
            <p:nvPr/>
          </p:nvGrpSpPr>
          <p:grpSpPr>
            <a:xfrm>
              <a:off x="640080" y="2792363"/>
              <a:ext cx="7942478" cy="3480781"/>
              <a:chOff x="640080" y="2792363"/>
              <a:chExt cx="7942478" cy="348078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40080" y="2792363"/>
                <a:ext cx="7896272" cy="3425557"/>
                <a:chOff x="640080" y="2792363"/>
                <a:chExt cx="7896272" cy="3425557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3886200" y="2792363"/>
                  <a:ext cx="4650152" cy="3425557"/>
                  <a:chOff x="4036648" y="3203843"/>
                  <a:chExt cx="4650152" cy="3425557"/>
                </a:xfrm>
              </p:grpSpPr>
              <p:pic>
                <p:nvPicPr>
                  <p:cNvPr id="41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-5" t="66416" r="52483" b="58"/>
                  <a:stretch/>
                </p:blipFill>
                <p:spPr bwMode="auto">
                  <a:xfrm>
                    <a:off x="4036648" y="3203843"/>
                    <a:ext cx="4650152" cy="342555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hlink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graphicFrame>
                <p:nvGraphicFramePr>
                  <p:cNvPr id="42" name="Object 41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911314967"/>
                      </p:ext>
                    </p:extLst>
                  </p:nvPr>
                </p:nvGraphicFramePr>
                <p:xfrm>
                  <a:off x="6807181" y="4779740"/>
                  <a:ext cx="553739" cy="94135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062" name="Equation" r:id="rId4" imgW="254000" imgH="431800" progId="Equation.3">
                          <p:embed/>
                        </p:oleObj>
                      </mc:Choice>
                      <mc:Fallback>
                        <p:oleObj name="Equation" r:id="rId4" imgW="254000" imgH="43180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5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6807181" y="4779740"/>
                                <a:ext cx="553739" cy="941356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cxnSp>
                <p:nvCxnSpPr>
                  <p:cNvPr id="43" name="Straight Arrow Connector 42"/>
                  <p:cNvCxnSpPr/>
                  <p:nvPr/>
                </p:nvCxnSpPr>
                <p:spPr>
                  <a:xfrm>
                    <a:off x="6217920" y="5148771"/>
                    <a:ext cx="0" cy="408209"/>
                  </a:xfrm>
                  <a:prstGeom prst="straightConnector1">
                    <a:avLst/>
                  </a:prstGeom>
                  <a:ln>
                    <a:solidFill>
                      <a:srgbClr val="000000"/>
                    </a:solidFill>
                    <a:prstDash val="solid"/>
                    <a:headEnd type="none"/>
                    <a:tailEnd type="non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/>
                  <p:cNvCxnSpPr/>
                  <p:nvPr/>
                </p:nvCxnSpPr>
                <p:spPr>
                  <a:xfrm>
                    <a:off x="7863840" y="5145500"/>
                    <a:ext cx="0" cy="408209"/>
                  </a:xfrm>
                  <a:prstGeom prst="straightConnector1">
                    <a:avLst/>
                  </a:prstGeom>
                  <a:ln>
                    <a:solidFill>
                      <a:srgbClr val="000000"/>
                    </a:solidFill>
                    <a:prstDash val="solid"/>
                    <a:headEnd type="none"/>
                    <a:tailEnd type="non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/>
                  <p:cNvCxnSpPr/>
                  <p:nvPr/>
                </p:nvCxnSpPr>
                <p:spPr>
                  <a:xfrm>
                    <a:off x="7487754" y="5328380"/>
                    <a:ext cx="376086" cy="0"/>
                  </a:xfrm>
                  <a:prstGeom prst="straightConnector1">
                    <a:avLst/>
                  </a:prstGeom>
                  <a:ln>
                    <a:solidFill>
                      <a:srgbClr val="000000"/>
                    </a:solidFill>
                    <a:prstDash val="solid"/>
                    <a:headEnd type="none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/>
                  <p:cNvCxnSpPr/>
                  <p:nvPr/>
                </p:nvCxnSpPr>
                <p:spPr>
                  <a:xfrm>
                    <a:off x="6217920" y="5328380"/>
                    <a:ext cx="376086" cy="0"/>
                  </a:xfrm>
                  <a:prstGeom prst="straightConnector1">
                    <a:avLst/>
                  </a:prstGeom>
                  <a:ln>
                    <a:solidFill>
                      <a:srgbClr val="000000"/>
                    </a:solidFill>
                    <a:prstDash val="solid"/>
                    <a:headEnd type="arrow"/>
                    <a:tailEnd type="non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" name="TextBox 23"/>
                <p:cNvSpPr txBox="1"/>
                <p:nvPr/>
              </p:nvSpPr>
              <p:spPr>
                <a:xfrm>
                  <a:off x="640080" y="3429000"/>
                  <a:ext cx="2880360" cy="1323439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 smtClean="0"/>
                    <a:t>Highest energy positrons occur when </a:t>
                  </a:r>
                  <a:r>
                    <a:rPr lang="en-US" sz="2000" dirty="0" err="1" smtClean="0"/>
                    <a:t>muon</a:t>
                  </a:r>
                  <a:r>
                    <a:rPr lang="en-US" sz="2000" dirty="0" smtClean="0"/>
                    <a:t> spin and momentum are aligned</a:t>
                  </a:r>
                  <a:endParaRPr lang="en-US" sz="2000" baseline="-25000" dirty="0"/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4482998" y="5873034"/>
                <a:ext cx="4099560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# high energy positrons versus time</a:t>
                </a:r>
                <a:endParaRPr lang="en-US" sz="2000" baseline="-25000" dirty="0"/>
              </a:p>
            </p:txBody>
          </p:sp>
        </p:grpSp>
        <p:cxnSp>
          <p:nvCxnSpPr>
            <p:cNvPr id="49" name="Straight Arrow Connector 48"/>
            <p:cNvCxnSpPr/>
            <p:nvPr/>
          </p:nvCxnSpPr>
          <p:spPr>
            <a:xfrm>
              <a:off x="6763598" y="3703320"/>
              <a:ext cx="277282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5943600" y="3703320"/>
              <a:ext cx="29718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5920740" y="3977640"/>
              <a:ext cx="29718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7223759" y="3516868"/>
              <a:ext cx="156994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FF"/>
                  </a:solidFill>
                </a:rPr>
                <a:t>momentum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6763598" y="3977640"/>
              <a:ext cx="27728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7178040" y="3749040"/>
              <a:ext cx="761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spin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4320" y="1046882"/>
            <a:ext cx="3886200" cy="1970638"/>
            <a:chOff x="4800600" y="617881"/>
            <a:chExt cx="4216678" cy="2277719"/>
          </a:xfrm>
        </p:grpSpPr>
        <p:sp>
          <p:nvSpPr>
            <p:cNvPr id="9" name="Freeform 8"/>
            <p:cNvSpPr/>
            <p:nvPr/>
          </p:nvSpPr>
          <p:spPr>
            <a:xfrm>
              <a:off x="4800600" y="1189202"/>
              <a:ext cx="1018439" cy="821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0000"/>
            </a:solidFill>
            <a:ln w="36720">
              <a:solidFill>
                <a:srgbClr val="0000FF"/>
              </a:solidFill>
              <a:prstDash val="solid"/>
            </a:ln>
          </p:spPr>
          <p:txBody>
            <a:bodyPr vert="horz" wrap="none" lIns="108360" tIns="63360" rIns="108360" bIns="63360" anchor="ctr" anchorCtr="0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latin typeface="Arial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6312240" y="617881"/>
              <a:ext cx="2514600" cy="22777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0000"/>
            </a:solidFill>
            <a:ln w="36720">
              <a:solidFill>
                <a:srgbClr val="0000FF"/>
              </a:solidFill>
              <a:prstDash val="solid"/>
            </a:ln>
          </p:spPr>
          <p:txBody>
            <a:bodyPr vert="horz" wrap="none" lIns="108360" tIns="63360" rIns="108360" bIns="63360" anchor="ctr" anchorCtr="0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latin typeface="Arial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V="1">
              <a:off x="7454159" y="720482"/>
              <a:ext cx="0" cy="956520"/>
            </a:xfrm>
            <a:prstGeom prst="line">
              <a:avLst/>
            </a:prstGeom>
            <a:noFill/>
            <a:ln w="36720">
              <a:solidFill>
                <a:srgbClr val="FFFFFF"/>
              </a:solidFill>
              <a:prstDash val="solid"/>
              <a:tailEnd type="arrow"/>
            </a:ln>
          </p:spPr>
          <p:txBody>
            <a:bodyPr vert="horz" wrap="none" lIns="108360" tIns="63360" rIns="108360" bIns="633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latin typeface="Arial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39919" y="924962"/>
              <a:ext cx="1377359" cy="5889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108360" tIns="63360" rIns="108360" bIns="63360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rgbClr val="FFFFFF"/>
                  </a:solidFill>
                </a:defRPr>
              </a:pPr>
              <a:r>
                <a:rPr lang="en-US" sz="2000" dirty="0">
                  <a:solidFill>
                    <a:srgbClr val="FFFFFF"/>
                  </a:solidFill>
                  <a:latin typeface="Arial" pitchFamily="34"/>
                  <a:ea typeface="Arial" pitchFamily="34"/>
                  <a:cs typeface="Arial" pitchFamily="34"/>
                </a:rPr>
                <a:t>e</a:t>
              </a:r>
              <a:r>
                <a:rPr lang="en-US" sz="2000" baseline="40000" dirty="0">
                  <a:solidFill>
                    <a:srgbClr val="FFFFFF"/>
                  </a:solidFill>
                  <a:latin typeface="Arial" pitchFamily="18"/>
                  <a:ea typeface="Arial" pitchFamily="18"/>
                  <a:cs typeface="Arial" pitchFamily="18"/>
                </a:rPr>
                <a:t>+ </a:t>
              </a:r>
              <a:r>
                <a:rPr lang="en-US" sz="2000" dirty="0">
                  <a:solidFill>
                    <a:srgbClr val="FFFFFF"/>
                  </a:solidFill>
                  <a:latin typeface="Arial" pitchFamily="18"/>
                  <a:ea typeface="Arial" pitchFamily="18"/>
                  <a:cs typeface="Arial" pitchFamily="18"/>
                </a:rPr>
                <a:t>(R)</a:t>
              </a:r>
            </a:p>
          </p:txBody>
        </p:sp>
        <p:sp>
          <p:nvSpPr>
            <p:cNvPr id="13" name="Straight Connector 12"/>
            <p:cNvSpPr/>
            <p:nvPr/>
          </p:nvSpPr>
          <p:spPr>
            <a:xfrm>
              <a:off x="7670520" y="1759081"/>
              <a:ext cx="0" cy="956521"/>
            </a:xfrm>
            <a:prstGeom prst="line">
              <a:avLst/>
            </a:prstGeom>
            <a:noFill/>
            <a:ln w="36720">
              <a:solidFill>
                <a:srgbClr val="FFFFFF"/>
              </a:solidFill>
              <a:prstDash val="solid"/>
              <a:tailEnd type="arrow"/>
            </a:ln>
          </p:spPr>
          <p:txBody>
            <a:bodyPr vert="horz" wrap="none" lIns="108360" tIns="63360" rIns="108360" bIns="633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latin typeface="Arial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>
              <a:off x="7223040" y="1758722"/>
              <a:ext cx="0" cy="956520"/>
            </a:xfrm>
            <a:prstGeom prst="line">
              <a:avLst/>
            </a:prstGeom>
            <a:noFill/>
            <a:ln w="36720">
              <a:solidFill>
                <a:srgbClr val="FFFFFF"/>
              </a:solidFill>
              <a:prstDash val="solid"/>
              <a:tailEnd type="arrow"/>
            </a:ln>
          </p:spPr>
          <p:txBody>
            <a:bodyPr vert="horz" wrap="none" lIns="108360" tIns="63360" rIns="108360" bIns="633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latin typeface="Arial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89640" y="1900562"/>
              <a:ext cx="1047239" cy="5522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rgbClr val="FFFFFF"/>
                  </a:solidFill>
                </a:defRPr>
              </a:pPr>
              <a:r>
                <a:rPr lang="en-US" sz="2000">
                  <a:solidFill>
                    <a:srgbClr val="FFFFFF"/>
                  </a:solidFill>
                  <a:latin typeface="Lucida Grande" pitchFamily="18"/>
                  <a:ea typeface="Lucida Grande" pitchFamily="2"/>
                  <a:cs typeface="Lucida Grande" pitchFamily="2"/>
                </a:rPr>
                <a:t>ν</a:t>
              </a:r>
              <a:r>
                <a:rPr lang="en-US" sz="2000" baseline="-25000">
                  <a:solidFill>
                    <a:srgbClr val="FFFFFF"/>
                  </a:solidFill>
                  <a:latin typeface="Arial" pitchFamily="18"/>
                  <a:ea typeface="Lucida Grande" pitchFamily="2"/>
                  <a:cs typeface="Lucida Grande" pitchFamily="2"/>
                </a:rPr>
                <a:t>e </a:t>
              </a:r>
              <a:r>
                <a:rPr lang="en-US" sz="2000">
                  <a:solidFill>
                    <a:srgbClr val="FFFFFF"/>
                  </a:solidFill>
                  <a:latin typeface="Arial" pitchFamily="18"/>
                  <a:ea typeface="Lucida Grande" pitchFamily="2"/>
                  <a:cs typeface="Lucida Grande" pitchFamily="2"/>
                </a:rPr>
                <a:t>(L)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797239" y="1911722"/>
              <a:ext cx="1125720" cy="5497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rgbClr val="FFFFFF"/>
                  </a:solidFill>
                </a:defRPr>
              </a:pPr>
              <a:r>
                <a:rPr lang="en-US" sz="2000" dirty="0" err="1">
                  <a:solidFill>
                    <a:srgbClr val="FFFFFF"/>
                  </a:solidFill>
                  <a:latin typeface="Lucida Grande" pitchFamily="18"/>
                  <a:ea typeface="Lucida Grande" pitchFamily="2"/>
                  <a:cs typeface="Lucida Grande" pitchFamily="2"/>
                </a:rPr>
                <a:t>ν</a:t>
              </a:r>
              <a:r>
                <a:rPr lang="en-US" sz="2000" baseline="-25000" dirty="0" err="1">
                  <a:solidFill>
                    <a:srgbClr val="FFFFFF"/>
                  </a:solidFill>
                  <a:latin typeface="Lucida Grande" pitchFamily="18"/>
                  <a:ea typeface="Lucida Grande" pitchFamily="2"/>
                  <a:cs typeface="Lucida Grande" pitchFamily="2"/>
                </a:rPr>
                <a:t>μ</a:t>
              </a:r>
              <a:r>
                <a:rPr lang="en-US" sz="2000" baseline="-25000" dirty="0">
                  <a:solidFill>
                    <a:srgbClr val="FFFFFF"/>
                  </a:solidFill>
                  <a:latin typeface="Lucida Grande" pitchFamily="18"/>
                  <a:ea typeface="Lucida Grande" pitchFamily="2"/>
                  <a:cs typeface="Lucida Grande" pitchFamily="2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Arial" pitchFamily="34"/>
                  <a:ea typeface="Lucida Grande" pitchFamily="2"/>
                  <a:cs typeface="Lucida Grande" pitchFamily="2"/>
                </a:rPr>
                <a:t>(R)</a:t>
              </a:r>
            </a:p>
          </p:txBody>
        </p:sp>
        <p:sp>
          <p:nvSpPr>
            <p:cNvPr id="17" name="Straight Connector 16"/>
            <p:cNvSpPr/>
            <p:nvPr/>
          </p:nvSpPr>
          <p:spPr>
            <a:xfrm flipV="1">
              <a:off x="7546680" y="1121882"/>
              <a:ext cx="0" cy="37007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olid"/>
              <a:tailEnd type="arrow"/>
            </a:ln>
          </p:spPr>
          <p:txBody>
            <a:bodyPr vert="horz" wrap="none" lIns="108360" tIns="63360" rIns="108360" bIns="633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latin typeface="Arial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 flipV="1">
              <a:off x="7330680" y="2016481"/>
              <a:ext cx="0" cy="370081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olid"/>
              <a:tailEnd type="arrow"/>
            </a:ln>
          </p:spPr>
          <p:txBody>
            <a:bodyPr vert="horz" wrap="none" lIns="108360" tIns="63360" rIns="108360" bIns="633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latin typeface="Arial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>
              <a:off x="7762680" y="2031961"/>
              <a:ext cx="0" cy="370081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olid"/>
              <a:tailEnd type="arrow"/>
            </a:ln>
          </p:spPr>
          <p:txBody>
            <a:bodyPr vert="horz" wrap="none" lIns="108360" tIns="63360" rIns="108360" bIns="633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latin typeface="Arial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 flipV="1">
              <a:off x="5464800" y="1430402"/>
              <a:ext cx="0" cy="37008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olid"/>
              <a:tailEnd type="arrow"/>
            </a:ln>
          </p:spPr>
          <p:txBody>
            <a:bodyPr vert="horz" wrap="none" lIns="108360" tIns="63360" rIns="108360" bIns="633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latin typeface="Arial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85560" y="1254362"/>
              <a:ext cx="570960" cy="5889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108360" tIns="63360" rIns="108360" bIns="63360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rgbClr val="FFFFFF"/>
                  </a:solidFill>
                </a:defRPr>
              </a:pPr>
              <a:r>
                <a:rPr lang="en-US" sz="2000">
                  <a:solidFill>
                    <a:srgbClr val="FFFFFF"/>
                  </a:solidFill>
                  <a:latin typeface="Arial" pitchFamily="34"/>
                  <a:ea typeface="Arial" pitchFamily="34"/>
                  <a:cs typeface="Arial" pitchFamily="34"/>
                </a:rPr>
                <a:t>μ</a:t>
              </a:r>
              <a:r>
                <a:rPr lang="en-US" sz="2000" baseline="40000">
                  <a:solidFill>
                    <a:srgbClr val="FFFFFF"/>
                  </a:solidFill>
                  <a:latin typeface="Arial" pitchFamily="18"/>
                  <a:ea typeface="Arial" pitchFamily="18"/>
                  <a:cs typeface="Arial" pitchFamily="18"/>
                </a:rPr>
                <a:t>+</a:t>
              </a:r>
            </a:p>
          </p:txBody>
        </p:sp>
        <p:sp>
          <p:nvSpPr>
            <p:cNvPr id="22" name="Straight Connector 21"/>
            <p:cNvSpPr/>
            <p:nvPr/>
          </p:nvSpPr>
          <p:spPr>
            <a:xfrm>
              <a:off x="5895720" y="1610042"/>
              <a:ext cx="401040" cy="15480"/>
            </a:xfrm>
            <a:prstGeom prst="line">
              <a:avLst/>
            </a:prstGeom>
            <a:noFill/>
            <a:ln w="36720">
              <a:solidFill>
                <a:schemeClr val="accent1"/>
              </a:solidFill>
              <a:prstDash val="solid"/>
              <a:tailEnd type="arrow"/>
            </a:ln>
          </p:spPr>
          <p:txBody>
            <a:bodyPr vert="horz" wrap="none" lIns="108360" tIns="63360" rIns="108360" bIns="633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latin typeface="Arial" pitchFamily="18"/>
                <a:ea typeface="MS Gothic" pitchFamily="2"/>
                <a:cs typeface="Tahoma" pitchFamily="2"/>
              </a:endParaRPr>
            </a:p>
          </p:txBody>
        </p:sp>
      </p:grp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12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50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3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requirements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28600" y="1825353"/>
            <a:ext cx="8793480" cy="4746957"/>
            <a:chOff x="228600" y="1825353"/>
            <a:chExt cx="8793480" cy="4746957"/>
          </a:xfrm>
        </p:grpSpPr>
        <p:pic>
          <p:nvPicPr>
            <p:cNvPr id="7" name="Picture 54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2386"/>
            <a:stretch/>
          </p:blipFill>
          <p:spPr bwMode="auto">
            <a:xfrm>
              <a:off x="228600" y="1825353"/>
              <a:ext cx="6675120" cy="47126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2423160" y="6172200"/>
              <a:ext cx="40995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# high energy positrons versus time</a:t>
              </a:r>
              <a:endParaRPr lang="en-US" sz="2000" baseline="-25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0120" y="5577840"/>
              <a:ext cx="347472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BNL 2001 run </a:t>
              </a:r>
              <a:endParaRPr lang="en-US" sz="2000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1673838"/>
                </p:ext>
              </p:extLst>
            </p:nvPr>
          </p:nvGraphicFramePr>
          <p:xfrm>
            <a:off x="6537960" y="3429000"/>
            <a:ext cx="2257975" cy="637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7" name="Equation" r:id="rId4" imgW="762000" imgH="215900" progId="Equation.3">
                    <p:embed/>
                  </p:oleObj>
                </mc:Choice>
                <mc:Fallback>
                  <p:oleObj name="Equation" r:id="rId4" imgW="7620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537960" y="3429000"/>
                          <a:ext cx="2257975" cy="637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6400800" y="2937450"/>
              <a:ext cx="237744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Dominant feature:</a:t>
              </a:r>
              <a:endParaRPr lang="en-US" sz="2000" baseline="-25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83680" y="4206240"/>
              <a:ext cx="243840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latin typeface="Symbol" charset="2"/>
                  <a:cs typeface="Symbol" charset="2"/>
                </a:rPr>
                <a:t>f</a:t>
              </a:r>
              <a:r>
                <a:rPr lang="en-US" sz="2000" dirty="0" smtClean="0"/>
                <a:t>  is the phase between the spin and momentum at the beginning of the fit.</a:t>
              </a:r>
              <a:endParaRPr lang="en-US" sz="2000" baseline="-250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55" y="1005841"/>
            <a:ext cx="8915400" cy="107882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Experimental goal:</a:t>
            </a:r>
          </a:p>
          <a:p>
            <a:pPr lvl="1"/>
            <a:r>
              <a:rPr lang="en-US" dirty="0" smtClean="0"/>
              <a:t>100 ppb statistical uncertainty:  must reconstruct 1.8x10</a:t>
            </a:r>
            <a:r>
              <a:rPr lang="en-US" baseline="30000" dirty="0" smtClean="0"/>
              <a:t>11</a:t>
            </a:r>
            <a:r>
              <a:rPr lang="en-US" dirty="0" smtClean="0"/>
              <a:t> positrons</a:t>
            </a:r>
          </a:p>
          <a:p>
            <a:pPr lvl="1"/>
            <a:r>
              <a:rPr lang="en-US" dirty="0" smtClean="0"/>
              <a:t>70</a:t>
            </a:r>
            <a:r>
              <a:rPr lang="en-US" dirty="0"/>
              <a:t> </a:t>
            </a:r>
            <a:r>
              <a:rPr lang="en-US" dirty="0" smtClean="0"/>
              <a:t>ppb systematic </a:t>
            </a:r>
            <a:r>
              <a:rPr lang="en-US" dirty="0" smtClean="0"/>
              <a:t>uncertainty on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/>
              <a:t>a</a:t>
            </a:r>
            <a:r>
              <a:rPr lang="en-US" dirty="0" smtClean="0"/>
              <a:t>:  </a:t>
            </a:r>
            <a:r>
              <a:rPr lang="en-US" dirty="0" smtClean="0"/>
              <a:t>must remove several ppm level biases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13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528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requirements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86749"/>
              </p:ext>
            </p:extLst>
          </p:nvPr>
        </p:nvGraphicFramePr>
        <p:xfrm>
          <a:off x="3457025" y="1053783"/>
          <a:ext cx="2257975" cy="637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Equation" r:id="rId3" imgW="762000" imgH="215900" progId="Equation.3">
                  <p:embed/>
                </p:oleObj>
              </mc:Choice>
              <mc:Fallback>
                <p:oleObj name="Equation" r:id="rId3" imgW="762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57025" y="1053783"/>
                        <a:ext cx="2257975" cy="637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29727" y="1885890"/>
            <a:ext cx="6679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Leading systematics come from time dependence in the phase</a:t>
            </a:r>
            <a:endParaRPr lang="en-US" sz="20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400056"/>
              </p:ext>
            </p:extLst>
          </p:nvPr>
        </p:nvGraphicFramePr>
        <p:xfrm>
          <a:off x="1998555" y="3783948"/>
          <a:ext cx="5179485" cy="513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Equation" r:id="rId5" imgW="2171700" imgH="215900" progId="Equation.3">
                  <p:embed/>
                </p:oleObj>
              </mc:Choice>
              <mc:Fallback>
                <p:oleObj name="Equation" r:id="rId5" imgW="2171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8555" y="3783948"/>
                        <a:ext cx="5179485" cy="513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457200" y="2648188"/>
            <a:ext cx="7012634" cy="554599"/>
            <a:chOff x="457200" y="2648188"/>
            <a:chExt cx="7012634" cy="554599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8686452"/>
                </p:ext>
              </p:extLst>
            </p:nvPr>
          </p:nvGraphicFramePr>
          <p:xfrm>
            <a:off x="3177234" y="2648188"/>
            <a:ext cx="4292600" cy="5545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9" name="Equation" r:id="rId7" imgW="1866900" imgH="241300" progId="Equation.3">
                    <p:embed/>
                  </p:oleObj>
                </mc:Choice>
                <mc:Fallback>
                  <p:oleObj name="Equation" r:id="rId7" imgW="18669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77234" y="2648188"/>
                          <a:ext cx="4292600" cy="5545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457200" y="2648188"/>
              <a:ext cx="1835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Taylor expansion: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80160" y="4846320"/>
            <a:ext cx="6580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Things that change </a:t>
            </a:r>
            <a:r>
              <a:rPr lang="en-US" sz="2000" dirty="0" smtClean="0">
                <a:solidFill>
                  <a:srgbClr val="FF0000"/>
                </a:solidFill>
              </a:rPr>
              <a:t>“early to late” </a:t>
            </a:r>
            <a:r>
              <a:rPr lang="en-US" sz="2000" dirty="0" smtClean="0"/>
              <a:t>in the fill typically lead to a time dependence in the phase of the accepted sample that directly biases the extracted value of </a:t>
            </a:r>
            <a:r>
              <a:rPr lang="en-US" sz="2000" dirty="0" err="1" smtClean="0">
                <a:latin typeface="Symbol" charset="2"/>
                <a:cs typeface="Symbol" charset="2"/>
              </a:rPr>
              <a:t>w</a:t>
            </a:r>
            <a:r>
              <a:rPr lang="en-US" sz="2000" baseline="-25000" dirty="0" err="1" smtClean="0"/>
              <a:t>a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14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34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requirements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760" y="1051560"/>
            <a:ext cx="3017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Pileup:  </a:t>
            </a:r>
            <a:r>
              <a:rPr lang="en-US" sz="1800" dirty="0" smtClean="0"/>
              <a:t>two low energy positrons fake a high energy positron </a:t>
            </a:r>
          </a:p>
          <a:p>
            <a:r>
              <a:rPr lang="en-US" sz="1800" dirty="0" smtClean="0"/>
              <a:t>(happens early, not late)</a:t>
            </a:r>
          </a:p>
          <a:p>
            <a:r>
              <a:rPr lang="en-US" sz="1800" i="1" dirty="0" smtClean="0">
                <a:latin typeface="Symbol" charset="2"/>
                <a:cs typeface="Symbol" charset="2"/>
              </a:rPr>
              <a:t>	</a:t>
            </a:r>
            <a:r>
              <a:rPr lang="en-US" sz="1800" i="1" dirty="0" err="1" smtClean="0">
                <a:latin typeface="Symbol" charset="2"/>
                <a:cs typeface="Symbol" charset="2"/>
              </a:rPr>
              <a:t>f</a:t>
            </a:r>
            <a:r>
              <a:rPr lang="en-US" sz="1800" baseline="-25000" dirty="0" err="1" smtClean="0">
                <a:cs typeface="Symbol" charset="2"/>
              </a:rPr>
              <a:t>early</a:t>
            </a:r>
            <a:r>
              <a:rPr lang="en-US" sz="1800" dirty="0" smtClean="0">
                <a:cs typeface="Symbol" charset="2"/>
              </a:rPr>
              <a:t> ~ </a:t>
            </a:r>
            <a:r>
              <a:rPr lang="en-US" sz="1800" i="1" dirty="0" smtClean="0">
                <a:latin typeface="Symbol" charset="2"/>
                <a:cs typeface="Symbol" charset="2"/>
              </a:rPr>
              <a:t>f</a:t>
            </a:r>
            <a:r>
              <a:rPr lang="en-US" sz="1800" i="1" baseline="-25000" dirty="0" smtClean="0">
                <a:latin typeface="Symbol" charset="2"/>
                <a:cs typeface="Symbol" charset="2"/>
              </a:rPr>
              <a:t>1</a:t>
            </a:r>
            <a:r>
              <a:rPr lang="en-US" sz="1800" i="1" dirty="0" smtClean="0">
                <a:latin typeface="Symbol" charset="2"/>
                <a:cs typeface="Symbol" charset="2"/>
              </a:rPr>
              <a:t> + f</a:t>
            </a:r>
            <a:r>
              <a:rPr lang="en-US" sz="1800" i="1" baseline="-25000" dirty="0" smtClean="0">
                <a:latin typeface="Symbol" charset="2"/>
                <a:cs typeface="Symbol" charset="2"/>
              </a:rPr>
              <a:t>2</a:t>
            </a:r>
          </a:p>
          <a:p>
            <a:r>
              <a:rPr lang="en-US" sz="1800" i="1" dirty="0" smtClean="0">
                <a:latin typeface="Symbol" charset="2"/>
                <a:cs typeface="Symbol" charset="2"/>
              </a:rPr>
              <a:t>	</a:t>
            </a:r>
            <a:r>
              <a:rPr lang="en-US" sz="1800" i="1" dirty="0" err="1" smtClean="0">
                <a:latin typeface="Symbol" charset="2"/>
                <a:cs typeface="Symbol" charset="2"/>
              </a:rPr>
              <a:t>f</a:t>
            </a:r>
            <a:r>
              <a:rPr lang="en-US" sz="1800" baseline="-25000" dirty="0" err="1" smtClean="0">
                <a:cs typeface="Symbol" charset="2"/>
              </a:rPr>
              <a:t>late</a:t>
            </a:r>
            <a:r>
              <a:rPr lang="en-US" sz="1800" dirty="0" smtClean="0">
                <a:cs typeface="Symbol" charset="2"/>
              </a:rPr>
              <a:t>  ~ </a:t>
            </a:r>
            <a:r>
              <a:rPr lang="en-US" sz="1800" i="1" dirty="0">
                <a:latin typeface="Symbol" charset="2"/>
                <a:cs typeface="Symbol" charset="2"/>
              </a:rPr>
              <a:t>f</a:t>
            </a:r>
            <a:r>
              <a:rPr lang="en-US" sz="1800" i="1" baseline="-25000" dirty="0"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latin typeface="Symbol" charset="2"/>
                <a:cs typeface="Symbol" charset="2"/>
              </a:rPr>
              <a:t> </a:t>
            </a:r>
            <a:endParaRPr lang="en-US" sz="1800" i="1" baseline="-25000" dirty="0">
              <a:latin typeface="Symbol" charset="2"/>
              <a:cs typeface="Symbol" charset="2"/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06240" y="1554480"/>
            <a:ext cx="277282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2000" y="1874520"/>
            <a:ext cx="2971800" cy="822960"/>
          </a:xfrm>
          <a:prstGeom prst="line">
            <a:avLst/>
          </a:prstGeom>
          <a:ln>
            <a:solidFill>
              <a:srgbClr val="00009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900000">
            <a:off x="4206240" y="1783080"/>
            <a:ext cx="27728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6952791" y="1554480"/>
            <a:ext cx="591009" cy="914400"/>
            <a:chOff x="6952791" y="1554480"/>
            <a:chExt cx="591009" cy="914400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6952791" y="1554480"/>
              <a:ext cx="277282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scene3d>
              <a:camera prst="orthographicFront">
                <a:rot lat="90000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2700000">
              <a:off x="6948067" y="1792917"/>
              <a:ext cx="27728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181391" y="2011116"/>
              <a:ext cx="359058" cy="457764"/>
            </a:xfrm>
            <a:prstGeom prst="line">
              <a:avLst/>
            </a:prstGeom>
            <a:ln>
              <a:solidFill>
                <a:srgbClr val="00009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272831" y="1965960"/>
              <a:ext cx="270969" cy="320604"/>
            </a:xfrm>
            <a:prstGeom prst="line">
              <a:avLst/>
            </a:prstGeom>
            <a:ln>
              <a:solidFill>
                <a:srgbClr val="00009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7586169" y="2103120"/>
            <a:ext cx="643431" cy="775363"/>
          </a:xfrm>
          <a:prstGeom prst="rect">
            <a:avLst/>
          </a:prstGeom>
          <a:solidFill>
            <a:srgbClr val="FF0000"/>
          </a:solidFill>
          <a:ln>
            <a:solidFill>
              <a:srgbClr val="F948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9" name="TextBox 58"/>
          <p:cNvSpPr txBox="1"/>
          <p:nvPr/>
        </p:nvSpPr>
        <p:spPr>
          <a:xfrm>
            <a:off x="8138160" y="223670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calo</a:t>
            </a:r>
            <a:endParaRPr lang="en-US" sz="1800" dirty="0"/>
          </a:p>
        </p:txBody>
      </p:sp>
      <p:sp>
        <p:nvSpPr>
          <p:cNvPr id="61" name="TextBox 60"/>
          <p:cNvSpPr txBox="1"/>
          <p:nvPr/>
        </p:nvSpPr>
        <p:spPr>
          <a:xfrm>
            <a:off x="411480" y="5695992"/>
            <a:ext cx="8603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Know how well we did on these for BNL experiment.  Need to do better by a factor of 4.  Detector package designed to contain the tools to enable this.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91840" y="1325880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0000FF"/>
                </a:solidFill>
              </a:rPr>
              <a:t>momentum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937760" y="1600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F94848"/>
                </a:solidFill>
              </a:rPr>
              <a:t>spin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31920" y="86868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Symbol" charset="2"/>
                <a:cs typeface="Symbol" charset="2"/>
              </a:rPr>
              <a:t>f</a:t>
            </a:r>
            <a:r>
              <a:rPr lang="en-US" sz="2400" i="1" baseline="-25000" dirty="0" smtClean="0">
                <a:latin typeface="Symbol" charset="2"/>
                <a:cs typeface="Symbol" charset="2"/>
              </a:rPr>
              <a:t>1</a:t>
            </a:r>
            <a:endParaRPr lang="en-US" sz="2400" i="1" baseline="-25000" dirty="0"/>
          </a:p>
        </p:txBody>
      </p:sp>
      <p:sp>
        <p:nvSpPr>
          <p:cNvPr id="83" name="TextBox 82"/>
          <p:cNvSpPr txBox="1"/>
          <p:nvPr/>
        </p:nvSpPr>
        <p:spPr>
          <a:xfrm>
            <a:off x="480060" y="5351106"/>
            <a:ext cx="836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Design not driven by absolute performance, but relative stability early to late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0040" y="3063240"/>
            <a:ext cx="8778240" cy="2148840"/>
            <a:chOff x="320040" y="3063240"/>
            <a:chExt cx="8778240" cy="2148840"/>
          </a:xfrm>
        </p:grpSpPr>
        <p:grpSp>
          <p:nvGrpSpPr>
            <p:cNvPr id="3" name="Group 2"/>
            <p:cNvGrpSpPr/>
            <p:nvPr/>
          </p:nvGrpSpPr>
          <p:grpSpPr>
            <a:xfrm>
              <a:off x="320040" y="3063240"/>
              <a:ext cx="8778240" cy="2148840"/>
              <a:chOff x="320040" y="2834640"/>
              <a:chExt cx="8778240" cy="2148840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20040" y="2834640"/>
                <a:ext cx="3246120" cy="1754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0000"/>
                    </a:solidFill>
                  </a:rPr>
                  <a:t>Gain change:  </a:t>
                </a:r>
              </a:p>
              <a:p>
                <a:r>
                  <a:rPr lang="en-US" sz="1800" dirty="0" smtClean="0"/>
                  <a:t>example: saturation (happens early, not late)</a:t>
                </a:r>
              </a:p>
              <a:p>
                <a:r>
                  <a:rPr lang="en-US" sz="1800" i="1" dirty="0" smtClean="0">
                    <a:latin typeface="Symbol" charset="2"/>
                    <a:cs typeface="Symbol" charset="2"/>
                  </a:rPr>
                  <a:t>	</a:t>
                </a:r>
                <a:r>
                  <a:rPr lang="en-US" sz="1800" i="1" dirty="0" err="1" smtClean="0">
                    <a:latin typeface="Symbol" charset="2"/>
                    <a:cs typeface="Symbol" charset="2"/>
                  </a:rPr>
                  <a:t>f</a:t>
                </a:r>
                <a:r>
                  <a:rPr lang="en-US" sz="1800" baseline="-25000" dirty="0" err="1" smtClean="0">
                    <a:cs typeface="Symbol" charset="2"/>
                  </a:rPr>
                  <a:t>early</a:t>
                </a:r>
                <a:r>
                  <a:rPr lang="en-US" sz="1800" dirty="0" smtClean="0">
                    <a:cs typeface="Symbol" charset="2"/>
                  </a:rPr>
                  <a:t> </a:t>
                </a:r>
                <a:r>
                  <a:rPr lang="en-US" sz="1800" dirty="0">
                    <a:cs typeface="Symbol" charset="2"/>
                  </a:rPr>
                  <a:t>~ </a:t>
                </a:r>
                <a:r>
                  <a:rPr lang="en-US" sz="1800" i="1" dirty="0">
                    <a:latin typeface="Symbol" charset="2"/>
                    <a:cs typeface="Symbol" charset="2"/>
                  </a:rPr>
                  <a:t>f</a:t>
                </a:r>
                <a:r>
                  <a:rPr lang="en-US" sz="1800" i="1" baseline="-25000" dirty="0">
                    <a:latin typeface="Symbol" charset="2"/>
                    <a:cs typeface="Symbol" charset="2"/>
                  </a:rPr>
                  <a:t>1</a:t>
                </a:r>
                <a:r>
                  <a:rPr lang="en-US" sz="1800" i="1" dirty="0">
                    <a:latin typeface="Symbol" charset="2"/>
                    <a:cs typeface="Symbol" charset="2"/>
                  </a:rPr>
                  <a:t> </a:t>
                </a:r>
                <a:endParaRPr lang="en-US" sz="1800" i="1" baseline="-25000" dirty="0">
                  <a:latin typeface="Symbol" charset="2"/>
                  <a:cs typeface="Symbol" charset="2"/>
                </a:endParaRPr>
              </a:p>
              <a:p>
                <a:r>
                  <a:rPr lang="en-US" sz="1800" i="1" dirty="0">
                    <a:latin typeface="Symbol" charset="2"/>
                    <a:cs typeface="Symbol" charset="2"/>
                  </a:rPr>
                  <a:t>	</a:t>
                </a:r>
                <a:r>
                  <a:rPr lang="en-US" sz="1800" i="1" dirty="0" err="1">
                    <a:latin typeface="Symbol" charset="2"/>
                    <a:cs typeface="Symbol" charset="2"/>
                  </a:rPr>
                  <a:t>f</a:t>
                </a:r>
                <a:r>
                  <a:rPr lang="en-US" sz="1800" baseline="-25000" dirty="0" err="1">
                    <a:cs typeface="Symbol" charset="2"/>
                  </a:rPr>
                  <a:t>late</a:t>
                </a:r>
                <a:r>
                  <a:rPr lang="en-US" sz="1800" dirty="0">
                    <a:cs typeface="Symbol" charset="2"/>
                  </a:rPr>
                  <a:t> </a:t>
                </a:r>
                <a:r>
                  <a:rPr lang="en-US" sz="1800" dirty="0" smtClean="0">
                    <a:cs typeface="Symbol" charset="2"/>
                  </a:rPr>
                  <a:t> ~ </a:t>
                </a:r>
                <a:r>
                  <a:rPr lang="en-US" sz="1800" i="1" dirty="0" smtClean="0">
                    <a:latin typeface="Symbol" charset="2"/>
                    <a:cs typeface="Symbol" charset="2"/>
                  </a:rPr>
                  <a:t>f</a:t>
                </a:r>
                <a:r>
                  <a:rPr lang="en-US" sz="1800" i="1" baseline="-25000" dirty="0" smtClean="0">
                    <a:latin typeface="Symbol" charset="2"/>
                    <a:cs typeface="Symbol" charset="2"/>
                  </a:rPr>
                  <a:t>2</a:t>
                </a:r>
                <a:r>
                  <a:rPr lang="en-US" sz="1800" i="1" dirty="0" smtClean="0">
                    <a:latin typeface="Symbol" charset="2"/>
                    <a:cs typeface="Symbol" charset="2"/>
                  </a:rPr>
                  <a:t> </a:t>
                </a:r>
                <a:endParaRPr lang="en-US" sz="1800" i="1" baseline="-25000" dirty="0">
                  <a:latin typeface="Symbol" charset="2"/>
                  <a:cs typeface="Symbol" charset="2"/>
                </a:endParaRPr>
              </a:p>
              <a:p>
                <a:endParaRPr lang="en-US" sz="1800" dirty="0" smtClean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4297680" y="3421947"/>
                <a:ext cx="277282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5388245" y="3449359"/>
                <a:ext cx="277282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scene3d>
                <a:camera prst="orthographicFront">
                  <a:rot lat="90000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663440" y="3741987"/>
                <a:ext cx="2971800" cy="822960"/>
              </a:xfrm>
              <a:prstGeom prst="line">
                <a:avLst/>
              </a:prstGeom>
              <a:ln>
                <a:solidFill>
                  <a:srgbClr val="00009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rot="900000">
                <a:off x="4297680" y="3650547"/>
                <a:ext cx="277282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rot="300000">
                <a:off x="5424128" y="3589762"/>
                <a:ext cx="241398" cy="9666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5767422" y="3742486"/>
                <a:ext cx="1818747" cy="729144"/>
              </a:xfrm>
              <a:prstGeom prst="line">
                <a:avLst/>
              </a:prstGeom>
              <a:ln>
                <a:solidFill>
                  <a:srgbClr val="00009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 46"/>
              <p:cNvSpPr/>
              <p:nvPr/>
            </p:nvSpPr>
            <p:spPr>
              <a:xfrm>
                <a:off x="7677609" y="3970587"/>
                <a:ext cx="643431" cy="775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94848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794760" y="4060150"/>
                <a:ext cx="132588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/>
                  <a:t>Above thresh</a:t>
                </a:r>
                <a:r>
                  <a:rPr lang="en-US" sz="1800" dirty="0"/>
                  <a:t>.</a:t>
                </a:r>
                <a:r>
                  <a:rPr lang="en-US" sz="1800" dirty="0" smtClean="0"/>
                  <a:t> early</a:t>
                </a:r>
                <a:endParaRPr lang="en-US" sz="18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059664" y="4060150"/>
                <a:ext cx="10668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/>
                  <a:t>Above thresh</a:t>
                </a:r>
                <a:r>
                  <a:rPr lang="en-US" sz="1800" dirty="0"/>
                  <a:t>.</a:t>
                </a:r>
                <a:r>
                  <a:rPr lang="en-US" sz="1800" dirty="0" smtClean="0"/>
                  <a:t> late</a:t>
                </a:r>
                <a:endParaRPr lang="en-US" sz="1800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183880" y="4151590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err="1" smtClean="0"/>
                  <a:t>calo</a:t>
                </a:r>
                <a:endParaRPr lang="en-US" sz="1800" dirty="0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5029200" y="306324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 smtClean="0">
                  <a:latin typeface="Symbol" charset="2"/>
                  <a:cs typeface="Symbol" charset="2"/>
                </a:rPr>
                <a:t>f</a:t>
              </a:r>
              <a:r>
                <a:rPr lang="en-US" sz="1800" i="1" baseline="-25000" dirty="0">
                  <a:latin typeface="Symbol" charset="2"/>
                  <a:cs typeface="Symbol" charset="2"/>
                </a:rPr>
                <a:t>2</a:t>
              </a:r>
              <a:endParaRPr lang="en-US" sz="1800" i="1" baseline="-25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977640" y="306324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 smtClean="0">
                  <a:latin typeface="Symbol" charset="2"/>
                  <a:cs typeface="Symbol" charset="2"/>
                </a:rPr>
                <a:t>f</a:t>
              </a:r>
              <a:r>
                <a:rPr lang="en-US" sz="1800" i="1" baseline="-25000" dirty="0" smtClean="0">
                  <a:latin typeface="Symbol" charset="2"/>
                  <a:cs typeface="Symbol" charset="2"/>
                </a:rPr>
                <a:t>1</a:t>
              </a:r>
              <a:endParaRPr lang="en-US" sz="1800" i="1" baseline="-25000" dirty="0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583680" y="914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latin typeface="Symbol" charset="2"/>
                <a:cs typeface="Symbol" charset="2"/>
              </a:rPr>
              <a:t>f</a:t>
            </a:r>
            <a:r>
              <a:rPr lang="en-US" sz="1800" i="1" baseline="-25000" dirty="0">
                <a:latin typeface="Symbol" charset="2"/>
                <a:cs typeface="Symbol" charset="2"/>
              </a:rPr>
              <a:t>2</a:t>
            </a:r>
            <a:endParaRPr lang="en-US" sz="1800" i="1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2148840" y="4800600"/>
            <a:ext cx="1094207" cy="369332"/>
          </a:xfrm>
          <a:prstGeom prst="rect">
            <a:avLst/>
          </a:prstGeom>
          <a:noFill/>
          <a:ln w="38100" cmpd="sng">
            <a:solidFill>
              <a:srgbClr val="F94848"/>
            </a:solidFill>
          </a:ln>
        </p:spPr>
        <p:txBody>
          <a:bodyPr wrap="none">
            <a:spAutoFit/>
          </a:bodyPr>
          <a:lstStyle/>
          <a:p>
            <a:r>
              <a:rPr lang="en-US" sz="1800" i="1" dirty="0" err="1" smtClean="0">
                <a:latin typeface="Symbol" charset="2"/>
                <a:cs typeface="Symbol" charset="2"/>
              </a:rPr>
              <a:t>Dw</a:t>
            </a:r>
            <a:r>
              <a:rPr lang="en-US" sz="1800" dirty="0" smtClean="0">
                <a:cs typeface="Symbol" charset="2"/>
              </a:rPr>
              <a:t>  </a:t>
            </a:r>
            <a:r>
              <a:rPr lang="en-US" sz="1800" dirty="0">
                <a:cs typeface="Symbol" charset="2"/>
              </a:rPr>
              <a:t>~ </a:t>
            </a:r>
            <a:r>
              <a:rPr lang="en-US" sz="1800" i="1" dirty="0" err="1">
                <a:latin typeface="Symbol" charset="2"/>
                <a:cs typeface="Symbol" charset="2"/>
              </a:rPr>
              <a:t>D</a:t>
            </a:r>
            <a:r>
              <a:rPr lang="en-US" sz="1800" i="1" dirty="0" err="1" smtClean="0">
                <a:latin typeface="Symbol" charset="2"/>
                <a:cs typeface="Symbol" charset="2"/>
              </a:rPr>
              <a:t>f</a:t>
            </a:r>
            <a:r>
              <a:rPr lang="en-US" sz="1800" i="1" dirty="0" smtClean="0">
                <a:latin typeface="Symbol" charset="2"/>
                <a:cs typeface="Symbol" charset="2"/>
              </a:rPr>
              <a:t> </a:t>
            </a:r>
            <a:endParaRPr lang="en-US" sz="1800" dirty="0"/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15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28906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52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137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83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386"/>
          <a:stretch/>
        </p:blipFill>
        <p:spPr bwMode="auto">
          <a:xfrm>
            <a:off x="3063240" y="594360"/>
            <a:ext cx="5957882" cy="4206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requirements II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2880" y="914400"/>
            <a:ext cx="301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Beam parameters:  </a:t>
            </a:r>
            <a:r>
              <a:rPr lang="en-US" sz="1800" dirty="0" smtClean="0"/>
              <a:t>acceptance is different when the beam is breathing (big effect early).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" y="2276177"/>
            <a:ext cx="301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not all </a:t>
            </a:r>
            <a:r>
              <a:rPr lang="en-US" sz="1800" dirty="0" err="1" smtClean="0"/>
              <a:t>muons</a:t>
            </a:r>
            <a:r>
              <a:rPr lang="en-US" sz="1800" dirty="0" smtClean="0"/>
              <a:t> are on the ideal (magic) orbit.  Leads to ppm level corrections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1571" y="3180173"/>
            <a:ext cx="3267429" cy="3301663"/>
            <a:chOff x="161571" y="3373457"/>
            <a:chExt cx="3267429" cy="3301663"/>
          </a:xfrm>
        </p:grpSpPr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571" y="4296024"/>
              <a:ext cx="2947389" cy="2379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182880" y="3373457"/>
              <a:ext cx="3246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extended and off-center beam sees non-uniformities in the field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46120" y="868680"/>
            <a:ext cx="5459987" cy="4888594"/>
            <a:chOff x="3246120" y="1740806"/>
            <a:chExt cx="5459987" cy="488859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6120" y="1740806"/>
              <a:ext cx="5459987" cy="48885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029200" y="4372114"/>
              <a:ext cx="33826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000000"/>
                  </a:solidFill>
                </a:rPr>
                <a:t>Power spectrum of </a:t>
              </a:r>
              <a:r>
                <a:rPr lang="en-US" sz="1800" dirty="0">
                  <a:solidFill>
                    <a:srgbClr val="000000"/>
                  </a:solidFill>
                </a:rPr>
                <a:t>r</a:t>
              </a:r>
              <a:r>
                <a:rPr lang="en-US" sz="1800" dirty="0" smtClean="0">
                  <a:solidFill>
                    <a:srgbClr val="000000"/>
                  </a:solidFill>
                </a:rPr>
                <a:t>esiduals to a simple </a:t>
              </a:r>
              <a:r>
                <a:rPr lang="en-US" sz="1800" dirty="0" err="1" smtClean="0">
                  <a:solidFill>
                    <a:srgbClr val="000000"/>
                  </a:solidFill>
                </a:rPr>
                <a:t>cos</a:t>
              </a:r>
              <a:r>
                <a:rPr lang="en-US" sz="1800" dirty="0" smtClean="0">
                  <a:solidFill>
                    <a:srgbClr val="000000"/>
                  </a:solidFill>
                </a:rPr>
                <a:t>(</a:t>
              </a:r>
              <a:r>
                <a:rPr lang="en-US" sz="1800" i="1" dirty="0" err="1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w</a:t>
              </a:r>
              <a:r>
                <a:rPr lang="en-US" sz="1800" i="1" dirty="0" err="1" smtClean="0">
                  <a:solidFill>
                    <a:srgbClr val="000000"/>
                  </a:solidFill>
                </a:rPr>
                <a:t>t+</a:t>
              </a:r>
              <a:r>
                <a:rPr lang="en-US" sz="1800" i="1" dirty="0" err="1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800" dirty="0" smtClean="0">
                  <a:solidFill>
                    <a:srgbClr val="000000"/>
                  </a:solidFill>
                </a:rPr>
                <a:t>) fit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834640" y="5614630"/>
            <a:ext cx="6263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Must be able to measure beam parameters in different locations as a function of time to validate our model of the beam.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16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9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L 0.08924 -0.0599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2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761"/>
            <a:ext cx="8229600" cy="371572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Required systems:</a:t>
            </a:r>
          </a:p>
          <a:p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Calorimeters</a:t>
            </a:r>
            <a:r>
              <a:rPr lang="en-US" dirty="0" smtClean="0"/>
              <a:t> to measure positron time and energy</a:t>
            </a:r>
          </a:p>
          <a:p>
            <a:pPr lvl="2"/>
            <a:r>
              <a:rPr lang="en-US" dirty="0" smtClean="0"/>
              <a:t>Segmented to maximize spatial </a:t>
            </a:r>
            <a:r>
              <a:rPr lang="en-US" dirty="0"/>
              <a:t>s</a:t>
            </a:r>
            <a:r>
              <a:rPr lang="en-US" dirty="0" smtClean="0"/>
              <a:t>egmentation of pileup</a:t>
            </a:r>
          </a:p>
          <a:p>
            <a:pPr lvl="2"/>
            <a:r>
              <a:rPr lang="en-US" dirty="0" smtClean="0"/>
              <a:t>Fast to maximize temporal separation of pileup</a:t>
            </a:r>
          </a:p>
          <a:p>
            <a:pPr lvl="2"/>
            <a:r>
              <a:rPr lang="en-US" dirty="0" smtClean="0"/>
              <a:t>Digitized waveforms to fit for remaining pileup</a:t>
            </a:r>
          </a:p>
          <a:p>
            <a:pPr lvl="2"/>
            <a:r>
              <a:rPr lang="en-US" dirty="0" smtClean="0"/>
              <a:t>Controls and calibration to stabilize and measure gain stability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Trackers</a:t>
            </a:r>
            <a:r>
              <a:rPr lang="en-US" dirty="0" smtClean="0"/>
              <a:t> to measure stored </a:t>
            </a:r>
            <a:r>
              <a:rPr lang="en-US" dirty="0" err="1" smtClean="0"/>
              <a:t>muon</a:t>
            </a:r>
            <a:r>
              <a:rPr lang="en-US" dirty="0" smtClean="0"/>
              <a:t> beam parameters</a:t>
            </a:r>
          </a:p>
          <a:p>
            <a:pPr lvl="2"/>
            <a:r>
              <a:rPr lang="en-US" dirty="0" smtClean="0"/>
              <a:t>In </a:t>
            </a:r>
            <a:r>
              <a:rPr lang="en-US" dirty="0" err="1" smtClean="0"/>
              <a:t>vacuo</a:t>
            </a:r>
            <a:r>
              <a:rPr lang="en-US" dirty="0" smtClean="0"/>
              <a:t> because there is nowhere else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DAQ</a:t>
            </a:r>
          </a:p>
          <a:p>
            <a:pPr lvl="2"/>
            <a:r>
              <a:rPr lang="en-US" dirty="0" smtClean="0"/>
              <a:t>Input rate = 18 </a:t>
            </a:r>
            <a:r>
              <a:rPr lang="en-US" dirty="0"/>
              <a:t>G</a:t>
            </a:r>
            <a:r>
              <a:rPr lang="en-US" dirty="0" smtClean="0"/>
              <a:t>B/s</a:t>
            </a:r>
          </a:p>
          <a:p>
            <a:pPr lvl="2"/>
            <a:r>
              <a:rPr lang="en-US" dirty="0" smtClean="0"/>
              <a:t>Desired output rate = 80 MB/s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17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13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45720"/>
            <a:ext cx="7818120" cy="684335"/>
          </a:xfrm>
        </p:spPr>
        <p:txBody>
          <a:bodyPr/>
          <a:lstStyle/>
          <a:p>
            <a:r>
              <a:rPr lang="en-US" dirty="0" smtClean="0"/>
              <a:t>Calorimeters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03527" y="1209330"/>
            <a:ext cx="4442793" cy="4251960"/>
            <a:chOff x="1790022" y="723126"/>
            <a:chExt cx="6263640" cy="60434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0022" y="723126"/>
              <a:ext cx="6263640" cy="604343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185193" y="1471947"/>
              <a:ext cx="1097280" cy="411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39273" y="3117867"/>
              <a:ext cx="914400" cy="274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47833" y="3803667"/>
              <a:ext cx="914400" cy="411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9233" y="3072147"/>
              <a:ext cx="914400" cy="274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2219233" y="3072147"/>
              <a:ext cx="228600" cy="45720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>
              <a:spLocks noChangeAspect="1"/>
            </p:cNvSpPr>
            <p:nvPr/>
          </p:nvSpPr>
          <p:spPr>
            <a:xfrm rot="20700000">
              <a:off x="5471436" y="6111126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 rot="19800000">
              <a:off x="6101804" y="5877148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 rot="18900000">
              <a:off x="6657874" y="5503874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>
            <a:xfrm rot="18000000">
              <a:off x="7107560" y="4962664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>
              <a:spLocks noChangeAspect="1"/>
            </p:cNvSpPr>
            <p:nvPr/>
          </p:nvSpPr>
          <p:spPr>
            <a:xfrm rot="17100000">
              <a:off x="7391514" y="4358593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>
              <a:spLocks noChangeAspect="1"/>
            </p:cNvSpPr>
            <p:nvPr/>
          </p:nvSpPr>
          <p:spPr>
            <a:xfrm>
              <a:off x="4801057" y="6172200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>
              <a:spLocks noChangeAspect="1"/>
            </p:cNvSpPr>
            <p:nvPr/>
          </p:nvSpPr>
          <p:spPr>
            <a:xfrm rot="20700000">
              <a:off x="2271036" y="4282326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>
              <a:spLocks noChangeAspect="1"/>
            </p:cNvSpPr>
            <p:nvPr/>
          </p:nvSpPr>
          <p:spPr>
            <a:xfrm rot="19800000">
              <a:off x="2535644" y="4867052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>
              <a:spLocks noChangeAspect="1"/>
            </p:cNvSpPr>
            <p:nvPr/>
          </p:nvSpPr>
          <p:spPr>
            <a:xfrm rot="18900000">
              <a:off x="2943782" y="5412434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 noChangeAspect="1"/>
            </p:cNvSpPr>
            <p:nvPr/>
          </p:nvSpPr>
          <p:spPr>
            <a:xfrm rot="18000000">
              <a:off x="3454217" y="5827255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 noChangeAspect="1"/>
            </p:cNvSpPr>
            <p:nvPr/>
          </p:nvSpPr>
          <p:spPr>
            <a:xfrm rot="17100000">
              <a:off x="4092168" y="6065567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2195017" y="3611880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 noChangeAspect="1"/>
            </p:cNvSpPr>
            <p:nvPr/>
          </p:nvSpPr>
          <p:spPr>
            <a:xfrm rot="20700000">
              <a:off x="4236996" y="1219086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 noChangeAspect="1"/>
            </p:cNvSpPr>
            <p:nvPr/>
          </p:nvSpPr>
          <p:spPr>
            <a:xfrm rot="19800000">
              <a:off x="3587204" y="1483772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 noChangeAspect="1"/>
            </p:cNvSpPr>
            <p:nvPr/>
          </p:nvSpPr>
          <p:spPr>
            <a:xfrm rot="18900000">
              <a:off x="3000274" y="1846274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>
            <a:xfrm rot="18000000">
              <a:off x="2585537" y="2352535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 rot="17100000">
              <a:off x="2301583" y="2957405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4892040" y="1143000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>
              <a:spLocks noChangeAspect="1"/>
            </p:cNvSpPr>
            <p:nvPr/>
          </p:nvSpPr>
          <p:spPr>
            <a:xfrm rot="20700000">
              <a:off x="7391676" y="3047886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 rot="19800000">
              <a:off x="7157453" y="2448148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>
              <a:spLocks noChangeAspect="1"/>
            </p:cNvSpPr>
            <p:nvPr/>
          </p:nvSpPr>
          <p:spPr>
            <a:xfrm rot="18900000">
              <a:off x="6749314" y="1902766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>
              <a:spLocks noChangeAspect="1"/>
            </p:cNvSpPr>
            <p:nvPr/>
          </p:nvSpPr>
          <p:spPr>
            <a:xfrm rot="18000000">
              <a:off x="6193160" y="1533665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>
              <a:spLocks noChangeAspect="1"/>
            </p:cNvSpPr>
            <p:nvPr/>
          </p:nvSpPr>
          <p:spPr>
            <a:xfrm rot="17100000">
              <a:off x="5547703" y="1249633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>
              <a:spLocks noChangeAspect="1"/>
            </p:cNvSpPr>
            <p:nvPr/>
          </p:nvSpPr>
          <p:spPr>
            <a:xfrm>
              <a:off x="7498537" y="3749040"/>
              <a:ext cx="136703" cy="137160"/>
            </a:xfrm>
            <a:prstGeom prst="rect">
              <a:avLst/>
            </a:prstGeom>
            <a:solidFill>
              <a:srgbClr val="F9484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1600200" y="2763810"/>
            <a:ext cx="1997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1 </a:t>
            </a:r>
            <a:r>
              <a:rPr lang="en-US" sz="2000" dirty="0" err="1" smtClean="0">
                <a:solidFill>
                  <a:srgbClr val="FF0000"/>
                </a:solidFill>
              </a:rPr>
              <a:t>calo</a:t>
            </a:r>
            <a:r>
              <a:rPr lang="en-US" sz="2000" dirty="0" smtClean="0">
                <a:solidFill>
                  <a:srgbClr val="FF0000"/>
                </a:solidFill>
              </a:rPr>
              <a:t> every 15°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= 24 calorimeters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11290" y="184548"/>
            <a:ext cx="3912670" cy="2823270"/>
            <a:chOff x="4911290" y="971490"/>
            <a:chExt cx="3912670" cy="2823270"/>
          </a:xfrm>
        </p:grpSpPr>
        <p:grpSp>
          <p:nvGrpSpPr>
            <p:cNvPr id="39" name="Group 38"/>
            <p:cNvGrpSpPr/>
            <p:nvPr/>
          </p:nvGrpSpPr>
          <p:grpSpPr>
            <a:xfrm>
              <a:off x="5690911" y="1349677"/>
              <a:ext cx="2675849" cy="1987883"/>
              <a:chOff x="1447800" y="4184317"/>
              <a:chExt cx="2675849" cy="1987883"/>
            </a:xfrm>
          </p:grpSpPr>
          <p:sp>
            <p:nvSpPr>
              <p:cNvPr id="40" name="Cube 39"/>
              <p:cNvSpPr/>
              <p:nvPr/>
            </p:nvSpPr>
            <p:spPr bwMode="auto">
              <a:xfrm>
                <a:off x="1447800" y="4191000"/>
                <a:ext cx="2667000" cy="1981200"/>
              </a:xfrm>
              <a:prstGeom prst="cube">
                <a:avLst>
                  <a:gd name="adj" fmla="val 30538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1447800" y="5942013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1676400" y="5942013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1905000" y="5942013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2133600" y="5942013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2362200" y="5942013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2590800" y="5942013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2819400" y="5942013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3048000" y="5942013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3276600" y="5942013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1447800" y="5715000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1676400" y="5715000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1905000" y="5715000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2133600" y="5715000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 bwMode="auto">
              <a:xfrm>
                <a:off x="2362200" y="5715000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2590800" y="5715000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2819400" y="5715000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3048000" y="5715000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3276600" y="5715000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1447800" y="5487987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 bwMode="auto">
              <a:xfrm>
                <a:off x="1676400" y="5487987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1905000" y="5487987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2133600" y="5487987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2362200" y="5487987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2590800" y="5487987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2819400" y="5487987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 bwMode="auto">
              <a:xfrm>
                <a:off x="3048000" y="5487987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3276600" y="5487987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 bwMode="auto">
              <a:xfrm>
                <a:off x="1447800" y="5260974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 bwMode="auto">
              <a:xfrm>
                <a:off x="1676400" y="5260974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 bwMode="auto">
              <a:xfrm>
                <a:off x="1905000" y="5260974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 bwMode="auto">
              <a:xfrm>
                <a:off x="2133600" y="5260974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2362200" y="5260974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 bwMode="auto">
              <a:xfrm>
                <a:off x="2590800" y="5260974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 bwMode="auto">
              <a:xfrm>
                <a:off x="2819400" y="5260974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3048000" y="5260974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 bwMode="auto">
              <a:xfrm>
                <a:off x="3276600" y="5260974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 bwMode="auto">
              <a:xfrm>
                <a:off x="1447800" y="5033961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 bwMode="auto">
              <a:xfrm>
                <a:off x="1676400" y="5033961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 bwMode="auto">
              <a:xfrm>
                <a:off x="1905000" y="5033961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2133600" y="5033961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>
                <a:off x="2362200" y="5033961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>
                <a:off x="2590800" y="5033961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 bwMode="auto">
              <a:xfrm>
                <a:off x="2819400" y="5033961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 bwMode="auto">
              <a:xfrm>
                <a:off x="3048000" y="5033961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 bwMode="auto">
              <a:xfrm>
                <a:off x="3276600" y="5033961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 bwMode="auto">
              <a:xfrm>
                <a:off x="1447800" y="4806948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>
                <a:off x="1676400" y="4806948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 bwMode="auto">
              <a:xfrm>
                <a:off x="1905000" y="4806948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 bwMode="auto">
              <a:xfrm>
                <a:off x="2133600" y="4806948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 bwMode="auto">
              <a:xfrm>
                <a:off x="2362200" y="4806948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>
                <a:off x="2590800" y="4806948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2819400" y="4806948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 bwMode="auto">
              <a:xfrm>
                <a:off x="3048000" y="4806948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>
                <a:off x="3276600" y="4806948"/>
                <a:ext cx="228600" cy="228600"/>
              </a:xfrm>
              <a:prstGeom prst="rect">
                <a:avLst/>
              </a:prstGeom>
              <a:gradFill flip="none" rotWithShape="1">
                <a:gsLst>
                  <a:gs pos="64000">
                    <a:schemeClr val="bg2">
                      <a:lumMod val="20000"/>
                      <a:lumOff val="8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95" name="Straight Connector 94"/>
              <p:cNvCxnSpPr/>
              <p:nvPr/>
            </p:nvCxnSpPr>
            <p:spPr bwMode="auto">
              <a:xfrm flipV="1">
                <a:off x="1676400" y="4191000"/>
                <a:ext cx="571500" cy="61594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Straight Connector 95"/>
              <p:cNvCxnSpPr/>
              <p:nvPr/>
            </p:nvCxnSpPr>
            <p:spPr bwMode="auto">
              <a:xfrm flipV="1">
                <a:off x="1905000" y="4194784"/>
                <a:ext cx="533400" cy="61594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Straight Connector 96"/>
              <p:cNvCxnSpPr/>
              <p:nvPr/>
            </p:nvCxnSpPr>
            <p:spPr bwMode="auto">
              <a:xfrm flipV="1">
                <a:off x="2133600" y="4198568"/>
                <a:ext cx="533400" cy="61594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Straight Connector 97"/>
              <p:cNvCxnSpPr/>
              <p:nvPr/>
            </p:nvCxnSpPr>
            <p:spPr bwMode="auto">
              <a:xfrm flipV="1">
                <a:off x="2362200" y="4202352"/>
                <a:ext cx="533400" cy="61594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Straight Connector 98"/>
              <p:cNvCxnSpPr/>
              <p:nvPr/>
            </p:nvCxnSpPr>
            <p:spPr bwMode="auto">
              <a:xfrm flipV="1">
                <a:off x="2605430" y="4198821"/>
                <a:ext cx="533400" cy="61594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Straight Connector 99"/>
              <p:cNvCxnSpPr/>
              <p:nvPr/>
            </p:nvCxnSpPr>
            <p:spPr bwMode="auto">
              <a:xfrm flipV="1">
                <a:off x="2837688" y="4184317"/>
                <a:ext cx="533400" cy="61594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Straight Connector 100"/>
              <p:cNvCxnSpPr/>
              <p:nvPr/>
            </p:nvCxnSpPr>
            <p:spPr bwMode="auto">
              <a:xfrm flipV="1">
                <a:off x="3066288" y="4195267"/>
                <a:ext cx="554736" cy="605124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Straight Connector 101"/>
              <p:cNvCxnSpPr/>
              <p:nvPr/>
            </p:nvCxnSpPr>
            <p:spPr bwMode="auto">
              <a:xfrm flipV="1">
                <a:off x="3291231" y="4191610"/>
                <a:ext cx="556564" cy="608907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 flipV="1">
                <a:off x="3505200" y="4476902"/>
                <a:ext cx="598627" cy="551607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 flipV="1">
                <a:off x="3505200" y="5334000"/>
                <a:ext cx="609600" cy="601865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 flipV="1">
                <a:off x="3509468" y="5129731"/>
                <a:ext cx="609600" cy="601865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6" name="Straight Connector 105"/>
              <p:cNvCxnSpPr>
                <a:stCxn id="40" idx="4"/>
              </p:cNvCxnSpPr>
              <p:nvPr/>
            </p:nvCxnSpPr>
            <p:spPr bwMode="auto">
              <a:xfrm flipV="1">
                <a:off x="3509781" y="4925463"/>
                <a:ext cx="613555" cy="558646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 flipV="1">
                <a:off x="3507638" y="4721195"/>
                <a:ext cx="616011" cy="545749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0" name="TextBox 109"/>
            <p:cNvSpPr txBox="1"/>
            <p:nvPr/>
          </p:nvSpPr>
          <p:spPr>
            <a:xfrm>
              <a:off x="6309360" y="971490"/>
              <a:ext cx="20102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6 x 9 crystal array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303520" y="1965960"/>
              <a:ext cx="274320" cy="0"/>
            </a:xfrm>
            <a:prstGeom prst="line">
              <a:avLst/>
            </a:prstGeom>
            <a:ln>
              <a:solidFill>
                <a:srgbClr val="F948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5349240" y="3291840"/>
              <a:ext cx="274320" cy="0"/>
            </a:xfrm>
            <a:prstGeom prst="line">
              <a:avLst/>
            </a:prstGeom>
            <a:ln>
              <a:solidFill>
                <a:srgbClr val="F948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4911290" y="2423160"/>
              <a:ext cx="75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16cm 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326088" y="3394650"/>
              <a:ext cx="815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22 cm </a:t>
              </a:r>
            </a:p>
          </p:txBody>
        </p:sp>
        <p:cxnSp>
          <p:nvCxnSpPr>
            <p:cNvPr id="114" name="Straight Connector 113"/>
            <p:cNvCxnSpPr/>
            <p:nvPr/>
          </p:nvCxnSpPr>
          <p:spPr>
            <a:xfrm flipV="1">
              <a:off x="5669280" y="3383280"/>
              <a:ext cx="0" cy="325864"/>
            </a:xfrm>
            <a:prstGeom prst="line">
              <a:avLst/>
            </a:prstGeom>
            <a:ln>
              <a:solidFill>
                <a:srgbClr val="F948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7726680" y="3429000"/>
              <a:ext cx="0" cy="325864"/>
            </a:xfrm>
            <a:prstGeom prst="line">
              <a:avLst/>
            </a:prstGeom>
            <a:ln>
              <a:solidFill>
                <a:srgbClr val="F948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8007986" y="3246120"/>
              <a:ext cx="815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14 cm </a:t>
              </a:r>
            </a:p>
          </p:txBody>
        </p:sp>
        <p:cxnSp>
          <p:nvCxnSpPr>
            <p:cNvPr id="118" name="Straight Connector 117"/>
            <p:cNvCxnSpPr/>
            <p:nvPr/>
          </p:nvCxnSpPr>
          <p:spPr>
            <a:xfrm flipV="1">
              <a:off x="8366760" y="2828816"/>
              <a:ext cx="0" cy="325864"/>
            </a:xfrm>
            <a:prstGeom prst="line">
              <a:avLst/>
            </a:prstGeom>
            <a:ln>
              <a:solidFill>
                <a:srgbClr val="F948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5455920" y="1972308"/>
              <a:ext cx="0" cy="450852"/>
            </a:xfrm>
            <a:prstGeom prst="line">
              <a:avLst/>
            </a:prstGeom>
            <a:ln>
              <a:solidFill>
                <a:srgbClr val="F94848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5486400" y="2840988"/>
              <a:ext cx="0" cy="450852"/>
            </a:xfrm>
            <a:prstGeom prst="line">
              <a:avLst/>
            </a:prstGeom>
            <a:ln>
              <a:solidFill>
                <a:srgbClr val="F94848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7142062" y="3597034"/>
              <a:ext cx="584618" cy="0"/>
            </a:xfrm>
            <a:prstGeom prst="line">
              <a:avLst/>
            </a:prstGeom>
            <a:ln>
              <a:solidFill>
                <a:srgbClr val="F94848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5679657" y="3597034"/>
              <a:ext cx="584618" cy="0"/>
            </a:xfrm>
            <a:prstGeom prst="line">
              <a:avLst/>
            </a:prstGeom>
            <a:ln>
              <a:solidFill>
                <a:srgbClr val="F94848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7752892" y="3024293"/>
              <a:ext cx="594046" cy="530497"/>
            </a:xfrm>
            <a:prstGeom prst="line">
              <a:avLst/>
            </a:prstGeom>
            <a:ln>
              <a:solidFill>
                <a:srgbClr val="F94848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TextBox 131"/>
          <p:cNvSpPr txBox="1"/>
          <p:nvPr/>
        </p:nvSpPr>
        <p:spPr>
          <a:xfrm>
            <a:off x="4749693" y="5958533"/>
            <a:ext cx="2770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Geant</a:t>
            </a:r>
            <a:r>
              <a:rPr lang="en-US" sz="2000" dirty="0" smtClean="0">
                <a:solidFill>
                  <a:srgbClr val="FF0000"/>
                </a:solidFill>
              </a:rPr>
              <a:t> 4 simulation</a:t>
            </a: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600" y="3290430"/>
            <a:ext cx="3622502" cy="2589704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652444" y="5461290"/>
            <a:ext cx="4193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Prototypes already pass performance specs in beam tests</a:t>
            </a:r>
          </a:p>
        </p:txBody>
      </p:sp>
      <p:sp>
        <p:nvSpPr>
          <p:cNvPr id="1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18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12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130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8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517183">
            <a:off x="-65839" y="1926590"/>
            <a:ext cx="4521200" cy="3644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922020"/>
            <a:ext cx="5740400" cy="369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Trackers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" y="950297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9</a:t>
            </a:r>
            <a:r>
              <a:rPr lang="en-US" sz="2000" dirty="0" smtClean="0">
                <a:solidFill>
                  <a:srgbClr val="0000FF"/>
                </a:solidFill>
              </a:rPr>
              <a:t> independent tracking modules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0400" y="800874"/>
            <a:ext cx="252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5 mm straws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UV doublets at 7.5°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99144" y="5216807"/>
            <a:ext cx="4193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Prototypes already pass performance specs in beam tests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19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86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g-factor in one slide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6/26/14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2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1325" y="1439328"/>
            <a:ext cx="299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Relationship between spin and angular momentum of an elementary particle</a:t>
            </a: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812290"/>
              </p:ext>
            </p:extLst>
          </p:nvPr>
        </p:nvGraphicFramePr>
        <p:xfrm>
          <a:off x="4557715" y="1151467"/>
          <a:ext cx="2849563" cy="1425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Equation" r:id="rId3" imgW="863600" imgH="431800" progId="Equation.3">
                  <p:embed/>
                </p:oleObj>
              </mc:Choice>
              <mc:Fallback>
                <p:oleObj name="Equation" r:id="rId3" imgW="863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7715" y="1151467"/>
                        <a:ext cx="2849563" cy="1425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236877"/>
              </p:ext>
            </p:extLst>
          </p:nvPr>
        </p:nvGraphicFramePr>
        <p:xfrm>
          <a:off x="315913" y="3327401"/>
          <a:ext cx="86868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32487"/>
                <a:gridCol w="772574"/>
                <a:gridCol w="38817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Why?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Classical mechanics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Non-relativistic quantum mechanics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Classical +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Relativistic</a:t>
                      </a:r>
                      <a:r>
                        <a:rPr lang="en-US" baseline="0" dirty="0" smtClean="0"/>
                        <a:t> quantum mechanics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Antimatter</a:t>
                      </a:r>
                      <a:r>
                        <a:rPr lang="en-US" baseline="0" dirty="0" smtClean="0"/>
                        <a:t> degrees of freedom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Quantum field theory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2+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e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Radiative</a:t>
                      </a:r>
                      <a:r>
                        <a:rPr lang="en-US" dirty="0" smtClean="0"/>
                        <a:t> corrections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615777"/>
              </p:ext>
            </p:extLst>
          </p:nvPr>
        </p:nvGraphicFramePr>
        <p:xfrm>
          <a:off x="4523849" y="3703262"/>
          <a:ext cx="486304" cy="293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Equation" r:id="rId5" imgW="266700" imgH="177800" progId="Equation.3">
                  <p:embed/>
                </p:oleObj>
              </mc:Choice>
              <mc:Fallback>
                <p:oleObj name="Equation" r:id="rId5" imgW="266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3849" y="3703262"/>
                        <a:ext cx="486304" cy="2930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601976"/>
              </p:ext>
            </p:extLst>
          </p:nvPr>
        </p:nvGraphicFramePr>
        <p:xfrm>
          <a:off x="5544612" y="3695700"/>
          <a:ext cx="268632" cy="351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Equation" r:id="rId7" imgW="127000" imgH="165100" progId="Equation.3">
                  <p:embed/>
                </p:oleObj>
              </mc:Choice>
              <mc:Fallback>
                <p:oleObj name="Equation" r:id="rId7" imgW="1270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4612" y="3695700"/>
                        <a:ext cx="268632" cy="3513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996610"/>
              </p:ext>
            </p:extLst>
          </p:nvPr>
        </p:nvGraphicFramePr>
        <p:xfrm>
          <a:off x="6425131" y="4051296"/>
          <a:ext cx="268632" cy="351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Equation" r:id="rId9" imgW="127000" imgH="165100" progId="Equation.3">
                  <p:embed/>
                </p:oleObj>
              </mc:Choice>
              <mc:Fallback>
                <p:oleObj name="Equation" r:id="rId9" imgW="1270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5131" y="4051296"/>
                        <a:ext cx="268632" cy="3513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97930" y="5423802"/>
            <a:ext cx="855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Chronic disagreement between predicted and measured values has played a central role in the history of particle physics</a:t>
            </a:r>
          </a:p>
        </p:txBody>
      </p:sp>
    </p:spTree>
    <p:extLst>
      <p:ext uri="{BB962C8B-B14F-4D97-AF65-F5344CB8AC3E}">
        <p14:creationId xmlns:p14="http://schemas.microsoft.com/office/powerpoint/2010/main" val="4103397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DAQ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85" y="1311538"/>
            <a:ext cx="7697349" cy="4921967"/>
          </a:xfrm>
          <a:prstGeom prst="rect">
            <a:avLst/>
          </a:prstGeom>
        </p:spPr>
      </p:pic>
      <p:pic>
        <p:nvPicPr>
          <p:cNvPr id="3" name="Picture 2" descr="nvidiak2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979" y="103664"/>
            <a:ext cx="2013421" cy="20224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5187" y="283738"/>
            <a:ext cx="5442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GPU based DAQ to do online pulse finding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20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9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Disassembly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88" y="994011"/>
            <a:ext cx="7700333" cy="5120721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84553" y="315310"/>
            <a:ext cx="548793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800" dirty="0" smtClean="0">
                <a:latin typeface="Arial Rounded MT Bold" pitchFamily="34" charset="0"/>
              </a:rPr>
              <a:t>storage ring at the end of the last experiment</a:t>
            </a:r>
            <a:endParaRPr lang="en-US" sz="1800" dirty="0">
              <a:latin typeface="Arial Rounded MT Bold" pitchFamily="34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21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28906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929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fy11_rin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607" y="1000257"/>
            <a:ext cx="7828570" cy="522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Disassembly</a:t>
            </a:r>
            <a:endParaRPr lang="en-US" dirty="0"/>
          </a:p>
        </p:txBody>
      </p:sp>
      <p:pic>
        <p:nvPicPr>
          <p:cNvPr id="6" name="Picture 5" descr="283587_10150253861282424_76812692423_7762383_1927795_n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742" y="150103"/>
            <a:ext cx="2761289" cy="184085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7" name="Picture 6" descr="285006_10150253861082424_76812692423_7762372_7634867_n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019" y="135339"/>
            <a:ext cx="2786795" cy="1857863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24738" y="5771726"/>
            <a:ext cx="2399431" cy="4591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Summer 2011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22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1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Disassembly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506" y="1090652"/>
            <a:ext cx="6793037" cy="507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42942" y="315198"/>
            <a:ext cx="2399431" cy="4591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Summer 2012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23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1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Disassembly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023" y="1339157"/>
            <a:ext cx="8463377" cy="4654530"/>
          </a:xfr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930978" y="910202"/>
            <a:ext cx="2399431" cy="37411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Fall 2012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24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01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Disassembly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04" y="1079249"/>
            <a:ext cx="8591805" cy="4841840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247180" y="398620"/>
            <a:ext cx="2399431" cy="37411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Spring 2013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25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49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15" y="805219"/>
            <a:ext cx="7663962" cy="5392813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90942" y="5761356"/>
            <a:ext cx="3063982" cy="366767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Original winding of the coils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26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6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90" y="966816"/>
            <a:ext cx="8439802" cy="4698157"/>
          </a:xfrm>
          <a:prstGeom prst="rect">
            <a:avLst/>
          </a:prstGeom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1467717" y="5777695"/>
            <a:ext cx="612686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What do you do when FedEx is not an option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27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28906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27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584"/>
            <a:ext cx="8229600" cy="45259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Took about 3 months for professionals to find a route</a:t>
            </a:r>
          </a:p>
          <a:p>
            <a:endParaRPr lang="en-US" dirty="0" smtClean="0"/>
          </a:p>
          <a:p>
            <a:r>
              <a:rPr lang="en-US" dirty="0" smtClean="0"/>
              <a:t>Land-&gt;barge-&gt;land</a:t>
            </a:r>
          </a:p>
          <a:p>
            <a:endParaRPr lang="en-US" dirty="0" smtClean="0"/>
          </a:p>
          <a:p>
            <a:r>
              <a:rPr lang="en-US" dirty="0" smtClean="0"/>
              <a:t>About 9 months of tweaking design and route</a:t>
            </a:r>
          </a:p>
          <a:p>
            <a:endParaRPr lang="en-US" dirty="0" smtClean="0"/>
          </a:p>
          <a:p>
            <a:r>
              <a:rPr lang="en-US" dirty="0" smtClean="0"/>
              <a:t>Helicopters ruled out on Chicago side due to population density</a:t>
            </a:r>
          </a:p>
          <a:p>
            <a:endParaRPr lang="en-US" dirty="0" smtClean="0"/>
          </a:p>
          <a:p>
            <a:r>
              <a:rPr lang="en-US" dirty="0" smtClean="0"/>
              <a:t>Northern sea route shorter but ruled out because of </a:t>
            </a:r>
            <a:r>
              <a:rPr lang="en-US" dirty="0" smtClean="0"/>
              <a:t>North </a:t>
            </a:r>
            <a:r>
              <a:rPr lang="en-US" dirty="0" smtClean="0"/>
              <a:t>Atlantic seas</a:t>
            </a:r>
          </a:p>
          <a:p>
            <a:endParaRPr lang="en-US" dirty="0" smtClean="0"/>
          </a:p>
          <a:p>
            <a:r>
              <a:rPr lang="en-US" dirty="0" smtClean="0"/>
              <a:t>Took southern route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28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move</a:t>
            </a:r>
            <a:endParaRPr lang="en-US" dirty="0"/>
          </a:p>
        </p:txBody>
      </p:sp>
      <p:pic>
        <p:nvPicPr>
          <p:cNvPr id="6" name="Picture 5" descr="Screen shot 2013-10-25 at 6.34.33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2" y="954810"/>
            <a:ext cx="5173890" cy="5071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8562" y="725812"/>
            <a:ext cx="3296057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6/22:  BNL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6/24: Great South Bay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6/25: Atlantic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6/27:  Norfolk, </a:t>
            </a:r>
            <a:r>
              <a:rPr lang="en-US" sz="1800" dirty="0" err="1" smtClean="0">
                <a:solidFill>
                  <a:srgbClr val="FF0000"/>
                </a:solidFill>
              </a:rPr>
              <a:t>Va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dirty="0" smtClean="0">
                <a:solidFill>
                  <a:srgbClr val="FF0000"/>
                </a:solidFill>
              </a:rPr>
              <a:t>7/2:  Atlantic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7/3:  Graveyard of the Atlantic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7/7:  Bermuda Triangle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7/9:  Gulf of Mexico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7/13:  Mobile Bay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7/14:  Tombigbee River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7/15:  Tennessee-Tom Waterway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7/16:  Tennessee River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7/17:  Ohio River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7/18:  Mississippi River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7/19:  Illinois River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7/20:  Des Plains River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7/21:  Lemont, IL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7/24:  Costco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7/25:  Hidden Lake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7/26:  </a:t>
            </a:r>
            <a:r>
              <a:rPr lang="en-US" sz="1800" dirty="0" err="1" smtClean="0">
                <a:solidFill>
                  <a:srgbClr val="FF0000"/>
                </a:solidFill>
              </a:rPr>
              <a:t>Fermilab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29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03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for </a:t>
            </a:r>
            <a:r>
              <a:rPr lang="en-US" dirty="0" err="1" smtClean="0"/>
              <a:t>muon</a:t>
            </a:r>
            <a:r>
              <a:rPr lang="en-US" dirty="0" smtClean="0"/>
              <a:t> g-2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6/26/14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3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226425" y="6543675"/>
            <a:ext cx="939800" cy="3810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r" defTabSz="457200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fld id="{38F2F7B9-83F7-474D-AEDA-6DA0A662B66A}" type="slidenum">
              <a:rPr lang="en-US" smtClean="0"/>
              <a:pPr/>
              <a:t>3</a:t>
            </a:fld>
            <a:endParaRPr lang="en-US" smtClean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193625" y="879520"/>
            <a:ext cx="1883351" cy="1883391"/>
            <a:chOff x="2593113" y="777922"/>
            <a:chExt cx="1883351" cy="1883391"/>
          </a:xfrm>
        </p:grpSpPr>
        <p:cxnSp>
          <p:nvCxnSpPr>
            <p:cNvPr id="9" name="Straight Arrow Connector 8"/>
            <p:cNvCxnSpPr/>
            <p:nvPr/>
          </p:nvCxnSpPr>
          <p:spPr bwMode="auto">
            <a:xfrm rot="10800000" flipV="1">
              <a:off x="2661351" y="1228299"/>
              <a:ext cx="846162" cy="80521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rot="16200000" flipH="1">
              <a:off x="2135913" y="1712794"/>
              <a:ext cx="1883391" cy="1364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dash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11" name="Oval 10"/>
            <p:cNvSpPr/>
            <p:nvPr/>
          </p:nvSpPr>
          <p:spPr bwMode="auto">
            <a:xfrm>
              <a:off x="2866067" y="1405717"/>
              <a:ext cx="423081" cy="423081"/>
            </a:xfrm>
            <a:prstGeom prst="ellipse">
              <a:avLst/>
            </a:prstGeom>
            <a:solidFill>
              <a:srgbClr val="154D81"/>
            </a:solidFill>
            <a:ln w="9525" cap="flat" cmpd="sng" algn="ctr">
              <a:solidFill>
                <a:srgbClr val="154D8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2593113" y="1160059"/>
              <a:ext cx="914400" cy="177421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84643" y="1405719"/>
              <a:ext cx="10918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+mn-lt"/>
                </a:rPr>
                <a:t>spin</a:t>
              </a:r>
              <a:endParaRPr lang="en-US" sz="24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95874" y="2158633"/>
              <a:ext cx="611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  <a:latin typeface="+mn-lt"/>
                </a:rPr>
                <a:t>B</a:t>
              </a:r>
              <a:endParaRPr lang="en-US" sz="2400" dirty="0">
                <a:solidFill>
                  <a:srgbClr val="0000FF"/>
                </a:solidFill>
                <a:latin typeface="+mn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90472" y="1396633"/>
            <a:ext cx="193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(g-2)/2 = 0 </a:t>
            </a:r>
            <a:endParaRPr lang="en-US" sz="240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677273" y="3318722"/>
            <a:ext cx="1883351" cy="1883391"/>
            <a:chOff x="2593113" y="777922"/>
            <a:chExt cx="1883351" cy="1883391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rot="10800000" flipV="1">
              <a:off x="2661351" y="1228299"/>
              <a:ext cx="846162" cy="80521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rot="16200000" flipH="1">
              <a:off x="2135913" y="1712794"/>
              <a:ext cx="1883391" cy="1364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dash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19" name="Oval 18"/>
            <p:cNvSpPr/>
            <p:nvPr/>
          </p:nvSpPr>
          <p:spPr bwMode="auto">
            <a:xfrm>
              <a:off x="2866067" y="1405717"/>
              <a:ext cx="423081" cy="423081"/>
            </a:xfrm>
            <a:prstGeom prst="ellipse">
              <a:avLst/>
            </a:prstGeom>
            <a:solidFill>
              <a:srgbClr val="154D81"/>
            </a:solidFill>
            <a:ln w="9525" cap="flat" cmpd="sng" algn="ctr">
              <a:solidFill>
                <a:srgbClr val="154D8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2593113" y="1160059"/>
              <a:ext cx="914400" cy="177421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84643" y="1405719"/>
              <a:ext cx="10918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+mn-lt"/>
                </a:rPr>
                <a:t>spin</a:t>
              </a:r>
              <a:endParaRPr lang="en-US" sz="24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95874" y="2158633"/>
              <a:ext cx="611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  <a:latin typeface="+mn-lt"/>
                </a:rPr>
                <a:t>B</a:t>
              </a:r>
              <a:endParaRPr lang="en-US" sz="2400" dirty="0">
                <a:solidFill>
                  <a:srgbClr val="0000FF"/>
                </a:solidFill>
                <a:latin typeface="+mn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39796" y="2856969"/>
            <a:ext cx="2017607" cy="996212"/>
            <a:chOff x="1439796" y="3198169"/>
            <a:chExt cx="2017607" cy="996212"/>
          </a:xfrm>
        </p:grpSpPr>
        <p:sp>
          <p:nvSpPr>
            <p:cNvPr id="24" name="Oval 23"/>
            <p:cNvSpPr/>
            <p:nvPr/>
          </p:nvSpPr>
          <p:spPr bwMode="auto">
            <a:xfrm>
              <a:off x="1869740" y="3398282"/>
              <a:ext cx="696036" cy="66874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65582" y="3198169"/>
              <a:ext cx="10918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+mn-lt"/>
                </a:rPr>
                <a:t> e</a:t>
              </a:r>
              <a:r>
                <a:rPr lang="en-US" sz="2400" baseline="30000" dirty="0" smtClean="0">
                  <a:solidFill>
                    <a:srgbClr val="FF0000"/>
                  </a:solidFill>
                  <a:latin typeface="+mn-lt"/>
                </a:rPr>
                <a:t>+</a:t>
              </a:r>
              <a:endParaRPr lang="en-US" sz="2400" baseline="30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39796" y="3732716"/>
              <a:ext cx="10918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+mn-lt"/>
                </a:rPr>
                <a:t> e</a:t>
              </a:r>
              <a:r>
                <a:rPr lang="en-US" sz="2400" baseline="30000" dirty="0" smtClean="0">
                  <a:solidFill>
                    <a:srgbClr val="FF0000"/>
                  </a:solidFill>
                  <a:latin typeface="+mn-lt"/>
                </a:rPr>
                <a:t>-</a:t>
              </a:r>
              <a:endParaRPr lang="en-US" sz="2400" baseline="3000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975139" y="3104907"/>
            <a:ext cx="394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(g-2)/2 ~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1x10</a:t>
            </a:r>
            <a:r>
              <a:rPr lang="en-US" baseline="30000" dirty="0" smtClean="0">
                <a:solidFill>
                  <a:srgbClr val="0000FF"/>
                </a:solidFill>
                <a:latin typeface="+mn-lt"/>
              </a:rPr>
              <a:t>-3  </a:t>
            </a:r>
            <a:endParaRPr lang="en-US" sz="2400" baseline="3000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114516" y="3773657"/>
            <a:ext cx="2058551" cy="1009860"/>
            <a:chOff x="1439796" y="3184521"/>
            <a:chExt cx="2058551" cy="1009860"/>
          </a:xfrm>
        </p:grpSpPr>
        <p:sp>
          <p:nvSpPr>
            <p:cNvPr id="29" name="Oval 28"/>
            <p:cNvSpPr/>
            <p:nvPr/>
          </p:nvSpPr>
          <p:spPr bwMode="auto">
            <a:xfrm>
              <a:off x="1869740" y="3398282"/>
              <a:ext cx="696036" cy="66874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06526" y="3184521"/>
              <a:ext cx="10918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+mn-lt"/>
                </a:rPr>
                <a:t> q</a:t>
              </a:r>
              <a:endParaRPr lang="en-US" sz="2400" baseline="30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39796" y="3732716"/>
              <a:ext cx="10918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+mn-lt"/>
                </a:rPr>
                <a:t> q</a:t>
              </a:r>
              <a:endParaRPr lang="en-US" sz="2400" baseline="30000" dirty="0">
                <a:solidFill>
                  <a:srgbClr val="FF0000"/>
                </a:solidFill>
                <a:latin typeface="+mn-lt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 bwMode="auto">
          <a:xfrm>
            <a:off x="1282889" y="4449170"/>
            <a:ext cx="163773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4981205" y="4002389"/>
            <a:ext cx="303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(g-2)/2 ~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1 x 10</a:t>
            </a:r>
            <a:r>
              <a:rPr lang="en-US" baseline="30000" dirty="0" smtClean="0">
                <a:solidFill>
                  <a:srgbClr val="0000FF"/>
                </a:solidFill>
                <a:latin typeface="+mn-lt"/>
              </a:rPr>
              <a:t>-7</a:t>
            </a:r>
            <a:r>
              <a:rPr lang="en-US" sz="2400" baseline="30000" dirty="0" smtClean="0">
                <a:solidFill>
                  <a:srgbClr val="0000FF"/>
                </a:solidFill>
                <a:latin typeface="+mn-lt"/>
              </a:rPr>
              <a:t> </a:t>
            </a:r>
            <a:endParaRPr lang="en-US" sz="2400" baseline="3000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346532" y="4729013"/>
            <a:ext cx="2208684" cy="1296472"/>
            <a:chOff x="1346532" y="4729013"/>
            <a:chExt cx="2208684" cy="1296472"/>
          </a:xfrm>
        </p:grpSpPr>
        <p:grpSp>
          <p:nvGrpSpPr>
            <p:cNvPr id="36" name="Group 35"/>
            <p:cNvGrpSpPr/>
            <p:nvPr/>
          </p:nvGrpSpPr>
          <p:grpSpPr>
            <a:xfrm>
              <a:off x="1346532" y="4729013"/>
              <a:ext cx="2208684" cy="1296472"/>
              <a:chOff x="1235076" y="3266405"/>
              <a:chExt cx="2208684" cy="1296472"/>
            </a:xfrm>
          </p:grpSpPr>
          <p:sp>
            <p:nvSpPr>
              <p:cNvPr id="39" name="Oval 38"/>
              <p:cNvSpPr/>
              <p:nvPr/>
            </p:nvSpPr>
            <p:spPr bwMode="auto">
              <a:xfrm>
                <a:off x="1662753" y="3398281"/>
                <a:ext cx="903023" cy="898465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351939" y="3266405"/>
                <a:ext cx="10918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+mn-lt"/>
                  </a:rPr>
                  <a:t> W</a:t>
                </a:r>
                <a:r>
                  <a:rPr lang="en-US" sz="2400" baseline="30000" dirty="0" smtClean="0">
                    <a:solidFill>
                      <a:srgbClr val="FF0000"/>
                    </a:solidFill>
                    <a:latin typeface="+mn-lt"/>
                  </a:rPr>
                  <a:t>+</a:t>
                </a:r>
                <a:endParaRPr lang="en-US" sz="2400" baseline="300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235076" y="4101212"/>
                <a:ext cx="10918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+mn-lt"/>
                  </a:rPr>
                  <a:t> W</a:t>
                </a:r>
                <a:r>
                  <a:rPr lang="en-US" sz="2400" baseline="30000" dirty="0" smtClean="0">
                    <a:solidFill>
                      <a:srgbClr val="FF0000"/>
                    </a:solidFill>
                    <a:latin typeface="+mn-lt"/>
                  </a:rPr>
                  <a:t>-</a:t>
                </a:r>
                <a:endParaRPr lang="en-US" sz="2400" baseline="30000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cxnSp>
          <p:nvCxnSpPr>
            <p:cNvPr id="37" name="Straight Connector 36"/>
            <p:cNvCxnSpPr>
              <a:stCxn id="39" idx="1"/>
              <a:endCxn id="39" idx="5"/>
            </p:cNvCxnSpPr>
            <p:nvPr/>
          </p:nvCxnSpPr>
          <p:spPr bwMode="auto">
            <a:xfrm rot="16200000" flipH="1">
              <a:off x="1908064" y="4990855"/>
              <a:ext cx="635311" cy="6385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1826481" y="5238549"/>
              <a:ext cx="520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+mn-lt"/>
                </a:rPr>
                <a:t> Z</a:t>
              </a:r>
              <a:endParaRPr lang="en-US" sz="2400" baseline="3000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983481" y="4814179"/>
            <a:ext cx="345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(g-2)/2 ~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1 x 10</a:t>
            </a:r>
            <a:r>
              <a:rPr lang="en-US" baseline="30000" dirty="0" smtClean="0">
                <a:solidFill>
                  <a:srgbClr val="0000FF"/>
                </a:solidFill>
                <a:latin typeface="+mn-lt"/>
              </a:rPr>
              <a:t>-9</a:t>
            </a:r>
            <a:r>
              <a:rPr lang="en-US" sz="2400" baseline="30000" dirty="0" smtClean="0">
                <a:solidFill>
                  <a:srgbClr val="0000FF"/>
                </a:solidFill>
                <a:latin typeface="+mn-lt"/>
              </a:rPr>
              <a:t> </a:t>
            </a:r>
            <a:endParaRPr lang="en-US" sz="2400" baseline="3000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455155" y="5242997"/>
            <a:ext cx="1098606" cy="668740"/>
            <a:chOff x="1869740" y="3398282"/>
            <a:chExt cx="1098606" cy="668740"/>
          </a:xfrm>
        </p:grpSpPr>
        <p:sp>
          <p:nvSpPr>
            <p:cNvPr id="44" name="Oval 43"/>
            <p:cNvSpPr/>
            <p:nvPr/>
          </p:nvSpPr>
          <p:spPr bwMode="auto">
            <a:xfrm>
              <a:off x="1869740" y="3398282"/>
              <a:ext cx="696036" cy="66874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76525" y="3527999"/>
              <a:ext cx="10918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+mn-lt"/>
                </a:rPr>
                <a:t> ??</a:t>
              </a:r>
              <a:endParaRPr lang="en-US" sz="2400" baseline="3000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86603" y="1207839"/>
            <a:ext cx="2572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Have to add all </a:t>
            </a:r>
            <a:r>
              <a:rPr lang="en-US" sz="2000" dirty="0" err="1" smtClean="0">
                <a:solidFill>
                  <a:srgbClr val="0000FF"/>
                </a:solidFill>
                <a:latin typeface="+mn-lt"/>
              </a:rPr>
              <a:t>radiative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 corrections to get it correct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24665" y="5566583"/>
            <a:ext cx="345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(g-2)/2 ~ ? </a:t>
            </a:r>
            <a:endParaRPr lang="en-US" sz="24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588355" y="922997"/>
            <a:ext cx="25725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Sub ppm measurement is sensitive to corrections beyond the weak scale 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276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42" grpId="0"/>
      <p:bldP spid="46" grpId="0"/>
      <p:bldP spid="47" grpId="0"/>
      <p:bldP spid="4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82830" y="41418"/>
            <a:ext cx="91440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The big move</a:t>
            </a:r>
            <a:endParaRPr lang="en-US" dirty="0"/>
          </a:p>
        </p:txBody>
      </p:sp>
      <p:pic>
        <p:nvPicPr>
          <p:cNvPr id="33" name="Picture 2" descr="C:\Users\hertzog\Documents\MyUW-Documents\New g-2\PR Plots and Pics\RingOnTruck-BNL-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5821" y="956085"/>
            <a:ext cx="3454712" cy="229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hertzog\Documents\MyUW-Documents\New g-2\PR Plots and Pics\RingStLoui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388" y="3617096"/>
            <a:ext cx="3392614" cy="25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072" y="1021373"/>
            <a:ext cx="3541320" cy="220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1738" y="3603289"/>
            <a:ext cx="3688647" cy="245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ight Arrow 36"/>
          <p:cNvSpPr/>
          <p:nvPr/>
        </p:nvSpPr>
        <p:spPr>
          <a:xfrm>
            <a:off x="4351726" y="1445464"/>
            <a:ext cx="439152" cy="49530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ight Arrow 37"/>
          <p:cNvSpPr/>
          <p:nvPr/>
        </p:nvSpPr>
        <p:spPr>
          <a:xfrm flipH="1">
            <a:off x="4372473" y="4255410"/>
            <a:ext cx="439152" cy="49530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ight Arrow 38"/>
          <p:cNvSpPr/>
          <p:nvPr/>
        </p:nvSpPr>
        <p:spPr>
          <a:xfrm rot="5400000">
            <a:off x="6631714" y="3180748"/>
            <a:ext cx="439152" cy="49530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30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017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09" y="-70618"/>
            <a:ext cx="9144000" cy="522288"/>
          </a:xfrm>
        </p:spPr>
        <p:txBody>
          <a:bodyPr/>
          <a:lstStyle/>
          <a:p>
            <a:r>
              <a:rPr lang="en-US" dirty="0" smtClean="0"/>
              <a:t>The big move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2F7B9-83F7-474D-AEDA-6DA0A662B66A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 descr="Ring-I88-Stack.edit2.1.LowR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677"/>
            <a:ext cx="9239226" cy="4106323"/>
          </a:xfrm>
          <a:prstGeom prst="rect">
            <a:avLst/>
          </a:prstGeom>
        </p:spPr>
      </p:pic>
      <p:pic>
        <p:nvPicPr>
          <p:cNvPr id="6" name="Picture 5" descr="img_1381.89-92.stack.Low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0626"/>
            <a:ext cx="4597401" cy="2586038"/>
          </a:xfrm>
          <a:prstGeom prst="rect">
            <a:avLst/>
          </a:prstGeom>
        </p:spPr>
      </p:pic>
      <p:pic>
        <p:nvPicPr>
          <p:cNvPr id="7" name="Picture 6" descr="g-2_Ring_Move_Wednesday-0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195" y="0"/>
            <a:ext cx="4719805" cy="3130804"/>
          </a:xfrm>
          <a:prstGeom prst="rect">
            <a:avLst/>
          </a:prstGeom>
        </p:spPr>
      </p:pic>
      <p:pic>
        <p:nvPicPr>
          <p:cNvPr id="8" name="Picture 7" descr="g-2_Ring_Move Wednesday-0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627" y="3684315"/>
            <a:ext cx="468337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1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73" y="749444"/>
            <a:ext cx="8025802" cy="5357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4396"/>
            <a:ext cx="8686800" cy="641739"/>
          </a:xfrm>
        </p:spPr>
        <p:txBody>
          <a:bodyPr/>
          <a:lstStyle/>
          <a:p>
            <a:r>
              <a:rPr lang="en-US" dirty="0" smtClean="0"/>
              <a:t>The big move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32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87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Cleaning 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6/26/14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33</a:t>
            </a:fld>
            <a:r>
              <a:rPr lang="en-US" dirty="0" smtClean="0"/>
              <a:t>/36</a:t>
            </a:r>
            <a:endParaRPr lang="en-US" dirty="0"/>
          </a:p>
        </p:txBody>
      </p:sp>
      <p:pic>
        <p:nvPicPr>
          <p:cNvPr id="9" name="Picture 8" descr="IMG_20140624_11230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938682"/>
            <a:ext cx="5209611" cy="3506765"/>
          </a:xfrm>
          <a:prstGeom prst="rect">
            <a:avLst/>
          </a:prstGeom>
        </p:spPr>
      </p:pic>
      <p:pic>
        <p:nvPicPr>
          <p:cNvPr id="7" name="Picture 6" descr="IMG_20140624_11181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192" y="2526450"/>
            <a:ext cx="5793808" cy="434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6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6/26/14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34</a:t>
            </a:fld>
            <a:r>
              <a:rPr lang="en-US" dirty="0" smtClean="0"/>
              <a:t>/36</a:t>
            </a:r>
            <a:endParaRPr lang="en-US" dirty="0"/>
          </a:p>
        </p:txBody>
      </p:sp>
      <p:pic>
        <p:nvPicPr>
          <p:cNvPr id="8" name="Picture 7" descr="IMG_20140624_1131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626" y="71365"/>
            <a:ext cx="490914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June 24, </a:t>
            </a:r>
            <a:r>
              <a:rPr lang="en-US" dirty="0" err="1" smtClean="0"/>
              <a:t>muon</a:t>
            </a:r>
            <a:r>
              <a:rPr lang="en-US" dirty="0" smtClean="0"/>
              <a:t> g-2 experimental hall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42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6/26/14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35</a:t>
            </a:fld>
            <a:r>
              <a:rPr lang="en-US" dirty="0" smtClean="0"/>
              <a:t>/36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78" y="924982"/>
            <a:ext cx="8159521" cy="534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7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917" y="1153494"/>
            <a:ext cx="7819639" cy="4741558"/>
          </a:xfrm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g-2 remains a key benchmark for SM and BSM physics</a:t>
            </a:r>
          </a:p>
          <a:p>
            <a:endParaRPr lang="en-US" dirty="0" smtClean="0"/>
          </a:p>
          <a:p>
            <a:r>
              <a:rPr lang="en-US" dirty="0" smtClean="0"/>
              <a:t>Using it as such in the future requires</a:t>
            </a:r>
          </a:p>
          <a:p>
            <a:pPr lvl="1"/>
            <a:r>
              <a:rPr lang="en-US" dirty="0" smtClean="0"/>
              <a:t>Better experiments (FNAL E989)</a:t>
            </a:r>
          </a:p>
          <a:p>
            <a:pPr lvl="1"/>
            <a:r>
              <a:rPr lang="en-US" dirty="0" smtClean="0"/>
              <a:t>Better predictions (Lattice)</a:t>
            </a:r>
          </a:p>
          <a:p>
            <a:endParaRPr lang="en-US" dirty="0"/>
          </a:p>
          <a:p>
            <a:r>
              <a:rPr lang="en-US" dirty="0" smtClean="0"/>
              <a:t>Both the experiment and lattice are on track to have exciting results before the end of the decade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01294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36</a:t>
            </a:fld>
            <a:r>
              <a:rPr lang="en-US" dirty="0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8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Predicted value:  LO QCD</a:t>
            </a:r>
          </a:p>
        </p:txBody>
      </p:sp>
      <p:sp>
        <p:nvSpPr>
          <p:cNvPr id="1540100" name="Line 4"/>
          <p:cNvSpPr>
            <a:spLocks noChangeShapeType="1"/>
          </p:cNvSpPr>
          <p:nvPr/>
        </p:nvSpPr>
        <p:spPr bwMode="auto">
          <a:xfrm flipV="1">
            <a:off x="254000" y="1724025"/>
            <a:ext cx="901700" cy="8143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0101" name="Line 5"/>
          <p:cNvSpPr>
            <a:spLocks noChangeShapeType="1"/>
          </p:cNvSpPr>
          <p:nvPr/>
        </p:nvSpPr>
        <p:spPr bwMode="auto">
          <a:xfrm>
            <a:off x="1158875" y="1714500"/>
            <a:ext cx="952500" cy="863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0102" name="Line 6"/>
          <p:cNvSpPr>
            <a:spLocks noChangeShapeType="1"/>
          </p:cNvSpPr>
          <p:nvPr/>
        </p:nvSpPr>
        <p:spPr bwMode="auto">
          <a:xfrm>
            <a:off x="1168400" y="811213"/>
            <a:ext cx="0" cy="90170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0103" name="Oval 7"/>
          <p:cNvSpPr>
            <a:spLocks noChangeArrowheads="1"/>
          </p:cNvSpPr>
          <p:nvPr/>
        </p:nvSpPr>
        <p:spPr bwMode="auto">
          <a:xfrm>
            <a:off x="971550" y="1989138"/>
            <a:ext cx="388938" cy="363537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0104" name="Line 8"/>
          <p:cNvSpPr>
            <a:spLocks noChangeShapeType="1"/>
          </p:cNvSpPr>
          <p:nvPr/>
        </p:nvSpPr>
        <p:spPr bwMode="auto">
          <a:xfrm flipV="1">
            <a:off x="619125" y="2179638"/>
            <a:ext cx="388938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0105" name="Line 9"/>
          <p:cNvSpPr>
            <a:spLocks noChangeShapeType="1"/>
          </p:cNvSpPr>
          <p:nvPr/>
        </p:nvSpPr>
        <p:spPr bwMode="auto">
          <a:xfrm flipV="1">
            <a:off x="1330325" y="2178050"/>
            <a:ext cx="388938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0106" name="Rectangle 10"/>
          <p:cNvSpPr>
            <a:spLocks noChangeArrowheads="1"/>
          </p:cNvSpPr>
          <p:nvPr/>
        </p:nvSpPr>
        <p:spPr bwMode="auto">
          <a:xfrm>
            <a:off x="252413" y="739775"/>
            <a:ext cx="1154112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QCD</a:t>
            </a:r>
          </a:p>
        </p:txBody>
      </p:sp>
      <p:sp>
        <p:nvSpPr>
          <p:cNvPr id="1540107" name="Rectangle 11"/>
          <p:cNvSpPr>
            <a:spLocks noChangeArrowheads="1"/>
          </p:cNvSpPr>
          <p:nvPr/>
        </p:nvSpPr>
        <p:spPr bwMode="auto">
          <a:xfrm>
            <a:off x="153988" y="1987550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1540108" name="Rectangle 12"/>
          <p:cNvSpPr>
            <a:spLocks noChangeArrowheads="1"/>
          </p:cNvSpPr>
          <p:nvPr/>
        </p:nvSpPr>
        <p:spPr bwMode="auto">
          <a:xfrm>
            <a:off x="1846263" y="2016125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1540109" name="Rectangle 13"/>
          <p:cNvSpPr>
            <a:spLocks noChangeArrowheads="1"/>
          </p:cNvSpPr>
          <p:nvPr/>
        </p:nvSpPr>
        <p:spPr bwMode="auto">
          <a:xfrm>
            <a:off x="1147763" y="1106488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540110" name="Rectangle 14"/>
          <p:cNvSpPr>
            <a:spLocks noChangeArrowheads="1"/>
          </p:cNvSpPr>
          <p:nvPr/>
        </p:nvSpPr>
        <p:spPr bwMode="auto">
          <a:xfrm>
            <a:off x="1236663" y="2262188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  <a:latin typeface="Symbol" pitchFamily="18" charset="2"/>
              </a:rPr>
              <a:t>p</a:t>
            </a:r>
          </a:p>
        </p:txBody>
      </p:sp>
      <p:sp>
        <p:nvSpPr>
          <p:cNvPr id="1540111" name="Line 15"/>
          <p:cNvSpPr>
            <a:spLocks noChangeShapeType="1"/>
          </p:cNvSpPr>
          <p:nvPr/>
        </p:nvSpPr>
        <p:spPr bwMode="auto">
          <a:xfrm flipV="1">
            <a:off x="1744663" y="1703388"/>
            <a:ext cx="1139825" cy="2635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arrow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0112" name="Line 16"/>
          <p:cNvSpPr>
            <a:spLocks noChangeShapeType="1"/>
          </p:cNvSpPr>
          <p:nvPr/>
        </p:nvSpPr>
        <p:spPr bwMode="auto">
          <a:xfrm flipV="1">
            <a:off x="1155700" y="1828800"/>
            <a:ext cx="12700" cy="1027113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0113" name="Line 17"/>
          <p:cNvSpPr>
            <a:spLocks noChangeShapeType="1"/>
          </p:cNvSpPr>
          <p:nvPr/>
        </p:nvSpPr>
        <p:spPr bwMode="auto">
          <a:xfrm flipV="1">
            <a:off x="2976563" y="1597025"/>
            <a:ext cx="512762" cy="5254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0114" name="Line 18"/>
          <p:cNvSpPr>
            <a:spLocks noChangeShapeType="1"/>
          </p:cNvSpPr>
          <p:nvPr/>
        </p:nvSpPr>
        <p:spPr bwMode="auto">
          <a:xfrm>
            <a:off x="2976563" y="1122363"/>
            <a:ext cx="525462" cy="4873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0115" name="Line 19"/>
          <p:cNvSpPr>
            <a:spLocks noChangeShapeType="1"/>
          </p:cNvSpPr>
          <p:nvPr/>
        </p:nvSpPr>
        <p:spPr bwMode="auto">
          <a:xfrm>
            <a:off x="3500438" y="1589088"/>
            <a:ext cx="788987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0116" name="Line 20"/>
          <p:cNvSpPr>
            <a:spLocks noChangeShapeType="1"/>
          </p:cNvSpPr>
          <p:nvPr/>
        </p:nvSpPr>
        <p:spPr bwMode="auto">
          <a:xfrm flipH="1">
            <a:off x="4181475" y="1023938"/>
            <a:ext cx="639763" cy="5635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0117" name="Line 21"/>
          <p:cNvSpPr>
            <a:spLocks noChangeShapeType="1"/>
          </p:cNvSpPr>
          <p:nvPr/>
        </p:nvSpPr>
        <p:spPr bwMode="auto">
          <a:xfrm flipH="1" flipV="1">
            <a:off x="4206875" y="1587500"/>
            <a:ext cx="539750" cy="4635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0118" name="Line 22"/>
          <p:cNvSpPr>
            <a:spLocks noChangeShapeType="1"/>
          </p:cNvSpPr>
          <p:nvPr/>
        </p:nvSpPr>
        <p:spPr bwMode="auto">
          <a:xfrm flipH="1" flipV="1">
            <a:off x="4210050" y="1565275"/>
            <a:ext cx="563563" cy="2508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0119" name="Line 23"/>
          <p:cNvSpPr>
            <a:spLocks noChangeShapeType="1"/>
          </p:cNvSpPr>
          <p:nvPr/>
        </p:nvSpPr>
        <p:spPr bwMode="auto">
          <a:xfrm flipH="1">
            <a:off x="4249738" y="1354138"/>
            <a:ext cx="538162" cy="2254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0120" name="Rectangle 24"/>
          <p:cNvSpPr>
            <a:spLocks noChangeArrowheads="1"/>
          </p:cNvSpPr>
          <p:nvPr/>
        </p:nvSpPr>
        <p:spPr bwMode="auto">
          <a:xfrm>
            <a:off x="3001963" y="871538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1540121" name="Rectangle 25"/>
          <p:cNvSpPr>
            <a:spLocks noChangeArrowheads="1"/>
          </p:cNvSpPr>
          <p:nvPr/>
        </p:nvSpPr>
        <p:spPr bwMode="auto">
          <a:xfrm>
            <a:off x="3781425" y="1423988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540122" name="Rectangle 26"/>
          <p:cNvSpPr>
            <a:spLocks noChangeArrowheads="1"/>
          </p:cNvSpPr>
          <p:nvPr/>
        </p:nvSpPr>
        <p:spPr bwMode="auto">
          <a:xfrm>
            <a:off x="3001963" y="1912938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1540123" name="Rectangle 27"/>
          <p:cNvSpPr>
            <a:spLocks noChangeArrowheads="1"/>
          </p:cNvSpPr>
          <p:nvPr/>
        </p:nvSpPr>
        <p:spPr bwMode="auto">
          <a:xfrm>
            <a:off x="4551363" y="1377950"/>
            <a:ext cx="14795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hadrons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705350" y="1881188"/>
            <a:ext cx="4527550" cy="3186112"/>
            <a:chOff x="2964" y="1185"/>
            <a:chExt cx="2852" cy="2007"/>
          </a:xfrm>
        </p:grpSpPr>
        <p:pic>
          <p:nvPicPr>
            <p:cNvPr id="1540127" name="Picture 3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64" y="1185"/>
              <a:ext cx="2852" cy="2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40129" name="Rectangle 33"/>
            <p:cNvSpPr>
              <a:spLocks noChangeArrowheads="1"/>
            </p:cNvSpPr>
            <p:nvPr/>
          </p:nvSpPr>
          <p:spPr bwMode="auto">
            <a:xfrm>
              <a:off x="3985" y="2072"/>
              <a:ext cx="665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/>
              <a:r>
                <a:rPr lang="en-US">
                  <a:solidFill>
                    <a:srgbClr val="FF3300"/>
                  </a:solidFill>
                </a:rPr>
                <a:t>KLOE</a:t>
              </a:r>
            </a:p>
          </p:txBody>
        </p:sp>
        <p:sp>
          <p:nvSpPr>
            <p:cNvPr id="1540130" name="Rectangle 34"/>
            <p:cNvSpPr>
              <a:spLocks noChangeArrowheads="1"/>
            </p:cNvSpPr>
            <p:nvPr/>
          </p:nvSpPr>
          <p:spPr bwMode="auto">
            <a:xfrm>
              <a:off x="3370" y="1367"/>
              <a:ext cx="665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BaBar</a:t>
              </a:r>
            </a:p>
          </p:txBody>
        </p:sp>
      </p:grpSp>
      <p:sp>
        <p:nvSpPr>
          <p:cNvPr id="154013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144464" y="2982387"/>
            <a:ext cx="4406899" cy="3269714"/>
          </a:xfrm>
          <a:noFill/>
          <a:ln/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Theoretically clean</a:t>
            </a:r>
            <a:r>
              <a:rPr lang="en-US" sz="2800" dirty="0" smtClean="0"/>
              <a:t>, experimentally </a:t>
            </a:r>
            <a:r>
              <a:rPr lang="en-US" sz="2800" dirty="0"/>
              <a:t>hard</a:t>
            </a:r>
          </a:p>
          <a:p>
            <a:pPr>
              <a:lnSpc>
                <a:spcPct val="70000"/>
              </a:lnSpc>
            </a:pPr>
            <a:endParaRPr lang="en-US" sz="2800" dirty="0" smtClean="0"/>
          </a:p>
          <a:p>
            <a:pPr>
              <a:lnSpc>
                <a:spcPct val="120000"/>
              </a:lnSpc>
            </a:pPr>
            <a:r>
              <a:rPr lang="en-US" sz="2800" dirty="0" smtClean="0"/>
              <a:t>Problem</a:t>
            </a:r>
            <a:r>
              <a:rPr lang="en-US" sz="2800" dirty="0"/>
              <a:t>: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Absolute cross section well below % level</a:t>
            </a:r>
          </a:p>
          <a:p>
            <a:pPr>
              <a:lnSpc>
                <a:spcPct val="70000"/>
              </a:lnSpc>
            </a:pPr>
            <a:endParaRPr lang="en-US" sz="2800" dirty="0" smtClean="0"/>
          </a:p>
          <a:p>
            <a:pPr>
              <a:lnSpc>
                <a:spcPct val="120000"/>
              </a:lnSpc>
            </a:pPr>
            <a:r>
              <a:rPr lang="en-US" sz="2800" dirty="0" smtClean="0"/>
              <a:t>Solution</a:t>
            </a:r>
            <a:r>
              <a:rPr lang="en-US" sz="2800" dirty="0"/>
              <a:t>: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Get several </a:t>
            </a:r>
            <a:r>
              <a:rPr lang="en-US" sz="2400" dirty="0"/>
              <a:t>experiments to measure the same cross section</a:t>
            </a:r>
          </a:p>
        </p:txBody>
      </p:sp>
      <p:pic>
        <p:nvPicPr>
          <p:cNvPr id="1540136" name="Picture 40" descr="cmd3logo_h100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138" y="5065713"/>
            <a:ext cx="1065212" cy="920750"/>
          </a:xfrm>
          <a:prstGeom prst="rect">
            <a:avLst/>
          </a:prstGeom>
          <a:noFill/>
        </p:spPr>
      </p:pic>
      <p:pic>
        <p:nvPicPr>
          <p:cNvPr id="1540138" name="Picture 42" descr="SND 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0438" y="4979988"/>
            <a:ext cx="1139825" cy="1085850"/>
          </a:xfrm>
          <a:prstGeom prst="rect">
            <a:avLst/>
          </a:prstGeom>
          <a:noFill/>
        </p:spPr>
      </p:pic>
      <p:pic>
        <p:nvPicPr>
          <p:cNvPr id="1540140" name="Picture 44" descr="babar-elephan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1313" y="114300"/>
            <a:ext cx="950912" cy="1243013"/>
          </a:xfrm>
          <a:prstGeom prst="rect">
            <a:avLst/>
          </a:prstGeom>
          <a:noFill/>
        </p:spPr>
      </p:pic>
      <p:pic>
        <p:nvPicPr>
          <p:cNvPr id="1540142" name="Picture 46" descr="kloe_log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663" y="5187950"/>
            <a:ext cx="1511300" cy="750888"/>
          </a:xfrm>
          <a:prstGeom prst="rect">
            <a:avLst/>
          </a:prstGeom>
          <a:noFill/>
        </p:spPr>
      </p:pic>
      <p:pic>
        <p:nvPicPr>
          <p:cNvPr id="1540144" name="Picture 48" descr="belle2-log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8288" y="1073150"/>
            <a:ext cx="984250" cy="800100"/>
          </a:xfrm>
          <a:prstGeom prst="rect">
            <a:avLst/>
          </a:prstGeom>
          <a:noFill/>
        </p:spPr>
      </p:pic>
      <p:pic>
        <p:nvPicPr>
          <p:cNvPr id="1540148" name="Picture 52" descr="B-logo-small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0663" y="187325"/>
            <a:ext cx="981075" cy="752475"/>
          </a:xfrm>
          <a:prstGeom prst="rect">
            <a:avLst/>
          </a:prstGeom>
          <a:noFill/>
        </p:spPr>
      </p:pic>
      <p:pic>
        <p:nvPicPr>
          <p:cNvPr id="1540150" name="Picture 54" descr="index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541338"/>
            <a:ext cx="1447800" cy="1104900"/>
          </a:xfrm>
          <a:prstGeom prst="rect">
            <a:avLst/>
          </a:prstGeom>
          <a:noFill/>
        </p:spPr>
      </p:pic>
      <p:sp>
        <p:nvSpPr>
          <p:cNvPr id="4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4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42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8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0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0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40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40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40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40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40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40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40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40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40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40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40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40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40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540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540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540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540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40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540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540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54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54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13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Predicted value: tau data</a:t>
            </a:r>
          </a:p>
        </p:txBody>
      </p:sp>
      <p:sp>
        <p:nvSpPr>
          <p:cNvPr id="155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300" y="3181875"/>
            <a:ext cx="4595813" cy="313425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Can also use tau data to estimate LO QCD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Experimentally cleaner, theoretically dirtier mainly due to </a:t>
            </a:r>
            <a:r>
              <a:rPr lang="en-US" sz="2000" dirty="0" err="1"/>
              <a:t>isospin</a:t>
            </a:r>
            <a:r>
              <a:rPr lang="en-US" sz="2000" dirty="0"/>
              <a:t> breaking</a:t>
            </a:r>
          </a:p>
          <a:p>
            <a:pPr lvl="1"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400" dirty="0"/>
              <a:t>Hasn’t agreed well with </a:t>
            </a:r>
            <a:r>
              <a:rPr lang="en-US" sz="2400" b="1" i="1" dirty="0" err="1">
                <a:latin typeface="Times New Roman" pitchFamily="18" charset="0"/>
              </a:rPr>
              <a:t>e</a:t>
            </a:r>
            <a:r>
              <a:rPr lang="en-US" sz="2400" b="1" i="1" baseline="30000" dirty="0" err="1">
                <a:latin typeface="Times New Roman" pitchFamily="18" charset="0"/>
              </a:rPr>
              <a:t>+</a:t>
            </a:r>
            <a:r>
              <a:rPr lang="en-US" sz="2400" b="1" i="1" dirty="0" err="1">
                <a:latin typeface="Times New Roman" pitchFamily="18" charset="0"/>
              </a:rPr>
              <a:t>e</a:t>
            </a:r>
            <a:r>
              <a:rPr lang="en-US" sz="2400" b="1" i="1" baseline="30000" dirty="0">
                <a:latin typeface="Times New Roman" pitchFamily="18" charset="0"/>
              </a:rPr>
              <a:t>-</a:t>
            </a:r>
            <a:r>
              <a:rPr lang="en-US" sz="2400" dirty="0"/>
              <a:t> in the past but </a:t>
            </a:r>
            <a:r>
              <a:rPr lang="en-US" dirty="0" smtClean="0"/>
              <a:t>getting better</a:t>
            </a:r>
            <a:r>
              <a:rPr lang="en-US" sz="2400" dirty="0" smtClean="0"/>
              <a:t> </a:t>
            </a:r>
            <a:r>
              <a:rPr lang="en-US" sz="2400" dirty="0"/>
              <a:t>agreement with more data and better understanding 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1559556" name="Line 4"/>
          <p:cNvSpPr>
            <a:spLocks noChangeShapeType="1"/>
          </p:cNvSpPr>
          <p:nvPr/>
        </p:nvSpPr>
        <p:spPr bwMode="auto">
          <a:xfrm flipV="1">
            <a:off x="254000" y="1724025"/>
            <a:ext cx="901700" cy="8143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57" name="Line 5"/>
          <p:cNvSpPr>
            <a:spLocks noChangeShapeType="1"/>
          </p:cNvSpPr>
          <p:nvPr/>
        </p:nvSpPr>
        <p:spPr bwMode="auto">
          <a:xfrm>
            <a:off x="1158875" y="1714500"/>
            <a:ext cx="952500" cy="863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58" name="Line 6"/>
          <p:cNvSpPr>
            <a:spLocks noChangeShapeType="1"/>
          </p:cNvSpPr>
          <p:nvPr/>
        </p:nvSpPr>
        <p:spPr bwMode="auto">
          <a:xfrm>
            <a:off x="1168400" y="811213"/>
            <a:ext cx="0" cy="90170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59" name="Oval 7"/>
          <p:cNvSpPr>
            <a:spLocks noChangeArrowheads="1"/>
          </p:cNvSpPr>
          <p:nvPr/>
        </p:nvSpPr>
        <p:spPr bwMode="auto">
          <a:xfrm>
            <a:off x="971550" y="1989138"/>
            <a:ext cx="388938" cy="363537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59560" name="Line 8"/>
          <p:cNvSpPr>
            <a:spLocks noChangeShapeType="1"/>
          </p:cNvSpPr>
          <p:nvPr/>
        </p:nvSpPr>
        <p:spPr bwMode="auto">
          <a:xfrm flipV="1">
            <a:off x="619125" y="2179638"/>
            <a:ext cx="388938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61" name="Line 9"/>
          <p:cNvSpPr>
            <a:spLocks noChangeShapeType="1"/>
          </p:cNvSpPr>
          <p:nvPr/>
        </p:nvSpPr>
        <p:spPr bwMode="auto">
          <a:xfrm flipV="1">
            <a:off x="1330325" y="2178050"/>
            <a:ext cx="388938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62" name="Rectangle 10"/>
          <p:cNvSpPr>
            <a:spLocks noChangeArrowheads="1"/>
          </p:cNvSpPr>
          <p:nvPr/>
        </p:nvSpPr>
        <p:spPr bwMode="auto">
          <a:xfrm>
            <a:off x="252413" y="739775"/>
            <a:ext cx="1154112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QCD</a:t>
            </a:r>
          </a:p>
        </p:txBody>
      </p:sp>
      <p:sp>
        <p:nvSpPr>
          <p:cNvPr id="1559563" name="Rectangle 11"/>
          <p:cNvSpPr>
            <a:spLocks noChangeArrowheads="1"/>
          </p:cNvSpPr>
          <p:nvPr/>
        </p:nvSpPr>
        <p:spPr bwMode="auto">
          <a:xfrm>
            <a:off x="153988" y="1987550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1559564" name="Rectangle 12"/>
          <p:cNvSpPr>
            <a:spLocks noChangeArrowheads="1"/>
          </p:cNvSpPr>
          <p:nvPr/>
        </p:nvSpPr>
        <p:spPr bwMode="auto">
          <a:xfrm>
            <a:off x="1846263" y="2016125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1559565" name="Rectangle 13"/>
          <p:cNvSpPr>
            <a:spLocks noChangeArrowheads="1"/>
          </p:cNvSpPr>
          <p:nvPr/>
        </p:nvSpPr>
        <p:spPr bwMode="auto">
          <a:xfrm>
            <a:off x="1147763" y="1106488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559566" name="Rectangle 14"/>
          <p:cNvSpPr>
            <a:spLocks noChangeArrowheads="1"/>
          </p:cNvSpPr>
          <p:nvPr/>
        </p:nvSpPr>
        <p:spPr bwMode="auto">
          <a:xfrm>
            <a:off x="1236663" y="2262188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  <a:latin typeface="Symbol" pitchFamily="18" charset="2"/>
              </a:rPr>
              <a:t>p</a:t>
            </a:r>
          </a:p>
        </p:txBody>
      </p:sp>
      <p:sp>
        <p:nvSpPr>
          <p:cNvPr id="1559567" name="Line 15"/>
          <p:cNvSpPr>
            <a:spLocks noChangeShapeType="1"/>
          </p:cNvSpPr>
          <p:nvPr/>
        </p:nvSpPr>
        <p:spPr bwMode="auto">
          <a:xfrm flipV="1">
            <a:off x="1744663" y="1703388"/>
            <a:ext cx="1139825" cy="2635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arrow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68" name="Line 16"/>
          <p:cNvSpPr>
            <a:spLocks noChangeShapeType="1"/>
          </p:cNvSpPr>
          <p:nvPr/>
        </p:nvSpPr>
        <p:spPr bwMode="auto">
          <a:xfrm flipV="1">
            <a:off x="1155700" y="1828800"/>
            <a:ext cx="12700" cy="1027113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69" name="Line 17"/>
          <p:cNvSpPr>
            <a:spLocks noChangeShapeType="1"/>
          </p:cNvSpPr>
          <p:nvPr/>
        </p:nvSpPr>
        <p:spPr bwMode="auto">
          <a:xfrm flipV="1">
            <a:off x="2976563" y="1597025"/>
            <a:ext cx="512762" cy="5254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70" name="Line 18"/>
          <p:cNvSpPr>
            <a:spLocks noChangeShapeType="1"/>
          </p:cNvSpPr>
          <p:nvPr/>
        </p:nvSpPr>
        <p:spPr bwMode="auto">
          <a:xfrm>
            <a:off x="2976563" y="1122363"/>
            <a:ext cx="525462" cy="4873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71" name="Line 19"/>
          <p:cNvSpPr>
            <a:spLocks noChangeShapeType="1"/>
          </p:cNvSpPr>
          <p:nvPr/>
        </p:nvSpPr>
        <p:spPr bwMode="auto">
          <a:xfrm>
            <a:off x="3500438" y="1589088"/>
            <a:ext cx="788987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72" name="Line 20"/>
          <p:cNvSpPr>
            <a:spLocks noChangeShapeType="1"/>
          </p:cNvSpPr>
          <p:nvPr/>
        </p:nvSpPr>
        <p:spPr bwMode="auto">
          <a:xfrm flipH="1">
            <a:off x="4181475" y="1023938"/>
            <a:ext cx="639763" cy="5635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73" name="Line 21"/>
          <p:cNvSpPr>
            <a:spLocks noChangeShapeType="1"/>
          </p:cNvSpPr>
          <p:nvPr/>
        </p:nvSpPr>
        <p:spPr bwMode="auto">
          <a:xfrm flipH="1" flipV="1">
            <a:off x="4206875" y="1587500"/>
            <a:ext cx="539750" cy="4635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76" name="Rectangle 24"/>
          <p:cNvSpPr>
            <a:spLocks noChangeArrowheads="1"/>
          </p:cNvSpPr>
          <p:nvPr/>
        </p:nvSpPr>
        <p:spPr bwMode="auto">
          <a:xfrm>
            <a:off x="3001963" y="871538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1559577" name="Rectangle 25"/>
          <p:cNvSpPr>
            <a:spLocks noChangeArrowheads="1"/>
          </p:cNvSpPr>
          <p:nvPr/>
        </p:nvSpPr>
        <p:spPr bwMode="auto">
          <a:xfrm>
            <a:off x="3717925" y="1525588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559578" name="Rectangle 26"/>
          <p:cNvSpPr>
            <a:spLocks noChangeArrowheads="1"/>
          </p:cNvSpPr>
          <p:nvPr/>
        </p:nvSpPr>
        <p:spPr bwMode="auto">
          <a:xfrm>
            <a:off x="3001963" y="1912938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1559579" name="Rectangle 27"/>
          <p:cNvSpPr>
            <a:spLocks noChangeArrowheads="1"/>
          </p:cNvSpPr>
          <p:nvPr/>
        </p:nvSpPr>
        <p:spPr bwMode="auto">
          <a:xfrm>
            <a:off x="4679950" y="785813"/>
            <a:ext cx="6524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 i="1">
                <a:solidFill>
                  <a:srgbClr val="0000FF"/>
                </a:solidFill>
                <a:latin typeface="Symbol" pitchFamily="18" charset="2"/>
              </a:rPr>
              <a:t>p </a:t>
            </a:r>
            <a:r>
              <a:rPr lang="en-US" sz="2000" i="1" baseline="30000">
                <a:solidFill>
                  <a:srgbClr val="0000FF"/>
                </a:solidFill>
                <a:latin typeface="Symbol" pitchFamily="18" charset="2"/>
              </a:rPr>
              <a:t>+</a:t>
            </a:r>
          </a:p>
        </p:txBody>
      </p:sp>
      <p:sp>
        <p:nvSpPr>
          <p:cNvPr id="1559581" name="Rectangle 29"/>
          <p:cNvSpPr>
            <a:spLocks noChangeArrowheads="1"/>
          </p:cNvSpPr>
          <p:nvPr/>
        </p:nvSpPr>
        <p:spPr bwMode="auto">
          <a:xfrm>
            <a:off x="4595813" y="1825625"/>
            <a:ext cx="6524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 i="1">
                <a:solidFill>
                  <a:srgbClr val="0000FF"/>
                </a:solidFill>
                <a:latin typeface="Symbol" pitchFamily="18" charset="2"/>
              </a:rPr>
              <a:t>p </a:t>
            </a:r>
            <a:r>
              <a:rPr lang="en-US" sz="2000" i="1" baseline="30000">
                <a:solidFill>
                  <a:srgbClr val="0000FF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559582" name="Line 30"/>
          <p:cNvSpPr>
            <a:spLocks noChangeShapeType="1"/>
          </p:cNvSpPr>
          <p:nvPr/>
        </p:nvSpPr>
        <p:spPr bwMode="auto">
          <a:xfrm flipV="1">
            <a:off x="5986463" y="1558925"/>
            <a:ext cx="512762" cy="5254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83" name="Line 31"/>
          <p:cNvSpPr>
            <a:spLocks noChangeShapeType="1"/>
          </p:cNvSpPr>
          <p:nvPr/>
        </p:nvSpPr>
        <p:spPr bwMode="auto">
          <a:xfrm>
            <a:off x="5986463" y="1084263"/>
            <a:ext cx="525462" cy="4873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84" name="Line 32"/>
          <p:cNvSpPr>
            <a:spLocks noChangeShapeType="1"/>
          </p:cNvSpPr>
          <p:nvPr/>
        </p:nvSpPr>
        <p:spPr bwMode="auto">
          <a:xfrm>
            <a:off x="6510338" y="1550988"/>
            <a:ext cx="788987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85" name="Line 33"/>
          <p:cNvSpPr>
            <a:spLocks noChangeShapeType="1"/>
          </p:cNvSpPr>
          <p:nvPr/>
        </p:nvSpPr>
        <p:spPr bwMode="auto">
          <a:xfrm flipH="1">
            <a:off x="7191375" y="985838"/>
            <a:ext cx="639763" cy="5635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86" name="Line 34"/>
          <p:cNvSpPr>
            <a:spLocks noChangeShapeType="1"/>
          </p:cNvSpPr>
          <p:nvPr/>
        </p:nvSpPr>
        <p:spPr bwMode="auto">
          <a:xfrm flipH="1" flipV="1">
            <a:off x="7216775" y="1549400"/>
            <a:ext cx="539750" cy="4635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87" name="Rectangle 35"/>
          <p:cNvSpPr>
            <a:spLocks noChangeArrowheads="1"/>
          </p:cNvSpPr>
          <p:nvPr/>
        </p:nvSpPr>
        <p:spPr bwMode="auto">
          <a:xfrm>
            <a:off x="6011863" y="833438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 i="1">
                <a:solidFill>
                  <a:srgbClr val="0000FF"/>
                </a:solidFill>
                <a:latin typeface="Symbol" pitchFamily="18" charset="2"/>
              </a:rPr>
              <a:t>t</a:t>
            </a:r>
          </a:p>
        </p:txBody>
      </p:sp>
      <p:sp>
        <p:nvSpPr>
          <p:cNvPr id="1559588" name="Rectangle 36"/>
          <p:cNvSpPr>
            <a:spLocks noChangeArrowheads="1"/>
          </p:cNvSpPr>
          <p:nvPr/>
        </p:nvSpPr>
        <p:spPr bwMode="auto">
          <a:xfrm>
            <a:off x="6689725" y="1614488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 i="1">
                <a:solidFill>
                  <a:srgbClr val="0000FF"/>
                </a:solidFill>
                <a:latin typeface="Times New Roman" pitchFamily="18" charset="0"/>
              </a:rPr>
              <a:t>W</a:t>
            </a:r>
          </a:p>
        </p:txBody>
      </p:sp>
      <p:sp>
        <p:nvSpPr>
          <p:cNvPr id="1559590" name="Rectangle 38"/>
          <p:cNvSpPr>
            <a:spLocks noChangeArrowheads="1"/>
          </p:cNvSpPr>
          <p:nvPr/>
        </p:nvSpPr>
        <p:spPr bwMode="auto">
          <a:xfrm>
            <a:off x="7689850" y="747713"/>
            <a:ext cx="6524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 i="1">
                <a:solidFill>
                  <a:srgbClr val="0000FF"/>
                </a:solidFill>
                <a:latin typeface="Symbol" pitchFamily="18" charset="2"/>
              </a:rPr>
              <a:t>p </a:t>
            </a:r>
            <a:r>
              <a:rPr lang="en-US" sz="2000" i="1" baseline="30000">
                <a:solidFill>
                  <a:srgbClr val="0000FF"/>
                </a:solidFill>
                <a:latin typeface="Symbol" pitchFamily="18" charset="2"/>
              </a:rPr>
              <a:t>+</a:t>
            </a:r>
          </a:p>
        </p:txBody>
      </p:sp>
      <p:sp>
        <p:nvSpPr>
          <p:cNvPr id="1559591" name="Rectangle 39"/>
          <p:cNvSpPr>
            <a:spLocks noChangeArrowheads="1"/>
          </p:cNvSpPr>
          <p:nvPr/>
        </p:nvSpPr>
        <p:spPr bwMode="auto">
          <a:xfrm>
            <a:off x="7605713" y="1787525"/>
            <a:ext cx="6524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 i="1">
                <a:solidFill>
                  <a:srgbClr val="0000FF"/>
                </a:solidFill>
                <a:latin typeface="Symbol" pitchFamily="18" charset="2"/>
              </a:rPr>
              <a:t>p </a:t>
            </a:r>
            <a:r>
              <a:rPr lang="en-US" sz="2000" i="1" baseline="30000">
                <a:solidFill>
                  <a:srgbClr val="0000FF"/>
                </a:solidFill>
                <a:latin typeface="Symbol" pitchFamily="18" charset="2"/>
              </a:rPr>
              <a:t>0</a:t>
            </a:r>
          </a:p>
        </p:txBody>
      </p:sp>
      <p:sp>
        <p:nvSpPr>
          <p:cNvPr id="1559592" name="Line 40"/>
          <p:cNvSpPr>
            <a:spLocks noChangeShapeType="1"/>
          </p:cNvSpPr>
          <p:nvPr/>
        </p:nvSpPr>
        <p:spPr bwMode="auto">
          <a:xfrm flipV="1">
            <a:off x="4727575" y="1592263"/>
            <a:ext cx="1189038" cy="158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arrow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9593" name="Rectangle 41"/>
          <p:cNvSpPr>
            <a:spLocks noChangeArrowheads="1"/>
          </p:cNvSpPr>
          <p:nvPr/>
        </p:nvSpPr>
        <p:spPr bwMode="auto">
          <a:xfrm>
            <a:off x="6038850" y="1946275"/>
            <a:ext cx="377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000" i="1">
                <a:solidFill>
                  <a:srgbClr val="0000FF"/>
                </a:solidFill>
                <a:latin typeface="Symbol" pitchFamily="18" charset="2"/>
              </a:rPr>
              <a:t>n</a:t>
            </a:r>
          </a:p>
        </p:txBody>
      </p:sp>
      <p:pic>
        <p:nvPicPr>
          <p:cNvPr id="1559594" name="Picture 4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419" y="2454271"/>
            <a:ext cx="3468688" cy="371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5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42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21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Predicted value: hLbL</a:t>
            </a:r>
          </a:p>
        </p:txBody>
      </p:sp>
      <p:sp>
        <p:nvSpPr>
          <p:cNvPr id="154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886610"/>
            <a:ext cx="4386263" cy="353112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/>
              <a:t>Several model-based calculations exist</a:t>
            </a:r>
          </a:p>
          <a:p>
            <a:pPr lvl="1">
              <a:lnSpc>
                <a:spcPct val="110000"/>
              </a:lnSpc>
            </a:pPr>
            <a:r>
              <a:rPr lang="en-US" sz="1800" dirty="0" smtClean="0"/>
              <a:t>Common concern is that the uncertainty is not well defined</a:t>
            </a:r>
            <a:endParaRPr lang="en-US" sz="1800" dirty="0"/>
          </a:p>
          <a:p>
            <a:pPr>
              <a:lnSpc>
                <a:spcPct val="6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/>
              <a:t>Expected to be dominant error </a:t>
            </a:r>
            <a:r>
              <a:rPr lang="en-US" sz="2000" dirty="0" smtClean="0"/>
              <a:t>after the current round of </a:t>
            </a:r>
            <a:r>
              <a:rPr lang="en-US" sz="2000" b="1" i="1" dirty="0" err="1">
                <a:latin typeface="Times New Roman" pitchFamily="18" charset="0"/>
              </a:rPr>
              <a:t>e</a:t>
            </a:r>
            <a:r>
              <a:rPr lang="en-US" sz="2000" b="1" i="1" baseline="30000" dirty="0" err="1">
                <a:latin typeface="Times New Roman" pitchFamily="18" charset="0"/>
              </a:rPr>
              <a:t>+</a:t>
            </a:r>
            <a:r>
              <a:rPr lang="en-US" sz="2000" b="1" i="1" dirty="0" err="1">
                <a:latin typeface="Times New Roman" pitchFamily="18" charset="0"/>
              </a:rPr>
              <a:t>e</a:t>
            </a:r>
            <a:r>
              <a:rPr lang="en-US" sz="2000" b="1" i="1" baseline="30000" dirty="0">
                <a:latin typeface="Times New Roman" pitchFamily="18" charset="0"/>
              </a:rPr>
              <a:t>-</a:t>
            </a:r>
            <a:r>
              <a:rPr lang="en-US" sz="2000" dirty="0"/>
              <a:t> </a:t>
            </a:r>
            <a:r>
              <a:rPr lang="en-US" sz="2000" dirty="0" smtClean="0"/>
              <a:t>experiments</a:t>
            </a:r>
          </a:p>
          <a:p>
            <a:pPr lvl="1">
              <a:lnSpc>
                <a:spcPct val="110000"/>
              </a:lnSpc>
            </a:pPr>
            <a:r>
              <a:rPr lang="en-US" sz="1800" dirty="0" smtClean="0"/>
              <a:t>Selling a very different experiment if this is the dominant term required to </a:t>
            </a:r>
            <a:r>
              <a:rPr lang="en-US" sz="1800" dirty="0" smtClean="0"/>
              <a:t>interpret </a:t>
            </a:r>
            <a:r>
              <a:rPr lang="en-US" sz="1800" dirty="0" smtClean="0"/>
              <a:t>the data</a:t>
            </a:r>
            <a:endParaRPr lang="en-US" sz="1800" dirty="0"/>
          </a:p>
          <a:p>
            <a:pPr>
              <a:lnSpc>
                <a:spcPct val="6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/>
              <a:t>New program at KLOE to measure dominant contributions to this diagram with 2 photon physics at very low Q</a:t>
            </a:r>
            <a:r>
              <a:rPr lang="en-US" sz="2000" baseline="30000" dirty="0"/>
              <a:t>2</a:t>
            </a:r>
          </a:p>
          <a:p>
            <a:pPr marL="0" indent="0">
              <a:lnSpc>
                <a:spcPct val="80000"/>
              </a:lnSpc>
              <a:buNone/>
            </a:pPr>
            <a:endParaRPr lang="en-US" sz="2000" dirty="0"/>
          </a:p>
        </p:txBody>
      </p:sp>
      <p:pic>
        <p:nvPicPr>
          <p:cNvPr id="1541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986366"/>
            <a:ext cx="2079625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4112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688" y="1055679"/>
            <a:ext cx="19573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411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3201" y="3108855"/>
            <a:ext cx="3260725" cy="293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4112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4863" y="901701"/>
            <a:ext cx="4529137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6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6/26/14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08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4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41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41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4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41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4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4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112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300" y="1040268"/>
            <a:ext cx="6669866" cy="4987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g-2 on the lattice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6/26/14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7</a:t>
            </a:fld>
            <a:r>
              <a:rPr lang="en-US" dirty="0" smtClean="0"/>
              <a:t>/36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98614" y="1184350"/>
            <a:ext cx="585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We want a full calculation of </a:t>
            </a:r>
            <a:r>
              <a:rPr lang="en-US" sz="1800" dirty="0" err="1" smtClean="0"/>
              <a:t>muon</a:t>
            </a:r>
            <a:r>
              <a:rPr lang="en-US" sz="1800" dirty="0" smtClean="0"/>
              <a:t> g-2 from basic principles.</a:t>
            </a:r>
          </a:p>
          <a:p>
            <a:r>
              <a:rPr lang="en-US" sz="1800" dirty="0" smtClean="0"/>
              <a:t>Only possible on the lattice.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31769" y="1627038"/>
            <a:ext cx="138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uon</a:t>
            </a:r>
            <a:r>
              <a:rPr lang="en-US" dirty="0" smtClean="0"/>
              <a:t> g-2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63714" y="4901407"/>
            <a:ext cx="562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1/t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44785" y="2395927"/>
            <a:ext cx="8493987" cy="3975519"/>
            <a:chOff x="344785" y="2395927"/>
            <a:chExt cx="8493987" cy="3975519"/>
          </a:xfrm>
        </p:grpSpPr>
        <p:sp>
          <p:nvSpPr>
            <p:cNvPr id="14" name="TextBox 13"/>
            <p:cNvSpPr txBox="1"/>
            <p:nvPr/>
          </p:nvSpPr>
          <p:spPr>
            <a:xfrm>
              <a:off x="7485630" y="4957772"/>
              <a:ext cx="1353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(1/year)x10</a:t>
              </a:r>
              <a:r>
                <a:rPr lang="en-US" sz="1800" baseline="30000" dirty="0" smtClean="0"/>
                <a:t>4</a:t>
              </a:r>
              <a:endParaRPr lang="en-US" sz="1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40087" y="5906716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2014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47698" y="5909781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2005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-1210163" y="3950875"/>
              <a:ext cx="3571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Lattice Symposium talks 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0100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HVP on Monday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6/26/14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8</a:t>
            </a:fld>
            <a:r>
              <a:rPr lang="en-US" dirty="0" smtClean="0"/>
              <a:t>/36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77108" y="2762301"/>
            <a:ext cx="2697618" cy="3556887"/>
            <a:chOff x="177108" y="2762301"/>
            <a:chExt cx="2697618" cy="35568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108" y="2984654"/>
              <a:ext cx="2697618" cy="278937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0" y="5672857"/>
              <a:ext cx="2204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Comparison of different techniques</a:t>
              </a:r>
              <a:endParaRPr lang="en-US" sz="1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8600" y="2762301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Anthony Francis</a:t>
              </a:r>
              <a:endParaRPr lang="en-US" sz="1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877492" y="4615937"/>
            <a:ext cx="6339470" cy="1504080"/>
            <a:chOff x="2877492" y="4615937"/>
            <a:chExt cx="6339470" cy="1504080"/>
          </a:xfrm>
        </p:grpSpPr>
        <p:sp>
          <p:nvSpPr>
            <p:cNvPr id="8" name="TextBox 7"/>
            <p:cNvSpPr txBox="1"/>
            <p:nvPr/>
          </p:nvSpPr>
          <p:spPr>
            <a:xfrm>
              <a:off x="2877492" y="4639233"/>
              <a:ext cx="2125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/>
                <a:t>Bipasha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Chakraborty</a:t>
              </a:r>
              <a:endParaRPr lang="en-US" sz="18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6218" y="4941015"/>
              <a:ext cx="5913432" cy="117900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62534" y="4615937"/>
              <a:ext cx="385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Strange and charm quark contributions</a:t>
              </a:r>
              <a:endParaRPr lang="en-US" sz="18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91162" y="952493"/>
            <a:ext cx="3847323" cy="3326056"/>
            <a:chOff x="4891162" y="952493"/>
            <a:chExt cx="3847323" cy="332605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1162" y="1195851"/>
              <a:ext cx="3821652" cy="24702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3509" y="952493"/>
              <a:ext cx="1619812" cy="39872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464354" y="3632218"/>
              <a:ext cx="32741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U</a:t>
              </a:r>
              <a:r>
                <a:rPr lang="en-US" sz="1800" dirty="0" smtClean="0"/>
                <a:t>pper limit on contribution from disconnected diagrams</a:t>
              </a:r>
              <a:endParaRPr lang="en-US" sz="18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4278" y="119450"/>
            <a:ext cx="4813102" cy="3343714"/>
            <a:chOff x="194278" y="119450"/>
            <a:chExt cx="4813102" cy="334371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78" y="237859"/>
              <a:ext cx="3324296" cy="253279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042436" y="2539834"/>
              <a:ext cx="19649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Extrapolation bias from low stats at low Q</a:t>
              </a:r>
              <a:r>
                <a:rPr lang="en-US" sz="1800" baseline="30000" dirty="0" smtClean="0"/>
                <a:t>2</a:t>
              </a:r>
              <a:endParaRPr lang="en-US" sz="1800" baseline="30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3260" y="119450"/>
              <a:ext cx="1448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Kim </a:t>
              </a:r>
              <a:r>
                <a:rPr lang="en-US" sz="1800" dirty="0" err="1" smtClean="0"/>
                <a:t>Maltman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71935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HPV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6/26/14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Casey, muon g-2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A073C-BB43-144A-8A24-81734D9E0F96}" type="slidenum">
              <a:rPr lang="en-US" smtClean="0"/>
              <a:pPr>
                <a:defRPr/>
              </a:pPr>
              <a:t>9</a:t>
            </a:fld>
            <a:r>
              <a:rPr lang="en-US" dirty="0" smtClean="0"/>
              <a:t>/36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38" y="1205263"/>
            <a:ext cx="8905088" cy="2370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75" y="3710540"/>
            <a:ext cx="7207808" cy="278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50" y="3988834"/>
            <a:ext cx="7207808" cy="6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9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MAC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FermilabTemplateMAC.pot</Template>
  <TotalTime>8903</TotalTime>
  <Words>1837</Words>
  <Application>Microsoft Macintosh PowerPoint</Application>
  <PresentationFormat>On-screen Show (4:3)</PresentationFormat>
  <Paragraphs>386</Paragraphs>
  <Slides>36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FermilabTemplateMAC</vt:lpstr>
      <vt:lpstr>Fermilab: Footer Only</vt:lpstr>
      <vt:lpstr>Equation</vt:lpstr>
      <vt:lpstr>The muon g-2 experiment</vt:lpstr>
      <vt:lpstr>The g-factor in one slide</vt:lpstr>
      <vt:lpstr>Expectations for muon g-2</vt:lpstr>
      <vt:lpstr>Predicted value:  LO QCD</vt:lpstr>
      <vt:lpstr>Predicted value: tau data</vt:lpstr>
      <vt:lpstr>Predicted value: hLbL</vt:lpstr>
      <vt:lpstr>Muon g-2 on the lattice</vt:lpstr>
      <vt:lpstr>HVP on Monday</vt:lpstr>
      <vt:lpstr>More HPV</vt:lpstr>
      <vt:lpstr>hLbL on Monday</vt:lpstr>
      <vt:lpstr>Muon g-2 at Snowmass</vt:lpstr>
      <vt:lpstr>Measurement technique</vt:lpstr>
      <vt:lpstr>Physics requirements</vt:lpstr>
      <vt:lpstr>Physics requirements</vt:lpstr>
      <vt:lpstr>Physics requirements</vt:lpstr>
      <vt:lpstr>Physics requirements II</vt:lpstr>
      <vt:lpstr>Required systems</vt:lpstr>
      <vt:lpstr>Calorimeters</vt:lpstr>
      <vt:lpstr>Trackers</vt:lpstr>
      <vt:lpstr>DAQ</vt:lpstr>
      <vt:lpstr>Disassembly</vt:lpstr>
      <vt:lpstr>Disassembly</vt:lpstr>
      <vt:lpstr>Disassembly</vt:lpstr>
      <vt:lpstr>Disassembly</vt:lpstr>
      <vt:lpstr>Disassembly</vt:lpstr>
      <vt:lpstr>The problem</vt:lpstr>
      <vt:lpstr>Transportation</vt:lpstr>
      <vt:lpstr>Transportation</vt:lpstr>
      <vt:lpstr>The big move</vt:lpstr>
      <vt:lpstr>The big move</vt:lpstr>
      <vt:lpstr>The big move</vt:lpstr>
      <vt:lpstr>The big move</vt:lpstr>
      <vt:lpstr>Cleaning up</vt:lpstr>
      <vt:lpstr>Installation</vt:lpstr>
      <vt:lpstr>Schedule</vt:lpstr>
      <vt:lpstr>Conclusions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Brendan</cp:lastModifiedBy>
  <cp:revision>175</cp:revision>
  <cp:lastPrinted>2014-01-20T19:40:21Z</cp:lastPrinted>
  <dcterms:created xsi:type="dcterms:W3CDTF">2014-01-03T20:18:13Z</dcterms:created>
  <dcterms:modified xsi:type="dcterms:W3CDTF">2014-06-26T05:00:01Z</dcterms:modified>
</cp:coreProperties>
</file>