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70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Default Extension="tiff" ContentType="image/tiff"/>
  <Override PartName="/ppt/notesSlides/notesSlide6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74"/>
  </p:notesMasterIdLst>
  <p:sldIdLst>
    <p:sldId id="408" r:id="rId3"/>
    <p:sldId id="497" r:id="rId4"/>
    <p:sldId id="485" r:id="rId5"/>
    <p:sldId id="397" r:id="rId6"/>
    <p:sldId id="518" r:id="rId7"/>
    <p:sldId id="414" r:id="rId8"/>
    <p:sldId id="411" r:id="rId9"/>
    <p:sldId id="330" r:id="rId10"/>
    <p:sldId id="410" r:id="rId11"/>
    <p:sldId id="517" r:id="rId12"/>
    <p:sldId id="413" r:id="rId13"/>
    <p:sldId id="445" r:id="rId14"/>
    <p:sldId id="427" r:id="rId15"/>
    <p:sldId id="449" r:id="rId16"/>
    <p:sldId id="450" r:id="rId17"/>
    <p:sldId id="456" r:id="rId18"/>
    <p:sldId id="457" r:id="rId19"/>
    <p:sldId id="428" r:id="rId20"/>
    <p:sldId id="433" r:id="rId21"/>
    <p:sldId id="447" r:id="rId22"/>
    <p:sldId id="448" r:id="rId23"/>
    <p:sldId id="451" r:id="rId24"/>
    <p:sldId id="442" r:id="rId25"/>
    <p:sldId id="452" r:id="rId26"/>
    <p:sldId id="455" r:id="rId27"/>
    <p:sldId id="460" r:id="rId28"/>
    <p:sldId id="463" r:id="rId29"/>
    <p:sldId id="437" r:id="rId30"/>
    <p:sldId id="466" r:id="rId31"/>
    <p:sldId id="461" r:id="rId32"/>
    <p:sldId id="453" r:id="rId33"/>
    <p:sldId id="459" r:id="rId34"/>
    <p:sldId id="469" r:id="rId35"/>
    <p:sldId id="470" r:id="rId36"/>
    <p:sldId id="509" r:id="rId37"/>
    <p:sldId id="440" r:id="rId38"/>
    <p:sldId id="500" r:id="rId39"/>
    <p:sldId id="473" r:id="rId40"/>
    <p:sldId id="474" r:id="rId41"/>
    <p:sldId id="478" r:id="rId42"/>
    <p:sldId id="501" r:id="rId43"/>
    <p:sldId id="441" r:id="rId44"/>
    <p:sldId id="495" r:id="rId45"/>
    <p:sldId id="476" r:id="rId46"/>
    <p:sldId id="475" r:id="rId47"/>
    <p:sldId id="503" r:id="rId48"/>
    <p:sldId id="510" r:id="rId49"/>
    <p:sldId id="496" r:id="rId50"/>
    <p:sldId id="477" r:id="rId51"/>
    <p:sldId id="520" r:id="rId52"/>
    <p:sldId id="519" r:id="rId53"/>
    <p:sldId id="422" r:id="rId54"/>
    <p:sldId id="489" r:id="rId55"/>
    <p:sldId id="488" r:id="rId56"/>
    <p:sldId id="507" r:id="rId57"/>
    <p:sldId id="504" r:id="rId58"/>
    <p:sldId id="513" r:id="rId59"/>
    <p:sldId id="511" r:id="rId60"/>
    <p:sldId id="512" r:id="rId61"/>
    <p:sldId id="493" r:id="rId62"/>
    <p:sldId id="494" r:id="rId63"/>
    <p:sldId id="515" r:id="rId64"/>
    <p:sldId id="523" r:id="rId65"/>
    <p:sldId id="521" r:id="rId66"/>
    <p:sldId id="454" r:id="rId67"/>
    <p:sldId id="491" r:id="rId68"/>
    <p:sldId id="492" r:id="rId69"/>
    <p:sldId id="426" r:id="rId70"/>
    <p:sldId id="524" r:id="rId71"/>
    <p:sldId id="436" r:id="rId72"/>
    <p:sldId id="50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66"/>
    <a:srgbClr val="FF00FF"/>
    <a:srgbClr val="0C0B06"/>
    <a:srgbClr val="080704"/>
    <a:srgbClr val="000000"/>
    <a:srgbClr val="3D29FF"/>
    <a:srgbClr val="432DFF"/>
    <a:srgbClr val="3B28FF"/>
    <a:srgbClr val="301CFF"/>
    <a:srgbClr val="2211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2123" autoAdjust="0"/>
    <p:restoredTop sz="85127" autoAdjust="0"/>
  </p:normalViewPr>
  <p:slideViewPr>
    <p:cSldViewPr snapToGrid="0" snapToObjects="1">
      <p:cViewPr varScale="1">
        <p:scale>
          <a:sx n="127" d="100"/>
          <a:sy n="127" d="100"/>
        </p:scale>
        <p:origin x="-6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7ACE2-0ADE-2249-B379-B36461AEDA88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5FC28-BD5B-CA4B-8A93-574E2CAA9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 won’t </a:t>
            </a:r>
            <a:r>
              <a:rPr lang="en-US" baseline="0" dirty="0" smtClean="0"/>
              <a:t>have time to adequately discuss recent and ongoing calculations</a:t>
            </a:r>
          </a:p>
          <a:p>
            <a:pPr>
              <a:buFontTx/>
              <a:buChar char="-"/>
            </a:pPr>
            <a:r>
              <a:rPr lang="en-US" baseline="0" dirty="0" smtClean="0"/>
              <a:t> I apologize in advance to those of you whose work I am about to simplify to a few short words.  </a:t>
            </a:r>
          </a:p>
          <a:p>
            <a:pPr>
              <a:buFontTx/>
              <a:buChar char="-"/>
            </a:pPr>
            <a:r>
              <a:rPr lang="en-US" baseline="0" dirty="0" smtClean="0"/>
              <a:t> slides more info than I will, but for the real story on a particular calculation – please attend the talk or visit the poster.  I have tried to advertise these whenever possible.  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I have two goals</a:t>
            </a:r>
            <a:r>
              <a:rPr lang="en-US" baseline="0" dirty="0" smtClean="0"/>
              <a:t> for </a:t>
            </a:r>
            <a:r>
              <a:rPr lang="en-US" baseline="0" dirty="0" smtClean="0"/>
              <a:t>this review: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to show you the significant amount of work being done by </a:t>
            </a:r>
            <a:r>
              <a:rPr lang="en-US" baseline="0" dirty="0" smtClean="0"/>
              <a:t>your lattice colleagues </a:t>
            </a:r>
            <a:r>
              <a:rPr lang="en-US" baseline="0" dirty="0" smtClean="0"/>
              <a:t>in heavy flavor physics, and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to give you a feel of how we are doing relative to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look</a:t>
            </a:r>
            <a:r>
              <a:rPr lang="en-US" baseline="0" dirty="0" smtClean="0"/>
              <a:t> at the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precision.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each process I’ll show a slide similar to this</a:t>
            </a:r>
          </a:p>
          <a:p>
            <a:pPr>
              <a:buFontTx/>
              <a:buChar char="-"/>
            </a:pPr>
            <a:r>
              <a:rPr lang="en-US" baseline="0" dirty="0" smtClean="0"/>
              <a:t>give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precision now and in 2020</a:t>
            </a:r>
          </a:p>
          <a:p>
            <a:pPr>
              <a:buFontTx/>
              <a:buChar char="-"/>
            </a:pPr>
            <a:r>
              <a:rPr lang="en-US" baseline="0" dirty="0" smtClean="0"/>
              <a:t>in blue, corresponding target precision for LQCD (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precision turned into a precision on the decay const)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Here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</a:t>
            </a:r>
          </a:p>
          <a:p>
            <a:r>
              <a:rPr lang="en-US" dirty="0" smtClean="0"/>
              <a:t>Per pg. 521</a:t>
            </a:r>
            <a:r>
              <a:rPr lang="en-US" baseline="0" dirty="0" smtClean="0"/>
              <a:t> of 0809.1869, </a:t>
            </a:r>
            <a:r>
              <a:rPr lang="en-US" dirty="0" smtClean="0"/>
              <a:t>decays to tau have higher rate (</a:t>
            </a:r>
            <a:r>
              <a:rPr lang="en-US" dirty="0" err="1" smtClean="0"/>
              <a:t>m_tau</a:t>
            </a:r>
            <a:r>
              <a:rPr lang="en-US" dirty="0" smtClean="0"/>
              <a:t>) but experimental</a:t>
            </a:r>
            <a:r>
              <a:rPr lang="en-US" baseline="0" dirty="0" smtClean="0"/>
              <a:t> complications associated with </a:t>
            </a:r>
            <a:r>
              <a:rPr lang="en-US" baseline="0" dirty="0" err="1" smtClean="0"/>
              <a:t>neutrino(s</a:t>
            </a:r>
            <a:r>
              <a:rPr lang="en-US" baseline="0" dirty="0" smtClean="0"/>
              <a:t>) from decay of the tau make decays to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 favorable.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 -&gt; mu nu:  CLEO was 8-9%,\\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aseline="0" dirty="0" smtClean="0"/>
              <a:t>I’ll follow up with plots like these.  They show 3 things: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 marL="228600" indent="-228600">
              <a:buFontTx/>
              <a:buAutoNum type="arabicParenR"/>
            </a:pPr>
            <a:r>
              <a:rPr lang="en-US" baseline="0" dirty="0" smtClean="0"/>
              <a:t>status of present day lattice results (characterized by gray points and bands):  I won’t go into detail about these </a:t>
            </a:r>
            <a:r>
              <a:rPr lang="en-US" baseline="0" dirty="0" err="1" smtClean="0"/>
              <a:t>calcs</a:t>
            </a:r>
            <a:endParaRPr lang="en-US" baseline="0" dirty="0" smtClean="0"/>
          </a:p>
          <a:p>
            <a:pPr marL="228600" indent="-228600">
              <a:buFontTx/>
              <a:buAutoNum type="arabicParenR"/>
            </a:pPr>
            <a:r>
              <a:rPr lang="en-US" baseline="0" dirty="0" smtClean="0"/>
              <a:t>comparison with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precision now (solid blue) and in the future (dashed blue) – where I use a representative present day lattice result (here 2+1 FLAG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)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recent (as of LAT’13) activity in magenta:  I will provide some detail about these works</a:t>
            </a:r>
          </a:p>
          <a:p>
            <a:pPr marL="228600" indent="-228600">
              <a:buFontTx/>
              <a:buNone/>
            </a:pPr>
            <a:endParaRPr lang="en-US" baseline="0" dirty="0" smtClean="0"/>
          </a:p>
          <a:p>
            <a:pPr marL="228600" indent="-228600">
              <a:buFontTx/>
              <a:buAutoNum type="arabicParenR"/>
            </a:pPr>
            <a:endParaRPr lang="en-US" baseline="0" dirty="0" smtClean="0"/>
          </a:p>
          <a:p>
            <a:pPr marL="228600" indent="-228600">
              <a:buFontTx/>
              <a:buNone/>
            </a:pPr>
            <a:r>
              <a:rPr lang="en-US" baseline="0" dirty="0" smtClean="0"/>
              <a:t>Here we see current lattice is competitive </a:t>
            </a:r>
            <a:r>
              <a:rPr lang="en-US" baseline="0" dirty="0" err="1" smtClean="0"/>
              <a:t>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projection for 2020, and recent lattice activity is making further progress.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discussing</a:t>
            </a:r>
            <a:r>
              <a:rPr lang="en-US" baseline="0" dirty="0" smtClean="0"/>
              <a:t> recent activity let’s translate current lattice results into CKM ME’s, here </a:t>
            </a:r>
            <a:r>
              <a:rPr lang="en-US" baseline="0" dirty="0" err="1" smtClean="0"/>
              <a:t>Vcd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Vcs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Gives numerical comparison of lattice and experimental precision.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row </a:t>
            </a:r>
            <a:r>
              <a:rPr lang="en-US" baseline="0" dirty="0" err="1" smtClean="0"/>
              <a:t>unitarity</a:t>
            </a:r>
            <a:r>
              <a:rPr lang="en-US" baseline="0" dirty="0" smtClean="0"/>
              <a:t> violated by 1.3 sigma</a:t>
            </a:r>
          </a:p>
          <a:p>
            <a:r>
              <a:rPr lang="en-US" baseline="0" dirty="0" smtClean="0"/>
              <a:t>---------------------------</a:t>
            </a:r>
          </a:p>
          <a:p>
            <a:r>
              <a:rPr lang="en-US" baseline="0" dirty="0" smtClean="0"/>
              <a:t>Ds values:  1 sigma</a:t>
            </a:r>
            <a:endParaRPr lang="en-US" dirty="0" smtClean="0"/>
          </a:p>
          <a:p>
            <a:r>
              <a:rPr lang="en-US" dirty="0" err="1" smtClean="0"/>
              <a:t>radiative</a:t>
            </a:r>
            <a:r>
              <a:rPr lang="en-US" dirty="0" smtClean="0"/>
              <a:t> corrections:  Ds -&gt; Ds* + gamma</a:t>
            </a:r>
            <a:r>
              <a:rPr lang="en-US" baseline="0" dirty="0" smtClean="0"/>
              <a:t> -&gt; mu nu + gamma (Ds* is not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 suppressed)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2 sets of curves (lower is for a 10% smaller mc giving lever arm to disentangle </a:t>
            </a:r>
            <a:r>
              <a:rPr lang="en-US" baseline="0" dirty="0" err="1" smtClean="0"/>
              <a:t>amc</a:t>
            </a:r>
            <a:r>
              <a:rPr lang="en-US" baseline="0" dirty="0" smtClean="0"/>
              <a:t> effects)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 by Wilson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Analysis</a:t>
            </a:r>
            <a:r>
              <a:rPr lang="en-US" baseline="0" dirty="0" smtClean="0"/>
              <a:t> steps: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interpolate observables on each </a:t>
            </a:r>
            <a:r>
              <a:rPr lang="en-US" baseline="0" dirty="0" err="1" smtClean="0"/>
              <a:t>ens</a:t>
            </a:r>
            <a:r>
              <a:rPr lang="en-US" baseline="0" dirty="0" smtClean="0"/>
              <a:t> to ref. </a:t>
            </a:r>
            <a:r>
              <a:rPr lang="en-US" baseline="0" dirty="0" err="1" smtClean="0"/>
              <a:t>hvy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</a:t>
            </a:r>
            <a:r>
              <a:rPr lang="en-US" baseline="0" dirty="0" smtClean="0"/>
              <a:t> mass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interpolate to physical light </a:t>
            </a:r>
            <a:r>
              <a:rPr lang="en-US" baseline="0" dirty="0" err="1" smtClean="0"/>
              <a:t>q</a:t>
            </a:r>
            <a:r>
              <a:rPr lang="en-US" baseline="0" dirty="0" smtClean="0"/>
              <a:t> (LEFT)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extrapolate to continuum</a:t>
            </a:r>
          </a:p>
          <a:p>
            <a:pPr marL="228600" indent="-228600">
              <a:buAutoNum type="arabicPeriod"/>
            </a:pPr>
            <a:r>
              <a:rPr lang="en-US" dirty="0" smtClean="0"/>
              <a:t>extrapolate to mc (RIGHT)</a:t>
            </a:r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in progress. </a:t>
            </a:r>
          </a:p>
          <a:p>
            <a:pPr marL="228600" indent="-22860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 plots show extrapolations we are by no means at a stage where predictions could be made. </a:t>
            </a:r>
          </a:p>
          <a:p>
            <a:pPr marL="228600" indent="-22860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particular the continuum limit - despite supportive evidence for fully linear behavior from our quenched study - will need a third lattice spacing before we would comfortably quote a number to be used for phenomenology and with controlled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systematics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taus</a:t>
            </a:r>
            <a:r>
              <a:rPr lang="en-US" baseline="0" dirty="0" smtClean="0"/>
              <a:t> hard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final state neutrinos… final state reconstruction has, so far, only been possible at B factories</a:t>
            </a:r>
          </a:p>
          <a:p>
            <a:r>
              <a:rPr lang="en-US" baseline="0" dirty="0" smtClean="0"/>
              <a:t>*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 harder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 suppression… </a:t>
            </a:r>
            <a:r>
              <a:rPr lang="en-US" baseline="0" dirty="0" err="1" smtClean="0"/>
              <a:t>BelleII</a:t>
            </a:r>
            <a:r>
              <a:rPr lang="en-US" baseline="0" dirty="0" smtClean="0"/>
              <a:t> expects 5 sigma B -&gt; mu nu ~ 2017 (~4/ab)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aseline="0" dirty="0" smtClean="0"/>
              <a:t>There is significant collection of averaged experimental results (HFAG) and activity underway/planned I’ll talk to on next slide.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the varied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efforts, there are multiple ways of getting at the same element of the CKM matrix… hopefully allowing us to id a process that is different than the others… pointing us towards NP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SM has been largely successful with these consistency checks, generating interest in also looking at rare decays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PLOT:  </a:t>
            </a:r>
            <a:r>
              <a:rPr lang="en-US" dirty="0" err="1" smtClean="0"/>
              <a:t>chiral</a:t>
            </a:r>
            <a:r>
              <a:rPr lang="en-US" dirty="0" smtClean="0"/>
              <a:t>/continuum extrapolation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fB</a:t>
            </a:r>
            <a:r>
              <a:rPr lang="en-US" baseline="0" dirty="0" smtClean="0"/>
              <a:t>.  Continuum band gray, physical mass results black points with </a:t>
            </a:r>
            <a:r>
              <a:rPr lang="en-US" baseline="0" dirty="0" err="1" smtClean="0"/>
              <a:t>errorbars</a:t>
            </a:r>
            <a:r>
              <a:rPr lang="en-US" baseline="0" dirty="0" smtClean="0"/>
              <a:t> (B0, B+)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double ratio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fBs/fB</a:t>
            </a:r>
            <a:r>
              <a:rPr lang="en-US" baseline="0" dirty="0" smtClean="0"/>
              <a:t>) / (</a:t>
            </a:r>
            <a:r>
              <a:rPr lang="en-US" baseline="0" dirty="0" err="1" smtClean="0"/>
              <a:t>fK/fPi</a:t>
            </a:r>
            <a:r>
              <a:rPr lang="en-US" baseline="0" dirty="0" smtClean="0"/>
              <a:t>) smoother </a:t>
            </a:r>
            <a:r>
              <a:rPr lang="en-US" baseline="0" dirty="0" err="1" smtClean="0"/>
              <a:t>chiral</a:t>
            </a:r>
            <a:r>
              <a:rPr lang="en-US" baseline="0" dirty="0" smtClean="0"/>
              <a:t> extrapolation and source of improvement in </a:t>
            </a:r>
            <a:r>
              <a:rPr lang="en-US" baseline="0" dirty="0" err="1" smtClean="0"/>
              <a:t>fBs/fB</a:t>
            </a:r>
            <a:r>
              <a:rPr lang="en-US" baseline="0" dirty="0" smtClean="0"/>
              <a:t>… and as consequence, in </a:t>
            </a:r>
            <a:r>
              <a:rPr lang="en-US" baseline="0" dirty="0" err="1" smtClean="0"/>
              <a:t>fB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</a:t>
            </a:r>
          </a:p>
          <a:p>
            <a:r>
              <a:rPr lang="en-US" dirty="0" smtClean="0"/>
              <a:t>* match QCD</a:t>
            </a:r>
            <a:r>
              <a:rPr lang="en-US" baseline="0" dirty="0" smtClean="0"/>
              <a:t> and HQET in continuum </a:t>
            </a:r>
            <a:r>
              <a:rPr lang="en-US" baseline="0" dirty="0" err="1" smtClean="0"/>
              <a:t>w</a:t>
            </a:r>
            <a:r>
              <a:rPr lang="en-US" baseline="0" dirty="0" smtClean="0"/>
              <a:t> 1-loop PT (okay in static limit only)</a:t>
            </a:r>
            <a:endParaRPr lang="en-US" dirty="0" smtClean="0"/>
          </a:p>
          <a:p>
            <a:r>
              <a:rPr lang="en-US" dirty="0" smtClean="0"/>
              <a:t>* </a:t>
            </a:r>
            <a:r>
              <a:rPr lang="en-US" dirty="0" err="1" smtClean="0"/>
              <a:t>O(a</a:t>
            </a:r>
            <a:r>
              <a:rPr lang="en-US" dirty="0" smtClean="0"/>
              <a:t>) improvement needed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combination of static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+ DW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in anisotropic spatial and temporal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values of q2 for which</a:t>
            </a:r>
            <a:r>
              <a:rPr lang="en-US" baseline="0" dirty="0" smtClean="0"/>
              <a:t> we extract CKM ME’s, ml^2/q2 terms are completely negligible</a:t>
            </a:r>
          </a:p>
          <a:p>
            <a:r>
              <a:rPr lang="en-US" baseline="0" dirty="0" smtClean="0"/>
              <a:t>- ml^2/q2 terms are important, however, when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improvements:</a:t>
            </a:r>
          </a:p>
          <a:p>
            <a:pPr>
              <a:buFontTx/>
              <a:buChar char="-"/>
            </a:pPr>
            <a:r>
              <a:rPr lang="en-US" baseline="0" dirty="0" smtClean="0"/>
              <a:t>shape of form factor from LQCD should give bigger lever arm to lattice results when combining with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to extract CKM ME’s</a:t>
            </a:r>
          </a:p>
          <a:p>
            <a:pPr>
              <a:buFontTx/>
              <a:buChar char="-"/>
            </a:pPr>
            <a:r>
              <a:rPr lang="en-US" baseline="0" dirty="0" smtClean="0"/>
              <a:t>this requires </a:t>
            </a:r>
            <a:r>
              <a:rPr lang="en-US" baseline="0" dirty="0" err="1" smtClean="0"/>
              <a:t>FF’s</a:t>
            </a:r>
            <a:r>
              <a:rPr lang="en-US" baseline="0" dirty="0" smtClean="0"/>
              <a:t> vs. q^2, which means we must deal with renormalization of the vector current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 ratio method offers promise at non-zero q^2</a:t>
            </a:r>
          </a:p>
          <a:p>
            <a:pPr lvl="0">
              <a:buFontTx/>
              <a:buChar char="-"/>
            </a:pPr>
            <a:r>
              <a:rPr lang="en-US" baseline="0" dirty="0" err="1" smtClean="0"/>
              <a:t>z</a:t>
            </a:r>
            <a:r>
              <a:rPr lang="en-US" baseline="0" dirty="0" smtClean="0"/>
              <a:t> expansion provides a model-independent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Compare </a:t>
            </a:r>
            <a:r>
              <a:rPr lang="en-US" baseline="0" dirty="0" err="1" smtClean="0"/>
              <a:t>Vcd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Vcs</a:t>
            </a:r>
            <a:r>
              <a:rPr lang="en-US" baseline="0" dirty="0" smtClean="0"/>
              <a:t> from different processes (hoping to find disagreement)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Vcd</a:t>
            </a:r>
            <a:r>
              <a:rPr lang="en-US" baseline="0" dirty="0" smtClean="0"/>
              <a:t> good agreement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</a:t>
            </a:r>
            <a:r>
              <a:rPr lang="en-US" baseline="0" dirty="0" err="1" smtClean="0"/>
              <a:t>Vcs</a:t>
            </a:r>
            <a:r>
              <a:rPr lang="en-US" baseline="0" dirty="0" smtClean="0"/>
              <a:t> there is a hint of </a:t>
            </a:r>
            <a:r>
              <a:rPr lang="en-US" baseline="0" dirty="0" err="1" smtClean="0"/>
              <a:t>Vcs</a:t>
            </a:r>
            <a:r>
              <a:rPr lang="en-US" baseline="0" dirty="0" smtClean="0"/>
              <a:t>&gt;1… and a hint of a disagreement between </a:t>
            </a:r>
            <a:r>
              <a:rPr lang="en-US" baseline="0" dirty="0" err="1" smtClean="0"/>
              <a:t>leptonic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semileptonic</a:t>
            </a:r>
            <a:r>
              <a:rPr lang="en-US" baseline="0" dirty="0" smtClean="0"/>
              <a:t> from D-&gt;K.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I’ll just flash a list of </a:t>
            </a:r>
            <a:r>
              <a:rPr lang="en-US" baseline="0" dirty="0" err="1" smtClean="0"/>
              <a:t>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expts</a:t>
            </a:r>
            <a:r>
              <a:rPr lang="en-US" baseline="0" dirty="0" smtClean="0"/>
              <a:t> and say they’re lead by BESIII, an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at a </a:t>
            </a:r>
            <a:r>
              <a:rPr lang="en-US" baseline="0" dirty="0" smtClean="0"/>
              <a:t>dedicated </a:t>
            </a:r>
            <a:r>
              <a:rPr lang="en-US" baseline="0" dirty="0" smtClean="0"/>
              <a:t>charm </a:t>
            </a:r>
            <a:r>
              <a:rPr lang="en-US" baseline="0" dirty="0" smtClean="0"/>
              <a:t>factory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Phi: assume</a:t>
            </a:r>
            <a:r>
              <a:rPr lang="en-US" baseline="0" dirty="0" smtClean="0"/>
              <a:t> 3% error on matrix element (</a:t>
            </a:r>
            <a:r>
              <a:rPr lang="en-US" baseline="0" dirty="0" err="1" smtClean="0"/>
              <a:t>FFs</a:t>
            </a:r>
            <a:r>
              <a:rPr lang="en-US" baseline="0" dirty="0" smtClean="0"/>
              <a:t>)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heavier-than-physical</a:t>
            </a:r>
            <a:r>
              <a:rPr lang="en-US" baseline="0" dirty="0" smtClean="0"/>
              <a:t> simulation masses =&gt; phi below K\</a:t>
            </a:r>
            <a:r>
              <a:rPr lang="en-US" baseline="0" dirty="0" err="1" smtClean="0"/>
              <a:t>barK</a:t>
            </a:r>
            <a:r>
              <a:rPr lang="en-US" baseline="0" dirty="0" smtClean="0"/>
              <a:t> threshold</a:t>
            </a:r>
          </a:p>
          <a:p>
            <a:pPr>
              <a:buFontTx/>
              <a:buChar char="-"/>
            </a:pPr>
            <a:r>
              <a:rPr lang="en-US" baseline="0" dirty="0" smtClean="0"/>
              <a:t>estimate shift in phi mass from coupling to K\</a:t>
            </a:r>
            <a:r>
              <a:rPr lang="en-US" baseline="0" dirty="0" err="1" smtClean="0"/>
              <a:t>barK</a:t>
            </a:r>
            <a:r>
              <a:rPr lang="en-US" baseline="0" dirty="0" smtClean="0"/>
              <a:t> mode to be &lt;0.5%</a:t>
            </a:r>
          </a:p>
          <a:p>
            <a:pPr>
              <a:buFontTx/>
              <a:buChar char="-"/>
            </a:pPr>
            <a:r>
              <a:rPr lang="en-US" baseline="0" dirty="0" smtClean="0"/>
              <a:t>compare phi decay constant from simulation to </a:t>
            </a:r>
            <a:r>
              <a:rPr lang="en-US" baseline="0" dirty="0" err="1" smtClean="0"/>
              <a:t>expt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neglect disconnected contributions to phi:  </a:t>
            </a:r>
            <a:r>
              <a:rPr lang="en-US" baseline="0" dirty="0" err="1" smtClean="0"/>
              <a:t>Gamma(phi</a:t>
            </a:r>
            <a:r>
              <a:rPr lang="en-US" baseline="0" dirty="0" smtClean="0"/>
              <a:t>-&gt;pi0 gamma) / Gamma = 0.13%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OZI</a:t>
            </a:r>
            <a:r>
              <a:rPr lang="en-US" baseline="0" dirty="0" smtClean="0"/>
              <a:t> suppression of disconnected diagram:  </a:t>
            </a:r>
          </a:p>
          <a:p>
            <a:r>
              <a:rPr lang="en-US" baseline="0" dirty="0" smtClean="0"/>
              <a:t>	- internal gluons introduce factors of alpha_s(q^2), where q^2 is set by the energy of the daughter</a:t>
            </a:r>
          </a:p>
          <a:p>
            <a:r>
              <a:rPr lang="en-US" baseline="0" dirty="0" smtClean="0"/>
              <a:t>	- if daughter is heavier, q^2 is higher, and </a:t>
            </a:r>
            <a:r>
              <a:rPr lang="en-US" baseline="0" dirty="0" err="1" smtClean="0"/>
              <a:t>alpha_s</a:t>
            </a:r>
            <a:r>
              <a:rPr lang="en-US" baseline="0" dirty="0" smtClean="0"/>
              <a:t> is smaller</a:t>
            </a:r>
          </a:p>
          <a:p>
            <a:r>
              <a:rPr lang="en-US" baseline="0" dirty="0" smtClean="0"/>
              <a:t>	- since eta is 550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and eta’ is 960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, would expect OZI suppression to be larger for eta’</a:t>
            </a:r>
          </a:p>
          <a:p>
            <a:endParaRPr lang="en-US" baseline="0" dirty="0" smtClean="0"/>
          </a:p>
          <a:p>
            <a:r>
              <a:rPr lang="en-US" baseline="0" dirty="0" smtClean="0"/>
              <a:t>OZI is overcome for eta’ for 2 reasons:</a:t>
            </a:r>
          </a:p>
          <a:p>
            <a:r>
              <a:rPr lang="en-US" baseline="0" dirty="0" smtClean="0"/>
              <a:t>	- </a:t>
            </a:r>
            <a:r>
              <a:rPr lang="en-US" baseline="0" dirty="0" err="1" smtClean="0"/>
              <a:t>chiral</a:t>
            </a:r>
            <a:r>
              <a:rPr lang="en-US" baseline="0" dirty="0" smtClean="0"/>
              <a:t> anomaly couples </a:t>
            </a:r>
            <a:r>
              <a:rPr lang="en-US" baseline="0" dirty="0" err="1" smtClean="0"/>
              <a:t>pseudoscalar</a:t>
            </a:r>
            <a:r>
              <a:rPr lang="en-US" baseline="0" dirty="0" smtClean="0"/>
              <a:t> flavor singlet to gluons, enhancing disconnected pieces</a:t>
            </a:r>
          </a:p>
          <a:p>
            <a:r>
              <a:rPr lang="en-US" baseline="0" dirty="0" smtClean="0"/>
              <a:t>	- the flavor-singlet octet basis is not unitary =&gt; there are higher states, including </a:t>
            </a:r>
            <a:r>
              <a:rPr lang="en-US" baseline="0" dirty="0" err="1" smtClean="0"/>
              <a:t>gluonic</a:t>
            </a:r>
            <a:r>
              <a:rPr lang="en-US" baseline="0" dirty="0" smtClean="0"/>
              <a:t> excitations suspected to contribute to the eta’</a:t>
            </a:r>
          </a:p>
          <a:p>
            <a:r>
              <a:rPr lang="en-US" baseline="0" dirty="0" smtClean="0"/>
              <a:t>		* meson </a:t>
            </a:r>
            <a:r>
              <a:rPr lang="en-US" baseline="0" dirty="0" err="1" smtClean="0"/>
              <a:t>nonet</a:t>
            </a:r>
            <a:r>
              <a:rPr lang="en-US" baseline="0" dirty="0" smtClean="0"/>
              <a:t> = 3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3 = 8 + 1; eta’ is, up to mixing, the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</a:t>
            </a:r>
            <a:r>
              <a:rPr lang="en-US" baseline="0" dirty="0" smtClean="0"/>
              <a:t> we turn to SL B decays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Here,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the larger B mass – there’s a larger range of possible q2 transfer to the 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comfortable simulation </a:t>
            </a:r>
            <a:r>
              <a:rPr lang="en-US" baseline="0" dirty="0" err="1" smtClean="0"/>
              <a:t>momenta</a:t>
            </a:r>
            <a:r>
              <a:rPr lang="en-US" baseline="0" dirty="0" smtClean="0"/>
              <a:t> only cover a small region of q2… and its for large values. 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most precise at small values.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extract </a:t>
            </a:r>
            <a:r>
              <a:rPr lang="en-US" baseline="0" dirty="0" err="1" smtClean="0"/>
              <a:t>Vub</a:t>
            </a:r>
            <a:r>
              <a:rPr lang="en-US" baseline="0" dirty="0" smtClean="0"/>
              <a:t>, we combine lattice and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data in a simultaneous </a:t>
            </a:r>
            <a:r>
              <a:rPr lang="en-US" baseline="0" dirty="0" err="1" smtClean="0"/>
              <a:t>z</a:t>
            </a:r>
            <a:r>
              <a:rPr lang="en-US" baseline="0" dirty="0" smtClean="0"/>
              <a:t>-expansion fit.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our comparison</a:t>
            </a:r>
            <a:r>
              <a:rPr lang="en-US" baseline="0" dirty="0" smtClean="0"/>
              <a:t> of precision is then a function of q2 and is easier to do graphically (by way of FLAG plot).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 Rewritten the expression, color coded to match plots (blue is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, green is lattice)</a:t>
            </a:r>
          </a:p>
          <a:p>
            <a:r>
              <a:rPr lang="en-US" baseline="0" dirty="0" smtClean="0"/>
              <a:t>* In the plot you can see the blue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data points have smaller errors than green lattice</a:t>
            </a:r>
          </a:p>
          <a:p>
            <a:pPr>
              <a:buFontTx/>
              <a:buChar char="•"/>
            </a:pPr>
            <a:r>
              <a:rPr lang="en-US" baseline="0" dirty="0" smtClean="0"/>
              <a:t>This is born out in the error breakdown of </a:t>
            </a:r>
            <a:r>
              <a:rPr lang="en-US" baseline="0" dirty="0" err="1" smtClean="0"/>
              <a:t>Vub</a:t>
            </a: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dirty="0" smtClean="0"/>
              <a:t>-------------------</a:t>
            </a:r>
          </a:p>
          <a:p>
            <a:r>
              <a:rPr lang="en-US" dirty="0" smtClean="0"/>
              <a:t>error breakdown</a:t>
            </a:r>
            <a:r>
              <a:rPr lang="en-US" baseline="0" dirty="0" smtClean="0"/>
              <a:t> following a Babar analysis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  </a:t>
            </a:r>
            <a:r>
              <a:rPr lang="en-US" dirty="0" err="1" smtClean="0"/>
              <a:t>bkgd</a:t>
            </a:r>
            <a:r>
              <a:rPr lang="en-US" baseline="0" dirty="0" smtClean="0"/>
              <a:t> too large for B-&gt;Pi at LHCb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compare </a:t>
            </a:r>
            <a:r>
              <a:rPr lang="en-US" dirty="0" err="1" smtClean="0"/>
              <a:t>Vub</a:t>
            </a:r>
            <a:r>
              <a:rPr lang="en-US" dirty="0" smtClean="0"/>
              <a:t> obtained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leptonic</a:t>
            </a:r>
            <a:r>
              <a:rPr lang="en-US" baseline="0" dirty="0" smtClean="0"/>
              <a:t>, excl SL, and </a:t>
            </a:r>
            <a:r>
              <a:rPr lang="en-US" baseline="0" dirty="0" err="1" smtClean="0"/>
              <a:t>incl</a:t>
            </a:r>
            <a:r>
              <a:rPr lang="en-US" baseline="0" dirty="0" smtClean="0"/>
              <a:t> SL…</a:t>
            </a: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need better LQCD</a:t>
            </a:r>
            <a:r>
              <a:rPr lang="en-US" baseline="0" dirty="0" smtClean="0"/>
              <a:t> precision for B-&gt;Pi </a:t>
            </a:r>
            <a:r>
              <a:rPr lang="en-US" baseline="0" dirty="0" err="1" smtClean="0"/>
              <a:t>l</a:t>
            </a:r>
            <a:r>
              <a:rPr lang="en-US" baseline="0" dirty="0" smtClean="0"/>
              <a:t> nu</a:t>
            </a:r>
          </a:p>
          <a:p>
            <a:pPr>
              <a:buFontTx/>
              <a:buChar char="-"/>
            </a:pPr>
            <a:r>
              <a:rPr lang="en-US" baseline="0" dirty="0" smtClean="0"/>
              <a:t>need better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 precision for B-&gt;tau nu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need more processes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Expected error means lattice error is commensurate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</a:t>
            </a:r>
            <a:r>
              <a:rPr lang="en-US" baseline="0" dirty="0" smtClean="0"/>
              <a:t> and plot planned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Lum</a:t>
            </a:r>
            <a:r>
              <a:rPr lang="en-US" baseline="0" dirty="0" smtClean="0"/>
              <a:t> for these </a:t>
            </a:r>
            <a:r>
              <a:rPr lang="en-US" baseline="0" dirty="0" err="1" smtClean="0"/>
              <a:t>expts</a:t>
            </a:r>
            <a:r>
              <a:rPr lang="en-US" baseline="0" dirty="0" smtClean="0"/>
              <a:t> over the next 7-8 yrs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at the end of LS1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baseline="0" dirty="0" smtClean="0"/>
              <a:t>----------------------------</a:t>
            </a:r>
          </a:p>
          <a:p>
            <a:r>
              <a:rPr lang="en-US" baseline="0" dirty="0" err="1" smtClean="0"/>
              <a:t>BelleII</a:t>
            </a:r>
            <a:r>
              <a:rPr lang="en-US" baseline="0" dirty="0" smtClean="0"/>
              <a:t> unadjusted luminosity units are 1/attobarms: in terms of benchmark decays, 5/ab at </a:t>
            </a:r>
            <a:r>
              <a:rPr lang="en-US" baseline="0" dirty="0" err="1" smtClean="0"/>
              <a:t>BelleII</a:t>
            </a:r>
            <a:r>
              <a:rPr lang="en-US" baseline="0" dirty="0" smtClean="0"/>
              <a:t> = 2/fb at LHCb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*****</a:t>
            </a:r>
            <a:r>
              <a:rPr lang="en-US" baseline="0" dirty="0" smtClean="0"/>
              <a:t> NOTE***** FNAL/MILC is working on this decay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For charged final state D there’s a correction for EM interactions between</a:t>
            </a:r>
            <a:r>
              <a:rPr lang="en-US" baseline="0" dirty="0" smtClean="0"/>
              <a:t> it and the lepton</a:t>
            </a:r>
          </a:p>
          <a:p>
            <a:pPr>
              <a:buFontTx/>
              <a:buChar char="•"/>
            </a:pPr>
            <a:r>
              <a:rPr lang="en-US" baseline="0" dirty="0" smtClean="0"/>
              <a:t> </a:t>
            </a:r>
            <a:r>
              <a:rPr lang="en-US" baseline="0" dirty="0" err="1" smtClean="0"/>
              <a:t>eta_EW</a:t>
            </a:r>
            <a:r>
              <a:rPr lang="en-US" baseline="0" dirty="0" smtClean="0"/>
              <a:t> is a known, </a:t>
            </a:r>
            <a:r>
              <a:rPr lang="en-US" baseline="0" dirty="0" err="1" smtClean="0"/>
              <a:t>perturbatively</a:t>
            </a:r>
            <a:r>
              <a:rPr lang="en-US" baseline="0" dirty="0" smtClean="0"/>
              <a:t> calculated EW correction ~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baseline="0" dirty="0" smtClean="0"/>
              <a:t> experiment is the limiting factor at the moment, but lattice will have to improve to leverage expected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MD* = 2010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Gamma = 0.1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LHCb and CMS/ATLAS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shortly, </a:t>
            </a:r>
            <a:r>
              <a:rPr lang="en-US" baseline="0" dirty="0" err="1" smtClean="0"/>
              <a:t>BelleII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----------------------------</a:t>
            </a:r>
          </a:p>
          <a:p>
            <a:r>
              <a:rPr lang="en-US" baseline="0" dirty="0" smtClean="0"/>
              <a:t>LHCb SL difficulties… may be some exceptions for Bs and </a:t>
            </a:r>
            <a:r>
              <a:rPr lang="en-US" baseline="0" dirty="0" err="1" smtClean="0"/>
              <a:t>Lambda_b</a:t>
            </a:r>
            <a:r>
              <a:rPr lang="en-US" baseline="0" dirty="0" smtClean="0"/>
              <a:t> decays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VELO(10 micron resolution)</a:t>
            </a:r>
          </a:p>
          <a:p>
            <a:r>
              <a:rPr lang="en-US" baseline="0" dirty="0" smtClean="0"/>
              <a:t>Bs </a:t>
            </a:r>
            <a:r>
              <a:rPr lang="en-US" baseline="0" dirty="0" err="1" smtClean="0"/>
              <a:t>ctau</a:t>
            </a:r>
            <a:r>
              <a:rPr lang="en-US" baseline="0" dirty="0" smtClean="0"/>
              <a:t> ~ 449 microns</a:t>
            </a:r>
          </a:p>
          <a:p>
            <a:r>
              <a:rPr lang="en-US" baseline="0" dirty="0" smtClean="0"/>
              <a:t>B0 </a:t>
            </a:r>
            <a:r>
              <a:rPr lang="en-US" baseline="0" dirty="0" err="1" smtClean="0"/>
              <a:t>ctau</a:t>
            </a:r>
            <a:r>
              <a:rPr lang="en-US" baseline="0" dirty="0" smtClean="0"/>
              <a:t> ~ 455 microns </a:t>
            </a:r>
          </a:p>
          <a:p>
            <a:r>
              <a:rPr lang="en-US" baseline="0" dirty="0" smtClean="0"/>
              <a:t>B+/- </a:t>
            </a:r>
            <a:r>
              <a:rPr lang="en-US" baseline="0" dirty="0" err="1" smtClean="0"/>
              <a:t>ctau</a:t>
            </a:r>
            <a:r>
              <a:rPr lang="en-US" baseline="0" dirty="0" smtClean="0"/>
              <a:t> ~ 492 microns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 D-mixing is rare</a:t>
            </a:r>
            <a:r>
              <a:rPr lang="en-US" baseline="0" dirty="0" smtClean="0"/>
              <a:t> (loop, GIM, </a:t>
            </a:r>
            <a:r>
              <a:rPr lang="en-US" baseline="0" dirty="0" err="1" smtClean="0"/>
              <a:t>Cabibbo</a:t>
            </a:r>
            <a:r>
              <a:rPr lang="en-US" baseline="0" dirty="0" smtClean="0"/>
              <a:t> suppressed)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Also </a:t>
            </a:r>
            <a:r>
              <a:rPr lang="en-US" baseline="0" dirty="0" smtClean="0"/>
              <a:t>difficult to calculate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long distance contributions from intermediate light states.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</a:t>
            </a:r>
          </a:p>
          <a:p>
            <a:r>
              <a:rPr lang="en-US" dirty="0" smtClean="0"/>
              <a:t>D oscillates</a:t>
            </a:r>
            <a:r>
              <a:rPr lang="en-US" baseline="0" dirty="0" smtClean="0"/>
              <a:t> between flavor </a:t>
            </a:r>
            <a:r>
              <a:rPr lang="en-US" baseline="0" dirty="0" err="1" smtClean="0"/>
              <a:t>eigenstates</a:t>
            </a:r>
            <a:r>
              <a:rPr lang="en-US" baseline="0" dirty="0" smtClean="0"/>
              <a:t> according to a 2x2 mixing matrix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. H in the time-</a:t>
            </a:r>
            <a:r>
              <a:rPr lang="en-US" baseline="0" dirty="0" err="1" smtClean="0"/>
              <a:t>dep</a:t>
            </a:r>
            <a:r>
              <a:rPr lang="en-US" baseline="0" dirty="0" smtClean="0"/>
              <a:t> Schrodinger eq.)… M12-i/2 Gamma12 is the off-diagonal part of that matrix.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fact, short distance</a:t>
            </a:r>
            <a:r>
              <a:rPr lang="en-US" baseline="0" dirty="0" smtClean="0"/>
              <a:t> contributions in SM are DCS and long distance contributions dominate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to understand SM D-mixing, we have to calc long distance, and possibly disconnected contributions.  --&gt; listed two, possibly, related talks.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bad for the lattice SM </a:t>
            </a:r>
            <a:r>
              <a:rPr lang="en-US" baseline="0" dirty="0" err="1" smtClean="0"/>
              <a:t>calcs</a:t>
            </a:r>
            <a:r>
              <a:rPr lang="en-US" baseline="0" dirty="0" smtClean="0"/>
              <a:t>, but has a </a:t>
            </a:r>
            <a:r>
              <a:rPr lang="en-US" baseline="0" dirty="0" err="1" smtClean="0"/>
              <a:t>phenomenologically</a:t>
            </a:r>
            <a:r>
              <a:rPr lang="en-US" baseline="0" dirty="0" smtClean="0"/>
              <a:t> redeeming </a:t>
            </a:r>
            <a:r>
              <a:rPr lang="en-US" baseline="0" dirty="0" err="1" smtClean="0"/>
              <a:t>feauture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SM mixing is dominated by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two generations --&gt; CPV ~ O(0.1%)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</a:t>
            </a:r>
          </a:p>
          <a:p>
            <a:r>
              <a:rPr lang="en-US" dirty="0" smtClean="0"/>
              <a:t>D oscillates</a:t>
            </a:r>
            <a:r>
              <a:rPr lang="en-US" baseline="0" dirty="0" smtClean="0"/>
              <a:t> between flavor </a:t>
            </a:r>
            <a:r>
              <a:rPr lang="en-US" baseline="0" dirty="0" err="1" smtClean="0"/>
              <a:t>eigenstates</a:t>
            </a:r>
            <a:r>
              <a:rPr lang="en-US" baseline="0" dirty="0" smtClean="0"/>
              <a:t> according to a 2x2 mixing matrix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. H in the time-</a:t>
            </a:r>
            <a:r>
              <a:rPr lang="en-US" baseline="0" dirty="0" err="1" smtClean="0"/>
              <a:t>dep</a:t>
            </a:r>
            <a:r>
              <a:rPr lang="en-US" baseline="0" dirty="0" smtClean="0"/>
              <a:t> Schrodinger eq.)… M12-i/2 Gamma12 is the off-diagonal part of that matrix.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and plot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lum</a:t>
            </a:r>
            <a:r>
              <a:rPr lang="en-US" dirty="0" smtClean="0"/>
              <a:t> </a:t>
            </a:r>
            <a:r>
              <a:rPr lang="en-US" baseline="0" dirty="0" smtClean="0"/>
              <a:t>for these 3 machines.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BelleII</a:t>
            </a:r>
            <a:r>
              <a:rPr lang="en-US" baseline="0" dirty="0" smtClean="0"/>
              <a:t> is the vertical blue line in 2017, when they’ll begin collecting </a:t>
            </a:r>
            <a:r>
              <a:rPr lang="en-US" baseline="0" dirty="0" err="1" smtClean="0"/>
              <a:t>attobarns</a:t>
            </a:r>
            <a:r>
              <a:rPr lang="en-US" baseline="0" dirty="0" smtClean="0"/>
              <a:t> of data.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… Purpose of these plots is to suggest that we will be awash with data in the near future and LQCD is crucial to leverage that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------------------------</a:t>
            </a:r>
          </a:p>
          <a:p>
            <a:endParaRPr lang="en-US" baseline="0" dirty="0" smtClean="0"/>
          </a:p>
          <a:p>
            <a:r>
              <a:rPr lang="en-US" baseline="0" dirty="0" smtClean="0"/>
              <a:t>CMS has identified a window of opportunity.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is the time to generate</a:t>
            </a:r>
            <a:r>
              <a:rPr lang="en-US" baseline="0" dirty="0" smtClean="0"/>
              <a:t> lattice results that will allow us to leverage the coming onslaught of </a:t>
            </a:r>
            <a:r>
              <a:rPr lang="en-US" baseline="0" dirty="0" err="1" smtClean="0"/>
              <a:t>exptl</a:t>
            </a:r>
            <a:r>
              <a:rPr lang="en-US" baseline="0" dirty="0" smtClean="0"/>
              <a:t> results!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Unlike</a:t>
            </a:r>
            <a:r>
              <a:rPr lang="en-US" baseline="0" dirty="0" smtClean="0"/>
              <a:t> D-mixing, B-mixing is well-described by a local 4-q interaction.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calculate </a:t>
            </a:r>
            <a:r>
              <a:rPr lang="en-US" dirty="0" err="1" smtClean="0"/>
              <a:t>hadronic</a:t>
            </a:r>
            <a:r>
              <a:rPr lang="en-US" dirty="0" smtClean="0"/>
              <a:t> matrix elements</a:t>
            </a:r>
            <a:r>
              <a:rPr lang="en-US" baseline="0" dirty="0" smtClean="0"/>
              <a:t> of the SUSY basis of local 4-quark operators.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ME’s are often parameterized by bag parameters.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Additionally, the SU(3) breaking ratio xi can be used to determine the ratio of CKM ME’s </a:t>
            </a:r>
            <a:r>
              <a:rPr lang="en-US" baseline="0" dirty="0" err="1" smtClean="0"/>
              <a:t>Vtd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Vts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… FLAG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MEs</a:t>
            </a:r>
            <a:r>
              <a:rPr lang="en-US" baseline="0" dirty="0" smtClean="0"/>
              <a:t>.  Lattice results have ~ order of </a:t>
            </a:r>
            <a:r>
              <a:rPr lang="en-US" baseline="0" dirty="0" err="1" smtClean="0"/>
              <a:t>mag</a:t>
            </a:r>
            <a:r>
              <a:rPr lang="en-US" baseline="0" dirty="0" smtClean="0"/>
              <a:t> larger uncertainties than expt.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err="1" smtClean="0"/>
              <a:t>O(a</a:t>
            </a:r>
            <a:r>
              <a:rPr lang="en-US" dirty="0" smtClean="0"/>
              <a:t>) improvement needed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combination of static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+ DW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in anisotropic spatial and temporal lattice</a:t>
            </a:r>
          </a:p>
          <a:p>
            <a:pPr>
              <a:buFontTx/>
              <a:buChar char="•"/>
            </a:pPr>
            <a:r>
              <a:rPr lang="en-US" baseline="0" dirty="0" smtClean="0"/>
              <a:t>considering including BSM ME’s in future runs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O(a</a:t>
            </a:r>
            <a:r>
              <a:rPr lang="en-US" dirty="0" smtClean="0"/>
              <a:t>) improvement needed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combination of static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+ DW (no </a:t>
            </a:r>
            <a:r>
              <a:rPr lang="en-US" baseline="0" dirty="0" err="1" smtClean="0"/>
              <a:t>O(a</a:t>
            </a:r>
            <a:r>
              <a:rPr lang="en-US" baseline="0" dirty="0" smtClean="0"/>
              <a:t>)) in anisotropic spatial and temporal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I’d like to</a:t>
            </a:r>
            <a:r>
              <a:rPr lang="en-US" baseline="0" dirty="0" smtClean="0"/>
              <a:t> end by addressing the goals I laid out for this review.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hope I have impressed upon you how much work is going in heavy flavor physics.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comparison of lattice and experiment revealed several tensions.</a:t>
            </a:r>
          </a:p>
          <a:p>
            <a:r>
              <a:rPr lang="en-US" baseline="0" dirty="0" smtClean="0"/>
              <a:t>These tensions highlight the need for multiple calculations with different actions and improved precision.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continue to improve upon the precision of CKM </a:t>
            </a:r>
            <a:r>
              <a:rPr lang="en-US" baseline="0" dirty="0" err="1" smtClean="0"/>
              <a:t>param</a:t>
            </a:r>
            <a:r>
              <a:rPr lang="en-US" baseline="0" dirty="0" smtClean="0"/>
              <a:t> determination, the overall success of the paradigm is generating more interest in rare decays.  </a:t>
            </a:r>
          </a:p>
          <a:p>
            <a:r>
              <a:rPr lang="en-US" baseline="0" dirty="0" smtClean="0"/>
              <a:t>There are increasing numbers of rare decay measurements being made and planned.</a:t>
            </a:r>
          </a:p>
          <a:p>
            <a:r>
              <a:rPr lang="en-US" baseline="0" dirty="0" smtClean="0"/>
              <a:t>To leverage these experimental results we must coordinate with non-lattice theorists and experimentalists to identify optimum sets of observables.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2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an issue in rare decays</a:t>
            </a:r>
          </a:p>
          <a:p>
            <a:pPr>
              <a:buFontTx/>
              <a:buChar char="-"/>
            </a:pPr>
            <a:r>
              <a:rPr lang="en-US" baseline="0" dirty="0" smtClean="0"/>
              <a:t>not a lattice issue per se, but affects utility of our </a:t>
            </a:r>
            <a:r>
              <a:rPr lang="en-US" baseline="0" dirty="0" err="1" smtClean="0"/>
              <a:t>MEs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not-yet-understood contributions from </a:t>
            </a:r>
            <a:r>
              <a:rPr lang="en-US" baseline="0" dirty="0" err="1" smtClean="0"/>
              <a:t>ccbar</a:t>
            </a:r>
            <a:r>
              <a:rPr lang="en-US" baseline="0" dirty="0" smtClean="0"/>
              <a:t> resonances at certain momentum transfer</a:t>
            </a:r>
          </a:p>
          <a:p>
            <a:pPr>
              <a:buFontTx/>
              <a:buChar char="-"/>
            </a:pPr>
            <a:r>
              <a:rPr lang="en-US" dirty="0" smtClean="0"/>
              <a:t>if</a:t>
            </a:r>
            <a:r>
              <a:rPr lang="en-US" baseline="0" dirty="0" smtClean="0"/>
              <a:t> we stay away from these regions of q2, things are okay… but would be good understand and there are signs of increasing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33FC-0EA4-0B45-B7E0-0C8774884014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part broken down by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leptonic</a:t>
            </a:r>
            <a:r>
              <a:rPr lang="en-US" baseline="0" dirty="0" smtClean="0"/>
              <a:t> D decays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 expression that relates quantities that get measured,</a:t>
            </a:r>
          </a:p>
          <a:p>
            <a:r>
              <a:rPr lang="en-US" baseline="0" dirty="0" smtClean="0"/>
              <a:t>to what we calculate on the lattice (decay constant),</a:t>
            </a:r>
          </a:p>
          <a:p>
            <a:r>
              <a:rPr lang="en-US" baseline="0" dirty="0" smtClean="0"/>
              <a:t>and what we’re after (CKM matrix element).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this, and all subsequent </a:t>
            </a:r>
            <a:r>
              <a:rPr lang="en-US" baseline="0" smtClean="0"/>
              <a:t>decays, higher </a:t>
            </a:r>
            <a:r>
              <a:rPr lang="en-US" baseline="0" dirty="0" smtClean="0"/>
              <a:t>order EW corrections are typically negligible, if not they’re included.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FC28-BD5B-CA4B-8A93-574E2CAA9A8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B46E-7AB1-4646-BD98-796F7465EE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F512-990C-BB44-9F8F-E307E1F0E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heep Sans"/>
              </a:defRPr>
            </a:lvl1pPr>
          </a:lstStyle>
          <a:p>
            <a:fld id="{CCEFA8E8-EEB1-6B4A-83D5-F882172309FC}" type="datetimeFigureOut">
              <a:rPr lang="en-US" smtClean="0"/>
              <a:pPr/>
              <a:t>6/23/14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heep San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heep Sans"/>
              </a:defRPr>
            </a:lvl1pPr>
          </a:lstStyle>
          <a:p>
            <a:fld id="{2AA6901B-C395-8747-9FED-A2F8A8BA4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heep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heep San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Sheep San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Sheep San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heep San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Sheep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BB46E-7AB1-4646-BD98-796F7465EE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7F512-990C-BB44-9F8F-E307E1F0E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6.pdf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df"/><Relationship Id="rId5" Type="http://schemas.openxmlformats.org/officeDocument/2006/relationships/image" Target="../media/image3.png"/><Relationship Id="rId6" Type="http://schemas.openxmlformats.org/officeDocument/2006/relationships/image" Target="../media/image3.pdf"/><Relationship Id="rId7" Type="http://schemas.openxmlformats.org/officeDocument/2006/relationships/image" Target="../media/image5.png"/><Relationship Id="rId8" Type="http://schemas.openxmlformats.org/officeDocument/2006/relationships/image" Target="../media/image4.pdf"/><Relationship Id="rId9" Type="http://schemas.openxmlformats.org/officeDocument/2006/relationships/image" Target="../media/image7.png"/><Relationship Id="rId10" Type="http://schemas.openxmlformats.org/officeDocument/2006/relationships/image" Target="../media/image5.pdf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9.png"/><Relationship Id="rId21" Type="http://schemas.openxmlformats.org/officeDocument/2006/relationships/image" Target="../media/image70.pdf"/><Relationship Id="rId22" Type="http://schemas.openxmlformats.org/officeDocument/2006/relationships/image" Target="../media/image71.png"/><Relationship Id="rId23" Type="http://schemas.openxmlformats.org/officeDocument/2006/relationships/image" Target="../media/image72.pdf"/><Relationship Id="rId24" Type="http://schemas.openxmlformats.org/officeDocument/2006/relationships/image" Target="../media/image73.png"/><Relationship Id="rId25" Type="http://schemas.openxmlformats.org/officeDocument/2006/relationships/image" Target="../media/image74.pdf"/><Relationship Id="rId26" Type="http://schemas.openxmlformats.org/officeDocument/2006/relationships/image" Target="../media/image75.png"/><Relationship Id="rId27" Type="http://schemas.openxmlformats.org/officeDocument/2006/relationships/image" Target="../media/image76.pdf"/><Relationship Id="rId28" Type="http://schemas.openxmlformats.org/officeDocument/2006/relationships/image" Target="../media/image77.png"/><Relationship Id="rId29" Type="http://schemas.openxmlformats.org/officeDocument/2006/relationships/image" Target="../media/image78.pd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df"/><Relationship Id="rId4" Type="http://schemas.openxmlformats.org/officeDocument/2006/relationships/image" Target="../media/image43.png"/><Relationship Id="rId5" Type="http://schemas.openxmlformats.org/officeDocument/2006/relationships/image" Target="../media/image44.pdf"/><Relationship Id="rId30" Type="http://schemas.openxmlformats.org/officeDocument/2006/relationships/image" Target="../media/image79.png"/><Relationship Id="rId31" Type="http://schemas.openxmlformats.org/officeDocument/2006/relationships/image" Target="../media/image80.pdf"/><Relationship Id="rId32" Type="http://schemas.openxmlformats.org/officeDocument/2006/relationships/image" Target="../media/image81.png"/><Relationship Id="rId9" Type="http://schemas.openxmlformats.org/officeDocument/2006/relationships/image" Target="../media/image48.pdf"/><Relationship Id="rId6" Type="http://schemas.openxmlformats.org/officeDocument/2006/relationships/image" Target="../media/image45.png"/><Relationship Id="rId7" Type="http://schemas.openxmlformats.org/officeDocument/2006/relationships/image" Target="../media/image46.pdf"/><Relationship Id="rId8" Type="http://schemas.openxmlformats.org/officeDocument/2006/relationships/image" Target="../media/image47.png"/><Relationship Id="rId33" Type="http://schemas.openxmlformats.org/officeDocument/2006/relationships/image" Target="../media/image82.pdf"/><Relationship Id="rId34" Type="http://schemas.openxmlformats.org/officeDocument/2006/relationships/image" Target="../media/image83.png"/><Relationship Id="rId35" Type="http://schemas.openxmlformats.org/officeDocument/2006/relationships/image" Target="../media/image84.pdf"/><Relationship Id="rId36" Type="http://schemas.openxmlformats.org/officeDocument/2006/relationships/image" Target="../media/image85.png"/><Relationship Id="rId10" Type="http://schemas.openxmlformats.org/officeDocument/2006/relationships/image" Target="../media/image49.png"/><Relationship Id="rId11" Type="http://schemas.openxmlformats.org/officeDocument/2006/relationships/image" Target="../media/image50.pdf"/><Relationship Id="rId12" Type="http://schemas.openxmlformats.org/officeDocument/2006/relationships/image" Target="../media/image51.png"/><Relationship Id="rId13" Type="http://schemas.openxmlformats.org/officeDocument/2006/relationships/image" Target="../media/image64.pdf"/><Relationship Id="rId14" Type="http://schemas.openxmlformats.org/officeDocument/2006/relationships/image" Target="../media/image65.png"/><Relationship Id="rId15" Type="http://schemas.openxmlformats.org/officeDocument/2006/relationships/image" Target="../media/image52.pdf"/><Relationship Id="rId16" Type="http://schemas.openxmlformats.org/officeDocument/2006/relationships/image" Target="../media/image53.png"/><Relationship Id="rId17" Type="http://schemas.openxmlformats.org/officeDocument/2006/relationships/image" Target="../media/image66.pdf"/><Relationship Id="rId18" Type="http://schemas.openxmlformats.org/officeDocument/2006/relationships/image" Target="../media/image67.png"/><Relationship Id="rId19" Type="http://schemas.openxmlformats.org/officeDocument/2006/relationships/image" Target="../media/image68.pdf"/><Relationship Id="rId37" Type="http://schemas.openxmlformats.org/officeDocument/2006/relationships/image" Target="../media/image86.pdf"/><Relationship Id="rId38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31.png"/><Relationship Id="rId47" Type="http://schemas.openxmlformats.org/officeDocument/2006/relationships/image" Target="../media/image132.pdf"/><Relationship Id="rId48" Type="http://schemas.openxmlformats.org/officeDocument/2006/relationships/image" Target="../media/image133.png"/><Relationship Id="rId49" Type="http://schemas.openxmlformats.org/officeDocument/2006/relationships/image" Target="../media/image134.pdf"/><Relationship Id="rId20" Type="http://schemas.openxmlformats.org/officeDocument/2006/relationships/image" Target="../media/image105.png"/><Relationship Id="rId21" Type="http://schemas.openxmlformats.org/officeDocument/2006/relationships/image" Target="../media/image106.pdf"/><Relationship Id="rId22" Type="http://schemas.openxmlformats.org/officeDocument/2006/relationships/image" Target="../media/image107.png"/><Relationship Id="rId23" Type="http://schemas.openxmlformats.org/officeDocument/2006/relationships/image" Target="../media/image108.pdf"/><Relationship Id="rId24" Type="http://schemas.openxmlformats.org/officeDocument/2006/relationships/image" Target="../media/image109.png"/><Relationship Id="rId25" Type="http://schemas.openxmlformats.org/officeDocument/2006/relationships/image" Target="../media/image110.pdf"/><Relationship Id="rId26" Type="http://schemas.openxmlformats.org/officeDocument/2006/relationships/image" Target="../media/image111.png"/><Relationship Id="rId27" Type="http://schemas.openxmlformats.org/officeDocument/2006/relationships/image" Target="../media/image112.pdf"/><Relationship Id="rId28" Type="http://schemas.openxmlformats.org/officeDocument/2006/relationships/image" Target="../media/image113.png"/><Relationship Id="rId29" Type="http://schemas.openxmlformats.org/officeDocument/2006/relationships/image" Target="../media/image114.pdf"/><Relationship Id="rId50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df"/><Relationship Id="rId4" Type="http://schemas.openxmlformats.org/officeDocument/2006/relationships/image" Target="../media/image89.png"/><Relationship Id="rId5" Type="http://schemas.openxmlformats.org/officeDocument/2006/relationships/image" Target="../media/image90.pdf"/><Relationship Id="rId30" Type="http://schemas.openxmlformats.org/officeDocument/2006/relationships/image" Target="../media/image115.png"/><Relationship Id="rId31" Type="http://schemas.openxmlformats.org/officeDocument/2006/relationships/image" Target="../media/image116.pdf"/><Relationship Id="rId32" Type="http://schemas.openxmlformats.org/officeDocument/2006/relationships/image" Target="../media/image117.png"/><Relationship Id="rId9" Type="http://schemas.openxmlformats.org/officeDocument/2006/relationships/image" Target="../media/image94.pdf"/><Relationship Id="rId6" Type="http://schemas.openxmlformats.org/officeDocument/2006/relationships/image" Target="../media/image91.png"/><Relationship Id="rId7" Type="http://schemas.openxmlformats.org/officeDocument/2006/relationships/image" Target="../media/image92.pdf"/><Relationship Id="rId8" Type="http://schemas.openxmlformats.org/officeDocument/2006/relationships/image" Target="../media/image93.png"/><Relationship Id="rId33" Type="http://schemas.openxmlformats.org/officeDocument/2006/relationships/image" Target="../media/image118.pdf"/><Relationship Id="rId34" Type="http://schemas.openxmlformats.org/officeDocument/2006/relationships/image" Target="../media/image119.png"/><Relationship Id="rId35" Type="http://schemas.openxmlformats.org/officeDocument/2006/relationships/image" Target="../media/image120.pdf"/><Relationship Id="rId36" Type="http://schemas.openxmlformats.org/officeDocument/2006/relationships/image" Target="../media/image121.png"/><Relationship Id="rId10" Type="http://schemas.openxmlformats.org/officeDocument/2006/relationships/image" Target="../media/image95.png"/><Relationship Id="rId11" Type="http://schemas.openxmlformats.org/officeDocument/2006/relationships/image" Target="../media/image96.pdf"/><Relationship Id="rId12" Type="http://schemas.openxmlformats.org/officeDocument/2006/relationships/image" Target="../media/image97.png"/><Relationship Id="rId13" Type="http://schemas.openxmlformats.org/officeDocument/2006/relationships/image" Target="../media/image98.pdf"/><Relationship Id="rId14" Type="http://schemas.openxmlformats.org/officeDocument/2006/relationships/image" Target="../media/image99.png"/><Relationship Id="rId15" Type="http://schemas.openxmlformats.org/officeDocument/2006/relationships/image" Target="../media/image100.pdf"/><Relationship Id="rId16" Type="http://schemas.openxmlformats.org/officeDocument/2006/relationships/image" Target="../media/image101.png"/><Relationship Id="rId17" Type="http://schemas.openxmlformats.org/officeDocument/2006/relationships/image" Target="../media/image102.pdf"/><Relationship Id="rId18" Type="http://schemas.openxmlformats.org/officeDocument/2006/relationships/image" Target="../media/image103.png"/><Relationship Id="rId19" Type="http://schemas.openxmlformats.org/officeDocument/2006/relationships/image" Target="../media/image104.pdf"/><Relationship Id="rId37" Type="http://schemas.openxmlformats.org/officeDocument/2006/relationships/image" Target="../media/image122.pdf"/><Relationship Id="rId38" Type="http://schemas.openxmlformats.org/officeDocument/2006/relationships/image" Target="../media/image123.png"/><Relationship Id="rId39" Type="http://schemas.openxmlformats.org/officeDocument/2006/relationships/image" Target="../media/image124.pdf"/><Relationship Id="rId40" Type="http://schemas.openxmlformats.org/officeDocument/2006/relationships/image" Target="../media/image125.png"/><Relationship Id="rId41" Type="http://schemas.openxmlformats.org/officeDocument/2006/relationships/image" Target="../media/image126.pdf"/><Relationship Id="rId42" Type="http://schemas.openxmlformats.org/officeDocument/2006/relationships/image" Target="../media/image127.png"/><Relationship Id="rId43" Type="http://schemas.openxmlformats.org/officeDocument/2006/relationships/image" Target="../media/image128.pdf"/><Relationship Id="rId44" Type="http://schemas.openxmlformats.org/officeDocument/2006/relationships/image" Target="../media/image129.png"/><Relationship Id="rId45" Type="http://schemas.openxmlformats.org/officeDocument/2006/relationships/image" Target="../media/image130.pd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pdf"/><Relationship Id="rId20" Type="http://schemas.openxmlformats.org/officeDocument/2006/relationships/image" Target="../media/image153.png"/><Relationship Id="rId21" Type="http://schemas.openxmlformats.org/officeDocument/2006/relationships/image" Target="../media/image154.pdf"/><Relationship Id="rId22" Type="http://schemas.openxmlformats.org/officeDocument/2006/relationships/image" Target="../media/image155.png"/><Relationship Id="rId23" Type="http://schemas.openxmlformats.org/officeDocument/2006/relationships/image" Target="../media/image156.pdf"/><Relationship Id="rId24" Type="http://schemas.openxmlformats.org/officeDocument/2006/relationships/image" Target="../media/image157.png"/><Relationship Id="rId10" Type="http://schemas.openxmlformats.org/officeDocument/2006/relationships/image" Target="../media/image143.png"/><Relationship Id="rId11" Type="http://schemas.openxmlformats.org/officeDocument/2006/relationships/image" Target="../media/image144.pdf"/><Relationship Id="rId12" Type="http://schemas.openxmlformats.org/officeDocument/2006/relationships/image" Target="../media/image145.png"/><Relationship Id="rId13" Type="http://schemas.openxmlformats.org/officeDocument/2006/relationships/image" Target="../media/image146.pdf"/><Relationship Id="rId14" Type="http://schemas.openxmlformats.org/officeDocument/2006/relationships/image" Target="../media/image147.png"/><Relationship Id="rId15" Type="http://schemas.openxmlformats.org/officeDocument/2006/relationships/image" Target="../media/image148.pdf"/><Relationship Id="rId16" Type="http://schemas.openxmlformats.org/officeDocument/2006/relationships/image" Target="../media/image149.png"/><Relationship Id="rId17" Type="http://schemas.openxmlformats.org/officeDocument/2006/relationships/image" Target="../media/image150.pdf"/><Relationship Id="rId18" Type="http://schemas.openxmlformats.org/officeDocument/2006/relationships/image" Target="../media/image151.png"/><Relationship Id="rId19" Type="http://schemas.openxmlformats.org/officeDocument/2006/relationships/image" Target="../media/image152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6.pdf"/><Relationship Id="rId4" Type="http://schemas.openxmlformats.org/officeDocument/2006/relationships/image" Target="../media/image137.png"/><Relationship Id="rId5" Type="http://schemas.openxmlformats.org/officeDocument/2006/relationships/image" Target="../media/image138.pdf"/><Relationship Id="rId6" Type="http://schemas.openxmlformats.org/officeDocument/2006/relationships/image" Target="../media/image139.png"/><Relationship Id="rId7" Type="http://schemas.openxmlformats.org/officeDocument/2006/relationships/image" Target="../media/image140.pdf"/><Relationship Id="rId8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2.png"/><Relationship Id="rId12" Type="http://schemas.openxmlformats.org/officeDocument/2006/relationships/image" Target="../media/image163.pdf"/><Relationship Id="rId13" Type="http://schemas.openxmlformats.org/officeDocument/2006/relationships/image" Target="../media/image164.png"/><Relationship Id="rId14" Type="http://schemas.openxmlformats.org/officeDocument/2006/relationships/image" Target="../media/image165.pdf"/><Relationship Id="rId15" Type="http://schemas.openxmlformats.org/officeDocument/2006/relationships/image" Target="../media/image166.png"/><Relationship Id="rId16" Type="http://schemas.openxmlformats.org/officeDocument/2006/relationships/image" Target="../media/image167.pdf"/><Relationship Id="rId17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8.png"/><Relationship Id="rId4" Type="http://schemas.openxmlformats.org/officeDocument/2006/relationships/image" Target="../media/image102.pdf"/><Relationship Id="rId5" Type="http://schemas.openxmlformats.org/officeDocument/2006/relationships/image" Target="../media/image103.png"/><Relationship Id="rId6" Type="http://schemas.openxmlformats.org/officeDocument/2006/relationships/image" Target="../media/image52.pdf"/><Relationship Id="rId7" Type="http://schemas.openxmlformats.org/officeDocument/2006/relationships/image" Target="../media/image53.png"/><Relationship Id="rId8" Type="http://schemas.openxmlformats.org/officeDocument/2006/relationships/image" Target="../media/image159.pdf"/><Relationship Id="rId9" Type="http://schemas.openxmlformats.org/officeDocument/2006/relationships/image" Target="../media/image160.png"/><Relationship Id="rId10" Type="http://schemas.openxmlformats.org/officeDocument/2006/relationships/image" Target="../media/image161.pd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png"/><Relationship Id="rId12" Type="http://schemas.openxmlformats.org/officeDocument/2006/relationships/image" Target="../media/image52.pdf"/><Relationship Id="rId13" Type="http://schemas.openxmlformats.org/officeDocument/2006/relationships/image" Target="../media/image53.png"/><Relationship Id="rId14" Type="http://schemas.openxmlformats.org/officeDocument/2006/relationships/image" Target="../media/image176.pdf"/><Relationship Id="rId15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9.tiff"/><Relationship Id="rId4" Type="http://schemas.openxmlformats.org/officeDocument/2006/relationships/image" Target="../media/image104.pdf"/><Relationship Id="rId5" Type="http://schemas.openxmlformats.org/officeDocument/2006/relationships/image" Target="../media/image105.png"/><Relationship Id="rId6" Type="http://schemas.openxmlformats.org/officeDocument/2006/relationships/image" Target="../media/image170.pdf"/><Relationship Id="rId7" Type="http://schemas.openxmlformats.org/officeDocument/2006/relationships/image" Target="../media/image171.png"/><Relationship Id="rId8" Type="http://schemas.openxmlformats.org/officeDocument/2006/relationships/image" Target="../media/image172.pdf"/><Relationship Id="rId9" Type="http://schemas.openxmlformats.org/officeDocument/2006/relationships/image" Target="../media/image173.png"/><Relationship Id="rId10" Type="http://schemas.openxmlformats.org/officeDocument/2006/relationships/image" Target="../media/image174.pd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png"/><Relationship Id="rId12" Type="http://schemas.openxmlformats.org/officeDocument/2006/relationships/image" Target="../media/image52.pdf"/><Relationship Id="rId13" Type="http://schemas.openxmlformats.org/officeDocument/2006/relationships/image" Target="../media/image53.png"/><Relationship Id="rId14" Type="http://schemas.openxmlformats.org/officeDocument/2006/relationships/image" Target="../media/image185.pdf"/><Relationship Id="rId15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8.tiff"/><Relationship Id="rId4" Type="http://schemas.openxmlformats.org/officeDocument/2006/relationships/image" Target="../media/image179.pdf"/><Relationship Id="rId5" Type="http://schemas.openxmlformats.org/officeDocument/2006/relationships/image" Target="../media/image180.png"/><Relationship Id="rId6" Type="http://schemas.openxmlformats.org/officeDocument/2006/relationships/image" Target="../media/image181.pdf"/><Relationship Id="rId7" Type="http://schemas.openxmlformats.org/officeDocument/2006/relationships/image" Target="../media/image182.png"/><Relationship Id="rId8" Type="http://schemas.openxmlformats.org/officeDocument/2006/relationships/image" Target="../media/image183.pdf"/><Relationship Id="rId9" Type="http://schemas.openxmlformats.org/officeDocument/2006/relationships/image" Target="../media/image184.png"/><Relationship Id="rId10" Type="http://schemas.openxmlformats.org/officeDocument/2006/relationships/image" Target="../media/image108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tiff"/><Relationship Id="rId4" Type="http://schemas.openxmlformats.org/officeDocument/2006/relationships/image" Target="../media/image188.tiff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7" Type="http://schemas.openxmlformats.org/officeDocument/2006/relationships/image" Target="../media/image189.pdf"/><Relationship Id="rId8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tiff"/><Relationship Id="rId4" Type="http://schemas.openxmlformats.org/officeDocument/2006/relationships/image" Target="../media/image192.tiff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7" Type="http://schemas.openxmlformats.org/officeDocument/2006/relationships/image" Target="../media/image193.pdf"/><Relationship Id="rId8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8.png"/><Relationship Id="rId21" Type="http://schemas.openxmlformats.org/officeDocument/2006/relationships/image" Target="../media/image209.pdf"/><Relationship Id="rId22" Type="http://schemas.openxmlformats.org/officeDocument/2006/relationships/image" Target="../media/image210.png"/><Relationship Id="rId23" Type="http://schemas.openxmlformats.org/officeDocument/2006/relationships/image" Target="../media/image211.pdf"/><Relationship Id="rId24" Type="http://schemas.openxmlformats.org/officeDocument/2006/relationships/image" Target="../media/image212.png"/><Relationship Id="rId25" Type="http://schemas.openxmlformats.org/officeDocument/2006/relationships/image" Target="../media/image213.pdf"/><Relationship Id="rId26" Type="http://schemas.openxmlformats.org/officeDocument/2006/relationships/image" Target="../media/image214.png"/><Relationship Id="rId27" Type="http://schemas.openxmlformats.org/officeDocument/2006/relationships/image" Target="../media/image215.pdf"/><Relationship Id="rId28" Type="http://schemas.openxmlformats.org/officeDocument/2006/relationships/image" Target="../media/image216.png"/><Relationship Id="rId29" Type="http://schemas.openxmlformats.org/officeDocument/2006/relationships/image" Target="../media/image21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df"/><Relationship Id="rId4" Type="http://schemas.openxmlformats.org/officeDocument/2006/relationships/image" Target="../media/image47.png"/><Relationship Id="rId5" Type="http://schemas.openxmlformats.org/officeDocument/2006/relationships/image" Target="../media/image48.pdf"/><Relationship Id="rId30" Type="http://schemas.openxmlformats.org/officeDocument/2006/relationships/image" Target="../media/image218.png"/><Relationship Id="rId31" Type="http://schemas.openxmlformats.org/officeDocument/2006/relationships/image" Target="../media/image219.pdf"/><Relationship Id="rId32" Type="http://schemas.openxmlformats.org/officeDocument/2006/relationships/image" Target="../media/image220.png"/><Relationship Id="rId9" Type="http://schemas.openxmlformats.org/officeDocument/2006/relationships/image" Target="../media/image197.pdf"/><Relationship Id="rId6" Type="http://schemas.openxmlformats.org/officeDocument/2006/relationships/image" Target="../media/image49.png"/><Relationship Id="rId7" Type="http://schemas.openxmlformats.org/officeDocument/2006/relationships/image" Target="../media/image195.pdf"/><Relationship Id="rId8" Type="http://schemas.openxmlformats.org/officeDocument/2006/relationships/image" Target="../media/image196.png"/><Relationship Id="rId33" Type="http://schemas.openxmlformats.org/officeDocument/2006/relationships/image" Target="../media/image221.pdf"/><Relationship Id="rId34" Type="http://schemas.openxmlformats.org/officeDocument/2006/relationships/image" Target="../media/image222.png"/><Relationship Id="rId35" Type="http://schemas.openxmlformats.org/officeDocument/2006/relationships/image" Target="../media/image223.pdf"/><Relationship Id="rId36" Type="http://schemas.openxmlformats.org/officeDocument/2006/relationships/image" Target="../media/image224.png"/><Relationship Id="rId10" Type="http://schemas.openxmlformats.org/officeDocument/2006/relationships/image" Target="../media/image198.png"/><Relationship Id="rId11" Type="http://schemas.openxmlformats.org/officeDocument/2006/relationships/image" Target="../media/image199.pdf"/><Relationship Id="rId12" Type="http://schemas.openxmlformats.org/officeDocument/2006/relationships/image" Target="../media/image200.png"/><Relationship Id="rId13" Type="http://schemas.openxmlformats.org/officeDocument/2006/relationships/image" Target="../media/image201.pdf"/><Relationship Id="rId14" Type="http://schemas.openxmlformats.org/officeDocument/2006/relationships/image" Target="../media/image202.png"/><Relationship Id="rId15" Type="http://schemas.openxmlformats.org/officeDocument/2006/relationships/image" Target="../media/image203.pdf"/><Relationship Id="rId16" Type="http://schemas.openxmlformats.org/officeDocument/2006/relationships/image" Target="../media/image204.png"/><Relationship Id="rId17" Type="http://schemas.openxmlformats.org/officeDocument/2006/relationships/image" Target="../media/image205.pdf"/><Relationship Id="rId18" Type="http://schemas.openxmlformats.org/officeDocument/2006/relationships/image" Target="../media/image206.png"/><Relationship Id="rId19" Type="http://schemas.openxmlformats.org/officeDocument/2006/relationships/image" Target="../media/image207.pd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7.pdf"/><Relationship Id="rId14" Type="http://schemas.openxmlformats.org/officeDocument/2006/relationships/image" Target="../media/image228.png"/><Relationship Id="rId15" Type="http://schemas.openxmlformats.org/officeDocument/2006/relationships/image" Target="../media/image229.tiff"/><Relationship Id="rId16" Type="http://schemas.openxmlformats.org/officeDocument/2006/relationships/image" Target="../media/image230.tiff"/><Relationship Id="rId17" Type="http://schemas.openxmlformats.org/officeDocument/2006/relationships/image" Target="../media/image231.tiff"/><Relationship Id="rId18" Type="http://schemas.openxmlformats.org/officeDocument/2006/relationships/image" Target="../media/image232.pdf"/><Relationship Id="rId19" Type="http://schemas.openxmlformats.org/officeDocument/2006/relationships/image" Target="../media/image233.png"/><Relationship Id="rId50" Type="http://schemas.openxmlformats.org/officeDocument/2006/relationships/image" Target="../media/image248.pdf"/><Relationship Id="rId51" Type="http://schemas.openxmlformats.org/officeDocument/2006/relationships/image" Target="../media/image249.png"/><Relationship Id="rId52" Type="http://schemas.openxmlformats.org/officeDocument/2006/relationships/image" Target="../media/image108.pdf"/><Relationship Id="rId53" Type="http://schemas.openxmlformats.org/officeDocument/2006/relationships/image" Target="../media/image109.png"/><Relationship Id="rId54" Type="http://schemas.openxmlformats.org/officeDocument/2006/relationships/image" Target="../media/image250.pdf"/><Relationship Id="rId55" Type="http://schemas.openxmlformats.org/officeDocument/2006/relationships/image" Target="../media/image251.png"/><Relationship Id="rId40" Type="http://schemas.openxmlformats.org/officeDocument/2006/relationships/image" Target="../media/image124.pdf"/><Relationship Id="rId41" Type="http://schemas.openxmlformats.org/officeDocument/2006/relationships/image" Target="../media/image125.png"/><Relationship Id="rId42" Type="http://schemas.openxmlformats.org/officeDocument/2006/relationships/image" Target="../media/image126.pdf"/><Relationship Id="rId43" Type="http://schemas.openxmlformats.org/officeDocument/2006/relationships/image" Target="../media/image127.png"/><Relationship Id="rId44" Type="http://schemas.openxmlformats.org/officeDocument/2006/relationships/image" Target="../media/image244.pdf"/><Relationship Id="rId45" Type="http://schemas.openxmlformats.org/officeDocument/2006/relationships/image" Target="../media/image245.png"/><Relationship Id="rId46" Type="http://schemas.openxmlformats.org/officeDocument/2006/relationships/image" Target="../media/image106.pdf"/><Relationship Id="rId47" Type="http://schemas.openxmlformats.org/officeDocument/2006/relationships/image" Target="../media/image107.png"/><Relationship Id="rId48" Type="http://schemas.openxmlformats.org/officeDocument/2006/relationships/image" Target="../media/image246.pdf"/><Relationship Id="rId49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5.pdf"/><Relationship Id="rId4" Type="http://schemas.openxmlformats.org/officeDocument/2006/relationships/image" Target="../media/image226.png"/><Relationship Id="rId5" Type="http://schemas.openxmlformats.org/officeDocument/2006/relationships/image" Target="../media/image90.pdf"/><Relationship Id="rId6" Type="http://schemas.openxmlformats.org/officeDocument/2006/relationships/image" Target="../media/image91.png"/><Relationship Id="rId7" Type="http://schemas.openxmlformats.org/officeDocument/2006/relationships/image" Target="../media/image92.pdf"/><Relationship Id="rId8" Type="http://schemas.openxmlformats.org/officeDocument/2006/relationships/image" Target="../media/image93.png"/><Relationship Id="rId9" Type="http://schemas.openxmlformats.org/officeDocument/2006/relationships/image" Target="../media/image94.pdf"/><Relationship Id="rId30" Type="http://schemas.openxmlformats.org/officeDocument/2006/relationships/image" Target="../media/image100.pdf"/><Relationship Id="rId31" Type="http://schemas.openxmlformats.org/officeDocument/2006/relationships/image" Target="../media/image101.png"/><Relationship Id="rId32" Type="http://schemas.openxmlformats.org/officeDocument/2006/relationships/image" Target="../media/image240.pdf"/><Relationship Id="rId33" Type="http://schemas.openxmlformats.org/officeDocument/2006/relationships/image" Target="../media/image241.png"/><Relationship Id="rId34" Type="http://schemas.openxmlformats.org/officeDocument/2006/relationships/image" Target="../media/image242.pdf"/><Relationship Id="rId35" Type="http://schemas.openxmlformats.org/officeDocument/2006/relationships/image" Target="../media/image243.png"/><Relationship Id="rId36" Type="http://schemas.openxmlformats.org/officeDocument/2006/relationships/image" Target="../media/image120.pdf"/><Relationship Id="rId37" Type="http://schemas.openxmlformats.org/officeDocument/2006/relationships/image" Target="../media/image121.png"/><Relationship Id="rId38" Type="http://schemas.openxmlformats.org/officeDocument/2006/relationships/image" Target="../media/image122.pdf"/><Relationship Id="rId39" Type="http://schemas.openxmlformats.org/officeDocument/2006/relationships/image" Target="../media/image123.png"/><Relationship Id="rId20" Type="http://schemas.openxmlformats.org/officeDocument/2006/relationships/image" Target="../media/image234.pdf"/><Relationship Id="rId21" Type="http://schemas.openxmlformats.org/officeDocument/2006/relationships/image" Target="../media/image235.png"/><Relationship Id="rId22" Type="http://schemas.openxmlformats.org/officeDocument/2006/relationships/image" Target="../media/image236.pdf"/><Relationship Id="rId23" Type="http://schemas.openxmlformats.org/officeDocument/2006/relationships/image" Target="../media/image237.png"/><Relationship Id="rId24" Type="http://schemas.openxmlformats.org/officeDocument/2006/relationships/image" Target="../media/image114.pdf"/><Relationship Id="rId25" Type="http://schemas.openxmlformats.org/officeDocument/2006/relationships/image" Target="../media/image115.png"/><Relationship Id="rId26" Type="http://schemas.openxmlformats.org/officeDocument/2006/relationships/image" Target="../media/image238.pdf"/><Relationship Id="rId27" Type="http://schemas.openxmlformats.org/officeDocument/2006/relationships/image" Target="../media/image239.png"/><Relationship Id="rId28" Type="http://schemas.openxmlformats.org/officeDocument/2006/relationships/image" Target="../media/image98.pdf"/><Relationship Id="rId29" Type="http://schemas.openxmlformats.org/officeDocument/2006/relationships/image" Target="../media/image99.png"/><Relationship Id="rId10" Type="http://schemas.openxmlformats.org/officeDocument/2006/relationships/image" Target="../media/image95.png"/><Relationship Id="rId11" Type="http://schemas.openxmlformats.org/officeDocument/2006/relationships/image" Target="../media/image96.pdf"/><Relationship Id="rId12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5" Type="http://schemas.openxmlformats.org/officeDocument/2006/relationships/hyperlink" Target="http://itpwiki.unibe.ch/flag/index.php/Review_of_lattice_results_concerning_low_energy_particle_physics" TargetMode="External"/><Relationship Id="rId6" Type="http://schemas.openxmlformats.org/officeDocument/2006/relationships/hyperlink" Target="http://ckmfitter.in2p3.fr/" TargetMode="External"/><Relationship Id="rId7" Type="http://schemas.openxmlformats.org/officeDocument/2006/relationships/hyperlink" Target="http://www.utfit.org/UTfit/" TargetMode="External"/><Relationship Id="rId8" Type="http://schemas.openxmlformats.org/officeDocument/2006/relationships/hyperlink" Target="http://www.slac.stanford.edu/xorg/hfa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0.pdf"/><Relationship Id="rId1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2.pdf"/><Relationship Id="rId4" Type="http://schemas.openxmlformats.org/officeDocument/2006/relationships/image" Target="../media/image253.png"/><Relationship Id="rId5" Type="http://schemas.openxmlformats.org/officeDocument/2006/relationships/image" Target="../media/image254.pdf"/><Relationship Id="rId6" Type="http://schemas.openxmlformats.org/officeDocument/2006/relationships/image" Target="../media/image255.png"/><Relationship Id="rId7" Type="http://schemas.openxmlformats.org/officeDocument/2006/relationships/image" Target="../media/image256.pdf"/><Relationship Id="rId8" Type="http://schemas.openxmlformats.org/officeDocument/2006/relationships/image" Target="../media/image257.png"/><Relationship Id="rId9" Type="http://schemas.openxmlformats.org/officeDocument/2006/relationships/image" Target="../media/image258.pdf"/><Relationship Id="rId10" Type="http://schemas.openxmlformats.org/officeDocument/2006/relationships/image" Target="../media/image25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8.png"/><Relationship Id="rId20" Type="http://schemas.openxmlformats.org/officeDocument/2006/relationships/image" Target="../media/image195.pdf"/><Relationship Id="rId21" Type="http://schemas.openxmlformats.org/officeDocument/2006/relationships/image" Target="../media/image196.png"/><Relationship Id="rId22" Type="http://schemas.openxmlformats.org/officeDocument/2006/relationships/image" Target="../media/image279.pdf"/><Relationship Id="rId23" Type="http://schemas.openxmlformats.org/officeDocument/2006/relationships/image" Target="../media/image280.png"/><Relationship Id="rId24" Type="http://schemas.openxmlformats.org/officeDocument/2006/relationships/image" Target="../media/image281.pdf"/><Relationship Id="rId25" Type="http://schemas.openxmlformats.org/officeDocument/2006/relationships/image" Target="../media/image282.png"/><Relationship Id="rId26" Type="http://schemas.openxmlformats.org/officeDocument/2006/relationships/image" Target="../media/image283.pdf"/><Relationship Id="rId27" Type="http://schemas.openxmlformats.org/officeDocument/2006/relationships/image" Target="../media/image284.png"/><Relationship Id="rId28" Type="http://schemas.openxmlformats.org/officeDocument/2006/relationships/image" Target="../media/image285.pdf"/><Relationship Id="rId29" Type="http://schemas.openxmlformats.org/officeDocument/2006/relationships/image" Target="../media/image286.png"/><Relationship Id="rId10" Type="http://schemas.openxmlformats.org/officeDocument/2006/relationships/image" Target="../media/image269.pdf"/><Relationship Id="rId11" Type="http://schemas.openxmlformats.org/officeDocument/2006/relationships/image" Target="../media/image270.png"/><Relationship Id="rId12" Type="http://schemas.openxmlformats.org/officeDocument/2006/relationships/image" Target="../media/image271.pdf"/><Relationship Id="rId13" Type="http://schemas.openxmlformats.org/officeDocument/2006/relationships/image" Target="../media/image272.png"/><Relationship Id="rId14" Type="http://schemas.openxmlformats.org/officeDocument/2006/relationships/image" Target="../media/image273.pdf"/><Relationship Id="rId15" Type="http://schemas.openxmlformats.org/officeDocument/2006/relationships/image" Target="../media/image274.png"/><Relationship Id="rId16" Type="http://schemas.openxmlformats.org/officeDocument/2006/relationships/image" Target="../media/image275.pdf"/><Relationship Id="rId17" Type="http://schemas.openxmlformats.org/officeDocument/2006/relationships/image" Target="../media/image276.png"/><Relationship Id="rId18" Type="http://schemas.openxmlformats.org/officeDocument/2006/relationships/image" Target="../media/image277.pdf"/><Relationship Id="rId19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2.tiff"/><Relationship Id="rId4" Type="http://schemas.openxmlformats.org/officeDocument/2006/relationships/image" Target="../media/image263.pdf"/><Relationship Id="rId5" Type="http://schemas.openxmlformats.org/officeDocument/2006/relationships/image" Target="../media/image264.png"/><Relationship Id="rId6" Type="http://schemas.openxmlformats.org/officeDocument/2006/relationships/image" Target="../media/image265.pdf"/><Relationship Id="rId7" Type="http://schemas.openxmlformats.org/officeDocument/2006/relationships/image" Target="../media/image266.png"/><Relationship Id="rId8" Type="http://schemas.openxmlformats.org/officeDocument/2006/relationships/image" Target="../media/image267.pd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3.pdf"/><Relationship Id="rId20" Type="http://schemas.openxmlformats.org/officeDocument/2006/relationships/image" Target="../media/image300.png"/><Relationship Id="rId10" Type="http://schemas.openxmlformats.org/officeDocument/2006/relationships/image" Target="../media/image294.png"/><Relationship Id="rId11" Type="http://schemas.openxmlformats.org/officeDocument/2006/relationships/image" Target="../media/image295.pdf"/><Relationship Id="rId12" Type="http://schemas.openxmlformats.org/officeDocument/2006/relationships/image" Target="../media/image296.png"/><Relationship Id="rId13" Type="http://schemas.openxmlformats.org/officeDocument/2006/relationships/image" Target="../media/image297.pdf"/><Relationship Id="rId14" Type="http://schemas.openxmlformats.org/officeDocument/2006/relationships/image" Target="../media/image298.png"/><Relationship Id="rId15" Type="http://schemas.openxmlformats.org/officeDocument/2006/relationships/image" Target="../media/image246.pdf"/><Relationship Id="rId16" Type="http://schemas.openxmlformats.org/officeDocument/2006/relationships/image" Target="../media/image247.png"/><Relationship Id="rId17" Type="http://schemas.openxmlformats.org/officeDocument/2006/relationships/image" Target="../media/image201.pdf"/><Relationship Id="rId18" Type="http://schemas.openxmlformats.org/officeDocument/2006/relationships/image" Target="../media/image202.png"/><Relationship Id="rId19" Type="http://schemas.openxmlformats.org/officeDocument/2006/relationships/image" Target="../media/image299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7.pdf"/><Relationship Id="rId4" Type="http://schemas.openxmlformats.org/officeDocument/2006/relationships/image" Target="../media/image288.png"/><Relationship Id="rId5" Type="http://schemas.openxmlformats.org/officeDocument/2006/relationships/image" Target="../media/image289.pdf"/><Relationship Id="rId6" Type="http://schemas.openxmlformats.org/officeDocument/2006/relationships/image" Target="../media/image290.png"/><Relationship Id="rId7" Type="http://schemas.openxmlformats.org/officeDocument/2006/relationships/image" Target="../media/image291.pdf"/><Relationship Id="rId8" Type="http://schemas.openxmlformats.org/officeDocument/2006/relationships/image" Target="../media/image292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7.png"/><Relationship Id="rId12" Type="http://schemas.openxmlformats.org/officeDocument/2006/relationships/image" Target="../media/image201.pdf"/><Relationship Id="rId13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1.tiff"/><Relationship Id="rId4" Type="http://schemas.openxmlformats.org/officeDocument/2006/relationships/image" Target="../media/image248.pdf"/><Relationship Id="rId5" Type="http://schemas.openxmlformats.org/officeDocument/2006/relationships/image" Target="../media/image249.png"/><Relationship Id="rId6" Type="http://schemas.openxmlformats.org/officeDocument/2006/relationships/image" Target="../media/image302.pdf"/><Relationship Id="rId7" Type="http://schemas.openxmlformats.org/officeDocument/2006/relationships/image" Target="../media/image303.png"/><Relationship Id="rId8" Type="http://schemas.openxmlformats.org/officeDocument/2006/relationships/image" Target="../media/image304.pdf"/><Relationship Id="rId9" Type="http://schemas.openxmlformats.org/officeDocument/2006/relationships/image" Target="../media/image305.png"/><Relationship Id="rId10" Type="http://schemas.openxmlformats.org/officeDocument/2006/relationships/image" Target="../media/image306.pd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4.png"/><Relationship Id="rId12" Type="http://schemas.openxmlformats.org/officeDocument/2006/relationships/image" Target="../media/image315.pdf"/><Relationship Id="rId13" Type="http://schemas.openxmlformats.org/officeDocument/2006/relationships/image" Target="../media/image316.png"/><Relationship Id="rId14" Type="http://schemas.openxmlformats.org/officeDocument/2006/relationships/image" Target="../media/image201.pdf"/><Relationship Id="rId15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8.tiff"/><Relationship Id="rId4" Type="http://schemas.openxmlformats.org/officeDocument/2006/relationships/image" Target="../media/image108.pdf"/><Relationship Id="rId5" Type="http://schemas.openxmlformats.org/officeDocument/2006/relationships/image" Target="../media/image109.png"/><Relationship Id="rId6" Type="http://schemas.openxmlformats.org/officeDocument/2006/relationships/image" Target="../media/image309.pdf"/><Relationship Id="rId7" Type="http://schemas.openxmlformats.org/officeDocument/2006/relationships/image" Target="../media/image310.png"/><Relationship Id="rId8" Type="http://schemas.openxmlformats.org/officeDocument/2006/relationships/image" Target="../media/image311.pdf"/><Relationship Id="rId9" Type="http://schemas.openxmlformats.org/officeDocument/2006/relationships/image" Target="../media/image312.png"/><Relationship Id="rId10" Type="http://schemas.openxmlformats.org/officeDocument/2006/relationships/image" Target="../media/image313.pd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2.png"/><Relationship Id="rId12" Type="http://schemas.openxmlformats.org/officeDocument/2006/relationships/image" Target="../media/image324.pdf"/><Relationship Id="rId13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7.pdf"/><Relationship Id="rId4" Type="http://schemas.openxmlformats.org/officeDocument/2006/relationships/image" Target="../media/image318.png"/><Relationship Id="rId5" Type="http://schemas.openxmlformats.org/officeDocument/2006/relationships/image" Target="../media/image319.pdf"/><Relationship Id="rId6" Type="http://schemas.openxmlformats.org/officeDocument/2006/relationships/image" Target="../media/image320.png"/><Relationship Id="rId7" Type="http://schemas.openxmlformats.org/officeDocument/2006/relationships/image" Target="../media/image321.tiff"/><Relationship Id="rId8" Type="http://schemas.openxmlformats.org/officeDocument/2006/relationships/image" Target="../media/image322.pdf"/><Relationship Id="rId9" Type="http://schemas.openxmlformats.org/officeDocument/2006/relationships/image" Target="../media/image323.png"/><Relationship Id="rId10" Type="http://schemas.openxmlformats.org/officeDocument/2006/relationships/image" Target="../media/image201.pdf"/></Relationships>
</file>

<file path=ppt/slides/_rels/slide2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43.png"/><Relationship Id="rId21" Type="http://schemas.openxmlformats.org/officeDocument/2006/relationships/image" Target="../media/image344.pdf"/><Relationship Id="rId22" Type="http://schemas.openxmlformats.org/officeDocument/2006/relationships/image" Target="../media/image345.png"/><Relationship Id="rId23" Type="http://schemas.openxmlformats.org/officeDocument/2006/relationships/image" Target="../media/image346.pdf"/><Relationship Id="rId24" Type="http://schemas.openxmlformats.org/officeDocument/2006/relationships/image" Target="../media/image347.png"/><Relationship Id="rId25" Type="http://schemas.openxmlformats.org/officeDocument/2006/relationships/image" Target="../media/image348.pdf"/><Relationship Id="rId26" Type="http://schemas.openxmlformats.org/officeDocument/2006/relationships/image" Target="../media/image349.png"/><Relationship Id="rId27" Type="http://schemas.openxmlformats.org/officeDocument/2006/relationships/image" Target="../media/image350.pdf"/><Relationship Id="rId28" Type="http://schemas.openxmlformats.org/officeDocument/2006/relationships/image" Target="../media/image351.png"/><Relationship Id="rId29" Type="http://schemas.openxmlformats.org/officeDocument/2006/relationships/image" Target="../media/image352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30" Type="http://schemas.openxmlformats.org/officeDocument/2006/relationships/image" Target="../media/image353.png"/><Relationship Id="rId31" Type="http://schemas.openxmlformats.org/officeDocument/2006/relationships/image" Target="../media/image354.pdf"/><Relationship Id="rId32" Type="http://schemas.openxmlformats.org/officeDocument/2006/relationships/image" Target="../media/image355.png"/><Relationship Id="rId9" Type="http://schemas.openxmlformats.org/officeDocument/2006/relationships/image" Target="../media/image332.pdf"/><Relationship Id="rId6" Type="http://schemas.openxmlformats.org/officeDocument/2006/relationships/image" Target="../media/image329.png"/><Relationship Id="rId7" Type="http://schemas.openxmlformats.org/officeDocument/2006/relationships/image" Target="../media/image330.pdf"/><Relationship Id="rId8" Type="http://schemas.openxmlformats.org/officeDocument/2006/relationships/image" Target="../media/image331.png"/><Relationship Id="rId33" Type="http://schemas.openxmlformats.org/officeDocument/2006/relationships/image" Target="../media/image356.pdf"/><Relationship Id="rId34" Type="http://schemas.openxmlformats.org/officeDocument/2006/relationships/image" Target="../media/image357.png"/><Relationship Id="rId35" Type="http://schemas.openxmlformats.org/officeDocument/2006/relationships/image" Target="../media/image358.pdf"/><Relationship Id="rId36" Type="http://schemas.openxmlformats.org/officeDocument/2006/relationships/image" Target="../media/image359.png"/><Relationship Id="rId10" Type="http://schemas.openxmlformats.org/officeDocument/2006/relationships/image" Target="../media/image333.png"/><Relationship Id="rId11" Type="http://schemas.openxmlformats.org/officeDocument/2006/relationships/image" Target="../media/image334.pdf"/><Relationship Id="rId12" Type="http://schemas.openxmlformats.org/officeDocument/2006/relationships/image" Target="../media/image335.png"/><Relationship Id="rId13" Type="http://schemas.openxmlformats.org/officeDocument/2006/relationships/image" Target="../media/image336.pdf"/><Relationship Id="rId14" Type="http://schemas.openxmlformats.org/officeDocument/2006/relationships/image" Target="../media/image337.png"/><Relationship Id="rId15" Type="http://schemas.openxmlformats.org/officeDocument/2006/relationships/image" Target="../media/image338.pdf"/><Relationship Id="rId16" Type="http://schemas.openxmlformats.org/officeDocument/2006/relationships/image" Target="../media/image339.png"/><Relationship Id="rId17" Type="http://schemas.openxmlformats.org/officeDocument/2006/relationships/image" Target="../media/image340.pdf"/><Relationship Id="rId18" Type="http://schemas.openxmlformats.org/officeDocument/2006/relationships/image" Target="../media/image341.png"/><Relationship Id="rId19" Type="http://schemas.openxmlformats.org/officeDocument/2006/relationships/image" Target="../media/image342.pdf"/><Relationship Id="rId37" Type="http://schemas.openxmlformats.org/officeDocument/2006/relationships/image" Target="../media/image360.pdf"/><Relationship Id="rId38" Type="http://schemas.openxmlformats.org/officeDocument/2006/relationships/image" Target="../media/image361.png"/><Relationship Id="rId39" Type="http://schemas.openxmlformats.org/officeDocument/2006/relationships/image" Target="../media/image362.pdf"/><Relationship Id="rId40" Type="http://schemas.openxmlformats.org/officeDocument/2006/relationships/image" Target="../media/image363.png"/><Relationship Id="rId41" Type="http://schemas.openxmlformats.org/officeDocument/2006/relationships/image" Target="../media/image364.pdf"/><Relationship Id="rId42" Type="http://schemas.openxmlformats.org/officeDocument/2006/relationships/image" Target="../media/image365.png"/></Relationships>
</file>

<file path=ppt/slides/_rels/slide2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75.png"/><Relationship Id="rId21" Type="http://schemas.openxmlformats.org/officeDocument/2006/relationships/image" Target="../media/image124.pdf"/><Relationship Id="rId22" Type="http://schemas.openxmlformats.org/officeDocument/2006/relationships/image" Target="../media/image125.png"/><Relationship Id="rId23" Type="http://schemas.openxmlformats.org/officeDocument/2006/relationships/image" Target="../media/image126.pdf"/><Relationship Id="rId24" Type="http://schemas.openxmlformats.org/officeDocument/2006/relationships/image" Target="../media/image127.png"/><Relationship Id="rId25" Type="http://schemas.openxmlformats.org/officeDocument/2006/relationships/image" Target="../media/image118.pdf"/><Relationship Id="rId26" Type="http://schemas.openxmlformats.org/officeDocument/2006/relationships/image" Target="../media/image119.png"/><Relationship Id="rId27" Type="http://schemas.openxmlformats.org/officeDocument/2006/relationships/image" Target="../media/image120.pdf"/><Relationship Id="rId28" Type="http://schemas.openxmlformats.org/officeDocument/2006/relationships/image" Target="../media/image121.png"/><Relationship Id="rId29" Type="http://schemas.openxmlformats.org/officeDocument/2006/relationships/image" Target="../media/image122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0.pdf"/><Relationship Id="rId4" Type="http://schemas.openxmlformats.org/officeDocument/2006/relationships/image" Target="../media/image91.png"/><Relationship Id="rId5" Type="http://schemas.openxmlformats.org/officeDocument/2006/relationships/image" Target="../media/image92.pdf"/><Relationship Id="rId30" Type="http://schemas.openxmlformats.org/officeDocument/2006/relationships/image" Target="../media/image123.png"/><Relationship Id="rId31" Type="http://schemas.openxmlformats.org/officeDocument/2006/relationships/image" Target="../media/image376.pdf"/><Relationship Id="rId32" Type="http://schemas.openxmlformats.org/officeDocument/2006/relationships/image" Target="../media/image377.png"/><Relationship Id="rId9" Type="http://schemas.openxmlformats.org/officeDocument/2006/relationships/image" Target="../media/image368.pdf"/><Relationship Id="rId6" Type="http://schemas.openxmlformats.org/officeDocument/2006/relationships/image" Target="../media/image93.png"/><Relationship Id="rId7" Type="http://schemas.openxmlformats.org/officeDocument/2006/relationships/image" Target="../media/image366.pdf"/><Relationship Id="rId8" Type="http://schemas.openxmlformats.org/officeDocument/2006/relationships/image" Target="../media/image367.png"/><Relationship Id="rId33" Type="http://schemas.openxmlformats.org/officeDocument/2006/relationships/image" Target="../media/image378.pdf"/><Relationship Id="rId34" Type="http://schemas.openxmlformats.org/officeDocument/2006/relationships/image" Target="../media/image379.png"/><Relationship Id="rId35" Type="http://schemas.openxmlformats.org/officeDocument/2006/relationships/image" Target="../media/image380.pdf"/><Relationship Id="rId36" Type="http://schemas.openxmlformats.org/officeDocument/2006/relationships/image" Target="../media/image381.png"/><Relationship Id="rId10" Type="http://schemas.openxmlformats.org/officeDocument/2006/relationships/image" Target="../media/image369.png"/><Relationship Id="rId11" Type="http://schemas.openxmlformats.org/officeDocument/2006/relationships/image" Target="../media/image98.pdf"/><Relationship Id="rId12" Type="http://schemas.openxmlformats.org/officeDocument/2006/relationships/image" Target="../media/image99.png"/><Relationship Id="rId13" Type="http://schemas.openxmlformats.org/officeDocument/2006/relationships/image" Target="../media/image100.pdf"/><Relationship Id="rId14" Type="http://schemas.openxmlformats.org/officeDocument/2006/relationships/image" Target="../media/image101.png"/><Relationship Id="rId15" Type="http://schemas.openxmlformats.org/officeDocument/2006/relationships/image" Target="../media/image370.pdf"/><Relationship Id="rId16" Type="http://schemas.openxmlformats.org/officeDocument/2006/relationships/image" Target="../media/image371.png"/><Relationship Id="rId17" Type="http://schemas.openxmlformats.org/officeDocument/2006/relationships/image" Target="../media/image372.pdf"/><Relationship Id="rId18" Type="http://schemas.openxmlformats.org/officeDocument/2006/relationships/image" Target="../media/image373.png"/><Relationship Id="rId19" Type="http://schemas.openxmlformats.org/officeDocument/2006/relationships/image" Target="../media/image374.pdf"/><Relationship Id="rId37" Type="http://schemas.openxmlformats.org/officeDocument/2006/relationships/image" Target="../media/image382.pdf"/><Relationship Id="rId38" Type="http://schemas.openxmlformats.org/officeDocument/2006/relationships/image" Target="../media/image383.png"/><Relationship Id="rId39" Type="http://schemas.openxmlformats.org/officeDocument/2006/relationships/image" Target="../media/image384.pdf"/><Relationship Id="rId40" Type="http://schemas.openxmlformats.org/officeDocument/2006/relationships/image" Target="../media/image385.png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03.png"/><Relationship Id="rId21" Type="http://schemas.openxmlformats.org/officeDocument/2006/relationships/image" Target="../media/image404.pdf"/><Relationship Id="rId22" Type="http://schemas.openxmlformats.org/officeDocument/2006/relationships/image" Target="../media/image405.png"/><Relationship Id="rId23" Type="http://schemas.openxmlformats.org/officeDocument/2006/relationships/image" Target="../media/image406.pdf"/><Relationship Id="rId24" Type="http://schemas.openxmlformats.org/officeDocument/2006/relationships/image" Target="../media/image407.png"/><Relationship Id="rId25" Type="http://schemas.openxmlformats.org/officeDocument/2006/relationships/image" Target="../media/image408.pdf"/><Relationship Id="rId26" Type="http://schemas.openxmlformats.org/officeDocument/2006/relationships/image" Target="../media/image409.png"/><Relationship Id="rId27" Type="http://schemas.openxmlformats.org/officeDocument/2006/relationships/image" Target="../media/image410.pdf"/><Relationship Id="rId28" Type="http://schemas.openxmlformats.org/officeDocument/2006/relationships/image" Target="../media/image411.png"/><Relationship Id="rId29" Type="http://schemas.openxmlformats.org/officeDocument/2006/relationships/image" Target="../media/image412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6.pdf"/><Relationship Id="rId4" Type="http://schemas.openxmlformats.org/officeDocument/2006/relationships/image" Target="../media/image387.png"/><Relationship Id="rId5" Type="http://schemas.openxmlformats.org/officeDocument/2006/relationships/image" Target="../media/image388.pdf"/><Relationship Id="rId30" Type="http://schemas.openxmlformats.org/officeDocument/2006/relationships/image" Target="../media/image413.png"/><Relationship Id="rId31" Type="http://schemas.openxmlformats.org/officeDocument/2006/relationships/image" Target="../media/image414.pdf"/><Relationship Id="rId32" Type="http://schemas.openxmlformats.org/officeDocument/2006/relationships/image" Target="../media/image415.png"/><Relationship Id="rId9" Type="http://schemas.openxmlformats.org/officeDocument/2006/relationships/image" Target="../media/image392.pdf"/><Relationship Id="rId6" Type="http://schemas.openxmlformats.org/officeDocument/2006/relationships/image" Target="../media/image389.png"/><Relationship Id="rId7" Type="http://schemas.openxmlformats.org/officeDocument/2006/relationships/image" Target="../media/image390.pdf"/><Relationship Id="rId8" Type="http://schemas.openxmlformats.org/officeDocument/2006/relationships/image" Target="../media/image391.png"/><Relationship Id="rId33" Type="http://schemas.openxmlformats.org/officeDocument/2006/relationships/image" Target="../media/image416.pdf"/><Relationship Id="rId34" Type="http://schemas.openxmlformats.org/officeDocument/2006/relationships/image" Target="../media/image417.png"/><Relationship Id="rId35" Type="http://schemas.openxmlformats.org/officeDocument/2006/relationships/image" Target="../media/image418.pdf"/><Relationship Id="rId36" Type="http://schemas.openxmlformats.org/officeDocument/2006/relationships/image" Target="../media/image419.png"/><Relationship Id="rId10" Type="http://schemas.openxmlformats.org/officeDocument/2006/relationships/image" Target="../media/image393.png"/><Relationship Id="rId11" Type="http://schemas.openxmlformats.org/officeDocument/2006/relationships/image" Target="../media/image394.pdf"/><Relationship Id="rId12" Type="http://schemas.openxmlformats.org/officeDocument/2006/relationships/image" Target="../media/image395.png"/><Relationship Id="rId13" Type="http://schemas.openxmlformats.org/officeDocument/2006/relationships/image" Target="../media/image396.pdf"/><Relationship Id="rId14" Type="http://schemas.openxmlformats.org/officeDocument/2006/relationships/image" Target="../media/image397.png"/><Relationship Id="rId15" Type="http://schemas.openxmlformats.org/officeDocument/2006/relationships/image" Target="../media/image398.pdf"/><Relationship Id="rId16" Type="http://schemas.openxmlformats.org/officeDocument/2006/relationships/image" Target="../media/image399.png"/><Relationship Id="rId17" Type="http://schemas.openxmlformats.org/officeDocument/2006/relationships/image" Target="../media/image400.pdf"/><Relationship Id="rId18" Type="http://schemas.openxmlformats.org/officeDocument/2006/relationships/image" Target="../media/image401.png"/><Relationship Id="rId19" Type="http://schemas.openxmlformats.org/officeDocument/2006/relationships/image" Target="../media/image402.pdf"/><Relationship Id="rId37" Type="http://schemas.openxmlformats.org/officeDocument/2006/relationships/image" Target="../media/image420.pdf"/><Relationship Id="rId38" Type="http://schemas.openxmlformats.org/officeDocument/2006/relationships/image" Target="../media/image4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df"/><Relationship Id="rId4" Type="http://schemas.openxmlformats.org/officeDocument/2006/relationships/image" Target="../media/image343.png"/><Relationship Id="rId5" Type="http://schemas.openxmlformats.org/officeDocument/2006/relationships/image" Target="../media/image422.pdf"/><Relationship Id="rId6" Type="http://schemas.openxmlformats.org/officeDocument/2006/relationships/image" Target="../media/image423.png"/><Relationship Id="rId7" Type="http://schemas.openxmlformats.org/officeDocument/2006/relationships/image" Target="../media/image424.pdf"/><Relationship Id="rId8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5" Type="http://schemas.openxmlformats.org/officeDocument/2006/relationships/image" Target="../media/image11.pd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8.pdf"/><Relationship Id="rId20" Type="http://schemas.openxmlformats.org/officeDocument/2006/relationships/image" Target="../media/image437.png"/><Relationship Id="rId21" Type="http://schemas.openxmlformats.org/officeDocument/2006/relationships/image" Target="../media/image438.pdf"/><Relationship Id="rId22" Type="http://schemas.openxmlformats.org/officeDocument/2006/relationships/image" Target="../media/image439.png"/><Relationship Id="rId23" Type="http://schemas.openxmlformats.org/officeDocument/2006/relationships/image" Target="../media/image440.tiff"/><Relationship Id="rId24" Type="http://schemas.openxmlformats.org/officeDocument/2006/relationships/image" Target="../media/image441.pdf"/><Relationship Id="rId25" Type="http://schemas.openxmlformats.org/officeDocument/2006/relationships/image" Target="../media/image442.png"/><Relationship Id="rId26" Type="http://schemas.openxmlformats.org/officeDocument/2006/relationships/image" Target="../media/image443.pdf"/><Relationship Id="rId27" Type="http://schemas.openxmlformats.org/officeDocument/2006/relationships/image" Target="../media/image444.png"/><Relationship Id="rId10" Type="http://schemas.openxmlformats.org/officeDocument/2006/relationships/image" Target="../media/image429.png"/><Relationship Id="rId11" Type="http://schemas.openxmlformats.org/officeDocument/2006/relationships/image" Target="../media/image330.pdf"/><Relationship Id="rId12" Type="http://schemas.openxmlformats.org/officeDocument/2006/relationships/image" Target="../media/image331.png"/><Relationship Id="rId13" Type="http://schemas.openxmlformats.org/officeDocument/2006/relationships/image" Target="../media/image430.pdf"/><Relationship Id="rId14" Type="http://schemas.openxmlformats.org/officeDocument/2006/relationships/image" Target="../media/image431.png"/><Relationship Id="rId15" Type="http://schemas.openxmlformats.org/officeDocument/2006/relationships/image" Target="../media/image432.pdf"/><Relationship Id="rId16" Type="http://schemas.openxmlformats.org/officeDocument/2006/relationships/image" Target="../media/image433.png"/><Relationship Id="rId17" Type="http://schemas.openxmlformats.org/officeDocument/2006/relationships/image" Target="../media/image434.pdf"/><Relationship Id="rId18" Type="http://schemas.openxmlformats.org/officeDocument/2006/relationships/image" Target="../media/image435.png"/><Relationship Id="rId19" Type="http://schemas.openxmlformats.org/officeDocument/2006/relationships/image" Target="../media/image436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6" Type="http://schemas.openxmlformats.org/officeDocument/2006/relationships/image" Target="../media/image329.png"/><Relationship Id="rId7" Type="http://schemas.openxmlformats.org/officeDocument/2006/relationships/image" Target="../media/image426.pdf"/><Relationship Id="rId8" Type="http://schemas.openxmlformats.org/officeDocument/2006/relationships/image" Target="../media/image42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5.pdf"/><Relationship Id="rId20" Type="http://schemas.openxmlformats.org/officeDocument/2006/relationships/image" Target="../media/image454.png"/><Relationship Id="rId21" Type="http://schemas.openxmlformats.org/officeDocument/2006/relationships/image" Target="../media/image455.pdf"/><Relationship Id="rId22" Type="http://schemas.openxmlformats.org/officeDocument/2006/relationships/image" Target="../media/image456.png"/><Relationship Id="rId23" Type="http://schemas.openxmlformats.org/officeDocument/2006/relationships/image" Target="../media/image457.pdf"/><Relationship Id="rId24" Type="http://schemas.openxmlformats.org/officeDocument/2006/relationships/image" Target="../media/image458.png"/><Relationship Id="rId25" Type="http://schemas.openxmlformats.org/officeDocument/2006/relationships/image" Target="../media/image459.pdf"/><Relationship Id="rId26" Type="http://schemas.openxmlformats.org/officeDocument/2006/relationships/image" Target="../media/image460.png"/><Relationship Id="rId10" Type="http://schemas.openxmlformats.org/officeDocument/2006/relationships/image" Target="../media/image446.png"/><Relationship Id="rId11" Type="http://schemas.openxmlformats.org/officeDocument/2006/relationships/image" Target="../media/image330.pdf"/><Relationship Id="rId12" Type="http://schemas.openxmlformats.org/officeDocument/2006/relationships/image" Target="../media/image331.png"/><Relationship Id="rId13" Type="http://schemas.openxmlformats.org/officeDocument/2006/relationships/image" Target="../media/image447.pdf"/><Relationship Id="rId14" Type="http://schemas.openxmlformats.org/officeDocument/2006/relationships/image" Target="../media/image448.png"/><Relationship Id="rId15" Type="http://schemas.openxmlformats.org/officeDocument/2006/relationships/image" Target="../media/image449.pdf"/><Relationship Id="rId16" Type="http://schemas.openxmlformats.org/officeDocument/2006/relationships/image" Target="../media/image450.png"/><Relationship Id="rId17" Type="http://schemas.openxmlformats.org/officeDocument/2006/relationships/image" Target="../media/image451.pdf"/><Relationship Id="rId18" Type="http://schemas.openxmlformats.org/officeDocument/2006/relationships/image" Target="../media/image452.png"/><Relationship Id="rId19" Type="http://schemas.openxmlformats.org/officeDocument/2006/relationships/image" Target="../media/image45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6" Type="http://schemas.openxmlformats.org/officeDocument/2006/relationships/image" Target="../media/image329.png"/><Relationship Id="rId7" Type="http://schemas.openxmlformats.org/officeDocument/2006/relationships/image" Target="../media/image281.pdf"/><Relationship Id="rId8" Type="http://schemas.openxmlformats.org/officeDocument/2006/relationships/image" Target="../media/image28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7.pdf"/><Relationship Id="rId20" Type="http://schemas.openxmlformats.org/officeDocument/2006/relationships/image" Target="../media/image478.png"/><Relationship Id="rId21" Type="http://schemas.openxmlformats.org/officeDocument/2006/relationships/image" Target="../media/image479.pdf"/><Relationship Id="rId22" Type="http://schemas.openxmlformats.org/officeDocument/2006/relationships/image" Target="../media/image480.png"/><Relationship Id="rId23" Type="http://schemas.openxmlformats.org/officeDocument/2006/relationships/image" Target="../media/image457.pdf"/><Relationship Id="rId24" Type="http://schemas.openxmlformats.org/officeDocument/2006/relationships/image" Target="../media/image458.png"/><Relationship Id="rId25" Type="http://schemas.openxmlformats.org/officeDocument/2006/relationships/image" Target="../media/image459.pdf"/><Relationship Id="rId26" Type="http://schemas.openxmlformats.org/officeDocument/2006/relationships/image" Target="../media/image460.png"/><Relationship Id="rId10" Type="http://schemas.openxmlformats.org/officeDocument/2006/relationships/image" Target="../media/image468.png"/><Relationship Id="rId11" Type="http://schemas.openxmlformats.org/officeDocument/2006/relationships/image" Target="../media/image469.pdf"/><Relationship Id="rId12" Type="http://schemas.openxmlformats.org/officeDocument/2006/relationships/image" Target="../media/image470.png"/><Relationship Id="rId13" Type="http://schemas.openxmlformats.org/officeDocument/2006/relationships/image" Target="../media/image471.pdf"/><Relationship Id="rId14" Type="http://schemas.openxmlformats.org/officeDocument/2006/relationships/image" Target="../media/image472.png"/><Relationship Id="rId15" Type="http://schemas.openxmlformats.org/officeDocument/2006/relationships/image" Target="../media/image473.pdf"/><Relationship Id="rId16" Type="http://schemas.openxmlformats.org/officeDocument/2006/relationships/image" Target="../media/image474.png"/><Relationship Id="rId17" Type="http://schemas.openxmlformats.org/officeDocument/2006/relationships/image" Target="../media/image475.pdf"/><Relationship Id="rId18" Type="http://schemas.openxmlformats.org/officeDocument/2006/relationships/image" Target="../media/image476.png"/><Relationship Id="rId19" Type="http://schemas.openxmlformats.org/officeDocument/2006/relationships/image" Target="../media/image47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1.pdf"/><Relationship Id="rId4" Type="http://schemas.openxmlformats.org/officeDocument/2006/relationships/image" Target="../media/image462.png"/><Relationship Id="rId5" Type="http://schemas.openxmlformats.org/officeDocument/2006/relationships/image" Target="../media/image463.pdf"/><Relationship Id="rId6" Type="http://schemas.openxmlformats.org/officeDocument/2006/relationships/image" Target="../media/image464.png"/><Relationship Id="rId7" Type="http://schemas.openxmlformats.org/officeDocument/2006/relationships/image" Target="../media/image465.pdf"/><Relationship Id="rId8" Type="http://schemas.openxmlformats.org/officeDocument/2006/relationships/image" Target="../media/image46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3.pdf"/><Relationship Id="rId20" Type="http://schemas.openxmlformats.org/officeDocument/2006/relationships/image" Target="../media/image494.png"/><Relationship Id="rId21" Type="http://schemas.openxmlformats.org/officeDocument/2006/relationships/image" Target="../media/image495.pdf"/><Relationship Id="rId22" Type="http://schemas.openxmlformats.org/officeDocument/2006/relationships/image" Target="../media/image496.png"/><Relationship Id="rId10" Type="http://schemas.openxmlformats.org/officeDocument/2006/relationships/image" Target="../media/image484.png"/><Relationship Id="rId11" Type="http://schemas.openxmlformats.org/officeDocument/2006/relationships/image" Target="../media/image485.pdf"/><Relationship Id="rId12" Type="http://schemas.openxmlformats.org/officeDocument/2006/relationships/image" Target="../media/image486.png"/><Relationship Id="rId13" Type="http://schemas.openxmlformats.org/officeDocument/2006/relationships/image" Target="../media/image487.pdf"/><Relationship Id="rId14" Type="http://schemas.openxmlformats.org/officeDocument/2006/relationships/image" Target="../media/image488.png"/><Relationship Id="rId15" Type="http://schemas.openxmlformats.org/officeDocument/2006/relationships/image" Target="../media/image489.pdf"/><Relationship Id="rId16" Type="http://schemas.openxmlformats.org/officeDocument/2006/relationships/image" Target="../media/image490.png"/><Relationship Id="rId17" Type="http://schemas.openxmlformats.org/officeDocument/2006/relationships/image" Target="../media/image491.pdf"/><Relationship Id="rId18" Type="http://schemas.openxmlformats.org/officeDocument/2006/relationships/image" Target="../media/image492.png"/><Relationship Id="rId19" Type="http://schemas.openxmlformats.org/officeDocument/2006/relationships/image" Target="../media/image49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6" Type="http://schemas.openxmlformats.org/officeDocument/2006/relationships/image" Target="../media/image329.png"/><Relationship Id="rId7" Type="http://schemas.openxmlformats.org/officeDocument/2006/relationships/image" Target="../media/image481.pdf"/><Relationship Id="rId8" Type="http://schemas.openxmlformats.org/officeDocument/2006/relationships/image" Target="../media/image48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3.png"/><Relationship Id="rId12" Type="http://schemas.openxmlformats.org/officeDocument/2006/relationships/image" Target="../media/image504.pdf"/><Relationship Id="rId13" Type="http://schemas.openxmlformats.org/officeDocument/2006/relationships/image" Target="../media/image505.png"/><Relationship Id="rId14" Type="http://schemas.openxmlformats.org/officeDocument/2006/relationships/image" Target="../media/image506.pdf"/><Relationship Id="rId15" Type="http://schemas.openxmlformats.org/officeDocument/2006/relationships/image" Target="../media/image507.png"/><Relationship Id="rId16" Type="http://schemas.openxmlformats.org/officeDocument/2006/relationships/image" Target="../media/image508.pdf"/><Relationship Id="rId17" Type="http://schemas.openxmlformats.org/officeDocument/2006/relationships/image" Target="../media/image509.png"/><Relationship Id="rId18" Type="http://schemas.openxmlformats.org/officeDocument/2006/relationships/image" Target="../media/image510.pdf"/><Relationship Id="rId19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7.tiff"/><Relationship Id="rId4" Type="http://schemas.openxmlformats.org/officeDocument/2006/relationships/image" Target="../media/image498.pdf"/><Relationship Id="rId5" Type="http://schemas.openxmlformats.org/officeDocument/2006/relationships/image" Target="../media/image499.png"/><Relationship Id="rId6" Type="http://schemas.openxmlformats.org/officeDocument/2006/relationships/image" Target="../media/image493.pdf"/><Relationship Id="rId7" Type="http://schemas.openxmlformats.org/officeDocument/2006/relationships/image" Target="../media/image494.png"/><Relationship Id="rId8" Type="http://schemas.openxmlformats.org/officeDocument/2006/relationships/image" Target="../media/image500.pdf"/><Relationship Id="rId9" Type="http://schemas.openxmlformats.org/officeDocument/2006/relationships/image" Target="../media/image501.png"/><Relationship Id="rId10" Type="http://schemas.openxmlformats.org/officeDocument/2006/relationships/image" Target="../media/image502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tiff"/><Relationship Id="rId4" Type="http://schemas.openxmlformats.org/officeDocument/2006/relationships/image" Target="../media/image513.pdf"/><Relationship Id="rId5" Type="http://schemas.openxmlformats.org/officeDocument/2006/relationships/image" Target="../media/image514.png"/><Relationship Id="rId6" Type="http://schemas.openxmlformats.org/officeDocument/2006/relationships/image" Target="../media/image515.pdf"/><Relationship Id="rId7" Type="http://schemas.openxmlformats.org/officeDocument/2006/relationships/image" Target="../media/image516.png"/><Relationship Id="rId8" Type="http://schemas.openxmlformats.org/officeDocument/2006/relationships/image" Target="../media/image517.pdf"/><Relationship Id="rId9" Type="http://schemas.openxmlformats.org/officeDocument/2006/relationships/image" Target="../media/image518.png"/><Relationship Id="rId10" Type="http://schemas.openxmlformats.org/officeDocument/2006/relationships/image" Target="../media/image519.pdf"/><Relationship Id="rId11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df"/><Relationship Id="rId4" Type="http://schemas.openxmlformats.org/officeDocument/2006/relationships/image" Target="../media/image522.png"/><Relationship Id="rId5" Type="http://schemas.openxmlformats.org/officeDocument/2006/relationships/image" Target="../media/image493.pdf"/><Relationship Id="rId6" Type="http://schemas.openxmlformats.org/officeDocument/2006/relationships/image" Target="../media/image494.png"/><Relationship Id="rId7" Type="http://schemas.openxmlformats.org/officeDocument/2006/relationships/image" Target="../media/image523.pdf"/><Relationship Id="rId8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1.pdf"/><Relationship Id="rId12" Type="http://schemas.openxmlformats.org/officeDocument/2006/relationships/image" Target="../media/image5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3.pdf"/><Relationship Id="rId4" Type="http://schemas.openxmlformats.org/officeDocument/2006/relationships/image" Target="../media/image494.png"/><Relationship Id="rId5" Type="http://schemas.openxmlformats.org/officeDocument/2006/relationships/image" Target="../media/image525.pdf"/><Relationship Id="rId6" Type="http://schemas.openxmlformats.org/officeDocument/2006/relationships/image" Target="../media/image526.png"/><Relationship Id="rId7" Type="http://schemas.openxmlformats.org/officeDocument/2006/relationships/image" Target="../media/image527.pdf"/><Relationship Id="rId8" Type="http://schemas.openxmlformats.org/officeDocument/2006/relationships/image" Target="../media/image528.png"/><Relationship Id="rId9" Type="http://schemas.openxmlformats.org/officeDocument/2006/relationships/image" Target="../media/image529.pdf"/><Relationship Id="rId10" Type="http://schemas.openxmlformats.org/officeDocument/2006/relationships/image" Target="../media/image5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pdf"/><Relationship Id="rId4" Type="http://schemas.openxmlformats.org/officeDocument/2006/relationships/image" Target="../media/image534.png"/><Relationship Id="rId5" Type="http://schemas.openxmlformats.org/officeDocument/2006/relationships/image" Target="../media/image493.pdf"/><Relationship Id="rId6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5.pdf"/><Relationship Id="rId20" Type="http://schemas.openxmlformats.org/officeDocument/2006/relationships/image" Target="../media/image544.png"/><Relationship Id="rId21" Type="http://schemas.openxmlformats.org/officeDocument/2006/relationships/image" Target="../media/image545.pdf"/><Relationship Id="rId22" Type="http://schemas.openxmlformats.org/officeDocument/2006/relationships/image" Target="../media/image546.png"/><Relationship Id="rId10" Type="http://schemas.openxmlformats.org/officeDocument/2006/relationships/image" Target="../media/image486.png"/><Relationship Id="rId11" Type="http://schemas.openxmlformats.org/officeDocument/2006/relationships/image" Target="../media/image487.pdf"/><Relationship Id="rId12" Type="http://schemas.openxmlformats.org/officeDocument/2006/relationships/image" Target="../media/image488.png"/><Relationship Id="rId13" Type="http://schemas.openxmlformats.org/officeDocument/2006/relationships/image" Target="../media/image537.pdf"/><Relationship Id="rId14" Type="http://schemas.openxmlformats.org/officeDocument/2006/relationships/image" Target="../media/image538.png"/><Relationship Id="rId15" Type="http://schemas.openxmlformats.org/officeDocument/2006/relationships/image" Target="../media/image539.pdf"/><Relationship Id="rId16" Type="http://schemas.openxmlformats.org/officeDocument/2006/relationships/image" Target="../media/image540.png"/><Relationship Id="rId17" Type="http://schemas.openxmlformats.org/officeDocument/2006/relationships/image" Target="../media/image541.pdf"/><Relationship Id="rId18" Type="http://schemas.openxmlformats.org/officeDocument/2006/relationships/image" Target="../media/image542.png"/><Relationship Id="rId19" Type="http://schemas.openxmlformats.org/officeDocument/2006/relationships/image" Target="../media/image54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5.pdf"/><Relationship Id="rId4" Type="http://schemas.openxmlformats.org/officeDocument/2006/relationships/image" Target="../media/image536.png"/><Relationship Id="rId5" Type="http://schemas.openxmlformats.org/officeDocument/2006/relationships/image" Target="../media/image326.pdf"/><Relationship Id="rId6" Type="http://schemas.openxmlformats.org/officeDocument/2006/relationships/image" Target="../media/image327.png"/><Relationship Id="rId7" Type="http://schemas.openxmlformats.org/officeDocument/2006/relationships/image" Target="../media/image328.pdf"/><Relationship Id="rId8" Type="http://schemas.openxmlformats.org/officeDocument/2006/relationships/image" Target="../media/image32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df"/><Relationship Id="rId12" Type="http://schemas.openxmlformats.org/officeDocument/2006/relationships/image" Target="../media/image22.png"/><Relationship Id="rId13" Type="http://schemas.openxmlformats.org/officeDocument/2006/relationships/image" Target="../media/image23.pdf"/><Relationship Id="rId14" Type="http://schemas.openxmlformats.org/officeDocument/2006/relationships/image" Target="../media/image24.png"/><Relationship Id="rId15" Type="http://schemas.openxmlformats.org/officeDocument/2006/relationships/image" Target="../media/image25.pdf"/><Relationship Id="rId16" Type="http://schemas.openxmlformats.org/officeDocument/2006/relationships/image" Target="../media/image26.png"/><Relationship Id="rId17" Type="http://schemas.openxmlformats.org/officeDocument/2006/relationships/image" Target="../media/image27.pdf"/><Relationship Id="rId1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image" Target="../media/image17.pdf"/><Relationship Id="rId8" Type="http://schemas.openxmlformats.org/officeDocument/2006/relationships/image" Target="../media/image18.png"/><Relationship Id="rId9" Type="http://schemas.openxmlformats.org/officeDocument/2006/relationships/image" Target="../media/image19.pdf"/><Relationship Id="rId10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3.pdf"/><Relationship Id="rId1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7.pdf"/><Relationship Id="rId4" Type="http://schemas.openxmlformats.org/officeDocument/2006/relationships/image" Target="../media/image548.png"/><Relationship Id="rId5" Type="http://schemas.openxmlformats.org/officeDocument/2006/relationships/image" Target="../media/image549.pdf"/><Relationship Id="rId6" Type="http://schemas.openxmlformats.org/officeDocument/2006/relationships/image" Target="../media/image550.png"/><Relationship Id="rId7" Type="http://schemas.openxmlformats.org/officeDocument/2006/relationships/image" Target="../media/image551.pdf"/><Relationship Id="rId8" Type="http://schemas.openxmlformats.org/officeDocument/2006/relationships/image" Target="../media/image552.png"/><Relationship Id="rId9" Type="http://schemas.openxmlformats.org/officeDocument/2006/relationships/image" Target="../media/image543.pdf"/><Relationship Id="rId10" Type="http://schemas.openxmlformats.org/officeDocument/2006/relationships/image" Target="../media/image5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df"/><Relationship Id="rId4" Type="http://schemas.openxmlformats.org/officeDocument/2006/relationships/image" Target="../media/image556.png"/><Relationship Id="rId5" Type="http://schemas.openxmlformats.org/officeDocument/2006/relationships/image" Target="../media/image543.pdf"/><Relationship Id="rId6" Type="http://schemas.openxmlformats.org/officeDocument/2006/relationships/image" Target="../media/image544.png"/><Relationship Id="rId7" Type="http://schemas.openxmlformats.org/officeDocument/2006/relationships/image" Target="../media/image557.pdf"/><Relationship Id="rId8" Type="http://schemas.openxmlformats.org/officeDocument/2006/relationships/image" Target="../media/image5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70.png"/><Relationship Id="rId21" Type="http://schemas.openxmlformats.org/officeDocument/2006/relationships/image" Target="../media/image571.pdf"/><Relationship Id="rId22" Type="http://schemas.openxmlformats.org/officeDocument/2006/relationships/image" Target="../media/image572.png"/><Relationship Id="rId23" Type="http://schemas.openxmlformats.org/officeDocument/2006/relationships/image" Target="../media/image573.pdf"/><Relationship Id="rId24" Type="http://schemas.openxmlformats.org/officeDocument/2006/relationships/image" Target="../media/image574.png"/><Relationship Id="rId25" Type="http://schemas.openxmlformats.org/officeDocument/2006/relationships/image" Target="../media/image575.pdf"/><Relationship Id="rId26" Type="http://schemas.openxmlformats.org/officeDocument/2006/relationships/image" Target="../media/image576.png"/><Relationship Id="rId27" Type="http://schemas.openxmlformats.org/officeDocument/2006/relationships/image" Target="../media/image577.pdf"/><Relationship Id="rId28" Type="http://schemas.openxmlformats.org/officeDocument/2006/relationships/image" Target="../media/image578.png"/><Relationship Id="rId29" Type="http://schemas.openxmlformats.org/officeDocument/2006/relationships/image" Target="../media/image579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30" Type="http://schemas.openxmlformats.org/officeDocument/2006/relationships/image" Target="../media/image580.png"/><Relationship Id="rId31" Type="http://schemas.openxmlformats.org/officeDocument/2006/relationships/image" Target="../media/image581.pdf"/><Relationship Id="rId32" Type="http://schemas.openxmlformats.org/officeDocument/2006/relationships/image" Target="../media/image582.png"/><Relationship Id="rId9" Type="http://schemas.openxmlformats.org/officeDocument/2006/relationships/image" Target="../media/image559.pdf"/><Relationship Id="rId6" Type="http://schemas.openxmlformats.org/officeDocument/2006/relationships/image" Target="../media/image329.png"/><Relationship Id="rId7" Type="http://schemas.openxmlformats.org/officeDocument/2006/relationships/image" Target="../media/image485.pdf"/><Relationship Id="rId8" Type="http://schemas.openxmlformats.org/officeDocument/2006/relationships/image" Target="../media/image486.png"/><Relationship Id="rId33" Type="http://schemas.openxmlformats.org/officeDocument/2006/relationships/image" Target="../media/image583.pdf"/><Relationship Id="rId34" Type="http://schemas.openxmlformats.org/officeDocument/2006/relationships/image" Target="../media/image584.png"/><Relationship Id="rId10" Type="http://schemas.openxmlformats.org/officeDocument/2006/relationships/image" Target="../media/image560.png"/><Relationship Id="rId11" Type="http://schemas.openxmlformats.org/officeDocument/2006/relationships/image" Target="../media/image561.pdf"/><Relationship Id="rId12" Type="http://schemas.openxmlformats.org/officeDocument/2006/relationships/image" Target="../media/image562.png"/><Relationship Id="rId13" Type="http://schemas.openxmlformats.org/officeDocument/2006/relationships/image" Target="../media/image563.pdf"/><Relationship Id="rId14" Type="http://schemas.openxmlformats.org/officeDocument/2006/relationships/image" Target="../media/image564.png"/><Relationship Id="rId15" Type="http://schemas.openxmlformats.org/officeDocument/2006/relationships/image" Target="../media/image565.pdf"/><Relationship Id="rId16" Type="http://schemas.openxmlformats.org/officeDocument/2006/relationships/image" Target="../media/image566.png"/><Relationship Id="rId17" Type="http://schemas.openxmlformats.org/officeDocument/2006/relationships/image" Target="../media/image567.pdf"/><Relationship Id="rId18" Type="http://schemas.openxmlformats.org/officeDocument/2006/relationships/image" Target="../media/image568.png"/><Relationship Id="rId19" Type="http://schemas.openxmlformats.org/officeDocument/2006/relationships/image" Target="../media/image569.pdf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1.pdf"/><Relationship Id="rId20" Type="http://schemas.openxmlformats.org/officeDocument/2006/relationships/image" Target="../media/image121.png"/><Relationship Id="rId21" Type="http://schemas.openxmlformats.org/officeDocument/2006/relationships/image" Target="../media/image122.pdf"/><Relationship Id="rId22" Type="http://schemas.openxmlformats.org/officeDocument/2006/relationships/image" Target="../media/image123.png"/><Relationship Id="rId23" Type="http://schemas.openxmlformats.org/officeDocument/2006/relationships/image" Target="../media/image100.pdf"/><Relationship Id="rId24" Type="http://schemas.openxmlformats.org/officeDocument/2006/relationships/image" Target="../media/image101.png"/><Relationship Id="rId25" Type="http://schemas.openxmlformats.org/officeDocument/2006/relationships/image" Target="../media/image581.pdf"/><Relationship Id="rId26" Type="http://schemas.openxmlformats.org/officeDocument/2006/relationships/image" Target="../media/image582.png"/><Relationship Id="rId27" Type="http://schemas.openxmlformats.org/officeDocument/2006/relationships/image" Target="../media/image597.pdf"/><Relationship Id="rId28" Type="http://schemas.openxmlformats.org/officeDocument/2006/relationships/image" Target="../media/image598.png"/><Relationship Id="rId29" Type="http://schemas.openxmlformats.org/officeDocument/2006/relationships/image" Target="../media/image599.pdf"/><Relationship Id="rId30" Type="http://schemas.openxmlformats.org/officeDocument/2006/relationships/image" Target="../media/image600.png"/><Relationship Id="rId10" Type="http://schemas.openxmlformats.org/officeDocument/2006/relationships/image" Target="../media/image592.png"/><Relationship Id="rId11" Type="http://schemas.openxmlformats.org/officeDocument/2006/relationships/image" Target="../media/image593.pdf"/><Relationship Id="rId12" Type="http://schemas.openxmlformats.org/officeDocument/2006/relationships/image" Target="../media/image594.png"/><Relationship Id="rId13" Type="http://schemas.openxmlformats.org/officeDocument/2006/relationships/image" Target="../media/image595.pdf"/><Relationship Id="rId14" Type="http://schemas.openxmlformats.org/officeDocument/2006/relationships/image" Target="../media/image596.png"/><Relationship Id="rId15" Type="http://schemas.openxmlformats.org/officeDocument/2006/relationships/image" Target="../media/image124.pdf"/><Relationship Id="rId16" Type="http://schemas.openxmlformats.org/officeDocument/2006/relationships/image" Target="../media/image125.png"/><Relationship Id="rId17" Type="http://schemas.openxmlformats.org/officeDocument/2006/relationships/image" Target="../media/image126.pdf"/><Relationship Id="rId18" Type="http://schemas.openxmlformats.org/officeDocument/2006/relationships/image" Target="../media/image127.png"/><Relationship Id="rId19" Type="http://schemas.openxmlformats.org/officeDocument/2006/relationships/image" Target="../media/image120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5.pdf"/><Relationship Id="rId4" Type="http://schemas.openxmlformats.org/officeDocument/2006/relationships/image" Target="../media/image586.png"/><Relationship Id="rId5" Type="http://schemas.openxmlformats.org/officeDocument/2006/relationships/image" Target="../media/image587.pdf"/><Relationship Id="rId6" Type="http://schemas.openxmlformats.org/officeDocument/2006/relationships/image" Target="../media/image588.png"/><Relationship Id="rId7" Type="http://schemas.openxmlformats.org/officeDocument/2006/relationships/image" Target="../media/image589.pdf"/><Relationship Id="rId8" Type="http://schemas.openxmlformats.org/officeDocument/2006/relationships/image" Target="../media/image5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df"/><Relationship Id="rId4" Type="http://schemas.openxmlformats.org/officeDocument/2006/relationships/image" Target="../media/image602.png"/><Relationship Id="rId5" Type="http://schemas.openxmlformats.org/officeDocument/2006/relationships/image" Target="../media/image603.pdf"/><Relationship Id="rId6" Type="http://schemas.openxmlformats.org/officeDocument/2006/relationships/image" Target="../media/image604.png"/><Relationship Id="rId7" Type="http://schemas.openxmlformats.org/officeDocument/2006/relationships/image" Target="../media/image571.pdf"/><Relationship Id="rId8" Type="http://schemas.openxmlformats.org/officeDocument/2006/relationships/image" Target="../media/image572.png"/><Relationship Id="rId9" Type="http://schemas.openxmlformats.org/officeDocument/2006/relationships/image" Target="../media/image605.pdf"/><Relationship Id="rId10" Type="http://schemas.openxmlformats.org/officeDocument/2006/relationships/image" Target="../media/image6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9.pdf"/><Relationship Id="rId20" Type="http://schemas.openxmlformats.org/officeDocument/2006/relationships/image" Target="../media/image614.png"/><Relationship Id="rId21" Type="http://schemas.openxmlformats.org/officeDocument/2006/relationships/image" Target="../media/image615.pdf"/><Relationship Id="rId22" Type="http://schemas.openxmlformats.org/officeDocument/2006/relationships/image" Target="../media/image616.png"/><Relationship Id="rId23" Type="http://schemas.openxmlformats.org/officeDocument/2006/relationships/image" Target="../media/image617.pdf"/><Relationship Id="rId24" Type="http://schemas.openxmlformats.org/officeDocument/2006/relationships/image" Target="../media/image618.png"/><Relationship Id="rId25" Type="http://schemas.openxmlformats.org/officeDocument/2006/relationships/image" Target="../media/image619.pdf"/><Relationship Id="rId26" Type="http://schemas.openxmlformats.org/officeDocument/2006/relationships/image" Target="../media/image620.png"/><Relationship Id="rId27" Type="http://schemas.openxmlformats.org/officeDocument/2006/relationships/image" Target="../media/image621.pdf"/><Relationship Id="rId28" Type="http://schemas.openxmlformats.org/officeDocument/2006/relationships/image" Target="../media/image622.png"/><Relationship Id="rId29" Type="http://schemas.openxmlformats.org/officeDocument/2006/relationships/image" Target="../media/image623.pdf"/><Relationship Id="rId30" Type="http://schemas.openxmlformats.org/officeDocument/2006/relationships/image" Target="../media/image624.png"/><Relationship Id="rId10" Type="http://schemas.openxmlformats.org/officeDocument/2006/relationships/image" Target="../media/image560.png"/><Relationship Id="rId11" Type="http://schemas.openxmlformats.org/officeDocument/2006/relationships/image" Target="../media/image563.pdf"/><Relationship Id="rId12" Type="http://schemas.openxmlformats.org/officeDocument/2006/relationships/image" Target="../media/image564.png"/><Relationship Id="rId13" Type="http://schemas.openxmlformats.org/officeDocument/2006/relationships/image" Target="../media/image607.pdf"/><Relationship Id="rId14" Type="http://schemas.openxmlformats.org/officeDocument/2006/relationships/image" Target="../media/image608.png"/><Relationship Id="rId15" Type="http://schemas.openxmlformats.org/officeDocument/2006/relationships/image" Target="../media/image609.pdf"/><Relationship Id="rId16" Type="http://schemas.openxmlformats.org/officeDocument/2006/relationships/image" Target="../media/image610.png"/><Relationship Id="rId17" Type="http://schemas.openxmlformats.org/officeDocument/2006/relationships/image" Target="../media/image611.pdf"/><Relationship Id="rId18" Type="http://schemas.openxmlformats.org/officeDocument/2006/relationships/image" Target="../media/image612.png"/><Relationship Id="rId19" Type="http://schemas.openxmlformats.org/officeDocument/2006/relationships/image" Target="../media/image61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328.pdf"/><Relationship Id="rId6" Type="http://schemas.openxmlformats.org/officeDocument/2006/relationships/image" Target="../media/image329.png"/><Relationship Id="rId7" Type="http://schemas.openxmlformats.org/officeDocument/2006/relationships/image" Target="../media/image485.pdf"/><Relationship Id="rId8" Type="http://schemas.openxmlformats.org/officeDocument/2006/relationships/image" Target="../media/image486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9.pdf"/><Relationship Id="rId20" Type="http://schemas.openxmlformats.org/officeDocument/2006/relationships/image" Target="../media/image125.png"/><Relationship Id="rId21" Type="http://schemas.openxmlformats.org/officeDocument/2006/relationships/image" Target="../media/image126.pdf"/><Relationship Id="rId22" Type="http://schemas.openxmlformats.org/officeDocument/2006/relationships/image" Target="../media/image127.png"/><Relationship Id="rId23" Type="http://schemas.openxmlformats.org/officeDocument/2006/relationships/image" Target="../media/image120.pdf"/><Relationship Id="rId24" Type="http://schemas.openxmlformats.org/officeDocument/2006/relationships/image" Target="../media/image121.png"/><Relationship Id="rId25" Type="http://schemas.openxmlformats.org/officeDocument/2006/relationships/image" Target="../media/image122.pdf"/><Relationship Id="rId26" Type="http://schemas.openxmlformats.org/officeDocument/2006/relationships/image" Target="../media/image123.png"/><Relationship Id="rId10" Type="http://schemas.openxmlformats.org/officeDocument/2006/relationships/image" Target="../media/image630.png"/><Relationship Id="rId11" Type="http://schemas.openxmlformats.org/officeDocument/2006/relationships/image" Target="../media/image98.pdf"/><Relationship Id="rId12" Type="http://schemas.openxmlformats.org/officeDocument/2006/relationships/image" Target="../media/image99.png"/><Relationship Id="rId13" Type="http://schemas.openxmlformats.org/officeDocument/2006/relationships/image" Target="../media/image100.pdf"/><Relationship Id="rId14" Type="http://schemas.openxmlformats.org/officeDocument/2006/relationships/image" Target="../media/image101.png"/><Relationship Id="rId15" Type="http://schemas.openxmlformats.org/officeDocument/2006/relationships/image" Target="../media/image631.pdf"/><Relationship Id="rId16" Type="http://schemas.openxmlformats.org/officeDocument/2006/relationships/image" Target="../media/image632.png"/><Relationship Id="rId17" Type="http://schemas.openxmlformats.org/officeDocument/2006/relationships/image" Target="../media/image106.pdf"/><Relationship Id="rId18" Type="http://schemas.openxmlformats.org/officeDocument/2006/relationships/image" Target="../media/image107.png"/><Relationship Id="rId19" Type="http://schemas.openxmlformats.org/officeDocument/2006/relationships/image" Target="../media/image124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25.pdf"/><Relationship Id="rId4" Type="http://schemas.openxmlformats.org/officeDocument/2006/relationships/image" Target="../media/image626.png"/><Relationship Id="rId5" Type="http://schemas.openxmlformats.org/officeDocument/2006/relationships/image" Target="../media/image627.pdf"/><Relationship Id="rId6" Type="http://schemas.openxmlformats.org/officeDocument/2006/relationships/image" Target="../media/image628.png"/><Relationship Id="rId7" Type="http://schemas.openxmlformats.org/officeDocument/2006/relationships/image" Target="../media/image591.pdf"/><Relationship Id="rId8" Type="http://schemas.openxmlformats.org/officeDocument/2006/relationships/image" Target="../media/image592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9.png"/><Relationship Id="rId20" Type="http://schemas.openxmlformats.org/officeDocument/2006/relationships/image" Target="../media/image650.pdf"/><Relationship Id="rId21" Type="http://schemas.openxmlformats.org/officeDocument/2006/relationships/image" Target="../media/image651.png"/><Relationship Id="rId22" Type="http://schemas.openxmlformats.org/officeDocument/2006/relationships/image" Target="../media/image652.pdf"/><Relationship Id="rId23" Type="http://schemas.openxmlformats.org/officeDocument/2006/relationships/image" Target="../media/image653.png"/><Relationship Id="rId24" Type="http://schemas.openxmlformats.org/officeDocument/2006/relationships/image" Target="../media/image654.pdf"/><Relationship Id="rId25" Type="http://schemas.openxmlformats.org/officeDocument/2006/relationships/image" Target="../media/image655.png"/><Relationship Id="rId26" Type="http://schemas.openxmlformats.org/officeDocument/2006/relationships/image" Target="../media/image656.pdf"/><Relationship Id="rId27" Type="http://schemas.openxmlformats.org/officeDocument/2006/relationships/image" Target="../media/image657.png"/><Relationship Id="rId28" Type="http://schemas.openxmlformats.org/officeDocument/2006/relationships/image" Target="../media/image658.pdf"/><Relationship Id="rId29" Type="http://schemas.openxmlformats.org/officeDocument/2006/relationships/image" Target="../media/image659.png"/><Relationship Id="rId10" Type="http://schemas.openxmlformats.org/officeDocument/2006/relationships/image" Target="../media/image640.pdf"/><Relationship Id="rId11" Type="http://schemas.openxmlformats.org/officeDocument/2006/relationships/image" Target="../media/image641.png"/><Relationship Id="rId12" Type="http://schemas.openxmlformats.org/officeDocument/2006/relationships/image" Target="../media/image642.pdf"/><Relationship Id="rId13" Type="http://schemas.openxmlformats.org/officeDocument/2006/relationships/image" Target="../media/image643.png"/><Relationship Id="rId14" Type="http://schemas.openxmlformats.org/officeDocument/2006/relationships/image" Target="../media/image644.pdf"/><Relationship Id="rId15" Type="http://schemas.openxmlformats.org/officeDocument/2006/relationships/image" Target="../media/image645.png"/><Relationship Id="rId16" Type="http://schemas.openxmlformats.org/officeDocument/2006/relationships/image" Target="../media/image646.pdf"/><Relationship Id="rId17" Type="http://schemas.openxmlformats.org/officeDocument/2006/relationships/image" Target="../media/image647.png"/><Relationship Id="rId18" Type="http://schemas.openxmlformats.org/officeDocument/2006/relationships/image" Target="../media/image648.pdf"/><Relationship Id="rId19" Type="http://schemas.openxmlformats.org/officeDocument/2006/relationships/image" Target="../media/image6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3.tiff"/><Relationship Id="rId4" Type="http://schemas.openxmlformats.org/officeDocument/2006/relationships/image" Target="../media/image634.pdf"/><Relationship Id="rId5" Type="http://schemas.openxmlformats.org/officeDocument/2006/relationships/image" Target="../media/image635.png"/><Relationship Id="rId6" Type="http://schemas.openxmlformats.org/officeDocument/2006/relationships/image" Target="../media/image636.pdf"/><Relationship Id="rId7" Type="http://schemas.openxmlformats.org/officeDocument/2006/relationships/image" Target="../media/image637.png"/><Relationship Id="rId8" Type="http://schemas.openxmlformats.org/officeDocument/2006/relationships/image" Target="../media/image638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tiff"/><Relationship Id="rId4" Type="http://schemas.openxmlformats.org/officeDocument/2006/relationships/image" Target="../media/image661.pdf"/><Relationship Id="rId5" Type="http://schemas.openxmlformats.org/officeDocument/2006/relationships/image" Target="../media/image662.png"/><Relationship Id="rId6" Type="http://schemas.openxmlformats.org/officeDocument/2006/relationships/image" Target="../media/image613.pdf"/><Relationship Id="rId7" Type="http://schemas.openxmlformats.org/officeDocument/2006/relationships/image" Target="../media/image614.png"/><Relationship Id="rId8" Type="http://schemas.openxmlformats.org/officeDocument/2006/relationships/image" Target="../media/image631.pdf"/><Relationship Id="rId9" Type="http://schemas.openxmlformats.org/officeDocument/2006/relationships/image" Target="../media/image632.png"/><Relationship Id="rId10" Type="http://schemas.openxmlformats.org/officeDocument/2006/relationships/image" Target="../media/image663.pdf"/><Relationship Id="rId11" Type="http://schemas.openxmlformats.org/officeDocument/2006/relationships/image" Target="../media/image6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5.pdf"/><Relationship Id="rId4" Type="http://schemas.openxmlformats.org/officeDocument/2006/relationships/image" Target="../media/image666.png"/><Relationship Id="rId5" Type="http://schemas.openxmlformats.org/officeDocument/2006/relationships/image" Target="../media/image667.pdf"/><Relationship Id="rId6" Type="http://schemas.openxmlformats.org/officeDocument/2006/relationships/image" Target="../media/image668.png"/><Relationship Id="rId7" Type="http://schemas.openxmlformats.org/officeDocument/2006/relationships/image" Target="../media/image613.pdf"/><Relationship Id="rId8" Type="http://schemas.openxmlformats.org/officeDocument/2006/relationships/image" Target="../media/image6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5" Type="http://schemas.openxmlformats.org/officeDocument/2006/relationships/image" Target="../media/image31.pd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71.pdf"/><Relationship Id="rId21" Type="http://schemas.openxmlformats.org/officeDocument/2006/relationships/image" Target="../media/image672.png"/><Relationship Id="rId22" Type="http://schemas.openxmlformats.org/officeDocument/2006/relationships/image" Target="../media/image633.tiff"/><Relationship Id="rId23" Type="http://schemas.openxmlformats.org/officeDocument/2006/relationships/image" Target="../media/image673.pdf"/><Relationship Id="rId24" Type="http://schemas.openxmlformats.org/officeDocument/2006/relationships/image" Target="../media/image674.png"/><Relationship Id="rId25" Type="http://schemas.openxmlformats.org/officeDocument/2006/relationships/image" Target="../media/image675.pdf"/><Relationship Id="rId26" Type="http://schemas.openxmlformats.org/officeDocument/2006/relationships/image" Target="../media/image676.png"/><Relationship Id="rId27" Type="http://schemas.openxmlformats.org/officeDocument/2006/relationships/image" Target="../media/image677.pdf"/><Relationship Id="rId28" Type="http://schemas.openxmlformats.org/officeDocument/2006/relationships/image" Target="../media/image678.png"/><Relationship Id="rId29" Type="http://schemas.openxmlformats.org/officeDocument/2006/relationships/image" Target="../media/image390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2.tiff"/><Relationship Id="rId4" Type="http://schemas.openxmlformats.org/officeDocument/2006/relationships/image" Target="../media/image669.pdf"/><Relationship Id="rId5" Type="http://schemas.openxmlformats.org/officeDocument/2006/relationships/image" Target="../media/image670.png"/><Relationship Id="rId30" Type="http://schemas.openxmlformats.org/officeDocument/2006/relationships/image" Target="../media/image391.png"/><Relationship Id="rId31" Type="http://schemas.openxmlformats.org/officeDocument/2006/relationships/image" Target="../media/image392.pdf"/><Relationship Id="rId32" Type="http://schemas.openxmlformats.org/officeDocument/2006/relationships/image" Target="../media/image393.png"/><Relationship Id="rId9" Type="http://schemas.openxmlformats.org/officeDocument/2006/relationships/image" Target="../media/image639.png"/><Relationship Id="rId6" Type="http://schemas.openxmlformats.org/officeDocument/2006/relationships/image" Target="../media/image636.pdf"/><Relationship Id="rId7" Type="http://schemas.openxmlformats.org/officeDocument/2006/relationships/image" Target="../media/image637.png"/><Relationship Id="rId8" Type="http://schemas.openxmlformats.org/officeDocument/2006/relationships/image" Target="../media/image638.pdf"/><Relationship Id="rId33" Type="http://schemas.openxmlformats.org/officeDocument/2006/relationships/image" Target="../media/image394.pdf"/><Relationship Id="rId34" Type="http://schemas.openxmlformats.org/officeDocument/2006/relationships/image" Target="../media/image395.png"/><Relationship Id="rId35" Type="http://schemas.openxmlformats.org/officeDocument/2006/relationships/image" Target="../media/image396.pdf"/><Relationship Id="rId36" Type="http://schemas.openxmlformats.org/officeDocument/2006/relationships/image" Target="../media/image397.png"/><Relationship Id="rId10" Type="http://schemas.openxmlformats.org/officeDocument/2006/relationships/image" Target="../media/image640.pdf"/><Relationship Id="rId11" Type="http://schemas.openxmlformats.org/officeDocument/2006/relationships/image" Target="../media/image641.png"/><Relationship Id="rId12" Type="http://schemas.openxmlformats.org/officeDocument/2006/relationships/image" Target="../media/image642.pdf"/><Relationship Id="rId13" Type="http://schemas.openxmlformats.org/officeDocument/2006/relationships/image" Target="../media/image643.png"/><Relationship Id="rId14" Type="http://schemas.openxmlformats.org/officeDocument/2006/relationships/image" Target="../media/image644.pdf"/><Relationship Id="rId15" Type="http://schemas.openxmlformats.org/officeDocument/2006/relationships/image" Target="../media/image645.png"/><Relationship Id="rId16" Type="http://schemas.openxmlformats.org/officeDocument/2006/relationships/image" Target="../media/image646.pdf"/><Relationship Id="rId17" Type="http://schemas.openxmlformats.org/officeDocument/2006/relationships/image" Target="../media/image647.png"/><Relationship Id="rId18" Type="http://schemas.openxmlformats.org/officeDocument/2006/relationships/image" Target="../media/image648.pdf"/><Relationship Id="rId19" Type="http://schemas.openxmlformats.org/officeDocument/2006/relationships/image" Target="../media/image649.png"/><Relationship Id="rId37" Type="http://schemas.openxmlformats.org/officeDocument/2006/relationships/image" Target="../media/image398.pdf"/><Relationship Id="rId38" Type="http://schemas.openxmlformats.org/officeDocument/2006/relationships/image" Target="../media/image399.png"/><Relationship Id="rId39" Type="http://schemas.openxmlformats.org/officeDocument/2006/relationships/image" Target="../media/image679.pdf"/><Relationship Id="rId40" Type="http://schemas.openxmlformats.org/officeDocument/2006/relationships/image" Target="../media/image6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92.png"/><Relationship Id="rId21" Type="http://schemas.openxmlformats.org/officeDocument/2006/relationships/image" Target="../media/image693.pdf"/><Relationship Id="rId22" Type="http://schemas.openxmlformats.org/officeDocument/2006/relationships/image" Target="../media/image694.png"/><Relationship Id="rId23" Type="http://schemas.openxmlformats.org/officeDocument/2006/relationships/image" Target="../media/image695.pdf"/><Relationship Id="rId24" Type="http://schemas.openxmlformats.org/officeDocument/2006/relationships/image" Target="../media/image696.png"/><Relationship Id="rId25" Type="http://schemas.openxmlformats.org/officeDocument/2006/relationships/image" Target="../media/image697.pdf"/><Relationship Id="rId26" Type="http://schemas.openxmlformats.org/officeDocument/2006/relationships/image" Target="../media/image698.png"/><Relationship Id="rId27" Type="http://schemas.openxmlformats.org/officeDocument/2006/relationships/image" Target="../media/image699.pdf"/><Relationship Id="rId28" Type="http://schemas.openxmlformats.org/officeDocument/2006/relationships/image" Target="../media/image700.png"/><Relationship Id="rId29" Type="http://schemas.openxmlformats.org/officeDocument/2006/relationships/image" Target="../media/image70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609.pdf"/><Relationship Id="rId30" Type="http://schemas.openxmlformats.org/officeDocument/2006/relationships/image" Target="../media/image702.png"/><Relationship Id="rId31" Type="http://schemas.openxmlformats.org/officeDocument/2006/relationships/image" Target="../media/image703.pdf"/><Relationship Id="rId32" Type="http://schemas.openxmlformats.org/officeDocument/2006/relationships/image" Target="../media/image704.png"/><Relationship Id="rId9" Type="http://schemas.openxmlformats.org/officeDocument/2006/relationships/image" Target="../media/image683.pdf"/><Relationship Id="rId6" Type="http://schemas.openxmlformats.org/officeDocument/2006/relationships/image" Target="../media/image610.png"/><Relationship Id="rId7" Type="http://schemas.openxmlformats.org/officeDocument/2006/relationships/image" Target="../media/image681.pdf"/><Relationship Id="rId8" Type="http://schemas.openxmlformats.org/officeDocument/2006/relationships/image" Target="../media/image682.png"/><Relationship Id="rId33" Type="http://schemas.openxmlformats.org/officeDocument/2006/relationships/image" Target="../media/image705.pdf"/><Relationship Id="rId34" Type="http://schemas.openxmlformats.org/officeDocument/2006/relationships/image" Target="../media/image706.png"/><Relationship Id="rId35" Type="http://schemas.openxmlformats.org/officeDocument/2006/relationships/image" Target="../media/image707.pdf"/><Relationship Id="rId36" Type="http://schemas.openxmlformats.org/officeDocument/2006/relationships/image" Target="../media/image708.png"/><Relationship Id="rId10" Type="http://schemas.openxmlformats.org/officeDocument/2006/relationships/image" Target="../media/image684.png"/><Relationship Id="rId11" Type="http://schemas.openxmlformats.org/officeDocument/2006/relationships/image" Target="../media/image685.pdf"/><Relationship Id="rId12" Type="http://schemas.openxmlformats.org/officeDocument/2006/relationships/image" Target="../media/image686.png"/><Relationship Id="rId13" Type="http://schemas.openxmlformats.org/officeDocument/2006/relationships/image" Target="../media/image687.pdf"/><Relationship Id="rId14" Type="http://schemas.openxmlformats.org/officeDocument/2006/relationships/image" Target="../media/image688.png"/><Relationship Id="rId15" Type="http://schemas.openxmlformats.org/officeDocument/2006/relationships/image" Target="../media/image689.pdf"/><Relationship Id="rId16" Type="http://schemas.openxmlformats.org/officeDocument/2006/relationships/image" Target="../media/image690.png"/><Relationship Id="rId17" Type="http://schemas.openxmlformats.org/officeDocument/2006/relationships/image" Target="../media/image485.pdf"/><Relationship Id="rId18" Type="http://schemas.openxmlformats.org/officeDocument/2006/relationships/image" Target="../media/image486.png"/><Relationship Id="rId19" Type="http://schemas.openxmlformats.org/officeDocument/2006/relationships/image" Target="../media/image691.pdf"/><Relationship Id="rId37" Type="http://schemas.openxmlformats.org/officeDocument/2006/relationships/image" Target="../media/image709.pdf"/><Relationship Id="rId38" Type="http://schemas.openxmlformats.org/officeDocument/2006/relationships/image" Target="../media/image710.png"/><Relationship Id="rId39" Type="http://schemas.openxmlformats.org/officeDocument/2006/relationships/image" Target="../media/image711.pdf"/><Relationship Id="rId40" Type="http://schemas.openxmlformats.org/officeDocument/2006/relationships/image" Target="../media/image712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9.png"/><Relationship Id="rId20" Type="http://schemas.openxmlformats.org/officeDocument/2006/relationships/image" Target="../media/image730.png"/><Relationship Id="rId10" Type="http://schemas.openxmlformats.org/officeDocument/2006/relationships/image" Target="../media/image720.tiff"/><Relationship Id="rId11" Type="http://schemas.openxmlformats.org/officeDocument/2006/relationships/image" Target="../media/image721.pdf"/><Relationship Id="rId12" Type="http://schemas.openxmlformats.org/officeDocument/2006/relationships/image" Target="../media/image722.png"/><Relationship Id="rId13" Type="http://schemas.openxmlformats.org/officeDocument/2006/relationships/image" Target="../media/image723.pdf"/><Relationship Id="rId14" Type="http://schemas.openxmlformats.org/officeDocument/2006/relationships/image" Target="../media/image724.png"/><Relationship Id="rId15" Type="http://schemas.openxmlformats.org/officeDocument/2006/relationships/image" Target="../media/image725.pdf"/><Relationship Id="rId16" Type="http://schemas.openxmlformats.org/officeDocument/2006/relationships/image" Target="../media/image726.png"/><Relationship Id="rId17" Type="http://schemas.openxmlformats.org/officeDocument/2006/relationships/image" Target="../media/image727.pdf"/><Relationship Id="rId18" Type="http://schemas.openxmlformats.org/officeDocument/2006/relationships/image" Target="../media/image728.png"/><Relationship Id="rId19" Type="http://schemas.openxmlformats.org/officeDocument/2006/relationships/image" Target="../media/image729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3.tiff"/><Relationship Id="rId4" Type="http://schemas.openxmlformats.org/officeDocument/2006/relationships/image" Target="../media/image714.tiff"/><Relationship Id="rId5" Type="http://schemas.openxmlformats.org/officeDocument/2006/relationships/image" Target="../media/image715.tiff"/><Relationship Id="rId6" Type="http://schemas.openxmlformats.org/officeDocument/2006/relationships/image" Target="../media/image716.tiff"/><Relationship Id="rId7" Type="http://schemas.openxmlformats.org/officeDocument/2006/relationships/image" Target="../media/image717.tiff"/><Relationship Id="rId8" Type="http://schemas.openxmlformats.org/officeDocument/2006/relationships/image" Target="../media/image718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df"/><Relationship Id="rId4" Type="http://schemas.openxmlformats.org/officeDocument/2006/relationships/image" Target="../media/image732.png"/><Relationship Id="rId5" Type="http://schemas.openxmlformats.org/officeDocument/2006/relationships/image" Target="../media/image733.pdf"/><Relationship Id="rId6" Type="http://schemas.openxmlformats.org/officeDocument/2006/relationships/image" Target="../media/image7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1.pdf"/><Relationship Id="rId20" Type="http://schemas.openxmlformats.org/officeDocument/2006/relationships/image" Target="../media/image688.png"/><Relationship Id="rId21" Type="http://schemas.openxmlformats.org/officeDocument/2006/relationships/image" Target="../media/image739.pdf"/><Relationship Id="rId22" Type="http://schemas.openxmlformats.org/officeDocument/2006/relationships/image" Target="../media/image740.png"/><Relationship Id="rId23" Type="http://schemas.openxmlformats.org/officeDocument/2006/relationships/image" Target="../media/image695.pdf"/><Relationship Id="rId24" Type="http://schemas.openxmlformats.org/officeDocument/2006/relationships/image" Target="../media/image696.png"/><Relationship Id="rId25" Type="http://schemas.openxmlformats.org/officeDocument/2006/relationships/image" Target="../media/image741.pdf"/><Relationship Id="rId26" Type="http://schemas.openxmlformats.org/officeDocument/2006/relationships/image" Target="../media/image742.png"/><Relationship Id="rId27" Type="http://schemas.openxmlformats.org/officeDocument/2006/relationships/image" Target="../media/image743.pdf"/><Relationship Id="rId28" Type="http://schemas.openxmlformats.org/officeDocument/2006/relationships/image" Target="../media/image744.png"/><Relationship Id="rId10" Type="http://schemas.openxmlformats.org/officeDocument/2006/relationships/image" Target="../media/image682.png"/><Relationship Id="rId11" Type="http://schemas.openxmlformats.org/officeDocument/2006/relationships/image" Target="../media/image683.pdf"/><Relationship Id="rId12" Type="http://schemas.openxmlformats.org/officeDocument/2006/relationships/image" Target="../media/image684.png"/><Relationship Id="rId13" Type="http://schemas.openxmlformats.org/officeDocument/2006/relationships/image" Target="../media/image689.pdf"/><Relationship Id="rId14" Type="http://schemas.openxmlformats.org/officeDocument/2006/relationships/image" Target="../media/image690.png"/><Relationship Id="rId15" Type="http://schemas.openxmlformats.org/officeDocument/2006/relationships/image" Target="../media/image485.pdf"/><Relationship Id="rId16" Type="http://schemas.openxmlformats.org/officeDocument/2006/relationships/image" Target="../media/image486.png"/><Relationship Id="rId17" Type="http://schemas.openxmlformats.org/officeDocument/2006/relationships/image" Target="../media/image737.pdf"/><Relationship Id="rId18" Type="http://schemas.openxmlformats.org/officeDocument/2006/relationships/image" Target="../media/image738.png"/><Relationship Id="rId19" Type="http://schemas.openxmlformats.org/officeDocument/2006/relationships/image" Target="../media/image68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5.pdf"/><Relationship Id="rId4" Type="http://schemas.openxmlformats.org/officeDocument/2006/relationships/image" Target="../media/image736.png"/><Relationship Id="rId5" Type="http://schemas.openxmlformats.org/officeDocument/2006/relationships/image" Target="../media/image326.pdf"/><Relationship Id="rId6" Type="http://schemas.openxmlformats.org/officeDocument/2006/relationships/image" Target="../media/image327.png"/><Relationship Id="rId7" Type="http://schemas.openxmlformats.org/officeDocument/2006/relationships/image" Target="../media/image609.pdf"/><Relationship Id="rId8" Type="http://schemas.openxmlformats.org/officeDocument/2006/relationships/image" Target="../media/image610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1.pdf"/><Relationship Id="rId20" Type="http://schemas.openxmlformats.org/officeDocument/2006/relationships/image" Target="../media/image762.png"/><Relationship Id="rId21" Type="http://schemas.openxmlformats.org/officeDocument/2006/relationships/image" Target="../media/image763.pdf"/><Relationship Id="rId22" Type="http://schemas.openxmlformats.org/officeDocument/2006/relationships/image" Target="../media/image764.png"/><Relationship Id="rId23" Type="http://schemas.openxmlformats.org/officeDocument/2006/relationships/image" Target="../media/image765.pdf"/><Relationship Id="rId24" Type="http://schemas.openxmlformats.org/officeDocument/2006/relationships/image" Target="../media/image766.png"/><Relationship Id="rId25" Type="http://schemas.openxmlformats.org/officeDocument/2006/relationships/image" Target="../media/image767.pdf"/><Relationship Id="rId26" Type="http://schemas.openxmlformats.org/officeDocument/2006/relationships/image" Target="../media/image768.png"/><Relationship Id="rId27" Type="http://schemas.openxmlformats.org/officeDocument/2006/relationships/image" Target="../media/image769.pdf"/><Relationship Id="rId28" Type="http://schemas.openxmlformats.org/officeDocument/2006/relationships/image" Target="../media/image770.png"/><Relationship Id="rId10" Type="http://schemas.openxmlformats.org/officeDocument/2006/relationships/image" Target="../media/image752.png"/><Relationship Id="rId11" Type="http://schemas.openxmlformats.org/officeDocument/2006/relationships/image" Target="../media/image753.pdf"/><Relationship Id="rId12" Type="http://schemas.openxmlformats.org/officeDocument/2006/relationships/image" Target="../media/image754.png"/><Relationship Id="rId13" Type="http://schemas.openxmlformats.org/officeDocument/2006/relationships/image" Target="../media/image755.pdf"/><Relationship Id="rId14" Type="http://schemas.openxmlformats.org/officeDocument/2006/relationships/image" Target="../media/image756.png"/><Relationship Id="rId15" Type="http://schemas.openxmlformats.org/officeDocument/2006/relationships/image" Target="../media/image757.pdf"/><Relationship Id="rId16" Type="http://schemas.openxmlformats.org/officeDocument/2006/relationships/image" Target="../media/image758.png"/><Relationship Id="rId17" Type="http://schemas.openxmlformats.org/officeDocument/2006/relationships/image" Target="../media/image759.pdf"/><Relationship Id="rId18" Type="http://schemas.openxmlformats.org/officeDocument/2006/relationships/image" Target="../media/image760.png"/><Relationship Id="rId19" Type="http://schemas.openxmlformats.org/officeDocument/2006/relationships/image" Target="../media/image76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5.pdf"/><Relationship Id="rId4" Type="http://schemas.openxmlformats.org/officeDocument/2006/relationships/image" Target="../media/image746.png"/><Relationship Id="rId5" Type="http://schemas.openxmlformats.org/officeDocument/2006/relationships/image" Target="../media/image747.pdf"/><Relationship Id="rId6" Type="http://schemas.openxmlformats.org/officeDocument/2006/relationships/image" Target="../media/image748.png"/><Relationship Id="rId7" Type="http://schemas.openxmlformats.org/officeDocument/2006/relationships/image" Target="../media/image749.pdf"/><Relationship Id="rId8" Type="http://schemas.openxmlformats.org/officeDocument/2006/relationships/image" Target="../media/image750.png"/></Relationships>
</file>

<file path=ppt/slides/_rels/slide5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62.png"/><Relationship Id="rId21" Type="http://schemas.openxmlformats.org/officeDocument/2006/relationships/image" Target="../media/image763.pdf"/><Relationship Id="rId22" Type="http://schemas.openxmlformats.org/officeDocument/2006/relationships/image" Target="../media/image764.png"/><Relationship Id="rId23" Type="http://schemas.openxmlformats.org/officeDocument/2006/relationships/image" Target="../media/image765.pdf"/><Relationship Id="rId24" Type="http://schemas.openxmlformats.org/officeDocument/2006/relationships/image" Target="../media/image766.png"/><Relationship Id="rId25" Type="http://schemas.openxmlformats.org/officeDocument/2006/relationships/image" Target="../media/image767.pdf"/><Relationship Id="rId26" Type="http://schemas.openxmlformats.org/officeDocument/2006/relationships/image" Target="../media/image768.png"/><Relationship Id="rId27" Type="http://schemas.openxmlformats.org/officeDocument/2006/relationships/image" Target="../media/image771.pdf"/><Relationship Id="rId28" Type="http://schemas.openxmlformats.org/officeDocument/2006/relationships/image" Target="../media/image772.png"/><Relationship Id="rId29" Type="http://schemas.openxmlformats.org/officeDocument/2006/relationships/image" Target="../media/image769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5.pdf"/><Relationship Id="rId4" Type="http://schemas.openxmlformats.org/officeDocument/2006/relationships/image" Target="../media/image746.png"/><Relationship Id="rId5" Type="http://schemas.openxmlformats.org/officeDocument/2006/relationships/image" Target="../media/image747.pdf"/><Relationship Id="rId30" Type="http://schemas.openxmlformats.org/officeDocument/2006/relationships/image" Target="../media/image770.png"/><Relationship Id="rId31" Type="http://schemas.openxmlformats.org/officeDocument/2006/relationships/image" Target="../media/image773.pdf"/><Relationship Id="rId32" Type="http://schemas.openxmlformats.org/officeDocument/2006/relationships/image" Target="../media/image774.png"/><Relationship Id="rId9" Type="http://schemas.openxmlformats.org/officeDocument/2006/relationships/image" Target="../media/image751.pdf"/><Relationship Id="rId6" Type="http://schemas.openxmlformats.org/officeDocument/2006/relationships/image" Target="../media/image748.png"/><Relationship Id="rId7" Type="http://schemas.openxmlformats.org/officeDocument/2006/relationships/image" Target="../media/image749.pdf"/><Relationship Id="rId8" Type="http://schemas.openxmlformats.org/officeDocument/2006/relationships/image" Target="../media/image750.png"/><Relationship Id="rId33" Type="http://schemas.openxmlformats.org/officeDocument/2006/relationships/image" Target="../media/image775.pdf"/><Relationship Id="rId34" Type="http://schemas.openxmlformats.org/officeDocument/2006/relationships/image" Target="../media/image776.png"/><Relationship Id="rId35" Type="http://schemas.openxmlformats.org/officeDocument/2006/relationships/image" Target="../media/image777.pdf"/><Relationship Id="rId36" Type="http://schemas.openxmlformats.org/officeDocument/2006/relationships/image" Target="../media/image778.png"/><Relationship Id="rId10" Type="http://schemas.openxmlformats.org/officeDocument/2006/relationships/image" Target="../media/image752.png"/><Relationship Id="rId11" Type="http://schemas.openxmlformats.org/officeDocument/2006/relationships/image" Target="../media/image753.pdf"/><Relationship Id="rId12" Type="http://schemas.openxmlformats.org/officeDocument/2006/relationships/image" Target="../media/image754.png"/><Relationship Id="rId13" Type="http://schemas.openxmlformats.org/officeDocument/2006/relationships/image" Target="../media/image755.pdf"/><Relationship Id="rId14" Type="http://schemas.openxmlformats.org/officeDocument/2006/relationships/image" Target="../media/image756.png"/><Relationship Id="rId15" Type="http://schemas.openxmlformats.org/officeDocument/2006/relationships/image" Target="../media/image757.pdf"/><Relationship Id="rId16" Type="http://schemas.openxmlformats.org/officeDocument/2006/relationships/image" Target="../media/image758.png"/><Relationship Id="rId17" Type="http://schemas.openxmlformats.org/officeDocument/2006/relationships/image" Target="../media/image759.pdf"/><Relationship Id="rId18" Type="http://schemas.openxmlformats.org/officeDocument/2006/relationships/image" Target="../media/image760.png"/><Relationship Id="rId19" Type="http://schemas.openxmlformats.org/officeDocument/2006/relationships/image" Target="../media/image761.pdf"/><Relationship Id="rId37" Type="http://schemas.openxmlformats.org/officeDocument/2006/relationships/image" Target="../media/image779.pdf"/><Relationship Id="rId38" Type="http://schemas.openxmlformats.org/officeDocument/2006/relationships/image" Target="../media/image780.png"/><Relationship Id="rId39" Type="http://schemas.openxmlformats.org/officeDocument/2006/relationships/image" Target="../media/image781.pdf"/><Relationship Id="rId40" Type="http://schemas.openxmlformats.org/officeDocument/2006/relationships/image" Target="../media/image782.png"/><Relationship Id="rId41" Type="http://schemas.openxmlformats.org/officeDocument/2006/relationships/image" Target="../media/image783.pdf"/><Relationship Id="rId42" Type="http://schemas.openxmlformats.org/officeDocument/2006/relationships/image" Target="../media/image784.png"/></Relationships>
</file>

<file path=ppt/slides/_rels/slide5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58.png"/><Relationship Id="rId21" Type="http://schemas.openxmlformats.org/officeDocument/2006/relationships/image" Target="../media/image759.pdf"/><Relationship Id="rId22" Type="http://schemas.openxmlformats.org/officeDocument/2006/relationships/image" Target="../media/image760.png"/><Relationship Id="rId23" Type="http://schemas.openxmlformats.org/officeDocument/2006/relationships/image" Target="../media/image789.pdf"/><Relationship Id="rId24" Type="http://schemas.openxmlformats.org/officeDocument/2006/relationships/image" Target="../media/image790.png"/><Relationship Id="rId25" Type="http://schemas.openxmlformats.org/officeDocument/2006/relationships/image" Target="../media/image791.pdf"/><Relationship Id="rId26" Type="http://schemas.openxmlformats.org/officeDocument/2006/relationships/image" Target="../media/image792.png"/><Relationship Id="rId27" Type="http://schemas.openxmlformats.org/officeDocument/2006/relationships/image" Target="../media/image793.pdf"/><Relationship Id="rId28" Type="http://schemas.openxmlformats.org/officeDocument/2006/relationships/image" Target="../media/image794.png"/><Relationship Id="rId29" Type="http://schemas.openxmlformats.org/officeDocument/2006/relationships/image" Target="../media/image795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5.pdf"/><Relationship Id="rId4" Type="http://schemas.openxmlformats.org/officeDocument/2006/relationships/image" Target="../media/image786.png"/><Relationship Id="rId5" Type="http://schemas.openxmlformats.org/officeDocument/2006/relationships/image" Target="../media/image787.pdf"/><Relationship Id="rId30" Type="http://schemas.openxmlformats.org/officeDocument/2006/relationships/image" Target="../media/image796.png"/><Relationship Id="rId31" Type="http://schemas.openxmlformats.org/officeDocument/2006/relationships/image" Target="../media/image797.pdf"/><Relationship Id="rId32" Type="http://schemas.openxmlformats.org/officeDocument/2006/relationships/image" Target="../media/image798.png"/><Relationship Id="rId9" Type="http://schemas.openxmlformats.org/officeDocument/2006/relationships/image" Target="../media/image747.pdf"/><Relationship Id="rId6" Type="http://schemas.openxmlformats.org/officeDocument/2006/relationships/image" Target="../media/image788.png"/><Relationship Id="rId7" Type="http://schemas.openxmlformats.org/officeDocument/2006/relationships/image" Target="../media/image745.pdf"/><Relationship Id="rId8" Type="http://schemas.openxmlformats.org/officeDocument/2006/relationships/image" Target="../media/image746.png"/><Relationship Id="rId33" Type="http://schemas.openxmlformats.org/officeDocument/2006/relationships/image" Target="../media/image799.pdf"/><Relationship Id="rId34" Type="http://schemas.openxmlformats.org/officeDocument/2006/relationships/image" Target="../media/image800.png"/><Relationship Id="rId35" Type="http://schemas.openxmlformats.org/officeDocument/2006/relationships/image" Target="../media/image801.pdf"/><Relationship Id="rId36" Type="http://schemas.openxmlformats.org/officeDocument/2006/relationships/image" Target="../media/image802.png"/><Relationship Id="rId10" Type="http://schemas.openxmlformats.org/officeDocument/2006/relationships/image" Target="../media/image748.png"/><Relationship Id="rId11" Type="http://schemas.openxmlformats.org/officeDocument/2006/relationships/image" Target="../media/image749.pdf"/><Relationship Id="rId12" Type="http://schemas.openxmlformats.org/officeDocument/2006/relationships/image" Target="../media/image750.png"/><Relationship Id="rId13" Type="http://schemas.openxmlformats.org/officeDocument/2006/relationships/image" Target="../media/image751.pdf"/><Relationship Id="rId14" Type="http://schemas.openxmlformats.org/officeDocument/2006/relationships/image" Target="../media/image752.png"/><Relationship Id="rId15" Type="http://schemas.openxmlformats.org/officeDocument/2006/relationships/image" Target="../media/image753.pdf"/><Relationship Id="rId16" Type="http://schemas.openxmlformats.org/officeDocument/2006/relationships/image" Target="../media/image754.png"/><Relationship Id="rId17" Type="http://schemas.openxmlformats.org/officeDocument/2006/relationships/image" Target="../media/image755.pdf"/><Relationship Id="rId18" Type="http://schemas.openxmlformats.org/officeDocument/2006/relationships/image" Target="../media/image756.png"/><Relationship Id="rId19" Type="http://schemas.openxmlformats.org/officeDocument/2006/relationships/image" Target="../media/image757.pdf"/><Relationship Id="rId37" Type="http://schemas.openxmlformats.org/officeDocument/2006/relationships/image" Target="../media/image803.pdf"/><Relationship Id="rId38" Type="http://schemas.openxmlformats.org/officeDocument/2006/relationships/image" Target="../media/image804.png"/><Relationship Id="rId39" Type="http://schemas.openxmlformats.org/officeDocument/2006/relationships/image" Target="../media/image805.pdf"/><Relationship Id="rId40" Type="http://schemas.openxmlformats.org/officeDocument/2006/relationships/image" Target="../media/image806.png"/></Relationships>
</file>

<file path=ppt/slides/_rels/slide5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22.png"/><Relationship Id="rId21" Type="http://schemas.openxmlformats.org/officeDocument/2006/relationships/image" Target="../media/image823.pdf"/><Relationship Id="rId22" Type="http://schemas.openxmlformats.org/officeDocument/2006/relationships/image" Target="../media/image824.png"/><Relationship Id="rId23" Type="http://schemas.openxmlformats.org/officeDocument/2006/relationships/image" Target="../media/image785.pdf"/><Relationship Id="rId24" Type="http://schemas.openxmlformats.org/officeDocument/2006/relationships/image" Target="../media/image786.png"/><Relationship Id="rId25" Type="http://schemas.openxmlformats.org/officeDocument/2006/relationships/image" Target="../media/image787.pdf"/><Relationship Id="rId26" Type="http://schemas.openxmlformats.org/officeDocument/2006/relationships/image" Target="../media/image788.png"/><Relationship Id="rId27" Type="http://schemas.openxmlformats.org/officeDocument/2006/relationships/image" Target="../media/image745.pdf"/><Relationship Id="rId28" Type="http://schemas.openxmlformats.org/officeDocument/2006/relationships/image" Target="../media/image746.png"/><Relationship Id="rId29" Type="http://schemas.openxmlformats.org/officeDocument/2006/relationships/image" Target="../media/image74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07.pdf"/><Relationship Id="rId4" Type="http://schemas.openxmlformats.org/officeDocument/2006/relationships/image" Target="../media/image808.png"/><Relationship Id="rId5" Type="http://schemas.openxmlformats.org/officeDocument/2006/relationships/image" Target="../media/image809.pdf"/><Relationship Id="rId30" Type="http://schemas.openxmlformats.org/officeDocument/2006/relationships/image" Target="../media/image748.png"/><Relationship Id="rId31" Type="http://schemas.openxmlformats.org/officeDocument/2006/relationships/image" Target="../media/image749.pdf"/><Relationship Id="rId32" Type="http://schemas.openxmlformats.org/officeDocument/2006/relationships/image" Target="../media/image750.png"/><Relationship Id="rId9" Type="http://schemas.openxmlformats.org/officeDocument/2006/relationships/image" Target="../media/image805.pdf"/><Relationship Id="rId6" Type="http://schemas.openxmlformats.org/officeDocument/2006/relationships/image" Target="../media/image810.png"/><Relationship Id="rId7" Type="http://schemas.openxmlformats.org/officeDocument/2006/relationships/image" Target="../media/image811.pdf"/><Relationship Id="rId8" Type="http://schemas.openxmlformats.org/officeDocument/2006/relationships/image" Target="../media/image812.png"/><Relationship Id="rId33" Type="http://schemas.openxmlformats.org/officeDocument/2006/relationships/image" Target="../media/image751.pdf"/><Relationship Id="rId34" Type="http://schemas.openxmlformats.org/officeDocument/2006/relationships/image" Target="../media/image752.png"/><Relationship Id="rId35" Type="http://schemas.openxmlformats.org/officeDocument/2006/relationships/image" Target="../media/image753.pdf"/><Relationship Id="rId36" Type="http://schemas.openxmlformats.org/officeDocument/2006/relationships/image" Target="../media/image754.png"/><Relationship Id="rId10" Type="http://schemas.openxmlformats.org/officeDocument/2006/relationships/image" Target="../media/image806.png"/><Relationship Id="rId11" Type="http://schemas.openxmlformats.org/officeDocument/2006/relationships/image" Target="../media/image813.pdf"/><Relationship Id="rId12" Type="http://schemas.openxmlformats.org/officeDocument/2006/relationships/image" Target="../media/image814.png"/><Relationship Id="rId13" Type="http://schemas.openxmlformats.org/officeDocument/2006/relationships/image" Target="../media/image815.pdf"/><Relationship Id="rId14" Type="http://schemas.openxmlformats.org/officeDocument/2006/relationships/image" Target="../media/image816.png"/><Relationship Id="rId15" Type="http://schemas.openxmlformats.org/officeDocument/2006/relationships/image" Target="../media/image817.pdf"/><Relationship Id="rId16" Type="http://schemas.openxmlformats.org/officeDocument/2006/relationships/image" Target="../media/image818.png"/><Relationship Id="rId17" Type="http://schemas.openxmlformats.org/officeDocument/2006/relationships/image" Target="../media/image819.pdf"/><Relationship Id="rId18" Type="http://schemas.openxmlformats.org/officeDocument/2006/relationships/image" Target="../media/image820.png"/><Relationship Id="rId19" Type="http://schemas.openxmlformats.org/officeDocument/2006/relationships/image" Target="../media/image821.pdf"/><Relationship Id="rId37" Type="http://schemas.openxmlformats.org/officeDocument/2006/relationships/image" Target="../media/image755.pdf"/><Relationship Id="rId38" Type="http://schemas.openxmlformats.org/officeDocument/2006/relationships/image" Target="../media/image756.png"/><Relationship Id="rId39" Type="http://schemas.openxmlformats.org/officeDocument/2006/relationships/image" Target="../media/image757.pdf"/><Relationship Id="rId40" Type="http://schemas.openxmlformats.org/officeDocument/2006/relationships/image" Target="../media/image758.png"/><Relationship Id="rId41" Type="http://schemas.openxmlformats.org/officeDocument/2006/relationships/image" Target="../media/image759.pdf"/><Relationship Id="rId42" Type="http://schemas.openxmlformats.org/officeDocument/2006/relationships/image" Target="../media/image760.png"/><Relationship Id="rId43" Type="http://schemas.openxmlformats.org/officeDocument/2006/relationships/image" Target="../media/image789.pdf"/><Relationship Id="rId44" Type="http://schemas.openxmlformats.org/officeDocument/2006/relationships/image" Target="../media/image79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27.pdf"/><Relationship Id="rId13" Type="http://schemas.openxmlformats.org/officeDocument/2006/relationships/image" Target="../media/image28.png"/><Relationship Id="rId14" Type="http://schemas.openxmlformats.org/officeDocument/2006/relationships/image" Target="../media/image25.pdf"/><Relationship Id="rId1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image" Target="../media/image19.pdf"/><Relationship Id="rId8" Type="http://schemas.openxmlformats.org/officeDocument/2006/relationships/image" Target="../media/image20.png"/><Relationship Id="rId9" Type="http://schemas.openxmlformats.org/officeDocument/2006/relationships/image" Target="../media/image35.tiff"/><Relationship Id="rId10" Type="http://schemas.openxmlformats.org/officeDocument/2006/relationships/image" Target="../media/image36.pd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5.tiff"/><Relationship Id="rId4" Type="http://schemas.openxmlformats.org/officeDocument/2006/relationships/image" Target="../media/image826.tiff"/><Relationship Id="rId5" Type="http://schemas.openxmlformats.org/officeDocument/2006/relationships/image" Target="../media/image827.pdf"/><Relationship Id="rId6" Type="http://schemas.openxmlformats.org/officeDocument/2006/relationships/image" Target="../media/image828.png"/><Relationship Id="rId7" Type="http://schemas.openxmlformats.org/officeDocument/2006/relationships/image" Target="../media/image829.pdf"/><Relationship Id="rId8" Type="http://schemas.openxmlformats.org/officeDocument/2006/relationships/image" Target="../media/image830.png"/><Relationship Id="rId9" Type="http://schemas.openxmlformats.org/officeDocument/2006/relationships/image" Target="../media/image831.pdf"/><Relationship Id="rId10" Type="http://schemas.openxmlformats.org/officeDocument/2006/relationships/image" Target="../media/image8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3.pdf"/><Relationship Id="rId4" Type="http://schemas.openxmlformats.org/officeDocument/2006/relationships/image" Target="../media/image834.png"/><Relationship Id="rId5" Type="http://schemas.openxmlformats.org/officeDocument/2006/relationships/image" Target="../media/image835.pdf"/><Relationship Id="rId6" Type="http://schemas.openxmlformats.org/officeDocument/2006/relationships/image" Target="../media/image836.png"/><Relationship Id="rId7" Type="http://schemas.openxmlformats.org/officeDocument/2006/relationships/image" Target="../media/image831.pdf"/><Relationship Id="rId8" Type="http://schemas.openxmlformats.org/officeDocument/2006/relationships/image" Target="../media/image832.png"/><Relationship Id="rId9" Type="http://schemas.openxmlformats.org/officeDocument/2006/relationships/image" Target="../media/image837.pdf"/><Relationship Id="rId10" Type="http://schemas.openxmlformats.org/officeDocument/2006/relationships/image" Target="../media/image8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52.png"/><Relationship Id="rId21" Type="http://schemas.openxmlformats.org/officeDocument/2006/relationships/image" Target="../media/image853.pdf"/><Relationship Id="rId22" Type="http://schemas.openxmlformats.org/officeDocument/2006/relationships/image" Target="../media/image854.png"/><Relationship Id="rId23" Type="http://schemas.openxmlformats.org/officeDocument/2006/relationships/image" Target="../media/image855.pdf"/><Relationship Id="rId24" Type="http://schemas.openxmlformats.org/officeDocument/2006/relationships/image" Target="../media/image856.png"/><Relationship Id="rId25" Type="http://schemas.openxmlformats.org/officeDocument/2006/relationships/image" Target="../media/image857.pdf"/><Relationship Id="rId26" Type="http://schemas.openxmlformats.org/officeDocument/2006/relationships/image" Target="../media/image858.png"/><Relationship Id="rId27" Type="http://schemas.openxmlformats.org/officeDocument/2006/relationships/image" Target="../media/image859.pdf"/><Relationship Id="rId28" Type="http://schemas.openxmlformats.org/officeDocument/2006/relationships/image" Target="../media/image860.png"/><Relationship Id="rId29" Type="http://schemas.openxmlformats.org/officeDocument/2006/relationships/image" Target="../media/image86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9.pdf"/><Relationship Id="rId4" Type="http://schemas.openxmlformats.org/officeDocument/2006/relationships/image" Target="../media/image760.png"/><Relationship Id="rId5" Type="http://schemas.openxmlformats.org/officeDocument/2006/relationships/image" Target="../media/image745.pdf"/><Relationship Id="rId30" Type="http://schemas.openxmlformats.org/officeDocument/2006/relationships/image" Target="../media/image862.png"/><Relationship Id="rId31" Type="http://schemas.openxmlformats.org/officeDocument/2006/relationships/image" Target="../media/image863.pdf"/><Relationship Id="rId32" Type="http://schemas.openxmlformats.org/officeDocument/2006/relationships/image" Target="../media/image864.png"/><Relationship Id="rId9" Type="http://schemas.openxmlformats.org/officeDocument/2006/relationships/image" Target="../media/image841.pdf"/><Relationship Id="rId6" Type="http://schemas.openxmlformats.org/officeDocument/2006/relationships/image" Target="../media/image746.png"/><Relationship Id="rId7" Type="http://schemas.openxmlformats.org/officeDocument/2006/relationships/image" Target="../media/image839.pdf"/><Relationship Id="rId8" Type="http://schemas.openxmlformats.org/officeDocument/2006/relationships/image" Target="../media/image840.png"/><Relationship Id="rId33" Type="http://schemas.openxmlformats.org/officeDocument/2006/relationships/image" Target="../media/image865.pdf"/><Relationship Id="rId34" Type="http://schemas.openxmlformats.org/officeDocument/2006/relationships/image" Target="../media/image866.png"/><Relationship Id="rId35" Type="http://schemas.openxmlformats.org/officeDocument/2006/relationships/image" Target="../media/image867.pdf"/><Relationship Id="rId36" Type="http://schemas.openxmlformats.org/officeDocument/2006/relationships/image" Target="../media/image868.png"/><Relationship Id="rId10" Type="http://schemas.openxmlformats.org/officeDocument/2006/relationships/image" Target="../media/image842.png"/><Relationship Id="rId11" Type="http://schemas.openxmlformats.org/officeDocument/2006/relationships/image" Target="../media/image843.pdf"/><Relationship Id="rId12" Type="http://schemas.openxmlformats.org/officeDocument/2006/relationships/image" Target="../media/image844.png"/><Relationship Id="rId13" Type="http://schemas.openxmlformats.org/officeDocument/2006/relationships/image" Target="../media/image845.pdf"/><Relationship Id="rId14" Type="http://schemas.openxmlformats.org/officeDocument/2006/relationships/image" Target="../media/image846.png"/><Relationship Id="rId15" Type="http://schemas.openxmlformats.org/officeDocument/2006/relationships/image" Target="../media/image847.pdf"/><Relationship Id="rId16" Type="http://schemas.openxmlformats.org/officeDocument/2006/relationships/image" Target="../media/image848.png"/><Relationship Id="rId17" Type="http://schemas.openxmlformats.org/officeDocument/2006/relationships/image" Target="../media/image849.pdf"/><Relationship Id="rId18" Type="http://schemas.openxmlformats.org/officeDocument/2006/relationships/image" Target="../media/image850.png"/><Relationship Id="rId19" Type="http://schemas.openxmlformats.org/officeDocument/2006/relationships/image" Target="../media/image851.pdf"/><Relationship Id="rId37" Type="http://schemas.openxmlformats.org/officeDocument/2006/relationships/image" Target="../media/image869.pdf"/><Relationship Id="rId38" Type="http://schemas.openxmlformats.org/officeDocument/2006/relationships/image" Target="../media/image870.png"/><Relationship Id="rId39" Type="http://schemas.openxmlformats.org/officeDocument/2006/relationships/image" Target="../media/image871.pdf"/><Relationship Id="rId40" Type="http://schemas.openxmlformats.org/officeDocument/2006/relationships/image" Target="../media/image872.png"/><Relationship Id="rId41" Type="http://schemas.openxmlformats.org/officeDocument/2006/relationships/image" Target="../media/image873.pdf"/><Relationship Id="rId42" Type="http://schemas.openxmlformats.org/officeDocument/2006/relationships/image" Target="../media/image874.png"/></Relationships>
</file>

<file path=ppt/slides/_rels/slide6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52.png"/><Relationship Id="rId21" Type="http://schemas.openxmlformats.org/officeDocument/2006/relationships/image" Target="../media/image871.pdf"/><Relationship Id="rId22" Type="http://schemas.openxmlformats.org/officeDocument/2006/relationships/image" Target="../media/image872.png"/><Relationship Id="rId23" Type="http://schemas.openxmlformats.org/officeDocument/2006/relationships/image" Target="../media/image875.pdf"/><Relationship Id="rId24" Type="http://schemas.openxmlformats.org/officeDocument/2006/relationships/image" Target="../media/image876.png"/><Relationship Id="rId25" Type="http://schemas.openxmlformats.org/officeDocument/2006/relationships/image" Target="../media/image877.pdf"/><Relationship Id="rId26" Type="http://schemas.openxmlformats.org/officeDocument/2006/relationships/image" Target="../media/image878.png"/><Relationship Id="rId27" Type="http://schemas.openxmlformats.org/officeDocument/2006/relationships/image" Target="../media/image879.pdf"/><Relationship Id="rId28" Type="http://schemas.openxmlformats.org/officeDocument/2006/relationships/image" Target="../media/image880.png"/><Relationship Id="rId29" Type="http://schemas.openxmlformats.org/officeDocument/2006/relationships/image" Target="../media/image88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59.pdf"/><Relationship Id="rId4" Type="http://schemas.openxmlformats.org/officeDocument/2006/relationships/image" Target="../media/image760.png"/><Relationship Id="rId5" Type="http://schemas.openxmlformats.org/officeDocument/2006/relationships/image" Target="../media/image745.pdf"/><Relationship Id="rId30" Type="http://schemas.openxmlformats.org/officeDocument/2006/relationships/image" Target="../media/image882.png"/><Relationship Id="rId31" Type="http://schemas.openxmlformats.org/officeDocument/2006/relationships/image" Target="../media/image883.pdf"/><Relationship Id="rId32" Type="http://schemas.openxmlformats.org/officeDocument/2006/relationships/image" Target="../media/image884.png"/><Relationship Id="rId9" Type="http://schemas.openxmlformats.org/officeDocument/2006/relationships/image" Target="../media/image841.pdf"/><Relationship Id="rId6" Type="http://schemas.openxmlformats.org/officeDocument/2006/relationships/image" Target="../media/image746.png"/><Relationship Id="rId7" Type="http://schemas.openxmlformats.org/officeDocument/2006/relationships/image" Target="../media/image839.pdf"/><Relationship Id="rId8" Type="http://schemas.openxmlformats.org/officeDocument/2006/relationships/image" Target="../media/image840.png"/><Relationship Id="rId33" Type="http://schemas.openxmlformats.org/officeDocument/2006/relationships/image" Target="../media/image873.pdf"/><Relationship Id="rId34" Type="http://schemas.openxmlformats.org/officeDocument/2006/relationships/image" Target="../media/image874.png"/><Relationship Id="rId10" Type="http://schemas.openxmlformats.org/officeDocument/2006/relationships/image" Target="../media/image842.png"/><Relationship Id="rId11" Type="http://schemas.openxmlformats.org/officeDocument/2006/relationships/image" Target="../media/image843.pdf"/><Relationship Id="rId12" Type="http://schemas.openxmlformats.org/officeDocument/2006/relationships/image" Target="../media/image844.png"/><Relationship Id="rId13" Type="http://schemas.openxmlformats.org/officeDocument/2006/relationships/image" Target="../media/image845.pdf"/><Relationship Id="rId14" Type="http://schemas.openxmlformats.org/officeDocument/2006/relationships/image" Target="../media/image846.png"/><Relationship Id="rId15" Type="http://schemas.openxmlformats.org/officeDocument/2006/relationships/image" Target="../media/image847.pdf"/><Relationship Id="rId16" Type="http://schemas.openxmlformats.org/officeDocument/2006/relationships/image" Target="../media/image848.png"/><Relationship Id="rId17" Type="http://schemas.openxmlformats.org/officeDocument/2006/relationships/image" Target="../media/image849.pdf"/><Relationship Id="rId18" Type="http://schemas.openxmlformats.org/officeDocument/2006/relationships/image" Target="../media/image850.png"/><Relationship Id="rId19" Type="http://schemas.openxmlformats.org/officeDocument/2006/relationships/image" Target="../media/image851.pd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5.tiff"/><Relationship Id="rId4" Type="http://schemas.openxmlformats.org/officeDocument/2006/relationships/image" Target="../media/image886.pdf"/><Relationship Id="rId5" Type="http://schemas.openxmlformats.org/officeDocument/2006/relationships/image" Target="../media/image8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6.png"/><Relationship Id="rId12" Type="http://schemas.openxmlformats.org/officeDocument/2006/relationships/image" Target="../media/image897.pdf"/><Relationship Id="rId13" Type="http://schemas.openxmlformats.org/officeDocument/2006/relationships/image" Target="../media/image8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88.pdf"/><Relationship Id="rId4" Type="http://schemas.openxmlformats.org/officeDocument/2006/relationships/image" Target="../media/image889.png"/><Relationship Id="rId5" Type="http://schemas.openxmlformats.org/officeDocument/2006/relationships/image" Target="../media/image890.pdf"/><Relationship Id="rId6" Type="http://schemas.openxmlformats.org/officeDocument/2006/relationships/image" Target="../media/image891.png"/><Relationship Id="rId7" Type="http://schemas.openxmlformats.org/officeDocument/2006/relationships/image" Target="../media/image892.tiff"/><Relationship Id="rId8" Type="http://schemas.openxmlformats.org/officeDocument/2006/relationships/image" Target="../media/image893.pdf"/><Relationship Id="rId9" Type="http://schemas.openxmlformats.org/officeDocument/2006/relationships/image" Target="../media/image894.png"/><Relationship Id="rId10" Type="http://schemas.openxmlformats.org/officeDocument/2006/relationships/image" Target="../media/image895.pd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9.pdf"/><Relationship Id="rId4" Type="http://schemas.openxmlformats.org/officeDocument/2006/relationships/image" Target="../media/image900.png"/><Relationship Id="rId5" Type="http://schemas.openxmlformats.org/officeDocument/2006/relationships/image" Target="../media/image901.pdf"/><Relationship Id="rId6" Type="http://schemas.openxmlformats.org/officeDocument/2006/relationships/image" Target="../media/image902.png"/><Relationship Id="rId7" Type="http://schemas.openxmlformats.org/officeDocument/2006/relationships/image" Target="../media/image895.pdf"/><Relationship Id="rId8" Type="http://schemas.openxmlformats.org/officeDocument/2006/relationships/image" Target="../media/image896.png"/><Relationship Id="rId9" Type="http://schemas.openxmlformats.org/officeDocument/2006/relationships/image" Target="../media/image903.pdf"/><Relationship Id="rId10" Type="http://schemas.openxmlformats.org/officeDocument/2006/relationships/image" Target="../media/image9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1.pdf"/><Relationship Id="rId12" Type="http://schemas.openxmlformats.org/officeDocument/2006/relationships/image" Target="../media/image912.png"/><Relationship Id="rId13" Type="http://schemas.openxmlformats.org/officeDocument/2006/relationships/image" Target="../media/image913.pdf"/><Relationship Id="rId14" Type="http://schemas.openxmlformats.org/officeDocument/2006/relationships/image" Target="../media/image9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05.pdf"/><Relationship Id="rId4" Type="http://schemas.openxmlformats.org/officeDocument/2006/relationships/image" Target="../media/image906.png"/><Relationship Id="rId5" Type="http://schemas.openxmlformats.org/officeDocument/2006/relationships/image" Target="../media/image907.pdf"/><Relationship Id="rId6" Type="http://schemas.openxmlformats.org/officeDocument/2006/relationships/image" Target="../media/image908.png"/><Relationship Id="rId7" Type="http://schemas.openxmlformats.org/officeDocument/2006/relationships/image" Target="../media/image909.pdf"/><Relationship Id="rId8" Type="http://schemas.openxmlformats.org/officeDocument/2006/relationships/image" Target="../media/image910.png"/><Relationship Id="rId9" Type="http://schemas.openxmlformats.org/officeDocument/2006/relationships/image" Target="../media/image895.pdf"/><Relationship Id="rId10" Type="http://schemas.openxmlformats.org/officeDocument/2006/relationships/image" Target="../media/image8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5.pdf"/><Relationship Id="rId4" Type="http://schemas.openxmlformats.org/officeDocument/2006/relationships/image" Target="../media/image916.png"/><Relationship Id="rId5" Type="http://schemas.openxmlformats.org/officeDocument/2006/relationships/image" Target="../media/image917.pdf"/><Relationship Id="rId6" Type="http://schemas.openxmlformats.org/officeDocument/2006/relationships/image" Target="../media/image9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9.pdf"/><Relationship Id="rId4" Type="http://schemas.openxmlformats.org/officeDocument/2006/relationships/image" Target="../media/image920.png"/><Relationship Id="rId5" Type="http://schemas.openxmlformats.org/officeDocument/2006/relationships/image" Target="../media/image921.pdf"/><Relationship Id="rId6" Type="http://schemas.openxmlformats.org/officeDocument/2006/relationships/image" Target="../media/image922.png"/><Relationship Id="rId7" Type="http://schemas.openxmlformats.org/officeDocument/2006/relationships/image" Target="../media/image923.pdf"/><Relationship Id="rId8" Type="http://schemas.openxmlformats.org/officeDocument/2006/relationships/image" Target="../media/image924.png"/><Relationship Id="rId9" Type="http://schemas.openxmlformats.org/officeDocument/2006/relationships/image" Target="../media/image925.pdf"/><Relationship Id="rId10" Type="http://schemas.openxmlformats.org/officeDocument/2006/relationships/image" Target="../media/image9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34.png"/><Relationship Id="rId47" Type="http://schemas.openxmlformats.org/officeDocument/2006/relationships/image" Target="../media/image711.pdf"/><Relationship Id="rId48" Type="http://schemas.openxmlformats.org/officeDocument/2006/relationships/image" Target="../media/image712.png"/><Relationship Id="rId20" Type="http://schemas.openxmlformats.org/officeDocument/2006/relationships/image" Target="../media/image692.png"/><Relationship Id="rId21" Type="http://schemas.openxmlformats.org/officeDocument/2006/relationships/image" Target="../media/image693.pdf"/><Relationship Id="rId22" Type="http://schemas.openxmlformats.org/officeDocument/2006/relationships/image" Target="../media/image694.png"/><Relationship Id="rId23" Type="http://schemas.openxmlformats.org/officeDocument/2006/relationships/image" Target="../media/image695.pdf"/><Relationship Id="rId24" Type="http://schemas.openxmlformats.org/officeDocument/2006/relationships/image" Target="../media/image696.png"/><Relationship Id="rId25" Type="http://schemas.openxmlformats.org/officeDocument/2006/relationships/image" Target="../media/image697.pdf"/><Relationship Id="rId26" Type="http://schemas.openxmlformats.org/officeDocument/2006/relationships/image" Target="../media/image698.png"/><Relationship Id="rId27" Type="http://schemas.openxmlformats.org/officeDocument/2006/relationships/image" Target="../media/image699.pdf"/><Relationship Id="rId28" Type="http://schemas.openxmlformats.org/officeDocument/2006/relationships/image" Target="../media/image700.png"/><Relationship Id="rId29" Type="http://schemas.openxmlformats.org/officeDocument/2006/relationships/image" Target="../media/image70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26.pdf"/><Relationship Id="rId4" Type="http://schemas.openxmlformats.org/officeDocument/2006/relationships/image" Target="../media/image327.png"/><Relationship Id="rId5" Type="http://schemas.openxmlformats.org/officeDocument/2006/relationships/image" Target="../media/image609.pdf"/><Relationship Id="rId30" Type="http://schemas.openxmlformats.org/officeDocument/2006/relationships/image" Target="../media/image702.png"/><Relationship Id="rId31" Type="http://schemas.openxmlformats.org/officeDocument/2006/relationships/image" Target="../media/image703.pdf"/><Relationship Id="rId32" Type="http://schemas.openxmlformats.org/officeDocument/2006/relationships/image" Target="../media/image704.png"/><Relationship Id="rId9" Type="http://schemas.openxmlformats.org/officeDocument/2006/relationships/image" Target="../media/image683.pdf"/><Relationship Id="rId6" Type="http://schemas.openxmlformats.org/officeDocument/2006/relationships/image" Target="../media/image610.png"/><Relationship Id="rId7" Type="http://schemas.openxmlformats.org/officeDocument/2006/relationships/image" Target="../media/image681.pdf"/><Relationship Id="rId8" Type="http://schemas.openxmlformats.org/officeDocument/2006/relationships/image" Target="../media/image682.png"/><Relationship Id="rId33" Type="http://schemas.openxmlformats.org/officeDocument/2006/relationships/image" Target="../media/image705.pdf"/><Relationship Id="rId34" Type="http://schemas.openxmlformats.org/officeDocument/2006/relationships/image" Target="../media/image706.png"/><Relationship Id="rId35" Type="http://schemas.openxmlformats.org/officeDocument/2006/relationships/image" Target="../media/image707.pdf"/><Relationship Id="rId36" Type="http://schemas.openxmlformats.org/officeDocument/2006/relationships/image" Target="../media/image708.png"/><Relationship Id="rId10" Type="http://schemas.openxmlformats.org/officeDocument/2006/relationships/image" Target="../media/image684.png"/><Relationship Id="rId11" Type="http://schemas.openxmlformats.org/officeDocument/2006/relationships/image" Target="../media/image685.pdf"/><Relationship Id="rId12" Type="http://schemas.openxmlformats.org/officeDocument/2006/relationships/image" Target="../media/image686.png"/><Relationship Id="rId13" Type="http://schemas.openxmlformats.org/officeDocument/2006/relationships/image" Target="../media/image687.pdf"/><Relationship Id="rId14" Type="http://schemas.openxmlformats.org/officeDocument/2006/relationships/image" Target="../media/image688.png"/><Relationship Id="rId15" Type="http://schemas.openxmlformats.org/officeDocument/2006/relationships/image" Target="../media/image689.pdf"/><Relationship Id="rId16" Type="http://schemas.openxmlformats.org/officeDocument/2006/relationships/image" Target="../media/image690.png"/><Relationship Id="rId17" Type="http://schemas.openxmlformats.org/officeDocument/2006/relationships/image" Target="../media/image485.pdf"/><Relationship Id="rId18" Type="http://schemas.openxmlformats.org/officeDocument/2006/relationships/image" Target="../media/image486.png"/><Relationship Id="rId19" Type="http://schemas.openxmlformats.org/officeDocument/2006/relationships/image" Target="../media/image691.pdf"/><Relationship Id="rId37" Type="http://schemas.openxmlformats.org/officeDocument/2006/relationships/image" Target="../media/image709.pdf"/><Relationship Id="rId38" Type="http://schemas.openxmlformats.org/officeDocument/2006/relationships/image" Target="../media/image710.png"/><Relationship Id="rId39" Type="http://schemas.openxmlformats.org/officeDocument/2006/relationships/image" Target="../media/image927.pdf"/><Relationship Id="rId40" Type="http://schemas.openxmlformats.org/officeDocument/2006/relationships/image" Target="../media/image928.png"/><Relationship Id="rId41" Type="http://schemas.openxmlformats.org/officeDocument/2006/relationships/image" Target="../media/image929.pdf"/><Relationship Id="rId42" Type="http://schemas.openxmlformats.org/officeDocument/2006/relationships/image" Target="../media/image930.png"/><Relationship Id="rId43" Type="http://schemas.openxmlformats.org/officeDocument/2006/relationships/image" Target="../media/image931.pdf"/><Relationship Id="rId44" Type="http://schemas.openxmlformats.org/officeDocument/2006/relationships/image" Target="../media/image932.png"/><Relationship Id="rId45" Type="http://schemas.openxmlformats.org/officeDocument/2006/relationships/image" Target="../media/image933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df"/><Relationship Id="rId20" Type="http://schemas.openxmlformats.org/officeDocument/2006/relationships/image" Target="../media/image59.png"/><Relationship Id="rId21" Type="http://schemas.openxmlformats.org/officeDocument/2006/relationships/image" Target="../media/image60.pdf"/><Relationship Id="rId22" Type="http://schemas.openxmlformats.org/officeDocument/2006/relationships/image" Target="../media/image61.png"/><Relationship Id="rId23" Type="http://schemas.openxmlformats.org/officeDocument/2006/relationships/image" Target="../media/image62.pdf"/><Relationship Id="rId24" Type="http://schemas.openxmlformats.org/officeDocument/2006/relationships/image" Target="../media/image63.png"/><Relationship Id="rId10" Type="http://schemas.openxmlformats.org/officeDocument/2006/relationships/image" Target="../media/image49.png"/><Relationship Id="rId11" Type="http://schemas.openxmlformats.org/officeDocument/2006/relationships/image" Target="../media/image50.pdf"/><Relationship Id="rId12" Type="http://schemas.openxmlformats.org/officeDocument/2006/relationships/image" Target="../media/image51.png"/><Relationship Id="rId13" Type="http://schemas.openxmlformats.org/officeDocument/2006/relationships/image" Target="../media/image52.pdf"/><Relationship Id="rId14" Type="http://schemas.openxmlformats.org/officeDocument/2006/relationships/image" Target="../media/image53.png"/><Relationship Id="rId15" Type="http://schemas.openxmlformats.org/officeDocument/2006/relationships/image" Target="../media/image54.pdf"/><Relationship Id="rId16" Type="http://schemas.openxmlformats.org/officeDocument/2006/relationships/image" Target="../media/image55.png"/><Relationship Id="rId17" Type="http://schemas.openxmlformats.org/officeDocument/2006/relationships/image" Target="../media/image56.pdf"/><Relationship Id="rId18" Type="http://schemas.openxmlformats.org/officeDocument/2006/relationships/image" Target="../media/image57.png"/><Relationship Id="rId19" Type="http://schemas.openxmlformats.org/officeDocument/2006/relationships/image" Target="../media/image58.pd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df"/><Relationship Id="rId4" Type="http://schemas.openxmlformats.org/officeDocument/2006/relationships/image" Target="../media/image43.png"/><Relationship Id="rId5" Type="http://schemas.openxmlformats.org/officeDocument/2006/relationships/image" Target="../media/image44.pdf"/><Relationship Id="rId6" Type="http://schemas.openxmlformats.org/officeDocument/2006/relationships/image" Target="../media/image45.png"/><Relationship Id="rId7" Type="http://schemas.openxmlformats.org/officeDocument/2006/relationships/image" Target="../media/image46.pdf"/><Relationship Id="rId8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-panorama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2315789"/>
          </a:xfrm>
          <a:prstGeom prst="rect">
            <a:avLst/>
          </a:prstGeom>
          <a:effectLst/>
        </p:spPr>
      </p:pic>
      <p:grpSp>
        <p:nvGrpSpPr>
          <p:cNvPr id="8" name="Group 7"/>
          <p:cNvGrpSpPr/>
          <p:nvPr/>
        </p:nvGrpSpPr>
        <p:grpSpPr>
          <a:xfrm>
            <a:off x="1215707" y="3234509"/>
            <a:ext cx="6438900" cy="904536"/>
            <a:chOff x="1083015" y="3073400"/>
            <a:chExt cx="6438900" cy="904536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083015" y="3073400"/>
              <a:ext cx="6438900" cy="2794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3362466" y="3698536"/>
              <a:ext cx="1879600" cy="279400"/>
            </a:xfrm>
            <a:prstGeom prst="rect">
              <a:avLst/>
            </a:prstGeom>
          </p:spPr>
        </p:pic>
      </p:grpSp>
      <p:pic>
        <p:nvPicPr>
          <p:cNvPr id="12" name="Picture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42338" y="5780136"/>
            <a:ext cx="1447800" cy="190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866868" y="5354638"/>
            <a:ext cx="11811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90690" y="4927600"/>
            <a:ext cx="17272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78670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3624172" y="1754532"/>
            <a:ext cx="1715579" cy="698500"/>
            <a:chOff x="3516212" y="3192144"/>
            <a:chExt cx="1715579" cy="698500"/>
          </a:xfrm>
        </p:grpSpPr>
        <p:grpSp>
          <p:nvGrpSpPr>
            <p:cNvPr id="3" name="Group 59"/>
            <p:cNvGrpSpPr/>
            <p:nvPr/>
          </p:nvGrpSpPr>
          <p:grpSpPr>
            <a:xfrm flipH="1">
              <a:off x="3516212" y="3192144"/>
              <a:ext cx="562179" cy="698500"/>
              <a:chOff x="4669607" y="2365375"/>
              <a:chExt cx="562184" cy="6985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4669607" y="2365375"/>
                <a:ext cx="562184" cy="3492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669607" y="2714625"/>
                <a:ext cx="562184" cy="3492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V="1">
              <a:off x="4669607" y="3192144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69607" y="3541394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3"/>
            <p:cNvGrpSpPr/>
            <p:nvPr/>
          </p:nvGrpSpPr>
          <p:grpSpPr>
            <a:xfrm>
              <a:off x="4078391" y="3541394"/>
              <a:ext cx="591221" cy="60325"/>
              <a:chOff x="7060156" y="3127375"/>
              <a:chExt cx="591221" cy="60325"/>
            </a:xfrm>
          </p:grpSpPr>
          <p:grpSp>
            <p:nvGrpSpPr>
              <p:cNvPr id="5" name="Group 17"/>
              <p:cNvGrpSpPr/>
              <p:nvPr/>
            </p:nvGrpSpPr>
            <p:grpSpPr>
              <a:xfrm>
                <a:off x="7060156" y="3127375"/>
                <a:ext cx="298783" cy="60325"/>
                <a:chOff x="7060153" y="3127375"/>
                <a:chExt cx="551295" cy="60325"/>
              </a:xfrm>
            </p:grpSpPr>
            <p:cxnSp>
              <p:nvCxnSpPr>
                <p:cNvPr id="12" name="Curved Connector 11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urved Connector 12"/>
                <p:cNvCxnSpPr/>
                <p:nvPr/>
              </p:nvCxnSpPr>
              <p:spPr>
                <a:xfrm rot="10800000" flipV="1">
                  <a:off x="7191375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urved Connector 14"/>
                <p:cNvCxnSpPr/>
                <p:nvPr/>
              </p:nvCxnSpPr>
              <p:spPr>
                <a:xfrm>
                  <a:off x="7336378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urved Connector 15"/>
                <p:cNvCxnSpPr/>
                <p:nvPr/>
              </p:nvCxnSpPr>
              <p:spPr>
                <a:xfrm rot="10800000" flipV="1">
                  <a:off x="7463270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18"/>
              <p:cNvGrpSpPr/>
              <p:nvPr/>
            </p:nvGrpSpPr>
            <p:grpSpPr>
              <a:xfrm>
                <a:off x="7355769" y="3127375"/>
                <a:ext cx="295608" cy="60325"/>
                <a:chOff x="7060153" y="3127375"/>
                <a:chExt cx="545436" cy="60325"/>
              </a:xfrm>
            </p:grpSpPr>
            <p:cxnSp>
              <p:nvCxnSpPr>
                <p:cNvPr id="20" name="Curved Connector 19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urved Connector 20"/>
                <p:cNvCxnSpPr/>
                <p:nvPr/>
              </p:nvCxnSpPr>
              <p:spPr>
                <a:xfrm rot="10800000" flipV="1">
                  <a:off x="7185517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urved Connector 21"/>
                <p:cNvCxnSpPr/>
                <p:nvPr/>
              </p:nvCxnSpPr>
              <p:spPr>
                <a:xfrm>
                  <a:off x="7330519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urved Connector 22"/>
                <p:cNvCxnSpPr/>
                <p:nvPr/>
              </p:nvCxnSpPr>
              <p:spPr>
                <a:xfrm rot="10800000" flipV="1">
                  <a:off x="7457412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7" name="Oval 56"/>
          <p:cNvSpPr/>
          <p:nvPr/>
        </p:nvSpPr>
        <p:spPr>
          <a:xfrm>
            <a:off x="3267850" y="14489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30406" y="1687178"/>
            <a:ext cx="88900" cy="1016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17706" y="2440360"/>
            <a:ext cx="101600" cy="1397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432341" y="1633494"/>
            <a:ext cx="101600" cy="1651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38926" y="2437476"/>
            <a:ext cx="114300" cy="1016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863860" y="1972338"/>
            <a:ext cx="241300" cy="2032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333773" y="3271148"/>
            <a:ext cx="6146800" cy="558800"/>
          </a:xfrm>
          <a:prstGeom prst="rect">
            <a:avLst/>
          </a:prstGeom>
        </p:spPr>
      </p:pic>
      <p:sp>
        <p:nvSpPr>
          <p:cNvPr id="40" name="Right Brace 39"/>
          <p:cNvSpPr/>
          <p:nvPr/>
        </p:nvSpPr>
        <p:spPr>
          <a:xfrm rot="5400000">
            <a:off x="2075120" y="3258110"/>
            <a:ext cx="123215" cy="1530088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4069015" y="3026124"/>
            <a:ext cx="123215" cy="1994060"/>
          </a:xfrm>
          <a:prstGeom prst="rightBrac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 rot="5400000">
            <a:off x="6972320" y="3614422"/>
            <a:ext cx="123215" cy="817466"/>
          </a:xfrm>
          <a:prstGeom prst="rightBrac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589056" y="673746"/>
            <a:ext cx="889000" cy="215900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589056" y="4538028"/>
            <a:ext cx="6779802" cy="524827"/>
            <a:chOff x="589056" y="4344988"/>
            <a:chExt cx="6779802" cy="524827"/>
          </a:xfrm>
        </p:grpSpPr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589056" y="4350126"/>
              <a:ext cx="393700" cy="13970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1141413" y="4344988"/>
              <a:ext cx="1841500" cy="1905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3660808" y="4344988"/>
              <a:ext cx="977900" cy="190500"/>
            </a:xfrm>
            <a:prstGeom prst="rect">
              <a:avLst/>
            </a:prstGeom>
          </p:spPr>
        </p:pic>
        <p:pic>
          <p:nvPicPr>
            <p:cNvPr id="65" name="Picture 6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6733858" y="4344988"/>
              <a:ext cx="635000" cy="1524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863600" y="4679315"/>
              <a:ext cx="4775200" cy="190500"/>
            </a:xfrm>
            <a:prstGeom prst="rect">
              <a:avLst/>
            </a:prstGeom>
          </p:spPr>
        </p:pic>
      </p:grpSp>
      <p:pic>
        <p:nvPicPr>
          <p:cNvPr id="82" name="Picture 8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7780338" y="4505008"/>
            <a:ext cx="838200" cy="21590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7829868" y="5524775"/>
            <a:ext cx="838200" cy="215900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606599" y="5566685"/>
            <a:ext cx="2151841" cy="723308"/>
            <a:chOff x="606599" y="5566685"/>
            <a:chExt cx="2151841" cy="723308"/>
          </a:xfrm>
        </p:grpSpPr>
        <p:grpSp>
          <p:nvGrpSpPr>
            <p:cNvPr id="79" name="Group 78"/>
            <p:cNvGrpSpPr/>
            <p:nvPr/>
          </p:nvGrpSpPr>
          <p:grpSpPr>
            <a:xfrm>
              <a:off x="606599" y="5566685"/>
              <a:ext cx="2151841" cy="492760"/>
              <a:chOff x="606599" y="5830845"/>
              <a:chExt cx="2151841" cy="492760"/>
            </a:xfrm>
          </p:grpSpPr>
          <p:pic>
            <p:nvPicPr>
              <p:cNvPr id="49" name="Picture 4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1"/>
                  <a:stretch>
                    <a:fillRect/>
                  </a:stretch>
                </p:blipFill>
              </mc:Choice>
              <mc:Fallback>
                <p:blipFill>
                  <a:blip r:embed="rId32"/>
                  <a:stretch>
                    <a:fillRect/>
                  </a:stretch>
                </p:blipFill>
              </mc:Fallback>
            </mc:AlternateContent>
            <p:spPr>
              <a:xfrm>
                <a:off x="606599" y="5868945"/>
                <a:ext cx="393700" cy="139700"/>
              </a:xfrm>
              <a:prstGeom prst="rect">
                <a:avLst/>
              </a:prstGeom>
            </p:spPr>
          </p:pic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1183640" y="5830845"/>
                <a:ext cx="1574800" cy="190500"/>
              </a:xfrm>
              <a:prstGeom prst="rect">
                <a:avLst/>
              </a:prstGeom>
            </p:spPr>
          </p:pic>
          <p:pic>
            <p:nvPicPr>
              <p:cNvPr id="76" name="Picture 7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893856" y="6183905"/>
                <a:ext cx="1168400" cy="139700"/>
              </a:xfrm>
              <a:prstGeom prst="rect">
                <a:avLst/>
              </a:prstGeom>
            </p:spPr>
          </p:pic>
        </p:grpSp>
        <p:pic>
          <p:nvPicPr>
            <p:cNvPr id="87" name="Picture 8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7"/>
                <a:stretch>
                  <a:fillRect/>
                </a:stretch>
              </p:blipFill>
            </mc:Choice>
            <mc:Fallback>
              <p:blipFill>
                <a:blip r:embed="rId38"/>
                <a:stretch>
                  <a:fillRect/>
                </a:stretch>
              </p:blipFill>
            </mc:Fallback>
          </mc:AlternateContent>
          <p:spPr>
            <a:xfrm>
              <a:off x="893856" y="6150293"/>
              <a:ext cx="1193800" cy="139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04439" y="344488"/>
            <a:ext cx="190500" cy="177800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503155" y="957942"/>
            <a:ext cx="152400" cy="4569213"/>
            <a:chOff x="503155" y="957942"/>
            <a:chExt cx="152400" cy="4569213"/>
          </a:xfrm>
        </p:grpSpPr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 rot="16200000">
              <a:off x="344405" y="5216005"/>
              <a:ext cx="469900" cy="1524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211055" y="3234127"/>
              <a:ext cx="736600" cy="1524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 rot="16200000">
              <a:off x="84055" y="1377042"/>
              <a:ext cx="990600" cy="152400"/>
            </a:xfrm>
            <a:prstGeom prst="rect">
              <a:avLst/>
            </a:prstGeom>
          </p:spPr>
        </p:pic>
      </p:grpSp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1374982" y="6460337"/>
            <a:ext cx="393700" cy="165100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5733385" y="1094969"/>
            <a:ext cx="2032000" cy="462972"/>
            <a:chOff x="5733385" y="693392"/>
            <a:chExt cx="2032000" cy="462972"/>
          </a:xfrm>
        </p:grpSpPr>
        <p:pic>
          <p:nvPicPr>
            <p:cNvPr id="75" name="Picture 7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5733385" y="1003964"/>
              <a:ext cx="2032000" cy="152400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5733385" y="693392"/>
              <a:ext cx="1807984" cy="165100"/>
              <a:chOff x="5733385" y="3146239"/>
              <a:chExt cx="1807984" cy="16510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5733385" y="3227201"/>
                <a:ext cx="588387" cy="158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6614269" y="3146239"/>
                <a:ext cx="927100" cy="165100"/>
              </a:xfrm>
              <a:prstGeom prst="rect">
                <a:avLst/>
              </a:prstGeom>
            </p:spPr>
          </p:pic>
        </p:grpSp>
      </p:grpSp>
      <p:grpSp>
        <p:nvGrpSpPr>
          <p:cNvPr id="111" name="Group 110"/>
          <p:cNvGrpSpPr/>
          <p:nvPr/>
        </p:nvGrpSpPr>
        <p:grpSpPr>
          <a:xfrm>
            <a:off x="5733385" y="2023942"/>
            <a:ext cx="2946400" cy="1016642"/>
            <a:chOff x="5733385" y="1622365"/>
            <a:chExt cx="2946400" cy="1016642"/>
          </a:xfrm>
        </p:grpSpPr>
        <p:grpSp>
          <p:nvGrpSpPr>
            <p:cNvPr id="92" name="Group 91"/>
            <p:cNvGrpSpPr/>
            <p:nvPr/>
          </p:nvGrpSpPr>
          <p:grpSpPr>
            <a:xfrm>
              <a:off x="5733385" y="1622365"/>
              <a:ext cx="2870200" cy="755176"/>
              <a:chOff x="5733385" y="1547653"/>
              <a:chExt cx="2870200" cy="755176"/>
            </a:xfrm>
          </p:grpSpPr>
          <p:pic>
            <p:nvPicPr>
              <p:cNvPr id="72" name="Picture 7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5733385" y="1887407"/>
                <a:ext cx="2870200" cy="152400"/>
              </a:xfrm>
              <a:prstGeom prst="rect">
                <a:avLst/>
              </a:prstGeom>
            </p:spPr>
          </p:pic>
          <p:pic>
            <p:nvPicPr>
              <p:cNvPr id="73" name="Picture 7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5733385" y="2150429"/>
                <a:ext cx="2247900" cy="152400"/>
              </a:xfrm>
              <a:prstGeom prst="rect">
                <a:avLst/>
              </a:prstGeom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5733385" y="1547653"/>
                <a:ext cx="2442984" cy="190500"/>
                <a:chOff x="5733385" y="1547653"/>
                <a:chExt cx="2442984" cy="19050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733385" y="1653974"/>
                  <a:ext cx="588387" cy="1588"/>
                </a:xfrm>
                <a:prstGeom prst="line">
                  <a:avLst/>
                </a:prstGeom>
                <a:ln w="12700">
                  <a:solidFill>
                    <a:srgbClr val="E9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7" name="Picture 8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1"/>
                    <a:stretch>
                      <a:fillRect/>
                    </a:stretch>
                  </p:blipFill>
                </mc:Choice>
                <mc:Fallback>
                  <p:blipFill>
                    <a:blip r:embed="rId2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614269" y="1547653"/>
                  <a:ext cx="1562100" cy="190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94" name="Picture 9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5733385" y="2486607"/>
              <a:ext cx="2946400" cy="152400"/>
            </a:xfrm>
            <a:prstGeom prst="rect">
              <a:avLst/>
            </a:prstGeom>
          </p:spPr>
        </p:pic>
      </p:grpSp>
      <p:pic>
        <p:nvPicPr>
          <p:cNvPr id="98" name="Picture 9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747247" y="3228789"/>
            <a:ext cx="355600" cy="1524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4201813" y="308072"/>
            <a:ext cx="254000" cy="1905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242971" y="957943"/>
            <a:ext cx="152400" cy="4569213"/>
            <a:chOff x="3569801" y="957943"/>
            <a:chExt cx="152400" cy="4569213"/>
          </a:xfrm>
        </p:grpSpPr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 rot="16200000">
              <a:off x="3411051" y="5216006"/>
              <a:ext cx="469900" cy="1524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3277701" y="3234128"/>
              <a:ext cx="736600" cy="1524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 rot="16200000">
              <a:off x="3150701" y="1377043"/>
              <a:ext cx="990600" cy="152400"/>
            </a:xfrm>
            <a:prstGeom prst="rect">
              <a:avLst/>
            </a:prstGeom>
          </p:spPr>
        </p:pic>
      </p:grpSp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4136433" y="6460337"/>
            <a:ext cx="393700" cy="1651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3473733" y="3228789"/>
            <a:ext cx="355600" cy="152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733385" y="4988134"/>
            <a:ext cx="2472054" cy="826469"/>
            <a:chOff x="6091761" y="3751449"/>
            <a:chExt cx="2472054" cy="826469"/>
          </a:xfrm>
        </p:grpSpPr>
        <p:grpSp>
          <p:nvGrpSpPr>
            <p:cNvPr id="106" name="Group 108"/>
            <p:cNvGrpSpPr/>
            <p:nvPr/>
          </p:nvGrpSpPr>
          <p:grpSpPr>
            <a:xfrm>
              <a:off x="6091761" y="3856830"/>
              <a:ext cx="2288839" cy="721088"/>
              <a:chOff x="6091761" y="3707406"/>
              <a:chExt cx="2288839" cy="721088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091761" y="3707406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Picture 10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6094140" y="4005263"/>
                <a:ext cx="2146300" cy="152400"/>
              </a:xfrm>
              <a:prstGeom prst="rect">
                <a:avLst/>
              </a:prstGeom>
            </p:spPr>
          </p:pic>
          <p:pic>
            <p:nvPicPr>
              <p:cNvPr id="110" name="Picture 10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6094600" y="4276094"/>
                <a:ext cx="2286000" cy="152400"/>
              </a:xfrm>
              <a:prstGeom prst="rect">
                <a:avLst/>
              </a:prstGeom>
            </p:spPr>
          </p:pic>
        </p:grpSp>
        <p:pic>
          <p:nvPicPr>
            <p:cNvPr id="107" name="Picture 10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7"/>
                <a:stretch>
                  <a:fillRect/>
                </a:stretch>
              </p:blipFill>
            </mc:Choice>
            <mc:Fallback>
              <p:blipFill>
                <a:blip r:embed="rId38"/>
                <a:stretch>
                  <a:fillRect/>
                </a:stretch>
              </p:blipFill>
            </mc:Fallback>
          </mc:AlternateContent>
          <p:spPr>
            <a:xfrm>
              <a:off x="6976315" y="3751449"/>
              <a:ext cx="1587500" cy="190500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733385" y="3512563"/>
            <a:ext cx="3314148" cy="998866"/>
            <a:chOff x="5733385" y="3110986"/>
            <a:chExt cx="3314148" cy="998866"/>
          </a:xfrm>
        </p:grpSpPr>
        <p:grpSp>
          <p:nvGrpSpPr>
            <p:cNvPr id="115" name="Group 114"/>
            <p:cNvGrpSpPr/>
            <p:nvPr/>
          </p:nvGrpSpPr>
          <p:grpSpPr>
            <a:xfrm>
              <a:off x="5733385" y="3110986"/>
              <a:ext cx="3314148" cy="728247"/>
              <a:chOff x="5733385" y="3110986"/>
              <a:chExt cx="3314148" cy="728247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5733385" y="3110986"/>
                <a:ext cx="2290584" cy="461578"/>
                <a:chOff x="6091761" y="2817540"/>
                <a:chExt cx="2290584" cy="461578"/>
              </a:xfrm>
            </p:grpSpPr>
            <p:grpSp>
              <p:nvGrpSpPr>
                <p:cNvPr id="101" name="Group 105"/>
                <p:cNvGrpSpPr/>
                <p:nvPr/>
              </p:nvGrpSpPr>
              <p:grpSpPr>
                <a:xfrm>
                  <a:off x="6091761" y="2817540"/>
                  <a:ext cx="2290584" cy="190500"/>
                  <a:chOff x="6091761" y="2817540"/>
                  <a:chExt cx="2290584" cy="190500"/>
                </a:xfrm>
              </p:grpSpPr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6091761" y="2911200"/>
                    <a:ext cx="588387" cy="1588"/>
                  </a:xfrm>
                  <a:prstGeom prst="line">
                    <a:avLst/>
                  </a:prstGeom>
                  <a:ln w="12700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4" name="Picture 103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39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40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6972645" y="2817540"/>
                    <a:ext cx="1409700" cy="1905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2" name="Picture 101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41"/>
                    <a:stretch>
                      <a:fillRect/>
                    </a:stretch>
                  </p:blipFill>
                </mc:Choice>
                <mc:Fallback>
                  <p:blipFill>
                    <a:blip r:embed="rId4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94140" y="3126718"/>
                  <a:ext cx="2146300" cy="152400"/>
                </a:xfrm>
                <a:prstGeom prst="rect">
                  <a:avLst/>
                </a:prstGeom>
              </p:spPr>
            </p:pic>
          </p:grpSp>
          <p:pic>
            <p:nvPicPr>
              <p:cNvPr id="113" name="Picture 11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3"/>
                  <a:stretch>
                    <a:fillRect/>
                  </a:stretch>
                </p:blipFill>
              </mc:Choice>
              <mc:Fallback>
                <p:blipFill>
                  <a:blip r:embed="rId44"/>
                  <a:stretch>
                    <a:fillRect/>
                  </a:stretch>
                </p:blipFill>
              </mc:Fallback>
            </mc:AlternateContent>
            <p:spPr>
              <a:xfrm>
                <a:off x="5745533" y="3686833"/>
                <a:ext cx="3302000" cy="152400"/>
              </a:xfrm>
              <a:prstGeom prst="rect">
                <a:avLst/>
              </a:prstGeom>
            </p:spPr>
          </p:pic>
        </p:grpSp>
        <p:pic>
          <p:nvPicPr>
            <p:cNvPr id="116" name="Picture 1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5"/>
                <a:stretch>
                  <a:fillRect/>
                </a:stretch>
              </p:blipFill>
            </mc:Choice>
            <mc:Fallback>
              <p:blipFill>
                <a:blip r:embed="rId46"/>
                <a:stretch>
                  <a:fillRect/>
                </a:stretch>
              </p:blipFill>
            </mc:Fallback>
          </mc:AlternateContent>
          <p:spPr>
            <a:xfrm>
              <a:off x="5739461" y="3957452"/>
              <a:ext cx="3200400" cy="152400"/>
            </a:xfrm>
            <a:prstGeom prst="rect">
              <a:avLst/>
            </a:prstGeom>
          </p:spPr>
        </p:pic>
      </p:grpSp>
      <p:pic>
        <p:nvPicPr>
          <p:cNvPr id="49" name="Picture 48" descr="fD_goa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7"/>
              <a:stretch>
                <a:fillRect/>
              </a:stretch>
            </p:blipFill>
          </mc:Choice>
          <mc:Fallback>
            <p:blipFill>
              <a:blip r:embed="rId48"/>
              <a:stretch>
                <a:fillRect/>
              </a:stretch>
            </p:blipFill>
          </mc:Fallback>
        </mc:AlternateContent>
        <p:spPr>
          <a:xfrm>
            <a:off x="-2097154" y="219402"/>
            <a:ext cx="5299364" cy="6858000"/>
          </a:xfrm>
          <a:prstGeom prst="rect">
            <a:avLst/>
          </a:prstGeom>
        </p:spPr>
      </p:pic>
      <p:pic>
        <p:nvPicPr>
          <p:cNvPr id="50" name="Picture 49" descr="fDs_goa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9"/>
              <a:stretch>
                <a:fillRect/>
              </a:stretch>
            </p:blipFill>
          </mc:Choice>
          <mc:Fallback>
            <p:blipFill>
              <a:blip r:embed="rId50"/>
              <a:stretch>
                <a:fillRect/>
              </a:stretch>
            </p:blipFill>
          </mc:Fallback>
        </mc:AlternateContent>
        <p:spPr>
          <a:xfrm>
            <a:off x="644529" y="219402"/>
            <a:ext cx="5299364" cy="68580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78670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670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60158" y="1731963"/>
            <a:ext cx="5664200" cy="228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71258" y="4803140"/>
            <a:ext cx="6989127" cy="266700"/>
            <a:chOff x="1171258" y="4650740"/>
            <a:chExt cx="6989127" cy="266700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1171258" y="4704080"/>
              <a:ext cx="2209800" cy="2032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664585" y="4650740"/>
              <a:ext cx="4495800" cy="266700"/>
            </a:xfrm>
            <a:prstGeom prst="rect">
              <a:avLst/>
            </a:prstGeom>
          </p:spPr>
        </p:pic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722245" y="366395"/>
            <a:ext cx="3556000" cy="2413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06070" y="6348730"/>
            <a:ext cx="4813300" cy="165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197475" y="6338253"/>
            <a:ext cx="2794000" cy="1651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92100" y="6578600"/>
            <a:ext cx="4089400" cy="1524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01613" y="6352858"/>
            <a:ext cx="63500" cy="762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73418" y="2984183"/>
            <a:ext cx="8021851" cy="635000"/>
            <a:chOff x="673418" y="2821623"/>
            <a:chExt cx="8021851" cy="635000"/>
          </a:xfrm>
        </p:grpSpPr>
        <p:grpSp>
          <p:nvGrpSpPr>
            <p:cNvPr id="12" name="Group 11"/>
            <p:cNvGrpSpPr/>
            <p:nvPr/>
          </p:nvGrpSpPr>
          <p:grpSpPr>
            <a:xfrm>
              <a:off x="673418" y="2821623"/>
              <a:ext cx="4737100" cy="635000"/>
              <a:chOff x="1506538" y="1084263"/>
              <a:chExt cx="4737100" cy="635000"/>
            </a:xfrm>
          </p:grpSpPr>
          <p:pic>
            <p:nvPicPr>
              <p:cNvPr id="5" name="Picture 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1595438" y="1084263"/>
                <a:ext cx="4648200" cy="215900"/>
              </a:xfrm>
              <a:prstGeom prst="rect">
                <a:avLst/>
              </a:prstGeom>
            </p:spPr>
          </p:pic>
          <p:pic>
            <p:nvPicPr>
              <p:cNvPr id="6" name="Picture 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1506538" y="1503363"/>
                <a:ext cx="4737100" cy="215900"/>
              </a:xfrm>
              <a:prstGeom prst="rect">
                <a:avLst/>
              </a:prstGeom>
            </p:spPr>
          </p:pic>
        </p:grpSp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5939369" y="3037523"/>
              <a:ext cx="2755900" cy="228600"/>
            </a:xfrm>
            <a:prstGeom prst="rect">
              <a:avLst/>
            </a:prstGeom>
          </p:spPr>
        </p:pic>
        <p:sp>
          <p:nvSpPr>
            <p:cNvPr id="26" name="Right Brace 25"/>
            <p:cNvSpPr/>
            <p:nvPr/>
          </p:nvSpPr>
          <p:spPr>
            <a:xfrm>
              <a:off x="5552758" y="2821623"/>
              <a:ext cx="207962" cy="635000"/>
            </a:xfrm>
            <a:prstGeom prst="rightBrac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56" y="1254765"/>
            <a:ext cx="4419484" cy="3339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440" y="706766"/>
            <a:ext cx="4874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FNAL/MILC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MILC 2+1+1 HISQ</a:t>
            </a:r>
          </a:p>
          <a:p>
            <a:pPr marL="342900" indent="-342900"/>
            <a:r>
              <a:rPr lang="en-US" sz="1400" dirty="0" smtClean="0"/>
              <a:t>HISQ valence quarks</a:t>
            </a:r>
          </a:p>
          <a:p>
            <a:pPr marL="342900" indent="-342900"/>
            <a:r>
              <a:rPr lang="en-US" sz="1400" dirty="0" smtClean="0"/>
              <a:t>a:  0.06, 0.09, 0.12, 0.15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</a:t>
            </a:r>
            <a:r>
              <a:rPr lang="en-US" sz="1400" dirty="0" smtClean="0"/>
              <a:t>130 </a:t>
            </a:r>
            <a:r>
              <a:rPr lang="en-US" sz="1400" dirty="0" smtClean="0"/>
              <a:t>– 349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342900" indent="-342900"/>
            <a:r>
              <a:rPr lang="en-US" sz="1400" dirty="0" smtClean="0"/>
              <a:t>2 analyses:  </a:t>
            </a:r>
          </a:p>
          <a:p>
            <a:pPr marL="342900" indent="-342900"/>
            <a:r>
              <a:rPr lang="en-US" sz="1400" dirty="0" smtClean="0"/>
              <a:t>		- physical masses only (no </a:t>
            </a:r>
            <a:r>
              <a:rPr lang="en-US" sz="1400" dirty="0" err="1" smtClean="0"/>
              <a:t>ChPT</a:t>
            </a:r>
            <a:r>
              <a:rPr lang="en-US" sz="1400" dirty="0" smtClean="0"/>
              <a:t>) </a:t>
            </a:r>
          </a:p>
          <a:p>
            <a:pPr marL="342900" indent="-342900"/>
            <a:r>
              <a:rPr lang="en-US" sz="1400" dirty="0" smtClean="0"/>
              <a:t>		- partially quenched masses (</a:t>
            </a:r>
            <a:r>
              <a:rPr lang="en-US" sz="1400" dirty="0" err="1" smtClean="0"/>
              <a:t>stagg</a:t>
            </a:r>
            <a:r>
              <a:rPr lang="en-US" sz="1400" dirty="0" smtClean="0"/>
              <a:t> </a:t>
            </a:r>
            <a:r>
              <a:rPr lang="en-US" sz="1400" dirty="0" err="1" smtClean="0"/>
              <a:t>ChPT</a:t>
            </a:r>
            <a:r>
              <a:rPr lang="en-US" sz="1400" dirty="0" smtClean="0"/>
              <a:t>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13697" y="802640"/>
            <a:ext cx="2870200" cy="15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440" y="4947701"/>
            <a:ext cx="55676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FNAL/MILC </a:t>
            </a:r>
          </a:p>
          <a:p>
            <a:r>
              <a:rPr lang="en-US" sz="1400" dirty="0" smtClean="0"/>
              <a:t>MILC 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sea</a:t>
            </a:r>
          </a:p>
          <a:p>
            <a:r>
              <a:rPr lang="en-US" sz="1400" dirty="0" smtClean="0"/>
              <a:t>FNAL charm/bottom and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light/strange</a:t>
            </a:r>
          </a:p>
          <a:p>
            <a:r>
              <a:rPr lang="en-US" sz="1400" dirty="0" smtClean="0"/>
              <a:t>a:  0.045, 0.06, 0.09, 0.12, 0.15 fm</a:t>
            </a:r>
          </a:p>
          <a:p>
            <a:r>
              <a:rPr lang="en-US" sz="1400" dirty="0" smtClean="0"/>
              <a:t>light-quark sea masses down to 1/20 of the strange-quark mass</a:t>
            </a:r>
          </a:p>
          <a:p>
            <a:endParaRPr lang="en-US" sz="1400" dirty="0" smtClean="0"/>
          </a:p>
          <a:p>
            <a:r>
              <a:rPr lang="en-US" sz="1400" dirty="0" smtClean="0"/>
              <a:t>Analysis includes </a:t>
            </a:r>
            <a:r>
              <a:rPr lang="en-US" sz="1400" dirty="0" err="1" smtClean="0"/>
              <a:t>c</a:t>
            </a:r>
            <a:r>
              <a:rPr lang="en-US" sz="1400" dirty="0" smtClean="0"/>
              <a:t> and </a:t>
            </a:r>
            <a:r>
              <a:rPr lang="en-US" sz="1400" dirty="0" err="1" smtClean="0"/>
              <a:t>b</a:t>
            </a:r>
            <a:r>
              <a:rPr lang="en-US" sz="1400" dirty="0" smtClean="0"/>
              <a:t> decay constants.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04240" y="4714240"/>
            <a:ext cx="737616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ame 18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20647" y="341006"/>
            <a:ext cx="889000" cy="2159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66800" y="3284220"/>
            <a:ext cx="2919730" cy="1009968"/>
            <a:chOff x="904240" y="3436620"/>
            <a:chExt cx="2919730" cy="1009968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311910" y="3436620"/>
              <a:ext cx="2501900" cy="241300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1360170" y="3811588"/>
              <a:ext cx="2463800" cy="2413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904240" y="4205288"/>
              <a:ext cx="2413000" cy="2413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280710" y="644485"/>
            <a:ext cx="3640903" cy="509360"/>
            <a:chOff x="4375337" y="2054883"/>
            <a:chExt cx="3640903" cy="509360"/>
          </a:xfrm>
        </p:grpSpPr>
        <p:sp>
          <p:nvSpPr>
            <p:cNvPr id="26" name="Rectangle 25"/>
            <p:cNvSpPr/>
            <p:nvPr/>
          </p:nvSpPr>
          <p:spPr>
            <a:xfrm>
              <a:off x="4375337" y="2054883"/>
              <a:ext cx="36409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4533900" y="2187575"/>
              <a:ext cx="3327400" cy="2159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219750" y="5069840"/>
            <a:ext cx="3367853" cy="509360"/>
            <a:chOff x="6049103" y="6047695"/>
            <a:chExt cx="3367853" cy="509360"/>
          </a:xfrm>
        </p:grpSpPr>
        <p:sp>
          <p:nvSpPr>
            <p:cNvPr id="31" name="Rectangle 30"/>
            <p:cNvSpPr/>
            <p:nvPr/>
          </p:nvSpPr>
          <p:spPr>
            <a:xfrm>
              <a:off x="6049103" y="6047695"/>
              <a:ext cx="336785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253163" y="6200775"/>
              <a:ext cx="2895600" cy="215900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6599" y="699788"/>
            <a:ext cx="744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 smtClean="0"/>
              <a:t>TWQCD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err="1" smtClean="0"/>
              <a:t>Nf</a:t>
            </a:r>
            <a:r>
              <a:rPr lang="en-US" sz="1600" dirty="0" smtClean="0"/>
              <a:t> = 2 optimal DW, </a:t>
            </a:r>
            <a:r>
              <a:rPr lang="en-US" sz="1600" dirty="0" err="1" smtClean="0"/>
              <a:t>plaquette</a:t>
            </a:r>
            <a:r>
              <a:rPr lang="en-US" sz="1600" dirty="0" smtClean="0"/>
              <a:t> gauge action</a:t>
            </a:r>
          </a:p>
          <a:p>
            <a:pPr marL="342900" indent="-342900"/>
            <a:r>
              <a:rPr lang="en-US" sz="1600" dirty="0" smtClean="0"/>
              <a:t>DW valence quarks </a:t>
            </a:r>
          </a:p>
          <a:p>
            <a:pPr marL="342900" indent="-342900"/>
            <a:r>
              <a:rPr lang="en-US" sz="1600" dirty="0" smtClean="0"/>
              <a:t>a ~ 0.062 fm, 24^3x48, expected errors O(a^2)</a:t>
            </a:r>
          </a:p>
          <a:p>
            <a:pPr marL="342900" indent="-342900"/>
            <a:r>
              <a:rPr lang="en-US" sz="1600" dirty="0" err="1" smtClean="0"/>
              <a:t>Mpi</a:t>
            </a:r>
            <a:r>
              <a:rPr lang="en-US" sz="1600" dirty="0" smtClean="0"/>
              <a:t>:  265 – 560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pic>
        <p:nvPicPr>
          <p:cNvPr id="3" name="Picture 2" descr="TWQCD_ChPT_extrap_plo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7" y="3500985"/>
            <a:ext cx="8312518" cy="329605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88267" y="833120"/>
            <a:ext cx="2247900" cy="152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64759" y="2854325"/>
            <a:ext cx="24003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29165" y="2854325"/>
            <a:ext cx="2463800" cy="228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633988" y="2732511"/>
            <a:ext cx="1422400" cy="4699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020647" y="341006"/>
            <a:ext cx="889000" cy="2159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628640" y="1415075"/>
            <a:ext cx="3076775" cy="509360"/>
            <a:chOff x="5669280" y="1924435"/>
            <a:chExt cx="3076775" cy="509360"/>
          </a:xfrm>
        </p:grpSpPr>
        <p:sp>
          <p:nvSpPr>
            <p:cNvPr id="16" name="Rectangle 15"/>
            <p:cNvSpPr/>
            <p:nvPr/>
          </p:nvSpPr>
          <p:spPr>
            <a:xfrm>
              <a:off x="5669280" y="1924435"/>
              <a:ext cx="3076775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5808663" y="2076450"/>
              <a:ext cx="2768600" cy="2159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TMC_fDfDs_ChPT_plo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500" y="2235485"/>
            <a:ext cx="4849541" cy="34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120" y="888892"/>
            <a:ext cx="8553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 smtClean="0"/>
              <a:t>ETM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err="1" smtClean="0"/>
              <a:t>Nf</a:t>
            </a:r>
            <a:r>
              <a:rPr lang="en-US" sz="1600" dirty="0" smtClean="0"/>
              <a:t>=2 max. twisted mass, tree-level improved </a:t>
            </a:r>
            <a:r>
              <a:rPr lang="en-US" sz="1600" dirty="0" err="1" smtClean="0"/>
              <a:t>Symanzik</a:t>
            </a:r>
            <a:r>
              <a:rPr lang="en-US" sz="1600" dirty="0" smtClean="0"/>
              <a:t> gauge action (automatic </a:t>
            </a:r>
            <a:r>
              <a:rPr lang="en-US" sz="1600" dirty="0" err="1" smtClean="0"/>
              <a:t>O(a</a:t>
            </a:r>
            <a:r>
              <a:rPr lang="en-US" sz="1600" dirty="0" smtClean="0"/>
              <a:t>) improvement)</a:t>
            </a:r>
          </a:p>
          <a:p>
            <a:pPr marL="342900" indent="-342900"/>
            <a:r>
              <a:rPr lang="en-US" sz="1600" dirty="0" smtClean="0"/>
              <a:t>twisted mass valence light and strange</a:t>
            </a:r>
          </a:p>
          <a:p>
            <a:pPr marL="342900" indent="-342900"/>
            <a:r>
              <a:rPr lang="en-US" sz="1600" dirty="0" smtClean="0"/>
              <a:t>charm is triggering (starting) point in iterative process to interpolate to </a:t>
            </a:r>
            <a:r>
              <a:rPr lang="en-US" sz="1600" dirty="0" err="1" smtClean="0"/>
              <a:t>mb</a:t>
            </a:r>
            <a:endParaRPr lang="en-US" sz="1600" dirty="0" smtClean="0"/>
          </a:p>
          <a:p>
            <a:pPr marL="342900" indent="-342900"/>
            <a:r>
              <a:rPr lang="en-US" sz="1600" dirty="0" smtClean="0"/>
              <a:t>4 lattice </a:t>
            </a:r>
            <a:r>
              <a:rPr lang="en-US" sz="1600" dirty="0" err="1" smtClean="0"/>
              <a:t>spacings</a:t>
            </a:r>
            <a:r>
              <a:rPr lang="en-US" sz="1600" dirty="0" smtClean="0"/>
              <a:t> ranging from 0.05 – 0.1 fm</a:t>
            </a:r>
          </a:p>
          <a:p>
            <a:pPr marL="342900" indent="-342900"/>
            <a:r>
              <a:rPr lang="en-US" sz="1600" dirty="0" err="1" smtClean="0"/>
              <a:t>Mpi</a:t>
            </a:r>
            <a:r>
              <a:rPr lang="en-US" sz="1600" dirty="0" smtClean="0"/>
              <a:t>:  280 – 500 </a:t>
            </a:r>
            <a:r>
              <a:rPr lang="en-US" sz="1600" dirty="0" err="1" smtClean="0"/>
              <a:t>MeV</a:t>
            </a:r>
            <a:r>
              <a:rPr lang="en-US" sz="1600" dirty="0" smtClean="0"/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11316" y="3697168"/>
            <a:ext cx="2463800" cy="228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11316" y="3208594"/>
            <a:ext cx="24003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11316" y="4161165"/>
            <a:ext cx="2260600" cy="469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03696" y="1010920"/>
            <a:ext cx="2946400" cy="1524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020647" y="341006"/>
            <a:ext cx="889000" cy="2159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4520" y="5788733"/>
            <a:ext cx="3735980" cy="509360"/>
            <a:chOff x="4744721" y="929532"/>
            <a:chExt cx="3735980" cy="509360"/>
          </a:xfrm>
        </p:grpSpPr>
        <p:sp>
          <p:nvSpPr>
            <p:cNvPr id="15" name="Rectangle 14"/>
            <p:cNvSpPr/>
            <p:nvPr/>
          </p:nvSpPr>
          <p:spPr>
            <a:xfrm>
              <a:off x="4744721" y="929532"/>
              <a:ext cx="3735980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4816475" y="1069975"/>
              <a:ext cx="3594100" cy="2159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5120" y="4943529"/>
            <a:ext cx="331498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5120" y="5312145"/>
            <a:ext cx="4265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 smtClean="0"/>
              <a:t>… and updated results at the physical point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429" y="695852"/>
            <a:ext cx="8779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 smtClean="0"/>
              <a:t>Southampton-Edinburgh-KEK Collaboration:  pilot study of DW charm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smtClean="0"/>
              <a:t>Quenched:  up to 1/a ~ 6 </a:t>
            </a:r>
            <a:r>
              <a:rPr lang="en-US" sz="1600" dirty="0" err="1" smtClean="0"/>
              <a:t>GeV</a:t>
            </a:r>
            <a:r>
              <a:rPr lang="en-US" sz="1600" dirty="0" smtClean="0"/>
              <a:t>, </a:t>
            </a:r>
            <a:r>
              <a:rPr lang="en-US" sz="1600" dirty="0" err="1" smtClean="0"/>
              <a:t>hvy-q</a:t>
            </a:r>
            <a:r>
              <a:rPr lang="en-US" sz="1600" dirty="0" smtClean="0"/>
              <a:t> properties should be similar in dynamical simulations</a:t>
            </a:r>
          </a:p>
          <a:p>
            <a:pPr marL="342900" indent="-342900"/>
            <a:r>
              <a:rPr lang="en-US" sz="1600" dirty="0" smtClean="0"/>
              <a:t>Study spectrum and decay constants for several masses up to charm</a:t>
            </a:r>
          </a:p>
          <a:p>
            <a:pPr marL="342900" indent="-342900"/>
            <a:r>
              <a:rPr lang="en-US" sz="1600" dirty="0" smtClean="0"/>
              <a:t>Plan to use RBC/UKQCD and KEK 2+1 and 2+1+1 DW </a:t>
            </a:r>
            <a:r>
              <a:rPr lang="en-US" sz="1600" dirty="0" err="1" smtClean="0"/>
              <a:t>cfgs</a:t>
            </a:r>
            <a:r>
              <a:rPr lang="en-US" sz="1600" dirty="0" smtClean="0"/>
              <a:t> with DW light, strange, and charm valence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smtClean="0"/>
              <a:t>found:</a:t>
            </a:r>
          </a:p>
          <a:p>
            <a:pPr marL="342900" indent="-342900"/>
            <a:r>
              <a:rPr lang="en-US" sz="1600" dirty="0" smtClean="0"/>
              <a:t>		- can tune distance in 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dimension to minimize </a:t>
            </a:r>
            <a:r>
              <a:rPr lang="en-US" sz="1600" dirty="0" err="1" smtClean="0"/>
              <a:t>discretization</a:t>
            </a:r>
            <a:r>
              <a:rPr lang="en-US" sz="1600" dirty="0" smtClean="0"/>
              <a:t> effects </a:t>
            </a:r>
          </a:p>
          <a:p>
            <a:pPr marL="342900" indent="-342900"/>
            <a:r>
              <a:rPr lang="en-US" sz="1600" dirty="0" smtClean="0"/>
              <a:t>		- flat a^2 scaling over range of a</a:t>
            </a:r>
          </a:p>
          <a:p>
            <a:pPr marL="342900" indent="-342900"/>
            <a:r>
              <a:rPr lang="en-US" sz="1600" dirty="0" smtClean="0"/>
              <a:t>		- retain DW perks (</a:t>
            </a:r>
            <a:r>
              <a:rPr lang="en-US" sz="1600" dirty="0" err="1" smtClean="0"/>
              <a:t>chirality</a:t>
            </a:r>
            <a:r>
              <a:rPr lang="en-US" sz="1600" dirty="0" smtClean="0"/>
              <a:t> -&gt; simple mixing under renormalization)</a:t>
            </a:r>
          </a:p>
        </p:txBody>
      </p:sp>
      <p:pic>
        <p:nvPicPr>
          <p:cNvPr id="9" name="Picture 8" descr="SEK_charm_ens_tabl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4714120"/>
            <a:ext cx="4011208" cy="1174349"/>
          </a:xfrm>
          <a:prstGeom prst="rect">
            <a:avLst/>
          </a:prstGeom>
        </p:spPr>
      </p:pic>
      <p:pic>
        <p:nvPicPr>
          <p:cNvPr id="10" name="Picture 9" descr="SEK_charm_disc_plo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82" y="3206020"/>
            <a:ext cx="4658151" cy="360118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20647" y="341006"/>
            <a:ext cx="889000" cy="2159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50647" y="3651250"/>
            <a:ext cx="3367853" cy="509360"/>
            <a:chOff x="5219750" y="5069840"/>
            <a:chExt cx="3367853" cy="509360"/>
          </a:xfrm>
        </p:grpSpPr>
        <p:sp>
          <p:nvSpPr>
            <p:cNvPr id="14" name="Rectangle 13"/>
            <p:cNvSpPr/>
            <p:nvPr/>
          </p:nvSpPr>
          <p:spPr>
            <a:xfrm>
              <a:off x="5219750" y="5069840"/>
              <a:ext cx="336785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335905" y="5226050"/>
              <a:ext cx="3124200" cy="2159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429" y="708300"/>
            <a:ext cx="87790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RBC/UKQCD (based on findings of quenched study)</a:t>
            </a:r>
          </a:p>
          <a:p>
            <a:pPr marL="342900" indent="-342900"/>
            <a:r>
              <a:rPr lang="en-US" sz="1400" dirty="0" err="1" smtClean="0"/>
              <a:t>Nf</a:t>
            </a:r>
            <a:r>
              <a:rPr lang="en-US" sz="1400" dirty="0" smtClean="0"/>
              <a:t>=2+1 DW ensembles</a:t>
            </a:r>
          </a:p>
          <a:p>
            <a:pPr marL="342900" indent="-342900"/>
            <a:r>
              <a:rPr lang="en-US" sz="1400" dirty="0" smtClean="0"/>
              <a:t>1/a:  1.7, 2.3 </a:t>
            </a:r>
            <a:r>
              <a:rPr lang="en-US" sz="1400" dirty="0" err="1" smtClean="0"/>
              <a:t>GeV</a:t>
            </a:r>
            <a:endParaRPr lang="en-US" sz="1400" dirty="0" smtClean="0"/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physical – 420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342900" indent="-342900"/>
            <a:r>
              <a:rPr lang="en-US" sz="1400" dirty="0" smtClean="0"/>
              <a:t>valence </a:t>
            </a:r>
            <a:r>
              <a:rPr lang="en-US" sz="1400" dirty="0" err="1" smtClean="0"/>
              <a:t>m_h</a:t>
            </a:r>
            <a:r>
              <a:rPr lang="en-US" sz="1400" dirty="0" smtClean="0"/>
              <a:t> &lt;~ </a:t>
            </a:r>
            <a:r>
              <a:rPr lang="en-US" sz="1400" dirty="0" err="1" smtClean="0"/>
              <a:t>m_c</a:t>
            </a:r>
            <a:endParaRPr lang="en-US" sz="1400" dirty="0" smtClean="0"/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results:  </a:t>
            </a:r>
          </a:p>
          <a:p>
            <a:pPr marL="800100" lvl="1" indent="-342900">
              <a:buFontTx/>
              <a:buChar char="-"/>
            </a:pPr>
            <a:r>
              <a:rPr lang="en-US" sz="1400" dirty="0" smtClean="0"/>
              <a:t>a^2 scaling similar to quenched study (2 lattice </a:t>
            </a:r>
            <a:r>
              <a:rPr lang="en-US" sz="1400" dirty="0" err="1" smtClean="0"/>
              <a:t>spacings</a:t>
            </a:r>
            <a:r>
              <a:rPr lang="en-US" sz="1400" dirty="0" smtClean="0"/>
              <a:t> – work in progress)</a:t>
            </a:r>
          </a:p>
          <a:p>
            <a:pPr marL="800100" lvl="1" indent="-342900">
              <a:buFontTx/>
              <a:buChar char="-"/>
            </a:pPr>
            <a:r>
              <a:rPr lang="en-US" sz="1400" dirty="0" smtClean="0"/>
              <a:t>no evidence of </a:t>
            </a:r>
            <a:r>
              <a:rPr lang="en-US" sz="1400" dirty="0" err="1" smtClean="0"/>
              <a:t>chiral</a:t>
            </a:r>
            <a:r>
              <a:rPr lang="en-US" sz="1400" dirty="0" smtClean="0"/>
              <a:t> logs</a:t>
            </a:r>
          </a:p>
          <a:p>
            <a:pPr marL="342900" indent="-342900"/>
            <a:r>
              <a:rPr lang="en-US" sz="1400" dirty="0" smtClean="0"/>
              <a:t>plans:</a:t>
            </a:r>
          </a:p>
          <a:p>
            <a:pPr marL="800100" lvl="1" indent="-342900">
              <a:buFontTx/>
              <a:buChar char="-"/>
            </a:pPr>
            <a:r>
              <a:rPr lang="en-US" sz="1400" dirty="0" smtClean="0"/>
              <a:t>add 1/a = 3 </a:t>
            </a:r>
            <a:r>
              <a:rPr lang="en-US" sz="1400" dirty="0" err="1" smtClean="0"/>
              <a:t>GeV</a:t>
            </a:r>
            <a:r>
              <a:rPr lang="en-US" sz="1400" dirty="0" smtClean="0"/>
              <a:t> and increase statistics</a:t>
            </a:r>
          </a:p>
          <a:p>
            <a:pPr marL="800100" lvl="1" indent="-342900">
              <a:buFontTx/>
              <a:buChar char="-"/>
            </a:pPr>
            <a:r>
              <a:rPr lang="en-US" sz="1400" dirty="0" smtClean="0"/>
              <a:t>spectrum, decay constants, mixing, vacuum polarization for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g-2, </a:t>
            </a:r>
            <a:r>
              <a:rPr lang="en-US" sz="1400" dirty="0" err="1" smtClean="0"/>
              <a:t>semileptonic</a:t>
            </a:r>
            <a:r>
              <a:rPr lang="en-US" sz="1400" dirty="0" smtClean="0"/>
              <a:t> decays</a:t>
            </a:r>
          </a:p>
          <a:p>
            <a:pPr marL="800100" lvl="1" indent="-342900">
              <a:buFontTx/>
              <a:buChar char="-"/>
            </a:pPr>
            <a:r>
              <a:rPr lang="en-US" sz="1400" dirty="0" smtClean="0"/>
              <a:t>extrapolate/interpolate to </a:t>
            </a:r>
            <a:r>
              <a:rPr lang="en-US" sz="1400" dirty="0" err="1" smtClean="0"/>
              <a:t>mb</a:t>
            </a:r>
            <a:endParaRPr lang="en-US" sz="1400" dirty="0" smtClean="0"/>
          </a:p>
        </p:txBody>
      </p:sp>
      <p:pic>
        <p:nvPicPr>
          <p:cNvPr id="6" name="Picture 5" descr="RBCUKQCD_DW_c_ChPT_extrap_plot_upda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9" y="3782646"/>
            <a:ext cx="3873183" cy="2922953"/>
          </a:xfrm>
          <a:prstGeom prst="rect">
            <a:avLst/>
          </a:prstGeom>
        </p:spPr>
      </p:pic>
      <p:pic>
        <p:nvPicPr>
          <p:cNvPr id="9" name="Picture 8" descr="RBCUKQCD_DW_c_hvyq_extrap_plot_updat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49" y="3762545"/>
            <a:ext cx="3799363" cy="2939130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20647" y="341006"/>
            <a:ext cx="889000" cy="2159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64947" y="1288780"/>
            <a:ext cx="3601533" cy="509360"/>
            <a:chOff x="5064947" y="779420"/>
            <a:chExt cx="3601533" cy="509360"/>
          </a:xfrm>
        </p:grpSpPr>
        <p:sp>
          <p:nvSpPr>
            <p:cNvPr id="17" name="Rectangle 16"/>
            <p:cNvSpPr/>
            <p:nvPr/>
          </p:nvSpPr>
          <p:spPr>
            <a:xfrm>
              <a:off x="5064947" y="779420"/>
              <a:ext cx="360153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162550" y="917575"/>
              <a:ext cx="3390900" cy="2159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Brace 39"/>
          <p:cNvSpPr/>
          <p:nvPr/>
        </p:nvSpPr>
        <p:spPr>
          <a:xfrm rot="5400000">
            <a:off x="2647532" y="3495908"/>
            <a:ext cx="123219" cy="940776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4477508" y="2895745"/>
            <a:ext cx="123216" cy="2141097"/>
          </a:xfrm>
          <a:prstGeom prst="rightBrac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9"/>
          <p:cNvGrpSpPr/>
          <p:nvPr/>
        </p:nvGrpSpPr>
        <p:grpSpPr>
          <a:xfrm flipH="1">
            <a:off x="3624172" y="1669239"/>
            <a:ext cx="562179" cy="698500"/>
            <a:chOff x="4669607" y="2365375"/>
            <a:chExt cx="562184" cy="698500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4669607" y="2365375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69607" y="2714625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V="1">
            <a:off x="4777567" y="1669239"/>
            <a:ext cx="562184" cy="3492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77567" y="2018489"/>
            <a:ext cx="562184" cy="3492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43"/>
          <p:cNvGrpSpPr/>
          <p:nvPr/>
        </p:nvGrpSpPr>
        <p:grpSpPr>
          <a:xfrm>
            <a:off x="4186351" y="2018489"/>
            <a:ext cx="591221" cy="60325"/>
            <a:chOff x="7060156" y="3127375"/>
            <a:chExt cx="591221" cy="60325"/>
          </a:xfrm>
        </p:grpSpPr>
        <p:grpSp>
          <p:nvGrpSpPr>
            <p:cNvPr id="7" name="Group 17"/>
            <p:cNvGrpSpPr/>
            <p:nvPr/>
          </p:nvGrpSpPr>
          <p:grpSpPr>
            <a:xfrm>
              <a:off x="7060156" y="3127375"/>
              <a:ext cx="298783" cy="60325"/>
              <a:chOff x="7060153" y="3127375"/>
              <a:chExt cx="551295" cy="60325"/>
            </a:xfrm>
          </p:grpSpPr>
          <p:cxnSp>
            <p:nvCxnSpPr>
              <p:cNvPr id="12" name="Curved Connector 11"/>
              <p:cNvCxnSpPr/>
              <p:nvPr/>
            </p:nvCxnSpPr>
            <p:spPr>
              <a:xfrm>
                <a:off x="7060153" y="3127375"/>
                <a:ext cx="131222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urved Connector 12"/>
              <p:cNvCxnSpPr/>
              <p:nvPr/>
            </p:nvCxnSpPr>
            <p:spPr>
              <a:xfrm rot="10800000" flipV="1">
                <a:off x="7191375" y="3127375"/>
                <a:ext cx="148178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urved Connector 14"/>
              <p:cNvCxnSpPr/>
              <p:nvPr/>
            </p:nvCxnSpPr>
            <p:spPr>
              <a:xfrm>
                <a:off x="7336378" y="3127375"/>
                <a:ext cx="131222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urved Connector 15"/>
              <p:cNvCxnSpPr/>
              <p:nvPr/>
            </p:nvCxnSpPr>
            <p:spPr>
              <a:xfrm rot="10800000" flipV="1">
                <a:off x="7463270" y="3127375"/>
                <a:ext cx="148178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8"/>
            <p:cNvGrpSpPr/>
            <p:nvPr/>
          </p:nvGrpSpPr>
          <p:grpSpPr>
            <a:xfrm>
              <a:off x="7355769" y="3127375"/>
              <a:ext cx="295608" cy="60325"/>
              <a:chOff x="7060153" y="3127375"/>
              <a:chExt cx="545436" cy="60325"/>
            </a:xfrm>
          </p:grpSpPr>
          <p:cxnSp>
            <p:nvCxnSpPr>
              <p:cNvPr id="20" name="Curved Connector 19"/>
              <p:cNvCxnSpPr/>
              <p:nvPr/>
            </p:nvCxnSpPr>
            <p:spPr>
              <a:xfrm>
                <a:off x="7060153" y="3127375"/>
                <a:ext cx="131222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0"/>
              <p:cNvCxnSpPr/>
              <p:nvPr/>
            </p:nvCxnSpPr>
            <p:spPr>
              <a:xfrm rot="10800000" flipV="1">
                <a:off x="7185517" y="3127375"/>
                <a:ext cx="148177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urved Connector 21"/>
              <p:cNvCxnSpPr/>
              <p:nvPr/>
            </p:nvCxnSpPr>
            <p:spPr>
              <a:xfrm>
                <a:off x="7330519" y="3127375"/>
                <a:ext cx="131222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/>
              <p:cNvCxnSpPr/>
              <p:nvPr/>
            </p:nvCxnSpPr>
            <p:spPr>
              <a:xfrm rot="10800000" flipV="1">
                <a:off x="7457412" y="3127375"/>
                <a:ext cx="148177" cy="603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Oval 56"/>
          <p:cNvSpPr/>
          <p:nvPr/>
        </p:nvSpPr>
        <p:spPr>
          <a:xfrm>
            <a:off x="3267850" y="1363661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432341" y="1548201"/>
            <a:ext cx="101600" cy="1651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438926" y="2352183"/>
            <a:ext cx="114300" cy="101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427184" y="1548781"/>
            <a:ext cx="88900" cy="1651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408910" y="2343047"/>
            <a:ext cx="114300" cy="101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940178" y="1924017"/>
            <a:ext cx="152400" cy="1524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114576" y="330846"/>
            <a:ext cx="673100" cy="1651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2218434" y="3262885"/>
            <a:ext cx="5651500" cy="714217"/>
            <a:chOff x="1608834" y="3262885"/>
            <a:chExt cx="5651500" cy="714217"/>
          </a:xfrm>
        </p:grpSpPr>
        <p:pic>
          <p:nvPicPr>
            <p:cNvPr id="73" name="Picture 7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1608834" y="3313685"/>
              <a:ext cx="5651500" cy="5207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6035040" y="3262885"/>
              <a:ext cx="1225294" cy="714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303973" y="4369065"/>
            <a:ext cx="5846982" cy="894450"/>
            <a:chOff x="1303973" y="4247145"/>
            <a:chExt cx="5846982" cy="894450"/>
          </a:xfrm>
        </p:grpSpPr>
        <p:grpSp>
          <p:nvGrpSpPr>
            <p:cNvPr id="77" name="Group 76"/>
            <p:cNvGrpSpPr/>
            <p:nvPr/>
          </p:nvGrpSpPr>
          <p:grpSpPr>
            <a:xfrm>
              <a:off x="1531303" y="4632643"/>
              <a:ext cx="3073400" cy="508952"/>
              <a:chOff x="1632903" y="4744403"/>
              <a:chExt cx="3073400" cy="508952"/>
            </a:xfrm>
          </p:grpSpPr>
          <p:pic>
            <p:nvPicPr>
              <p:cNvPr id="69" name="Picture 6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1632903" y="4744403"/>
                <a:ext cx="3073400" cy="203200"/>
              </a:xfrm>
              <a:prstGeom prst="rect">
                <a:avLst/>
              </a:prstGeom>
            </p:spPr>
          </p:pic>
          <p:pic>
            <p:nvPicPr>
              <p:cNvPr id="70" name="Picture 6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1642745" y="5050155"/>
                <a:ext cx="2870200" cy="203200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1303973" y="4247145"/>
              <a:ext cx="5846982" cy="214630"/>
              <a:chOff x="1303973" y="4247145"/>
              <a:chExt cx="5846982" cy="214630"/>
            </a:xfrm>
          </p:grpSpPr>
          <p:pic>
            <p:nvPicPr>
              <p:cNvPr id="60" name="Picture 5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1303973" y="4301755"/>
                <a:ext cx="393700" cy="139700"/>
              </a:xfrm>
              <a:prstGeom prst="rect">
                <a:avLst/>
              </a:prstGeom>
            </p:spPr>
          </p:pic>
          <p:pic>
            <p:nvPicPr>
              <p:cNvPr id="65" name="Picture 6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3"/>
                  <a:stretch>
                    <a:fillRect/>
                  </a:stretch>
                </p:blipFill>
              </mc:Choice>
              <mc:Fallback>
                <p:blipFill>
                  <a:blip r:embed="rId24"/>
                  <a:stretch>
                    <a:fillRect/>
                  </a:stretch>
                </p:blipFill>
              </mc:Fallback>
            </mc:AlternateContent>
            <p:spPr>
              <a:xfrm>
                <a:off x="6388955" y="4247145"/>
                <a:ext cx="762000" cy="190500"/>
              </a:xfrm>
              <a:prstGeom prst="rect">
                <a:avLst/>
              </a:prstGeom>
            </p:spPr>
          </p:pic>
          <p:pic>
            <p:nvPicPr>
              <p:cNvPr id="72" name="Picture 7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5"/>
                  <a:stretch>
                    <a:fillRect/>
                  </a:stretch>
                </p:blipFill>
              </mc:Choice>
              <mc:Fallback>
                <p:blipFill>
                  <a:blip r:embed="rId26"/>
                  <a:stretch>
                    <a:fillRect/>
                  </a:stretch>
                </p:blipFill>
              </mc:Fallback>
            </mc:AlternateContent>
            <p:spPr>
              <a:xfrm>
                <a:off x="2437765" y="4296675"/>
                <a:ext cx="546100" cy="165100"/>
              </a:xfrm>
              <a:prstGeom prst="rect">
                <a:avLst/>
              </a:prstGeom>
            </p:spPr>
          </p:pic>
          <p:pic>
            <p:nvPicPr>
              <p:cNvPr id="75" name="Picture 7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7"/>
                  <a:stretch>
                    <a:fillRect/>
                  </a:stretch>
                </p:blipFill>
              </mc:Choice>
              <mc:Fallback>
                <p:blipFill>
                  <a:blip r:embed="rId28"/>
                  <a:stretch>
                    <a:fillRect/>
                  </a:stretch>
                </p:blipFill>
              </mc:Fallback>
            </mc:AlternateContent>
            <p:spPr>
              <a:xfrm>
                <a:off x="4109514" y="4271275"/>
                <a:ext cx="876300" cy="190500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1303973" y="5721033"/>
            <a:ext cx="5970270" cy="507047"/>
            <a:chOff x="1303973" y="5670233"/>
            <a:chExt cx="5970270" cy="507047"/>
          </a:xfrm>
        </p:grpSpPr>
        <p:pic>
          <p:nvPicPr>
            <p:cNvPr id="62" name="Picture 6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1303973" y="5745163"/>
              <a:ext cx="393700" cy="139700"/>
            </a:xfrm>
            <a:prstGeom prst="rect">
              <a:avLst/>
            </a:prstGeom>
          </p:spPr>
        </p:pic>
        <p:pic>
          <p:nvPicPr>
            <p:cNvPr id="66" name="Picture 6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461443" y="5670233"/>
              <a:ext cx="812800" cy="190500"/>
            </a:xfrm>
            <a:prstGeom prst="rect">
              <a:avLst/>
            </a:prstGeom>
          </p:spPr>
        </p:pic>
        <p:pic>
          <p:nvPicPr>
            <p:cNvPr id="71" name="Picture 7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1541145" y="6037580"/>
              <a:ext cx="1168400" cy="139700"/>
            </a:xfrm>
            <a:prstGeom prst="rect">
              <a:avLst/>
            </a:prstGeom>
          </p:spPr>
        </p:pic>
        <p:pic>
          <p:nvPicPr>
            <p:cNvPr id="76" name="Picture 7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2503488" y="5724843"/>
              <a:ext cx="419100" cy="152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 descr="fB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5455" y="-56035"/>
            <a:ext cx="5604272" cy="7252587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6200000">
            <a:off x="189273" y="4741458"/>
            <a:ext cx="469900" cy="1524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 rot="16200000">
            <a:off x="55923" y="2404698"/>
            <a:ext cx="736600" cy="152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 rot="16200000">
            <a:off x="-71077" y="827783"/>
            <a:ext cx="990600" cy="152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1257202" y="6527452"/>
            <a:ext cx="393700" cy="1651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346003" y="184391"/>
            <a:ext cx="190500" cy="177800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5728209" y="608417"/>
            <a:ext cx="1264720" cy="994157"/>
            <a:chOff x="6526984" y="3607230"/>
            <a:chExt cx="1264720" cy="994157"/>
          </a:xfrm>
        </p:grpSpPr>
        <p:pic>
          <p:nvPicPr>
            <p:cNvPr id="63" name="Picture 62" descr="plus.tiff"/>
            <p:cNvPicPr preferRelativeResize="0"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6746208" y="3399363"/>
              <a:ext cx="356951" cy="772686"/>
            </a:xfrm>
            <a:prstGeom prst="rect">
              <a:avLst/>
            </a:prstGeom>
          </p:spPr>
        </p:pic>
        <p:pic>
          <p:nvPicPr>
            <p:cNvPr id="64" name="Picture 63" descr="circle.tiff"/>
            <p:cNvPicPr preferRelativeResize="0"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6730773" y="3709902"/>
              <a:ext cx="385804" cy="793381"/>
            </a:xfrm>
            <a:prstGeom prst="rect">
              <a:avLst/>
            </a:prstGeom>
          </p:spPr>
        </p:pic>
        <p:pic>
          <p:nvPicPr>
            <p:cNvPr id="65" name="Picture 64" descr="square.tiff"/>
            <p:cNvPicPr preferRelativeResize="0"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6777758" y="4041399"/>
              <a:ext cx="320570" cy="799406"/>
            </a:xfrm>
            <a:prstGeom prst="rect">
              <a:avLst/>
            </a:prstGeom>
          </p:spPr>
        </p:pic>
        <p:pic>
          <p:nvPicPr>
            <p:cNvPr id="72" name="Picture 7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7499604" y="3695199"/>
              <a:ext cx="292100" cy="1778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7499604" y="4020637"/>
              <a:ext cx="254000" cy="177800"/>
            </a:xfrm>
            <a:prstGeom prst="rect">
              <a:avLst/>
            </a:prstGeom>
          </p:spPr>
        </p:pic>
        <p:pic>
          <p:nvPicPr>
            <p:cNvPr id="74" name="Picture 7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7499604" y="4336851"/>
              <a:ext cx="190500" cy="177800"/>
            </a:xfrm>
            <a:prstGeom prst="rect">
              <a:avLst/>
            </a:prstGeom>
          </p:spPr>
        </p:pic>
      </p:grp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6200000">
            <a:off x="3059821" y="4760137"/>
            <a:ext cx="469900" cy="1524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 rot="16200000">
            <a:off x="2926471" y="2423377"/>
            <a:ext cx="736600" cy="1524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 rot="16200000">
            <a:off x="2799471" y="818445"/>
            <a:ext cx="990600" cy="1524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4196075" y="6546130"/>
            <a:ext cx="393700" cy="1651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4210271" y="139569"/>
            <a:ext cx="254000" cy="190500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5854779" y="1972835"/>
            <a:ext cx="2032000" cy="453633"/>
            <a:chOff x="5733385" y="693392"/>
            <a:chExt cx="2032000" cy="453633"/>
          </a:xfrm>
        </p:grpSpPr>
        <p:pic>
          <p:nvPicPr>
            <p:cNvPr id="88" name="Picture 8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5733385" y="994625"/>
              <a:ext cx="2032000" cy="152400"/>
            </a:xfrm>
            <a:prstGeom prst="rect">
              <a:avLst/>
            </a:prstGeom>
          </p:spPr>
        </p:pic>
        <p:grpSp>
          <p:nvGrpSpPr>
            <p:cNvPr id="96" name="Group 95"/>
            <p:cNvGrpSpPr/>
            <p:nvPr/>
          </p:nvGrpSpPr>
          <p:grpSpPr>
            <a:xfrm>
              <a:off x="5733385" y="693392"/>
              <a:ext cx="1807984" cy="165100"/>
              <a:chOff x="5733385" y="3146239"/>
              <a:chExt cx="1807984" cy="165100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5733385" y="3227201"/>
                <a:ext cx="588387" cy="158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8" name="Picture 9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0"/>
                  <a:stretch>
                    <a:fillRect/>
                  </a:stretch>
                </p:blipFill>
              </mc:Choice>
              <mc:Fallback>
                <p:blipFill>
                  <a:blip r:embed="rId31"/>
                  <a:stretch>
                    <a:fillRect/>
                  </a:stretch>
                </p:blipFill>
              </mc:Fallback>
            </mc:AlternateContent>
            <p:spPr>
              <a:xfrm>
                <a:off x="6614269" y="3146239"/>
                <a:ext cx="927100" cy="165100"/>
              </a:xfrm>
              <a:prstGeom prst="rect">
                <a:avLst/>
              </a:prstGeom>
            </p:spPr>
          </p:pic>
        </p:grpSp>
      </p:grpSp>
      <p:pic>
        <p:nvPicPr>
          <p:cNvPr id="112" name="Picture 1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1954774" y="2377541"/>
            <a:ext cx="368300" cy="152400"/>
          </a:xfrm>
          <a:prstGeom prst="rect">
            <a:avLst/>
          </a:prstGeom>
        </p:spPr>
      </p:pic>
      <p:pic>
        <p:nvPicPr>
          <p:cNvPr id="113" name="Picture 1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4795211" y="2377541"/>
            <a:ext cx="368300" cy="152400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5863061" y="5537692"/>
            <a:ext cx="2472054" cy="471587"/>
            <a:chOff x="6091761" y="3751449"/>
            <a:chExt cx="2472054" cy="471587"/>
          </a:xfrm>
        </p:grpSpPr>
        <p:grpSp>
          <p:nvGrpSpPr>
            <p:cNvPr id="115" name="Group 108"/>
            <p:cNvGrpSpPr/>
            <p:nvPr/>
          </p:nvGrpSpPr>
          <p:grpSpPr>
            <a:xfrm>
              <a:off x="6091761" y="3856830"/>
              <a:ext cx="2288839" cy="366206"/>
              <a:chOff x="6091761" y="3707406"/>
              <a:chExt cx="2288839" cy="366206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>
                <a:off x="6091761" y="3707406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9" name="Picture 1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6"/>
                  <a:stretch>
                    <a:fillRect/>
                  </a:stretch>
                </p:blipFill>
              </mc:Choice>
              <mc:Fallback>
                <p:blipFill>
                  <a:blip r:embed="rId37"/>
                  <a:stretch>
                    <a:fillRect/>
                  </a:stretch>
                </p:blipFill>
              </mc:Fallback>
            </mc:AlternateContent>
            <p:spPr>
              <a:xfrm>
                <a:off x="6094600" y="3921212"/>
                <a:ext cx="2286000" cy="152400"/>
              </a:xfrm>
              <a:prstGeom prst="rect">
                <a:avLst/>
              </a:prstGeom>
            </p:spPr>
          </p:pic>
        </p:grpSp>
        <p:pic>
          <p:nvPicPr>
            <p:cNvPr id="116" name="Picture 1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8"/>
                <a:stretch>
                  <a:fillRect/>
                </a:stretch>
              </p:blipFill>
            </mc:Choice>
            <mc:Fallback>
              <p:blipFill>
                <a:blip r:embed="rId39"/>
                <a:stretch>
                  <a:fillRect/>
                </a:stretch>
              </p:blipFill>
            </mc:Fallback>
          </mc:AlternateContent>
          <p:spPr>
            <a:xfrm>
              <a:off x="6976315" y="3751449"/>
              <a:ext cx="1587500" cy="190500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5865900" y="4594453"/>
            <a:ext cx="2290584" cy="461578"/>
            <a:chOff x="6091761" y="2817540"/>
            <a:chExt cx="2290584" cy="461578"/>
          </a:xfrm>
        </p:grpSpPr>
        <p:grpSp>
          <p:nvGrpSpPr>
            <p:cNvPr id="123" name="Group 105"/>
            <p:cNvGrpSpPr/>
            <p:nvPr/>
          </p:nvGrpSpPr>
          <p:grpSpPr>
            <a:xfrm>
              <a:off x="6091761" y="2817540"/>
              <a:ext cx="2290584" cy="190500"/>
              <a:chOff x="6091761" y="2817540"/>
              <a:chExt cx="2290584" cy="1905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091761" y="2911200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6" name="Picture 12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0"/>
                  <a:stretch>
                    <a:fillRect/>
                  </a:stretch>
                </p:blipFill>
              </mc:Choice>
              <mc:Fallback>
                <p:blipFill>
                  <a:blip r:embed="rId41"/>
                  <a:stretch>
                    <a:fillRect/>
                  </a:stretch>
                </p:blipFill>
              </mc:Fallback>
            </mc:AlternateContent>
            <p:spPr>
              <a:xfrm>
                <a:off x="6972645" y="2817540"/>
                <a:ext cx="1409700" cy="190500"/>
              </a:xfrm>
              <a:prstGeom prst="rect">
                <a:avLst/>
              </a:prstGeom>
            </p:spPr>
          </p:pic>
        </p:grpSp>
        <p:pic>
          <p:nvPicPr>
            <p:cNvPr id="124" name="Picture 1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2"/>
                <a:stretch>
                  <a:fillRect/>
                </a:stretch>
              </p:blipFill>
            </mc:Choice>
            <mc:Fallback>
              <p:blipFill>
                <a:blip r:embed="rId43"/>
                <a:stretch>
                  <a:fillRect/>
                </a:stretch>
              </p:blipFill>
            </mc:Fallback>
          </mc:AlternateContent>
          <p:spPr>
            <a:xfrm>
              <a:off x="6094140" y="3126718"/>
              <a:ext cx="2146300" cy="152400"/>
            </a:xfrm>
            <a:prstGeom prst="rect">
              <a:avLst/>
            </a:prstGeom>
          </p:spPr>
        </p:pic>
      </p:grpSp>
      <p:pic>
        <p:nvPicPr>
          <p:cNvPr id="47" name="Picture 46" descr="fB_goa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4"/>
              <a:stretch>
                <a:fillRect/>
              </a:stretch>
            </p:blipFill>
          </mc:Choice>
          <mc:Fallback>
            <p:blipFill>
              <a:blip r:embed="rId45"/>
              <a:stretch>
                <a:fillRect/>
              </a:stretch>
            </p:blipFill>
          </mc:Fallback>
        </mc:AlternateContent>
        <p:spPr>
          <a:xfrm>
            <a:off x="-2380727" y="-10326"/>
            <a:ext cx="5557574" cy="7192155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854779" y="2901808"/>
            <a:ext cx="2946400" cy="1218982"/>
            <a:chOff x="5854779" y="2901808"/>
            <a:chExt cx="2946400" cy="1218982"/>
          </a:xfrm>
        </p:grpSpPr>
        <p:grpSp>
          <p:nvGrpSpPr>
            <p:cNvPr id="120" name="Group 119"/>
            <p:cNvGrpSpPr/>
            <p:nvPr/>
          </p:nvGrpSpPr>
          <p:grpSpPr>
            <a:xfrm>
              <a:off x="5854779" y="2901808"/>
              <a:ext cx="2946400" cy="1218982"/>
              <a:chOff x="5733385" y="1622365"/>
              <a:chExt cx="2946400" cy="1218982"/>
            </a:xfrm>
          </p:grpSpPr>
          <p:grpSp>
            <p:nvGrpSpPr>
              <p:cNvPr id="93" name="Group 90"/>
              <p:cNvGrpSpPr/>
              <p:nvPr/>
            </p:nvGrpSpPr>
            <p:grpSpPr>
              <a:xfrm>
                <a:off x="5733385" y="1622365"/>
                <a:ext cx="2442984" cy="190500"/>
                <a:chOff x="5733385" y="1547653"/>
                <a:chExt cx="2442984" cy="190500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733385" y="1653974"/>
                  <a:ext cx="588387" cy="1588"/>
                </a:xfrm>
                <a:prstGeom prst="line">
                  <a:avLst/>
                </a:prstGeom>
                <a:ln w="12700">
                  <a:solidFill>
                    <a:srgbClr val="E9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5" name="Picture 94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46"/>
                    <a:stretch>
                      <a:fillRect/>
                    </a:stretch>
                  </p:blipFill>
                </mc:Choice>
                <mc:Fallback>
                  <p:blipFill>
                    <a:blip r:embed="rId47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614269" y="1547653"/>
                  <a:ext cx="1562100" cy="190500"/>
                </a:xfrm>
                <a:prstGeom prst="rect">
                  <a:avLst/>
                </a:prstGeom>
              </p:spPr>
            </p:pic>
          </p:grpSp>
          <p:pic>
            <p:nvPicPr>
              <p:cNvPr id="107" name="Picture 10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8"/>
                  <a:stretch>
                    <a:fillRect/>
                  </a:stretch>
                </p:blipFill>
              </mc:Choice>
              <mc:Fallback>
                <p:blipFill>
                  <a:blip r:embed="rId49"/>
                  <a:stretch>
                    <a:fillRect/>
                  </a:stretch>
                </p:blipFill>
              </mc:Fallback>
            </mc:AlternateContent>
            <p:spPr>
              <a:xfrm>
                <a:off x="5733385" y="2174995"/>
                <a:ext cx="2679700" cy="152400"/>
              </a:xfrm>
              <a:prstGeom prst="rect">
                <a:avLst/>
              </a:prstGeom>
            </p:spPr>
          </p:pic>
          <p:pic>
            <p:nvPicPr>
              <p:cNvPr id="108" name="Picture 10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0"/>
                  <a:stretch>
                    <a:fillRect/>
                  </a:stretch>
                </p:blipFill>
              </mc:Choice>
              <mc:Fallback>
                <p:blipFill>
                  <a:blip r:embed="rId51"/>
                  <a:stretch>
                    <a:fillRect/>
                  </a:stretch>
                </p:blipFill>
              </mc:Fallback>
            </mc:AlternateContent>
            <p:spPr>
              <a:xfrm>
                <a:off x="5733385" y="2427148"/>
                <a:ext cx="2578100" cy="152400"/>
              </a:xfrm>
              <a:prstGeom prst="rect">
                <a:avLst/>
              </a:prstGeom>
            </p:spPr>
          </p:pic>
          <p:pic>
            <p:nvPicPr>
              <p:cNvPr id="109" name="Picture 10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2"/>
                  <a:stretch>
                    <a:fillRect/>
                  </a:stretch>
                </p:blipFill>
              </mc:Choice>
              <mc:Fallback>
                <p:blipFill>
                  <a:blip r:embed="rId53"/>
                  <a:stretch>
                    <a:fillRect/>
                  </a:stretch>
                </p:blipFill>
              </mc:Fallback>
            </mc:AlternateContent>
            <p:spPr>
              <a:xfrm>
                <a:off x="5733385" y="2688947"/>
                <a:ext cx="2946400" cy="152400"/>
              </a:xfrm>
              <a:prstGeom prst="rect">
                <a:avLst/>
              </a:prstGeom>
            </p:spPr>
          </p:pic>
          <p:pic>
            <p:nvPicPr>
              <p:cNvPr id="110" name="Picture 10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4"/>
                  <a:stretch>
                    <a:fillRect/>
                  </a:stretch>
                </p:blipFill>
              </mc:Choice>
              <mc:Fallback>
                <p:blipFill>
                  <a:blip r:embed="rId55"/>
                  <a:stretch>
                    <a:fillRect/>
                  </a:stretch>
                </p:blipFill>
              </mc:Fallback>
            </mc:AlternateContent>
            <p:spPr>
              <a:xfrm>
                <a:off x="5737969" y="1928627"/>
                <a:ext cx="1803400" cy="139700"/>
              </a:xfrm>
              <a:prstGeom prst="rect">
                <a:avLst/>
              </a:prstGeom>
            </p:spPr>
          </p:pic>
        </p:grpSp>
        <p:sp>
          <p:nvSpPr>
            <p:cNvPr id="48" name="Rectangle 47"/>
            <p:cNvSpPr/>
            <p:nvPr/>
          </p:nvSpPr>
          <p:spPr>
            <a:xfrm>
              <a:off x="6795240" y="3208070"/>
              <a:ext cx="915148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46785" y="1115695"/>
            <a:ext cx="7221855" cy="4495800"/>
            <a:chOff x="946785" y="1115695"/>
            <a:chExt cx="7221855" cy="4495800"/>
          </a:xfrm>
        </p:grpSpPr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946785" y="1115695"/>
              <a:ext cx="7086600" cy="4495800"/>
            </a:xfrm>
            <a:prstGeom prst="rect">
              <a:avLst/>
            </a:prstGeom>
          </p:spPr>
        </p:pic>
        <p:sp>
          <p:nvSpPr>
            <p:cNvPr id="11" name="Rectangle 10">
              <a:hlinkClick r:id="rId5"/>
            </p:cNvPr>
            <p:cNvSpPr/>
            <p:nvPr/>
          </p:nvSpPr>
          <p:spPr>
            <a:xfrm>
              <a:off x="5252721" y="3810000"/>
              <a:ext cx="2021839" cy="36576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hlinkClick r:id="rId6"/>
            </p:cNvPr>
            <p:cNvSpPr/>
            <p:nvPr/>
          </p:nvSpPr>
          <p:spPr>
            <a:xfrm>
              <a:off x="2509519" y="3403600"/>
              <a:ext cx="1798319" cy="36576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hlinkClick r:id="rId7"/>
            </p:cNvPr>
            <p:cNvSpPr/>
            <p:nvPr/>
          </p:nvSpPr>
          <p:spPr>
            <a:xfrm>
              <a:off x="2052319" y="2946400"/>
              <a:ext cx="2103120" cy="36576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8"/>
            </p:cNvPr>
            <p:cNvSpPr/>
            <p:nvPr/>
          </p:nvSpPr>
          <p:spPr>
            <a:xfrm>
              <a:off x="4978399" y="1412240"/>
              <a:ext cx="3190241" cy="4267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11225" y="1910080"/>
            <a:ext cx="4508500" cy="20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68688" y="3025140"/>
            <a:ext cx="2286000" cy="215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11225" y="4452620"/>
            <a:ext cx="3454400" cy="190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028825" y="4988560"/>
            <a:ext cx="4673600" cy="165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328988" y="430213"/>
            <a:ext cx="2425700" cy="21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 noChangeAspect="1"/>
          </p:cNvGrpSpPr>
          <p:nvPr/>
        </p:nvGrpSpPr>
        <p:grpSpPr>
          <a:xfrm>
            <a:off x="2867972" y="3762055"/>
            <a:ext cx="3415600" cy="2948027"/>
            <a:chOff x="5103358" y="3099072"/>
            <a:chExt cx="3795111" cy="3275586"/>
          </a:xfrm>
        </p:grpSpPr>
        <p:grpSp>
          <p:nvGrpSpPr>
            <p:cNvPr id="3" name="Group 11"/>
            <p:cNvGrpSpPr/>
            <p:nvPr/>
          </p:nvGrpSpPr>
          <p:grpSpPr>
            <a:xfrm>
              <a:off x="5103358" y="3099072"/>
              <a:ext cx="3795111" cy="3275586"/>
              <a:chOff x="5103358" y="3099072"/>
              <a:chExt cx="3795111" cy="3275586"/>
            </a:xfrm>
          </p:grpSpPr>
          <p:pic>
            <p:nvPicPr>
              <p:cNvPr id="39" name="Picture 38" descr="Buras_Bstomumu_FBs_error_pi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3358" y="3099072"/>
                <a:ext cx="3795111" cy="327558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117320" y="4143350"/>
                <a:ext cx="338074" cy="319773"/>
              </a:xfrm>
              <a:prstGeom prst="rect">
                <a:avLst/>
              </a:prstGeom>
              <a:solidFill>
                <a:srgbClr val="3D2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727188" y="4094613"/>
                <a:ext cx="338074" cy="3197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113463" y="4254500"/>
              <a:ext cx="419100" cy="1524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691459" y="4152900"/>
              <a:ext cx="279400" cy="203200"/>
            </a:xfrm>
            <a:prstGeom prst="rect">
              <a:avLst/>
            </a:prstGeom>
          </p:spPr>
        </p:pic>
      </p:grp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382298" y="6533621"/>
            <a:ext cx="2222500" cy="152400"/>
          </a:xfrm>
          <a:prstGeom prst="rect">
            <a:avLst/>
          </a:prstGeom>
        </p:spPr>
      </p:pic>
      <p:grpSp>
        <p:nvGrpSpPr>
          <p:cNvPr id="4" name="Group 106"/>
          <p:cNvGrpSpPr/>
          <p:nvPr/>
        </p:nvGrpSpPr>
        <p:grpSpPr>
          <a:xfrm>
            <a:off x="2906530" y="1116640"/>
            <a:ext cx="3191897" cy="1270089"/>
            <a:chOff x="2902625" y="1144397"/>
            <a:chExt cx="3191897" cy="1270089"/>
          </a:xfrm>
        </p:grpSpPr>
        <p:grpSp>
          <p:nvGrpSpPr>
            <p:cNvPr id="5" name="Group 103"/>
            <p:cNvGrpSpPr/>
            <p:nvPr/>
          </p:nvGrpSpPr>
          <p:grpSpPr>
            <a:xfrm>
              <a:off x="3857625" y="1376950"/>
              <a:ext cx="2236897" cy="873347"/>
              <a:chOff x="3857625" y="1376950"/>
              <a:chExt cx="2236897" cy="873347"/>
            </a:xfrm>
          </p:grpSpPr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0"/>
                  <a:stretch>
                    <a:fillRect/>
                  </a:stretch>
                </p:blipFill>
              </mc:Choice>
              <mc:Fallback>
                <p:blipFill>
                  <a:blip r:embed="rId11"/>
                  <a:stretch>
                    <a:fillRect/>
                  </a:stretch>
                </p:blipFill>
              </mc:Fallback>
            </mc:AlternateContent>
            <p:spPr>
              <a:xfrm>
                <a:off x="5942900" y="1376950"/>
                <a:ext cx="127000" cy="139700"/>
              </a:xfrm>
              <a:prstGeom prst="rect">
                <a:avLst/>
              </a:prstGeom>
            </p:spPr>
          </p:pic>
          <p:pic>
            <p:nvPicPr>
              <p:cNvPr id="47" name="Picture 4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2"/>
                  <a:stretch>
                    <a:fillRect/>
                  </a:stretch>
                </p:blipFill>
              </mc:Choice>
              <mc:Fallback>
                <p:blipFill>
                  <a:blip r:embed="rId13"/>
                  <a:stretch>
                    <a:fillRect/>
                  </a:stretch>
                </p:blipFill>
              </mc:Fallback>
            </mc:AlternateContent>
            <p:spPr>
              <a:xfrm>
                <a:off x="5967522" y="2110597"/>
                <a:ext cx="127000" cy="139700"/>
              </a:xfrm>
              <a:prstGeom prst="rect">
                <a:avLst/>
              </a:prstGeom>
            </p:spPr>
          </p:pic>
          <p:pic>
            <p:nvPicPr>
              <p:cNvPr id="81" name="Picture 8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4"/>
                  <a:stretch>
                    <a:fillRect/>
                  </a:stretch>
                </p:blipFill>
              </mc:Choice>
              <mc:Fallback>
                <p:blipFill>
                  <a:blip r:embed="rId15"/>
                  <a:stretch>
                    <a:fillRect/>
                  </a:stretch>
                </p:blipFill>
              </mc:Fallback>
            </mc:AlternateContent>
            <p:spPr>
              <a:xfrm>
                <a:off x="3857625" y="1714500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82" name="Picture 8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6"/>
                  <a:stretch>
                    <a:fillRect/>
                  </a:stretch>
                </p:blipFill>
              </mc:Choice>
              <mc:Fallback>
                <p:blipFill>
                  <a:blip r:embed="rId17"/>
                  <a:stretch>
                    <a:fillRect/>
                  </a:stretch>
                </p:blipFill>
              </mc:Fallback>
            </mc:AlternateContent>
            <p:spPr>
              <a:xfrm>
                <a:off x="4384675" y="1717675"/>
                <a:ext cx="63500" cy="139700"/>
              </a:xfrm>
              <a:prstGeom prst="rect">
                <a:avLst/>
              </a:prstGeom>
            </p:spPr>
          </p:pic>
        </p:grpSp>
        <p:grpSp>
          <p:nvGrpSpPr>
            <p:cNvPr id="6" name="Group 105"/>
            <p:cNvGrpSpPr/>
            <p:nvPr/>
          </p:nvGrpSpPr>
          <p:grpSpPr>
            <a:xfrm>
              <a:off x="2902625" y="1144397"/>
              <a:ext cx="2957935" cy="1270089"/>
              <a:chOff x="2902625" y="1144397"/>
              <a:chExt cx="2957935" cy="1270089"/>
            </a:xfrm>
          </p:grpSpPr>
          <p:grpSp>
            <p:nvGrpSpPr>
              <p:cNvPr id="10" name="Group 104"/>
              <p:cNvGrpSpPr/>
              <p:nvPr/>
            </p:nvGrpSpPr>
            <p:grpSpPr>
              <a:xfrm>
                <a:off x="3624173" y="1449974"/>
                <a:ext cx="2236387" cy="700091"/>
                <a:chOff x="3624173" y="1449974"/>
                <a:chExt cx="2236387" cy="700091"/>
              </a:xfrm>
            </p:grpSpPr>
            <p:grpSp>
              <p:nvGrpSpPr>
                <p:cNvPr id="12" name="Group 102"/>
                <p:cNvGrpSpPr/>
                <p:nvPr/>
              </p:nvGrpSpPr>
              <p:grpSpPr>
                <a:xfrm>
                  <a:off x="3624173" y="1449974"/>
                  <a:ext cx="2236387" cy="700091"/>
                  <a:chOff x="3624173" y="1449974"/>
                  <a:chExt cx="2236387" cy="700091"/>
                </a:xfrm>
              </p:grpSpPr>
              <p:cxnSp>
                <p:nvCxnSpPr>
                  <p:cNvPr id="41" name="Straight Connector 40"/>
                  <p:cNvCxnSpPr/>
                  <p:nvPr/>
                </p:nvCxnSpPr>
                <p:spPr>
                  <a:xfrm rot="10800000">
                    <a:off x="3624173" y="1449975"/>
                    <a:ext cx="562178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rot="10800000">
                    <a:off x="3624173" y="2145300"/>
                    <a:ext cx="562178" cy="158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" name="Group 44"/>
                  <p:cNvGrpSpPr/>
                  <p:nvPr/>
                </p:nvGrpSpPr>
                <p:grpSpPr>
                  <a:xfrm>
                    <a:off x="5298376" y="1449975"/>
                    <a:ext cx="562184" cy="698500"/>
                    <a:chOff x="4777567" y="1449975"/>
                    <a:chExt cx="562184" cy="698500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V="1">
                      <a:off x="4777567" y="1449975"/>
                      <a:ext cx="562184" cy="34925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4777567" y="1799225"/>
                      <a:ext cx="562184" cy="34925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" name="Group 43"/>
                  <p:cNvGrpSpPr/>
                  <p:nvPr/>
                </p:nvGrpSpPr>
                <p:grpSpPr>
                  <a:xfrm rot="5400000">
                    <a:off x="3793373" y="1769856"/>
                    <a:ext cx="700089" cy="60326"/>
                    <a:chOff x="7060156" y="3127375"/>
                    <a:chExt cx="591221" cy="60325"/>
                  </a:xfrm>
                </p:grpSpPr>
                <p:grpSp>
                  <p:nvGrpSpPr>
                    <p:cNvPr id="16" name="Group 17"/>
                    <p:cNvGrpSpPr/>
                    <p:nvPr/>
                  </p:nvGrpSpPr>
                  <p:grpSpPr>
                    <a:xfrm>
                      <a:off x="7060167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72" name="Curved Connector 71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Curved Connector 72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Curved Connector 73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Curved Connector 74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68" name="Curved Connector 67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Curved Connector 68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Curved Connector 69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Curved Connector 70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7" name="Straight Connector 76"/>
                  <p:cNvCxnSpPr/>
                  <p:nvPr/>
                </p:nvCxnSpPr>
                <p:spPr>
                  <a:xfrm rot="10800000">
                    <a:off x="4173583" y="1449975"/>
                    <a:ext cx="551853" cy="34925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rot="10800000" flipV="1">
                    <a:off x="4173581" y="1799225"/>
                    <a:ext cx="551855" cy="35084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" name="Group 43"/>
                  <p:cNvGrpSpPr/>
                  <p:nvPr/>
                </p:nvGrpSpPr>
                <p:grpSpPr>
                  <a:xfrm>
                    <a:off x="4725437" y="1796049"/>
                    <a:ext cx="572942" cy="70852"/>
                    <a:chOff x="7060156" y="3127375"/>
                    <a:chExt cx="591221" cy="60325"/>
                  </a:xfrm>
                </p:grpSpPr>
                <p:grpSp>
                  <p:nvGrpSpPr>
                    <p:cNvPr id="20" name="Group 17"/>
                    <p:cNvGrpSpPr/>
                    <p:nvPr/>
                  </p:nvGrpSpPr>
                  <p:grpSpPr>
                    <a:xfrm>
                      <a:off x="7060165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97" name="Curved Connector 96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Curved Connector 97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Curved Connector 98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Curved Connector 99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93" name="Curved Connector 92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Curved Connector 93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Curved Connector 94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Curved Connector 95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pic>
              <p:nvPicPr>
                <p:cNvPr id="101" name="Picture 10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8"/>
                    <a:stretch>
                      <a:fillRect/>
                    </a:stretch>
                  </p:blipFill>
                </mc:Choice>
                <mc:Fallback>
                  <p:blipFill>
                    <a:blip r:embed="rId19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819688" y="1527175"/>
                  <a:ext cx="355600" cy="19050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101"/>
              <p:cNvGrpSpPr/>
              <p:nvPr/>
            </p:nvGrpSpPr>
            <p:grpSpPr>
              <a:xfrm>
                <a:off x="2902625" y="1144397"/>
                <a:ext cx="778503" cy="1270089"/>
                <a:chOff x="2902625" y="1144397"/>
                <a:chExt cx="778503" cy="1270089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267850" y="1144397"/>
                  <a:ext cx="413278" cy="127008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1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0"/>
                    <a:stretch>
                      <a:fillRect/>
                    </a:stretch>
                  </p:blipFill>
                </mc:Choice>
                <mc:Fallback>
                  <p:blipFill>
                    <a:blip r:embed="rId21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427184" y="1348195"/>
                  <a:ext cx="88900" cy="165100"/>
                </a:xfrm>
                <a:prstGeom prst="rect">
                  <a:avLst/>
                </a:prstGeom>
              </p:spPr>
            </p:pic>
            <p:pic>
              <p:nvPicPr>
                <p:cNvPr id="43" name="Picture 42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2"/>
                    <a:stretch>
                      <a:fillRect/>
                    </a:stretch>
                  </p:blipFill>
                </mc:Choice>
                <mc:Fallback>
                  <p:blipFill>
                    <a:blip r:embed="rId2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902625" y="1704166"/>
                  <a:ext cx="215900" cy="177800"/>
                </a:xfrm>
                <a:prstGeom prst="rect">
                  <a:avLst/>
                </a:prstGeom>
              </p:spPr>
            </p:pic>
            <p:pic>
              <p:nvPicPr>
                <p:cNvPr id="44" name="Picture 43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4"/>
                    <a:stretch>
                      <a:fillRect/>
                    </a:stretch>
                  </p:blipFill>
                </mc:Choice>
                <mc:Fallback>
                  <p:blipFill>
                    <a:blip r:embed="rId25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427413" y="2095872"/>
                  <a:ext cx="88900" cy="101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8" name="Picture 10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684981" y="512763"/>
            <a:ext cx="4965700" cy="2413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8"/>
              <a:stretch>
                <a:fillRect/>
              </a:stretch>
            </p:blipFill>
          </mc:Choice>
          <mc:Fallback>
            <p:blipFill>
              <a:blip r:embed="rId29"/>
              <a:stretch>
                <a:fillRect/>
              </a:stretch>
            </p:blipFill>
          </mc:Fallback>
        </mc:AlternateContent>
        <p:spPr>
          <a:xfrm>
            <a:off x="1229195" y="2995541"/>
            <a:ext cx="6639147" cy="44330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84269" y="777132"/>
            <a:ext cx="6424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RBC/UKQCD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err="1" smtClean="0"/>
              <a:t>Nf</a:t>
            </a:r>
            <a:r>
              <a:rPr lang="en-US" sz="1400" dirty="0" smtClean="0"/>
              <a:t>=2+1 DW, Iwasaki gauge action</a:t>
            </a:r>
          </a:p>
          <a:p>
            <a:pPr marL="342900" indent="-342900"/>
            <a:r>
              <a:rPr lang="en-US" sz="1400" dirty="0" smtClean="0"/>
              <a:t>DW light and strange; non-pert tuned RHQ action </a:t>
            </a:r>
            <a:r>
              <a:rPr lang="en-US" sz="1400" dirty="0" err="1" smtClean="0"/>
              <a:t>b</a:t>
            </a:r>
            <a:r>
              <a:rPr lang="en-US" sz="1400" dirty="0" smtClean="0"/>
              <a:t> quarks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a:  0.08 – 0.11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289 – 422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err="1" smtClean="0"/>
              <a:t>fB</a:t>
            </a:r>
            <a:r>
              <a:rPr lang="en-US" sz="1400" dirty="0" smtClean="0"/>
              <a:t>, </a:t>
            </a:r>
            <a:r>
              <a:rPr lang="en-US" sz="1400" dirty="0" err="1" smtClean="0"/>
              <a:t>fBs/fB</a:t>
            </a:r>
            <a:r>
              <a:rPr lang="en-US" sz="1400" dirty="0" smtClean="0"/>
              <a:t>:  NLO SU(2) </a:t>
            </a:r>
            <a:r>
              <a:rPr lang="en-US" sz="1400" dirty="0" err="1" smtClean="0"/>
              <a:t>HMChPT</a:t>
            </a:r>
            <a:r>
              <a:rPr lang="en-US" sz="1400" dirty="0" smtClean="0"/>
              <a:t>  combined </a:t>
            </a:r>
            <a:r>
              <a:rPr lang="en-US" sz="1400" dirty="0" err="1" smtClean="0"/>
              <a:t>chiral</a:t>
            </a:r>
            <a:r>
              <a:rPr lang="en-US" sz="1400" dirty="0" smtClean="0"/>
              <a:t>-continuum extrapolation</a:t>
            </a:r>
          </a:p>
          <a:p>
            <a:pPr marL="342900" indent="-342900"/>
            <a:r>
              <a:rPr lang="en-US" sz="1400" dirty="0" err="1" smtClean="0"/>
              <a:t>fBs</a:t>
            </a:r>
            <a:r>
              <a:rPr lang="en-US" sz="1400" dirty="0" smtClean="0"/>
              <a:t>:  linear interpolation to ms, followed by continuum extrapolation linear in a^2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92032" y="3749040"/>
            <a:ext cx="2098040" cy="2511894"/>
            <a:chOff x="777072" y="4307840"/>
            <a:chExt cx="2098040" cy="2511894"/>
          </a:xfrm>
        </p:grpSpPr>
        <p:grpSp>
          <p:nvGrpSpPr>
            <p:cNvPr id="14" name="Group 13"/>
            <p:cNvGrpSpPr/>
            <p:nvPr/>
          </p:nvGrpSpPr>
          <p:grpSpPr>
            <a:xfrm>
              <a:off x="777072" y="4307840"/>
              <a:ext cx="2098040" cy="979233"/>
              <a:chOff x="777072" y="4013200"/>
              <a:chExt cx="2098040" cy="979233"/>
            </a:xfrm>
          </p:grpSpPr>
          <p:pic>
            <p:nvPicPr>
              <p:cNvPr id="5" name="Picture 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817712" y="4399820"/>
                <a:ext cx="2057400" cy="215900"/>
              </a:xfrm>
              <a:prstGeom prst="rect">
                <a:avLst/>
              </a:prstGeom>
            </p:spPr>
          </p:pic>
          <p:pic>
            <p:nvPicPr>
              <p:cNvPr id="6" name="Picture 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777072" y="4013200"/>
                <a:ext cx="2095500" cy="215900"/>
              </a:xfrm>
              <a:prstGeom prst="rect">
                <a:avLst/>
              </a:prstGeom>
            </p:spPr>
          </p:pic>
          <p:pic>
            <p:nvPicPr>
              <p:cNvPr id="7" name="Picture 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817712" y="4776533"/>
                <a:ext cx="2057400" cy="215900"/>
              </a:xfrm>
              <a:prstGeom prst="rect">
                <a:avLst/>
              </a:prstGeom>
            </p:spPr>
          </p:pic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807552" y="6349834"/>
              <a:ext cx="1422400" cy="4699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77072" y="5807402"/>
              <a:ext cx="1460500" cy="469900"/>
            </a:xfrm>
            <a:prstGeom prst="rect">
              <a:avLst/>
            </a:prstGeom>
          </p:spPr>
        </p:pic>
      </p:grpSp>
      <p:pic>
        <p:nvPicPr>
          <p:cNvPr id="10" name="Picture 9" descr="RBCUKQCD_fB_ChPT_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931695" y="2899890"/>
            <a:ext cx="4847853" cy="391246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1592757" y="882304"/>
            <a:ext cx="2679700" cy="1524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4114576" y="330846"/>
            <a:ext cx="673100" cy="1651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37480" y="1396038"/>
            <a:ext cx="3367853" cy="509360"/>
            <a:chOff x="5095240" y="1456998"/>
            <a:chExt cx="3367853" cy="509360"/>
          </a:xfrm>
        </p:grpSpPr>
        <p:sp>
          <p:nvSpPr>
            <p:cNvPr id="17" name="Rectangle 16"/>
            <p:cNvSpPr/>
            <p:nvPr/>
          </p:nvSpPr>
          <p:spPr>
            <a:xfrm>
              <a:off x="5095240" y="1456998"/>
              <a:ext cx="336785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5255578" y="1609725"/>
              <a:ext cx="3022600" cy="2159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06599" y="655212"/>
            <a:ext cx="79661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ALPHA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err="1" smtClean="0"/>
              <a:t>Nf</a:t>
            </a:r>
            <a:r>
              <a:rPr lang="en-US" sz="1400" dirty="0" smtClean="0"/>
              <a:t>=2 </a:t>
            </a:r>
            <a:r>
              <a:rPr lang="en-US" sz="1400" dirty="0" err="1" smtClean="0"/>
              <a:t>cfgs</a:t>
            </a:r>
            <a:r>
              <a:rPr lang="en-US" sz="1400" dirty="0" smtClean="0"/>
              <a:t> with non-pert </a:t>
            </a:r>
            <a:r>
              <a:rPr lang="en-US" sz="1400" dirty="0" err="1" smtClean="0"/>
              <a:t>O(a</a:t>
            </a:r>
            <a:r>
              <a:rPr lang="en-US" sz="1400" dirty="0" smtClean="0"/>
              <a:t>) improved Wilson sea, Wilson gauge action</a:t>
            </a:r>
          </a:p>
          <a:p>
            <a:pPr marL="342900" indent="-342900"/>
            <a:r>
              <a:rPr lang="en-US" sz="1400" dirty="0" smtClean="0"/>
              <a:t>HQET </a:t>
            </a:r>
            <a:r>
              <a:rPr lang="en-US" sz="1400" dirty="0" err="1" smtClean="0"/>
              <a:t>b</a:t>
            </a:r>
            <a:r>
              <a:rPr lang="en-US" sz="1400" dirty="0" smtClean="0"/>
              <a:t>, non-pert NLO improvement</a:t>
            </a:r>
          </a:p>
          <a:p>
            <a:pPr marL="342900" indent="-342900"/>
            <a:r>
              <a:rPr lang="en-US" sz="1400" dirty="0" err="1" smtClean="0"/>
              <a:t>O(a</a:t>
            </a:r>
            <a:r>
              <a:rPr lang="en-US" sz="1400" dirty="0" smtClean="0"/>
              <a:t>) improved Wilson valence quarks</a:t>
            </a:r>
          </a:p>
          <a:p>
            <a:pPr marL="342900" indent="-342900"/>
            <a:r>
              <a:rPr lang="en-US" sz="1400" dirty="0" smtClean="0"/>
              <a:t>a:  0.05 – 0.08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190 – 440 </a:t>
            </a:r>
            <a:r>
              <a:rPr lang="en-US" sz="1400" dirty="0" err="1" smtClean="0"/>
              <a:t>MeV</a:t>
            </a:r>
            <a:endParaRPr lang="en-US" sz="1400" dirty="0" smtClean="0"/>
          </a:p>
        </p:txBody>
      </p:sp>
      <p:pic>
        <p:nvPicPr>
          <p:cNvPr id="5" name="Picture 4" descr="ALPHA_fBfBs_ChPT_plo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2596932"/>
            <a:ext cx="7774596" cy="351093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08430" y="762000"/>
            <a:ext cx="2578100" cy="152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84806" y="6216121"/>
            <a:ext cx="5397252" cy="469900"/>
            <a:chOff x="1813686" y="2752390"/>
            <a:chExt cx="5397252" cy="469900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1813686" y="2887980"/>
              <a:ext cx="1663700" cy="2159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3754174" y="2867660"/>
              <a:ext cx="1739900" cy="2159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5801238" y="2752390"/>
              <a:ext cx="1409700" cy="469900"/>
            </a:xfrm>
            <a:prstGeom prst="rect">
              <a:avLst/>
            </a:prstGeom>
          </p:spPr>
        </p:pic>
      </p:grpSp>
      <p:sp>
        <p:nvSpPr>
          <p:cNvPr id="9" name="Frame 8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114576" y="330846"/>
            <a:ext cx="673100" cy="165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386150" y="3530345"/>
            <a:ext cx="9144000" cy="3236379"/>
            <a:chOff x="2034008" y="3666574"/>
            <a:chExt cx="9144000" cy="3236379"/>
          </a:xfrm>
        </p:grpSpPr>
        <p:pic>
          <p:nvPicPr>
            <p:cNvPr id="5" name="Picture 4" descr="ETM_fBfBs_ratio_extrap_plot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4008" y="3666574"/>
              <a:ext cx="9144000" cy="322797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18595" y="3666574"/>
              <a:ext cx="4467111" cy="3236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89199" y="919052"/>
            <a:ext cx="7966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ETM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err="1" smtClean="0"/>
              <a:t>Nf</a:t>
            </a:r>
            <a:r>
              <a:rPr lang="en-US" sz="1400" dirty="0" smtClean="0"/>
              <a:t>=2 maximally twisted mass, tree-level improved </a:t>
            </a:r>
            <a:r>
              <a:rPr lang="en-US" sz="1400" dirty="0" err="1" smtClean="0"/>
              <a:t>Symanzik</a:t>
            </a:r>
            <a:r>
              <a:rPr lang="en-US" sz="1400" dirty="0" smtClean="0"/>
              <a:t> gauge action</a:t>
            </a:r>
          </a:p>
          <a:p>
            <a:pPr marL="342900" indent="-342900"/>
            <a:r>
              <a:rPr lang="en-US" sz="1400" dirty="0" smtClean="0"/>
              <a:t>maximally twisted mass valence with ratio method </a:t>
            </a:r>
            <a:r>
              <a:rPr lang="en-US" sz="1400" dirty="0" err="1" smtClean="0"/>
              <a:t>b</a:t>
            </a:r>
            <a:endParaRPr lang="en-US" sz="1400" dirty="0" smtClean="0"/>
          </a:p>
          <a:p>
            <a:pPr marL="342900" indent="-342900"/>
            <a:r>
              <a:rPr lang="en-US" sz="1400" dirty="0" smtClean="0"/>
              <a:t>a:  0.05 – 0.1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280 – 500 </a:t>
            </a:r>
            <a:r>
              <a:rPr lang="en-US" sz="1400" dirty="0" err="1" smtClean="0"/>
              <a:t>MeV</a:t>
            </a:r>
            <a:r>
              <a:rPr lang="en-US" sz="1400" dirty="0" smtClean="0"/>
              <a:t> 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- linear </a:t>
            </a:r>
            <a:r>
              <a:rPr lang="en-US" sz="1400" dirty="0" err="1" smtClean="0"/>
              <a:t>chiral</a:t>
            </a:r>
            <a:r>
              <a:rPr lang="en-US" sz="1400" dirty="0" smtClean="0"/>
              <a:t>-continuum extrapolation:  double ratio (</a:t>
            </a:r>
            <a:r>
              <a:rPr lang="en-US" sz="1400" dirty="0" err="1" smtClean="0"/>
              <a:t>fBs/fB)/(fK/fPi</a:t>
            </a:r>
            <a:r>
              <a:rPr lang="en-US" sz="1400" dirty="0" smtClean="0"/>
              <a:t>) vs. </a:t>
            </a:r>
            <a:r>
              <a:rPr lang="en-US" sz="1400" dirty="0" err="1" smtClean="0"/>
              <a:t>fBs/fB</a:t>
            </a:r>
            <a:endParaRPr lang="en-US" sz="1400" dirty="0" smtClean="0"/>
          </a:p>
          <a:p>
            <a:pPr marL="342900" indent="-342900"/>
            <a:r>
              <a:rPr lang="en-US" sz="1400" dirty="0" smtClean="0"/>
              <a:t>- directly calculate </a:t>
            </a:r>
            <a:r>
              <a:rPr lang="en-US" sz="1400" dirty="0" err="1" smtClean="0"/>
              <a:t>fB</a:t>
            </a:r>
            <a:r>
              <a:rPr lang="en-US" sz="1400" dirty="0" smtClean="0"/>
              <a:t> and </a:t>
            </a:r>
            <a:r>
              <a:rPr lang="en-US" sz="1400" dirty="0" err="1" smtClean="0"/>
              <a:t>fBs/fB</a:t>
            </a:r>
            <a:endParaRPr lang="en-US" sz="1400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43973" y="1022094"/>
            <a:ext cx="2946400" cy="152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09426" y="1662216"/>
            <a:ext cx="2806700" cy="152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54298" y="4119430"/>
            <a:ext cx="1562100" cy="215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223323" y="4780197"/>
            <a:ext cx="1625600" cy="215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202673" y="5375167"/>
            <a:ext cx="1409700" cy="469900"/>
          </a:xfrm>
          <a:prstGeom prst="rect">
            <a:avLst/>
          </a:prstGeom>
        </p:spPr>
      </p:pic>
      <p:sp>
        <p:nvSpPr>
          <p:cNvPr id="18" name="Frame 17"/>
          <p:cNvSpPr/>
          <p:nvPr/>
        </p:nvSpPr>
        <p:spPr>
          <a:xfrm>
            <a:off x="-50800" y="-30152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114576" y="330846"/>
            <a:ext cx="673100" cy="165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170" y="1031702"/>
            <a:ext cx="566102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400" dirty="0" smtClean="0"/>
              <a:t>Ishikawa, Aoki, </a:t>
            </a:r>
            <a:r>
              <a:rPr lang="en-US" sz="1400" dirty="0" err="1" smtClean="0"/>
              <a:t>Izubuchi</a:t>
            </a:r>
            <a:r>
              <a:rPr lang="en-US" sz="1400" dirty="0" smtClean="0"/>
              <a:t>, </a:t>
            </a:r>
            <a:r>
              <a:rPr lang="en-US" sz="1400" dirty="0" err="1" smtClean="0"/>
              <a:t>Lehner</a:t>
            </a:r>
            <a:r>
              <a:rPr lang="en-US" sz="1400" dirty="0" smtClean="0"/>
              <a:t>, and </a:t>
            </a:r>
            <a:r>
              <a:rPr lang="en-US" sz="1400" dirty="0" err="1" smtClean="0"/>
              <a:t>Soni</a:t>
            </a:r>
            <a:r>
              <a:rPr lang="en-US" sz="1400" dirty="0" smtClean="0"/>
              <a:t> (to appear on </a:t>
            </a:r>
            <a:r>
              <a:rPr lang="en-US" sz="1400" dirty="0" err="1" smtClean="0"/>
              <a:t>arXiv</a:t>
            </a:r>
            <a:r>
              <a:rPr lang="en-US" sz="1400" dirty="0" smtClean="0"/>
              <a:t> tonight)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Idea</a:t>
            </a:r>
          </a:p>
          <a:p>
            <a:pPr marL="400050" indent="-400050"/>
            <a:r>
              <a:rPr lang="en-US" sz="1400" dirty="0" smtClean="0"/>
              <a:t>— anchor a HQ expansion with results in static limit</a:t>
            </a:r>
          </a:p>
          <a:p>
            <a:pPr marL="400050" indent="-400050"/>
            <a:r>
              <a:rPr lang="en-US" sz="1400" dirty="0" smtClean="0"/>
              <a:t>— relativistic heavy quark action for </a:t>
            </a:r>
            <a:r>
              <a:rPr lang="en-US" sz="1400" dirty="0" err="1" smtClean="0"/>
              <a:t>mQ</a:t>
            </a:r>
            <a:r>
              <a:rPr lang="en-US" sz="1400" dirty="0" smtClean="0"/>
              <a:t> ~ mc</a:t>
            </a:r>
          </a:p>
          <a:p>
            <a:pPr marL="400050" indent="-400050"/>
            <a:r>
              <a:rPr lang="en-US" sz="1400" dirty="0" smtClean="0"/>
              <a:t>— iterate between mc and anchor point ala ETM ratio method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Simulation</a:t>
            </a:r>
          </a:p>
          <a:p>
            <a:pPr marL="400050" indent="-400050"/>
            <a:r>
              <a:rPr lang="en-US" sz="1400" dirty="0" smtClean="0"/>
              <a:t>—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DW, Iwasaki gauge</a:t>
            </a:r>
          </a:p>
          <a:p>
            <a:pPr marL="400050" indent="-400050"/>
            <a:r>
              <a:rPr lang="en-US" sz="1400" dirty="0" smtClean="0"/>
              <a:t>— static </a:t>
            </a:r>
            <a:r>
              <a:rPr lang="en-US" sz="1400" dirty="0" err="1" smtClean="0"/>
              <a:t>b</a:t>
            </a:r>
            <a:r>
              <a:rPr lang="en-US" sz="1400" dirty="0" smtClean="0"/>
              <a:t> with DW light valence</a:t>
            </a:r>
          </a:p>
          <a:p>
            <a:pPr marL="400050" indent="-400050"/>
            <a:r>
              <a:rPr lang="en-US" sz="1400" dirty="0" smtClean="0"/>
              <a:t>— a ~ 0.09, 0.11 fm</a:t>
            </a:r>
          </a:p>
          <a:p>
            <a:pPr marL="400050" indent="-400050"/>
            <a:r>
              <a:rPr lang="en-US" sz="1400" dirty="0" smtClean="0"/>
              <a:t>— </a:t>
            </a:r>
            <a:r>
              <a:rPr lang="en-US" sz="1400" dirty="0" err="1" smtClean="0"/>
              <a:t>Mpi</a:t>
            </a:r>
            <a:r>
              <a:rPr lang="en-US" sz="1400" dirty="0" smtClean="0"/>
              <a:t>:  289 – 418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400050" indent="-400050"/>
            <a:r>
              <a:rPr lang="en-US" sz="1400" dirty="0" smtClean="0"/>
              <a:t>— 1-loop matching (ok in static limit) including </a:t>
            </a:r>
            <a:r>
              <a:rPr lang="en-US" sz="1400" dirty="0" err="1" smtClean="0"/>
              <a:t>O(a</a:t>
            </a:r>
            <a:r>
              <a:rPr lang="en-US" sz="1400" dirty="0" smtClean="0"/>
              <a:t>) effects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Plans</a:t>
            </a:r>
          </a:p>
          <a:p>
            <a:pPr marL="400050" indent="-400050"/>
            <a:r>
              <a:rPr lang="en-US" sz="1400" dirty="0" smtClean="0"/>
              <a:t>— also have B-mixing results</a:t>
            </a:r>
          </a:p>
          <a:p>
            <a:pPr marL="400050" indent="-400050"/>
            <a:r>
              <a:rPr lang="en-US" sz="1400" dirty="0" smtClean="0"/>
              <a:t>— All-mode-averaging </a:t>
            </a:r>
          </a:p>
          <a:p>
            <a:pPr marL="400050" indent="-400050"/>
            <a:r>
              <a:rPr lang="en-US" sz="1400" dirty="0" smtClean="0"/>
              <a:t>— physical light quarks</a:t>
            </a:r>
          </a:p>
          <a:p>
            <a:pPr marL="400050" indent="-400050"/>
            <a:r>
              <a:rPr lang="en-US" sz="1400" dirty="0" smtClean="0"/>
              <a:t>— non-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renormalization via RI-MOM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63305" y="5393055"/>
            <a:ext cx="3606800" cy="838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901785" y="6440805"/>
            <a:ext cx="2578100" cy="2159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842000" y="1031702"/>
            <a:ext cx="2875280" cy="4139738"/>
            <a:chOff x="6055360" y="2517602"/>
            <a:chExt cx="2926080" cy="4269278"/>
          </a:xfrm>
        </p:grpSpPr>
        <p:pic>
          <p:nvPicPr>
            <p:cNvPr id="5" name="Picture 4" descr="fB_chipt_plot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5360" y="2708102"/>
              <a:ext cx="2926080" cy="4078778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7237095" y="2517602"/>
              <a:ext cx="990600" cy="190500"/>
            </a:xfrm>
            <a:prstGeom prst="rect">
              <a:avLst/>
            </a:prstGeom>
          </p:spPr>
        </p:pic>
      </p:grpSp>
      <p:sp>
        <p:nvSpPr>
          <p:cNvPr id="10" name="Frame 9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114576" y="330846"/>
            <a:ext cx="673100" cy="1651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2000" y="5721895"/>
            <a:ext cx="3649843" cy="509360"/>
            <a:chOff x="4947920" y="5069840"/>
            <a:chExt cx="3649843" cy="509360"/>
          </a:xfrm>
        </p:grpSpPr>
        <p:sp>
          <p:nvSpPr>
            <p:cNvPr id="14" name="Rectangle 13"/>
            <p:cNvSpPr/>
            <p:nvPr/>
          </p:nvSpPr>
          <p:spPr>
            <a:xfrm>
              <a:off x="4947920" y="5069840"/>
              <a:ext cx="364984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5087303" y="5226050"/>
              <a:ext cx="3378200" cy="2159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3147940" y="790592"/>
            <a:ext cx="2791717" cy="1907607"/>
            <a:chOff x="3083981" y="1364535"/>
            <a:chExt cx="2791717" cy="1907607"/>
          </a:xfrm>
        </p:grpSpPr>
        <p:grpSp>
          <p:nvGrpSpPr>
            <p:cNvPr id="62" name="Group 42"/>
            <p:cNvGrpSpPr/>
            <p:nvPr/>
          </p:nvGrpSpPr>
          <p:grpSpPr>
            <a:xfrm>
              <a:off x="3734756" y="1364535"/>
              <a:ext cx="1679752" cy="1639793"/>
              <a:chOff x="1829867" y="1540510"/>
              <a:chExt cx="1679752" cy="1639793"/>
            </a:xfrm>
          </p:grpSpPr>
          <p:grpSp>
            <p:nvGrpSpPr>
              <p:cNvPr id="73" name="Group 157"/>
              <p:cNvGrpSpPr/>
              <p:nvPr/>
            </p:nvGrpSpPr>
            <p:grpSpPr>
              <a:xfrm>
                <a:off x="1829867" y="1540510"/>
                <a:ext cx="1679752" cy="1639793"/>
                <a:chOff x="1915936" y="1411288"/>
                <a:chExt cx="1679752" cy="1639793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 rot="10800000">
                  <a:off x="1915936" y="3049709"/>
                  <a:ext cx="1344825" cy="13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10800000" flipV="1">
                  <a:off x="1915937" y="2348829"/>
                  <a:ext cx="1344825" cy="8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Group 156"/>
                <p:cNvGrpSpPr/>
                <p:nvPr/>
              </p:nvGrpSpPr>
              <p:grpSpPr>
                <a:xfrm>
                  <a:off x="2589721" y="1411288"/>
                  <a:ext cx="1005967" cy="965613"/>
                  <a:chOff x="2589721" y="1411288"/>
                  <a:chExt cx="1005967" cy="965613"/>
                </a:xfrm>
              </p:grpSpPr>
              <p:grpSp>
                <p:nvGrpSpPr>
                  <p:cNvPr id="78" name="Group 43"/>
                  <p:cNvGrpSpPr/>
                  <p:nvPr/>
                </p:nvGrpSpPr>
                <p:grpSpPr>
                  <a:xfrm rot="7446387">
                    <a:off x="2332983" y="2027082"/>
                    <a:ext cx="606557" cy="93082"/>
                    <a:chOff x="7060159" y="3127375"/>
                    <a:chExt cx="591218" cy="60325"/>
                  </a:xfrm>
                </p:grpSpPr>
                <p:grpSp>
                  <p:nvGrpSpPr>
                    <p:cNvPr id="83" name="Group 17"/>
                    <p:cNvGrpSpPr/>
                    <p:nvPr/>
                  </p:nvGrpSpPr>
                  <p:grpSpPr>
                    <a:xfrm>
                      <a:off x="7060159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89" name="Curved Connector 88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Curved Connector 89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" name="Curved Connector 90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urved Connector 91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85" name="Curved Connector 84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Curved Connector 85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Curved Connector 86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Curved Connector 87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9" name="Straight Connector 19"/>
                  <p:cNvCxnSpPr/>
                  <p:nvPr/>
                </p:nvCxnSpPr>
                <p:spPr>
                  <a:xfrm flipV="1">
                    <a:off x="2840535" y="1796423"/>
                    <a:ext cx="509124" cy="5273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V="1">
                    <a:off x="2839661" y="1523608"/>
                    <a:ext cx="509999" cy="327187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1" name="Picture 80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3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4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79800" y="1411288"/>
                    <a:ext cx="1016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5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6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81388" y="1760538"/>
                    <a:ext cx="114300" cy="1016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4" name="Oval 73"/>
              <p:cNvSpPr/>
              <p:nvPr/>
            </p:nvSpPr>
            <p:spPr>
              <a:xfrm>
                <a:off x="2369887" y="2445523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50"/>
            <p:cNvGrpSpPr/>
            <p:nvPr/>
          </p:nvGrpSpPr>
          <p:grpSpPr>
            <a:xfrm>
              <a:off x="3083981" y="2002053"/>
              <a:ext cx="707729" cy="1270089"/>
              <a:chOff x="1179092" y="2178028"/>
              <a:chExt cx="707729" cy="127008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1473543" y="2178028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6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1633106" y="2441507"/>
                <a:ext cx="88900" cy="101600"/>
              </a:xfrm>
              <a:prstGeom prst="rect">
                <a:avLst/>
              </a:prstGeom>
            </p:spPr>
          </p:pic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1179092" y="2728913"/>
                <a:ext cx="165100" cy="152400"/>
              </a:xfrm>
              <a:prstGeom prst="rect">
                <a:avLst/>
              </a:prstGeom>
            </p:spPr>
          </p:pic>
          <p:pic>
            <p:nvPicPr>
              <p:cNvPr id="72" name="Picture 7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1620406" y="3112645"/>
                <a:ext cx="101600" cy="139700"/>
              </a:xfrm>
              <a:prstGeom prst="rect">
                <a:avLst/>
              </a:prstGeom>
            </p:spPr>
          </p:pic>
        </p:grpSp>
        <p:grpSp>
          <p:nvGrpSpPr>
            <p:cNvPr id="64" name="Group 56"/>
            <p:cNvGrpSpPr/>
            <p:nvPr/>
          </p:nvGrpSpPr>
          <p:grpSpPr>
            <a:xfrm>
              <a:off x="4920017" y="2002053"/>
              <a:ext cx="955681" cy="1270089"/>
              <a:chOff x="4920017" y="2002053"/>
              <a:chExt cx="955681" cy="1270089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4920017" y="2002053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074467" y="2936670"/>
                <a:ext cx="101600" cy="139700"/>
              </a:xfrm>
              <a:prstGeom prst="rect">
                <a:avLst/>
              </a:prstGeom>
            </p:spPr>
          </p:pic>
          <p:pic>
            <p:nvPicPr>
              <p:cNvPr id="67" name="Picture 6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4991809" y="2208836"/>
                <a:ext cx="279400" cy="190500"/>
              </a:xfrm>
              <a:prstGeom prst="rect">
                <a:avLst/>
              </a:prstGeom>
            </p:spPr>
          </p:pic>
          <p:pic>
            <p:nvPicPr>
              <p:cNvPr id="68" name="Picture 6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481998" y="2552938"/>
                <a:ext cx="393700" cy="190500"/>
              </a:xfrm>
              <a:prstGeom prst="rect">
                <a:avLst/>
              </a:prstGeom>
            </p:spPr>
          </p:pic>
        </p:grpSp>
      </p:grpSp>
      <p:sp>
        <p:nvSpPr>
          <p:cNvPr id="100" name="Right Brace 99"/>
          <p:cNvSpPr/>
          <p:nvPr/>
        </p:nvSpPr>
        <p:spPr>
          <a:xfrm rot="5400000">
            <a:off x="3212602" y="2802892"/>
            <a:ext cx="123223" cy="2556037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1994917" y="3403600"/>
            <a:ext cx="4800600" cy="5207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589020" y="330846"/>
            <a:ext cx="18161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5043805" y="5854999"/>
            <a:ext cx="939800" cy="2286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5053965" y="5539087"/>
            <a:ext cx="901700" cy="2286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1738385" y="5591175"/>
            <a:ext cx="393700" cy="1397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2687385" y="5876589"/>
            <a:ext cx="1612900" cy="1905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2683975" y="5591175"/>
            <a:ext cx="1549400" cy="1905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4985068" y="4424078"/>
            <a:ext cx="901700" cy="2286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5005705" y="4749833"/>
            <a:ext cx="939800" cy="228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674180" y="4489800"/>
            <a:ext cx="2609995" cy="454025"/>
            <a:chOff x="1239520" y="4680300"/>
            <a:chExt cx="2609995" cy="454025"/>
          </a:xfrm>
        </p:grpSpPr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1239520" y="4689158"/>
              <a:ext cx="393700" cy="139700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2236615" y="4680300"/>
              <a:ext cx="1612900" cy="454025"/>
              <a:chOff x="3979545" y="4568508"/>
              <a:chExt cx="1612900" cy="454025"/>
            </a:xfrm>
          </p:grpSpPr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7"/>
                  <a:stretch>
                    <a:fillRect/>
                  </a:stretch>
                </p:blipFill>
              </mc:Choice>
              <mc:Fallback>
                <p:blipFill>
                  <a:blip r:embed="rId38"/>
                  <a:stretch>
                    <a:fillRect/>
                  </a:stretch>
                </p:blipFill>
              </mc:Fallback>
            </mc:AlternateContent>
            <p:spPr>
              <a:xfrm>
                <a:off x="3979863" y="4568508"/>
                <a:ext cx="1549400" cy="190500"/>
              </a:xfrm>
              <a:prstGeom prst="rect">
                <a:avLst/>
              </a:prstGeom>
            </p:spPr>
          </p:pic>
          <p:pic>
            <p:nvPicPr>
              <p:cNvPr id="54" name="Picture 5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9"/>
                  <a:stretch>
                    <a:fillRect/>
                  </a:stretch>
                </p:blipFill>
              </mc:Choice>
              <mc:Fallback>
                <p:blipFill>
                  <a:blip r:embed="rId40"/>
                  <a:stretch>
                    <a:fillRect/>
                  </a:stretch>
                </p:blipFill>
              </mc:Fallback>
            </mc:AlternateContent>
            <p:spPr>
              <a:xfrm>
                <a:off x="3979545" y="4832033"/>
                <a:ext cx="1612900" cy="190500"/>
              </a:xfrm>
              <a:prstGeom prst="rect">
                <a:avLst/>
              </a:prstGeom>
            </p:spPr>
          </p:pic>
        </p:grpSp>
      </p:grpSp>
      <p:pic>
        <p:nvPicPr>
          <p:cNvPr id="57" name="Picture 5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6665533" y="4142522"/>
            <a:ext cx="711200" cy="17780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rot="16200000" flipH="1">
            <a:off x="6157577" y="3413142"/>
            <a:ext cx="738922" cy="638557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118376" y="5485614"/>
            <a:ext cx="469900" cy="1524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6200000">
            <a:off x="-14974" y="2571017"/>
            <a:ext cx="736600" cy="1524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58888" y="381000"/>
            <a:ext cx="546100" cy="2286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3013074" y="5485616"/>
            <a:ext cx="469900" cy="1524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6200000">
            <a:off x="2879724" y="2571019"/>
            <a:ext cx="736600" cy="1524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056337" y="381000"/>
            <a:ext cx="571500" cy="22860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6091761" y="806395"/>
            <a:ext cx="2453479" cy="716667"/>
            <a:chOff x="5733385" y="693392"/>
            <a:chExt cx="2453479" cy="716667"/>
          </a:xfrm>
        </p:grpSpPr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5733385" y="1003964"/>
              <a:ext cx="2032000" cy="152400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5733385" y="693392"/>
              <a:ext cx="1807984" cy="165100"/>
              <a:chOff x="5733385" y="3146239"/>
              <a:chExt cx="1807984" cy="1651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5733385" y="3227201"/>
                <a:ext cx="588387" cy="158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Picture 5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614269" y="3146239"/>
                <a:ext cx="927100" cy="165100"/>
              </a:xfrm>
              <a:prstGeom prst="rect">
                <a:avLst/>
              </a:prstGeom>
            </p:spPr>
          </p:pic>
        </p:grpSp>
        <p:pic>
          <p:nvPicPr>
            <p:cNvPr id="73" name="Picture 7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5735764" y="1257659"/>
              <a:ext cx="2451100" cy="152400"/>
            </a:xfrm>
            <a:prstGeom prst="rect">
              <a:avLst/>
            </a:prstGeom>
          </p:spPr>
        </p:pic>
      </p:grpSp>
      <p:pic>
        <p:nvPicPr>
          <p:cNvPr id="98" name="Picture 9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638084" y="2585923"/>
            <a:ext cx="368300" cy="1524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594657" y="2585923"/>
            <a:ext cx="368300" cy="152400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6091761" y="1932120"/>
            <a:ext cx="2290584" cy="461578"/>
            <a:chOff x="6091761" y="2817540"/>
            <a:chExt cx="2290584" cy="461578"/>
          </a:xfrm>
        </p:grpSpPr>
        <p:grpSp>
          <p:nvGrpSpPr>
            <p:cNvPr id="106" name="Group 105"/>
            <p:cNvGrpSpPr/>
            <p:nvPr/>
          </p:nvGrpSpPr>
          <p:grpSpPr>
            <a:xfrm>
              <a:off x="6091761" y="2817540"/>
              <a:ext cx="2290584" cy="190500"/>
              <a:chOff x="6091761" y="2817540"/>
              <a:chExt cx="2290584" cy="190500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6091761" y="2911200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1" name="Picture 10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6972645" y="2817540"/>
                <a:ext cx="1409700" cy="190500"/>
              </a:xfrm>
              <a:prstGeom prst="rect">
                <a:avLst/>
              </a:prstGeom>
            </p:spPr>
          </p:pic>
        </p:grpSp>
        <p:pic>
          <p:nvPicPr>
            <p:cNvPr id="102" name="Picture 10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6094140" y="3126718"/>
              <a:ext cx="2146300" cy="152400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6091761" y="2791317"/>
            <a:ext cx="2472054" cy="826469"/>
            <a:chOff x="6091761" y="3751449"/>
            <a:chExt cx="2472054" cy="826469"/>
          </a:xfrm>
        </p:grpSpPr>
        <p:grpSp>
          <p:nvGrpSpPr>
            <p:cNvPr id="109" name="Group 108"/>
            <p:cNvGrpSpPr/>
            <p:nvPr/>
          </p:nvGrpSpPr>
          <p:grpSpPr>
            <a:xfrm>
              <a:off x="6091761" y="3856830"/>
              <a:ext cx="2288839" cy="721088"/>
              <a:chOff x="6091761" y="3707406"/>
              <a:chExt cx="2288839" cy="721088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6091761" y="3707406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7" name="Picture 10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5"/>
                  <a:stretch>
                    <a:fillRect/>
                  </a:stretch>
                </p:blipFill>
              </mc:Choice>
              <mc:Fallback>
                <p:blipFill>
                  <a:blip r:embed="rId26"/>
                  <a:stretch>
                    <a:fillRect/>
                  </a:stretch>
                </p:blipFill>
              </mc:Fallback>
            </mc:AlternateContent>
            <p:spPr>
              <a:xfrm>
                <a:off x="6094140" y="4005263"/>
                <a:ext cx="2146300" cy="152400"/>
              </a:xfrm>
              <a:prstGeom prst="rect">
                <a:avLst/>
              </a:prstGeom>
            </p:spPr>
          </p:pic>
          <p:pic>
            <p:nvPicPr>
              <p:cNvPr id="108" name="Picture 10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7"/>
                  <a:stretch>
                    <a:fillRect/>
                  </a:stretch>
                </p:blipFill>
              </mc:Choice>
              <mc:Fallback>
                <p:blipFill>
                  <a:blip r:embed="rId28"/>
                  <a:stretch>
                    <a:fillRect/>
                  </a:stretch>
                </p:blipFill>
              </mc:Fallback>
            </mc:AlternateContent>
            <p:spPr>
              <a:xfrm>
                <a:off x="6094600" y="4276094"/>
                <a:ext cx="2286000" cy="152400"/>
              </a:xfrm>
              <a:prstGeom prst="rect">
                <a:avLst/>
              </a:prstGeom>
            </p:spPr>
          </p:pic>
        </p:grpSp>
        <p:pic>
          <p:nvPicPr>
            <p:cNvPr id="111" name="Picture 1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6976315" y="3751449"/>
              <a:ext cx="1587500" cy="190500"/>
            </a:xfrm>
            <a:prstGeom prst="rect">
              <a:avLst/>
            </a:prstGeom>
          </p:spPr>
        </p:pic>
      </p:grpSp>
      <p:pic>
        <p:nvPicPr>
          <p:cNvPr id="32" name="Picture 31" descr="fplus_Dpi_goa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-2416332" y="271184"/>
            <a:ext cx="5546397" cy="7177689"/>
          </a:xfrm>
          <a:prstGeom prst="rect">
            <a:avLst/>
          </a:prstGeom>
        </p:spPr>
      </p:pic>
      <p:pic>
        <p:nvPicPr>
          <p:cNvPr id="33" name="Picture 32" descr="fplus_DK_goa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452233" y="240780"/>
            <a:ext cx="5589453" cy="723340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5819775" y="5741883"/>
            <a:ext cx="2794000" cy="2032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5833388" y="6041920"/>
            <a:ext cx="2870200" cy="2032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5839588" y="5314950"/>
            <a:ext cx="2857500" cy="19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2562468" y="836613"/>
            <a:ext cx="5260907" cy="6565737"/>
            <a:chOff x="2448893" y="82591"/>
            <a:chExt cx="5722132" cy="7319759"/>
          </a:xfrm>
        </p:grpSpPr>
        <p:grpSp>
          <p:nvGrpSpPr>
            <p:cNvPr id="73" name="Group 72"/>
            <p:cNvGrpSpPr/>
            <p:nvPr/>
          </p:nvGrpSpPr>
          <p:grpSpPr>
            <a:xfrm>
              <a:off x="2448893" y="82591"/>
              <a:ext cx="5722132" cy="7319759"/>
              <a:chOff x="993068" y="82591"/>
              <a:chExt cx="5722132" cy="7319759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993068" y="82591"/>
                <a:ext cx="5656178" cy="7319759"/>
                <a:chOff x="425193" y="82591"/>
                <a:chExt cx="5656178" cy="7319759"/>
              </a:xfrm>
            </p:grpSpPr>
            <p:pic>
              <p:nvPicPr>
                <p:cNvPr id="27" name="Picture 26" descr="Vcs_goals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"/>
                    <a:stretch>
                      <a:fillRect/>
                    </a:stretch>
                  </p:blipFill>
                </mc:Choice>
                <mc:Fallback>
                  <p:blipFill>
                    <a:blip r:embed="rId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25193" y="82591"/>
                  <a:ext cx="5656178" cy="7319759"/>
                </a:xfrm>
                <a:prstGeom prst="rect">
                  <a:avLst/>
                </a:prstGeom>
              </p:spPr>
            </p:pic>
            <p:pic>
              <p:nvPicPr>
                <p:cNvPr id="29" name="Picture 2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5"/>
                    <a:stretch>
                      <a:fillRect/>
                    </a:stretch>
                  </p:blipFill>
                </mc:Choice>
                <mc:Fallback>
                  <p:blipFill>
                    <a:blip r:embed="rId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158463" y="254000"/>
                  <a:ext cx="355600" cy="215900"/>
                </a:xfrm>
                <a:prstGeom prst="rect">
                  <a:avLst/>
                </a:prstGeom>
              </p:spPr>
            </p:pic>
            <p:grpSp>
              <p:nvGrpSpPr>
                <p:cNvPr id="42" name="Group 41"/>
                <p:cNvGrpSpPr/>
                <p:nvPr/>
              </p:nvGrpSpPr>
              <p:grpSpPr>
                <a:xfrm>
                  <a:off x="3061728" y="5760258"/>
                  <a:ext cx="314498" cy="419100"/>
                  <a:chOff x="2591327" y="5817409"/>
                  <a:chExt cx="314498" cy="419100"/>
                </a:xfrm>
              </p:grpSpPr>
              <p:pic>
                <p:nvPicPr>
                  <p:cNvPr id="43" name="Picture 42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7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8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451627" y="5957109"/>
                    <a:ext cx="419100" cy="1397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9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10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651825" y="5964175"/>
                    <a:ext cx="368300" cy="1397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6" name="Picture 45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1"/>
                    <a:stretch>
                      <a:fillRect/>
                    </a:stretch>
                  </p:blipFill>
                </mc:Choice>
                <mc:Fallback>
                  <p:blipFill>
                    <a:blip r:embed="rId12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2952900" y="3820566"/>
                  <a:ext cx="660400" cy="165100"/>
                </a:xfrm>
                <a:prstGeom prst="rect">
                  <a:avLst/>
                </a:prstGeom>
              </p:spPr>
            </p:pic>
            <p:pic>
              <p:nvPicPr>
                <p:cNvPr id="47" name="Picture 4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3"/>
                    <a:stretch>
                      <a:fillRect/>
                    </a:stretch>
                  </p:blipFill>
                </mc:Choice>
                <mc:Fallback>
                  <p:blipFill>
                    <a:blip r:embed="rId14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2902978" y="2162175"/>
                  <a:ext cx="774700" cy="177800"/>
                </a:xfrm>
                <a:prstGeom prst="rect">
                  <a:avLst/>
                </a:prstGeom>
              </p:spPr>
            </p:pic>
            <p:pic>
              <p:nvPicPr>
                <p:cNvPr id="48" name="Picture 47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5"/>
                    <a:stretch>
                      <a:fillRect/>
                    </a:stretch>
                  </p:blipFill>
                </mc:Choice>
                <mc:Fallback>
                  <p:blipFill>
                    <a:blip r:embed="rId16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2914800" y="1147763"/>
                  <a:ext cx="762000" cy="139700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6029400" y="936946"/>
                <a:ext cx="685800" cy="4265407"/>
                <a:chOff x="6029400" y="936946"/>
                <a:chExt cx="685800" cy="4265407"/>
              </a:xfrm>
            </p:grpSpPr>
            <p:pic>
              <p:nvPicPr>
                <p:cNvPr id="61" name="Picture 6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7"/>
                    <a:stretch>
                      <a:fillRect/>
                    </a:stretch>
                  </p:blipFill>
                </mc:Choice>
                <mc:Fallback>
                  <p:blipFill>
                    <a:blip r:embed="rId1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5075353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62" name="Picture 61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7"/>
                    <a:stretch>
                      <a:fillRect/>
                    </a:stretch>
                  </p:blipFill>
                </mc:Choice>
                <mc:Fallback>
                  <p:blipFill>
                    <a:blip r:embed="rId1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4674508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7"/>
                    <a:stretch>
                      <a:fillRect/>
                    </a:stretch>
                  </p:blipFill>
                </mc:Choice>
                <mc:Fallback>
                  <p:blipFill>
                    <a:blip r:embed="rId1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4264288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64" name="Picture 63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3845526"/>
                  <a:ext cx="381000" cy="139700"/>
                </a:xfrm>
                <a:prstGeom prst="rect">
                  <a:avLst/>
                </a:prstGeom>
              </p:spPr>
            </p:pic>
            <p:pic>
              <p:nvPicPr>
                <p:cNvPr id="65" name="Picture 64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3412568"/>
                  <a:ext cx="381000" cy="139700"/>
                </a:xfrm>
                <a:prstGeom prst="rect">
                  <a:avLst/>
                </a:prstGeom>
              </p:spPr>
            </p:pic>
            <p:pic>
              <p:nvPicPr>
                <p:cNvPr id="66" name="Picture 65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1"/>
                    <a:stretch>
                      <a:fillRect/>
                    </a:stretch>
                  </p:blipFill>
                </mc:Choice>
                <mc:Fallback>
                  <p:blipFill>
                    <a:blip r:embed="rId2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3013033"/>
                  <a:ext cx="685800" cy="139700"/>
                </a:xfrm>
                <a:prstGeom prst="rect">
                  <a:avLst/>
                </a:prstGeom>
              </p:spPr>
            </p:pic>
            <p:pic>
              <p:nvPicPr>
                <p:cNvPr id="67" name="Picture 6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2176137"/>
                  <a:ext cx="381000" cy="139700"/>
                </a:xfrm>
                <a:prstGeom prst="rect">
                  <a:avLst/>
                </a:prstGeom>
              </p:spPr>
            </p:pic>
            <p:pic>
              <p:nvPicPr>
                <p:cNvPr id="68" name="Picture 67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1369928"/>
                  <a:ext cx="381000" cy="139700"/>
                </a:xfrm>
                <a:prstGeom prst="rect">
                  <a:avLst/>
                </a:prstGeom>
              </p:spPr>
            </p:pic>
            <p:pic>
              <p:nvPicPr>
                <p:cNvPr id="69" name="Picture 6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29400" y="936946"/>
                  <a:ext cx="381000" cy="1397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79" name="Picture 7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7481200" y="307796"/>
              <a:ext cx="228600" cy="17780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-1346864" y="836613"/>
            <a:ext cx="5264292" cy="6565737"/>
            <a:chOff x="-1512064" y="82591"/>
            <a:chExt cx="5725814" cy="7319759"/>
          </a:xfrm>
        </p:grpSpPr>
        <p:grpSp>
          <p:nvGrpSpPr>
            <p:cNvPr id="77" name="Group 76"/>
            <p:cNvGrpSpPr/>
            <p:nvPr/>
          </p:nvGrpSpPr>
          <p:grpSpPr>
            <a:xfrm>
              <a:off x="-1512064" y="82591"/>
              <a:ext cx="5725814" cy="7319759"/>
              <a:chOff x="-2400014" y="82591"/>
              <a:chExt cx="5725814" cy="7319759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-2400014" y="82591"/>
                <a:ext cx="5725814" cy="7319759"/>
                <a:chOff x="-2400014" y="82591"/>
                <a:chExt cx="5725814" cy="7319759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-2400014" y="82591"/>
                  <a:ext cx="5725814" cy="7319759"/>
                  <a:chOff x="-2400014" y="82591"/>
                  <a:chExt cx="5725814" cy="7319759"/>
                </a:xfrm>
              </p:grpSpPr>
              <p:pic>
                <p:nvPicPr>
                  <p:cNvPr id="26" name="Picture 25" descr="Vcd_goals.eps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25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26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-2400014" y="82591"/>
                    <a:ext cx="5656178" cy="7319759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2640000" y="1006796"/>
                    <a:ext cx="685800" cy="3527104"/>
                    <a:chOff x="2640000" y="1006796"/>
                    <a:chExt cx="685800" cy="3527104"/>
                  </a:xfrm>
                </p:grpSpPr>
                <p:pic>
                  <p:nvPicPr>
                    <p:cNvPr id="54" name="Picture 53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1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4406900"/>
                      <a:ext cx="88900" cy="127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Picture 54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9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20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2429401"/>
                      <a:ext cx="381000" cy="139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6" name="Picture 55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21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22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1987887"/>
                      <a:ext cx="685800" cy="139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Picture 56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1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3912958"/>
                      <a:ext cx="88900" cy="127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Picture 57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1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3425268"/>
                      <a:ext cx="88900" cy="127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Picture 58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9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20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2943183"/>
                      <a:ext cx="381000" cy="139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9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20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2640000" y="1006796"/>
                      <a:ext cx="381000" cy="1397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244625" y="5190473"/>
                  <a:ext cx="294400" cy="419100"/>
                  <a:chOff x="2619375" y="4911725"/>
                  <a:chExt cx="294400" cy="419100"/>
                </a:xfrm>
              </p:grpSpPr>
              <p:pic>
                <p:nvPicPr>
                  <p:cNvPr id="37" name="Picture 36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27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28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619375" y="5087938"/>
                    <a:ext cx="88900" cy="889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29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30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640725" y="5057775"/>
                    <a:ext cx="419100" cy="127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237227" y="5817409"/>
                  <a:ext cx="314498" cy="419100"/>
                  <a:chOff x="2591327" y="5817409"/>
                  <a:chExt cx="314498" cy="419100"/>
                </a:xfrm>
              </p:grpSpPr>
              <p:pic>
                <p:nvPicPr>
                  <p:cNvPr id="35" name="Picture 34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7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8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451627" y="5957109"/>
                    <a:ext cx="419100" cy="13970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9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10"/>
                      <a:stretch>
                        <a:fillRect/>
                      </a:stretch>
                    </p:blipFill>
                  </mc:Fallback>
                </mc:AlternateContent>
                <p:spPr>
                  <a:xfrm rot="16200000">
                    <a:off x="2651825" y="5964175"/>
                    <a:ext cx="368300" cy="1397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5" name="Picture 44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1"/>
                    <a:stretch>
                      <a:fillRect/>
                    </a:stretch>
                  </p:blipFill>
                </mc:Choice>
                <mc:Fallback>
                  <p:blipFill>
                    <a:blip r:embed="rId32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177100" y="3213079"/>
                  <a:ext cx="596900" cy="13970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3"/>
                    <a:stretch>
                      <a:fillRect/>
                    </a:stretch>
                  </p:blipFill>
                </mc:Choice>
                <mc:Fallback>
                  <p:blipFill>
                    <a:blip r:embed="rId34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126300" y="992124"/>
                  <a:ext cx="698500" cy="13970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1322550" y="263525"/>
                <a:ext cx="368300" cy="215900"/>
              </a:xfrm>
              <a:prstGeom prst="rect">
                <a:avLst/>
              </a:prstGeom>
            </p:spPr>
          </p:pic>
        </p:grpSp>
        <p:pic>
          <p:nvPicPr>
            <p:cNvPr id="78" name="Picture 7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3527950" y="307796"/>
              <a:ext cx="228600" cy="177800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2751288" y="336550"/>
            <a:ext cx="3378200" cy="215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755775" y="772160"/>
            <a:ext cx="6471920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=2+1+1 HISQ ensembles with HISQ valence</a:t>
            </a:r>
          </a:p>
          <a:p>
            <a:r>
              <a:rPr lang="en-US" sz="1400" dirty="0" smtClean="0"/>
              <a:t>a: 0.06, 0.09, 0.12 fm</a:t>
            </a:r>
          </a:p>
          <a:p>
            <a:r>
              <a:rPr lang="en-US" sz="1400" dirty="0" smtClean="0"/>
              <a:t>physical quark mass </a:t>
            </a:r>
          </a:p>
          <a:p>
            <a:endParaRPr lang="en-US" sz="1400" dirty="0" smtClean="0"/>
          </a:p>
          <a:p>
            <a:r>
              <a:rPr lang="en-US" sz="1400" dirty="0" smtClean="0"/>
              <a:t>Calculating scalar form factors at q^2=0 (twisted </a:t>
            </a:r>
            <a:r>
              <a:rPr lang="en-US" sz="1400" dirty="0" err="1" smtClean="0"/>
              <a:t>bcs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	- f+(0) = f0(0)</a:t>
            </a:r>
          </a:p>
          <a:p>
            <a:r>
              <a:rPr lang="en-US" sz="1400" dirty="0" smtClean="0"/>
              <a:t>	- scalar matrix element absolutely normalized (no matching)</a:t>
            </a:r>
          </a:p>
          <a:p>
            <a:r>
              <a:rPr lang="en-US" sz="1400" dirty="0" smtClean="0"/>
              <a:t>	- twisted </a:t>
            </a:r>
            <a:r>
              <a:rPr lang="en-US" sz="1400" dirty="0" err="1" smtClean="0"/>
              <a:t>bc’s</a:t>
            </a:r>
            <a:endParaRPr lang="en-US" sz="1400" dirty="0" smtClean="0"/>
          </a:p>
          <a:p>
            <a:r>
              <a:rPr lang="en-US" sz="1400" dirty="0" smtClean="0"/>
              <a:t>	- plan to study form factors at q^2 &gt; 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</a:t>
            </a:r>
            <a:r>
              <a:rPr lang="en-US" sz="1400" dirty="0" err="1" smtClean="0"/>
              <a:t>astad</a:t>
            </a:r>
            <a:r>
              <a:rPr lang="en-US" sz="1400" dirty="0" smtClean="0"/>
              <a:t> sea/valence with FNAL charm</a:t>
            </a:r>
          </a:p>
          <a:p>
            <a:r>
              <a:rPr lang="en-US" sz="1400" dirty="0" smtClean="0"/>
              <a:t>a:  0.045, 0.06, 0.09, 0.12 fm</a:t>
            </a:r>
          </a:p>
          <a:p>
            <a:r>
              <a:rPr lang="en-US" sz="1400" dirty="0" err="1" smtClean="0"/>
              <a:t>Mpi</a:t>
            </a:r>
            <a:r>
              <a:rPr lang="en-US" sz="1400" dirty="0" smtClean="0"/>
              <a:t>:  200 - 500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looking at q^2 &gt; 0</a:t>
            </a:r>
          </a:p>
          <a:p>
            <a:endParaRPr lang="en-US" sz="1400" dirty="0" smtClean="0"/>
          </a:p>
          <a:p>
            <a:r>
              <a:rPr lang="en-US" sz="1400" dirty="0" smtClean="0"/>
              <a:t>Plan to form ratios of form factors with </a:t>
            </a:r>
            <a:r>
              <a:rPr lang="en-US" sz="1400" dirty="0" err="1" smtClean="0"/>
              <a:t>D(s</a:t>
            </a:r>
            <a:r>
              <a:rPr lang="en-US" sz="1400" dirty="0" smtClean="0"/>
              <a:t>) decay constants. </a:t>
            </a:r>
          </a:p>
          <a:p>
            <a:r>
              <a:rPr lang="en-US" sz="1400" dirty="0" smtClean="0"/>
              <a:t>	- cancellation of charm quark </a:t>
            </a:r>
            <a:r>
              <a:rPr lang="en-US" sz="1400" dirty="0" err="1" smtClean="0"/>
              <a:t>discretization</a:t>
            </a:r>
            <a:r>
              <a:rPr lang="en-US" sz="1400" dirty="0" smtClean="0"/>
              <a:t> effects</a:t>
            </a:r>
          </a:p>
          <a:p>
            <a:r>
              <a:rPr lang="en-US" sz="1400" dirty="0" smtClean="0"/>
              <a:t>	- combine with FNAL/MILC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=2+1+1 HISQ decay constants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ETM </a:t>
            </a:r>
            <a:r>
              <a:rPr lang="en-US" sz="1400" dirty="0" err="1" smtClean="0"/>
              <a:t>Nf</a:t>
            </a:r>
            <a:r>
              <a:rPr lang="en-US" sz="1400" dirty="0" smtClean="0"/>
              <a:t>=2+1+1 twisted mass gauge fields</a:t>
            </a:r>
          </a:p>
          <a:p>
            <a:r>
              <a:rPr lang="en-US" sz="1400" dirty="0" smtClean="0"/>
              <a:t>three lattice </a:t>
            </a:r>
            <a:r>
              <a:rPr lang="en-US" sz="1400" dirty="0" err="1" smtClean="0"/>
              <a:t>spacings</a:t>
            </a:r>
            <a:endParaRPr lang="en-US" sz="1400" dirty="0" smtClean="0"/>
          </a:p>
          <a:p>
            <a:r>
              <a:rPr lang="en-US" sz="1400" dirty="0" err="1" smtClean="0"/>
              <a:t>Mpi</a:t>
            </a:r>
            <a:r>
              <a:rPr lang="en-US" sz="1400" dirty="0" smtClean="0"/>
              <a:t> as light as 210 </a:t>
            </a:r>
            <a:r>
              <a:rPr lang="en-US" sz="1400" dirty="0" err="1" smtClean="0"/>
              <a:t>MeV</a:t>
            </a:r>
            <a:r>
              <a:rPr lang="en-US" sz="1400" dirty="0" smtClean="0"/>
              <a:t>	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89020" y="330846"/>
            <a:ext cx="1816100" cy="190500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5440" y="5628640"/>
            <a:ext cx="84328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5440" y="3076892"/>
            <a:ext cx="84328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201920" y="5984240"/>
            <a:ext cx="3558403" cy="509360"/>
            <a:chOff x="5029200" y="5069840"/>
            <a:chExt cx="3558403" cy="509360"/>
          </a:xfrm>
        </p:grpSpPr>
        <p:sp>
          <p:nvSpPr>
            <p:cNvPr id="24" name="Rectangle 23"/>
            <p:cNvSpPr/>
            <p:nvPr/>
          </p:nvSpPr>
          <p:spPr>
            <a:xfrm>
              <a:off x="5029200" y="506984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185093" y="5235575"/>
              <a:ext cx="3263900" cy="2159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345440" y="76918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FNAL/MILC</a:t>
            </a: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173153" y="1101953"/>
            <a:ext cx="2448560" cy="509360"/>
            <a:chOff x="6482080" y="1441360"/>
            <a:chExt cx="2448560" cy="509360"/>
          </a:xfrm>
        </p:grpSpPr>
        <p:sp>
          <p:nvSpPr>
            <p:cNvPr id="27" name="Rectangle 26"/>
            <p:cNvSpPr/>
            <p:nvPr/>
          </p:nvSpPr>
          <p:spPr>
            <a:xfrm>
              <a:off x="6482080" y="1441360"/>
              <a:ext cx="2448560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663055" y="1611313"/>
              <a:ext cx="2057400" cy="19050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45440" y="335998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FNAL/MILC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45440" y="5882838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ETM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00547" y="616791"/>
            <a:ext cx="6527800" cy="5994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21925" y="203989"/>
            <a:ext cx="11811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25974" y="1148304"/>
            <a:ext cx="2619655" cy="1907607"/>
            <a:chOff x="3078624" y="1136135"/>
            <a:chExt cx="2619655" cy="1907607"/>
          </a:xfrm>
        </p:grpSpPr>
        <p:grpSp>
          <p:nvGrpSpPr>
            <p:cNvPr id="3" name="Group 42"/>
            <p:cNvGrpSpPr/>
            <p:nvPr/>
          </p:nvGrpSpPr>
          <p:grpSpPr>
            <a:xfrm>
              <a:off x="3798715" y="1136135"/>
              <a:ext cx="1679752" cy="1639793"/>
              <a:chOff x="1829867" y="1540510"/>
              <a:chExt cx="1679752" cy="1639793"/>
            </a:xfrm>
          </p:grpSpPr>
          <p:grpSp>
            <p:nvGrpSpPr>
              <p:cNvPr id="4" name="Group 157"/>
              <p:cNvGrpSpPr/>
              <p:nvPr/>
            </p:nvGrpSpPr>
            <p:grpSpPr>
              <a:xfrm>
                <a:off x="1829867" y="1540510"/>
                <a:ext cx="1679752" cy="1639793"/>
                <a:chOff x="1915936" y="1411288"/>
                <a:chExt cx="1679752" cy="1639793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 rot="10800000">
                  <a:off x="1915936" y="3049709"/>
                  <a:ext cx="1344825" cy="13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10800000" flipV="1">
                  <a:off x="1915937" y="2348829"/>
                  <a:ext cx="1344825" cy="8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" name="Group 156"/>
                <p:cNvGrpSpPr/>
                <p:nvPr/>
              </p:nvGrpSpPr>
              <p:grpSpPr>
                <a:xfrm>
                  <a:off x="2589721" y="1411288"/>
                  <a:ext cx="1005967" cy="965613"/>
                  <a:chOff x="2589721" y="1411288"/>
                  <a:chExt cx="1005967" cy="965613"/>
                </a:xfrm>
              </p:grpSpPr>
              <p:grpSp>
                <p:nvGrpSpPr>
                  <p:cNvPr id="6" name="Group 43"/>
                  <p:cNvGrpSpPr/>
                  <p:nvPr/>
                </p:nvGrpSpPr>
                <p:grpSpPr>
                  <a:xfrm rot="7446387">
                    <a:off x="2332983" y="2027082"/>
                    <a:ext cx="606557" cy="93082"/>
                    <a:chOff x="7060159" y="3127375"/>
                    <a:chExt cx="591218" cy="60325"/>
                  </a:xfrm>
                </p:grpSpPr>
                <p:grpSp>
                  <p:nvGrpSpPr>
                    <p:cNvPr id="7" name="Group 17"/>
                    <p:cNvGrpSpPr/>
                    <p:nvPr/>
                  </p:nvGrpSpPr>
                  <p:grpSpPr>
                    <a:xfrm>
                      <a:off x="7060159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89" name="Curved Connector 88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Curved Connector 89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" name="Curved Connector 90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urved Connector 91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85" name="Curved Connector 84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Curved Connector 85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Curved Connector 86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Curved Connector 87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9" name="Straight Connector 19"/>
                  <p:cNvCxnSpPr/>
                  <p:nvPr/>
                </p:nvCxnSpPr>
                <p:spPr>
                  <a:xfrm flipV="1">
                    <a:off x="2840535" y="1796423"/>
                    <a:ext cx="509124" cy="5273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V="1">
                    <a:off x="2839661" y="1523608"/>
                    <a:ext cx="509999" cy="327187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1" name="Picture 80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3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4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79800" y="1411288"/>
                    <a:ext cx="1016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5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6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81388" y="1760538"/>
                    <a:ext cx="114300" cy="1016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4" name="Oval 73"/>
              <p:cNvSpPr/>
              <p:nvPr/>
            </p:nvSpPr>
            <p:spPr>
              <a:xfrm>
                <a:off x="2369887" y="2445523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983976" y="1773653"/>
              <a:ext cx="714303" cy="1270089"/>
              <a:chOff x="4983976" y="1773653"/>
              <a:chExt cx="714303" cy="1270089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4983976" y="1773653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5583979" y="2324538"/>
                <a:ext cx="114300" cy="190500"/>
              </a:xfrm>
              <a:prstGeom prst="rect">
                <a:avLst/>
              </a:prstGeom>
            </p:spPr>
          </p:pic>
          <p:pic>
            <p:nvPicPr>
              <p:cNvPr id="39" name="Picture 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150636" y="2041148"/>
                <a:ext cx="88900" cy="101600"/>
              </a:xfrm>
              <a:prstGeom prst="rect">
                <a:avLst/>
              </a:prstGeom>
            </p:spPr>
          </p:pic>
          <p:pic>
            <p:nvPicPr>
              <p:cNvPr id="40" name="Picture 3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143538" y="2727861"/>
                <a:ext cx="88900" cy="101600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3078624" y="1773653"/>
              <a:ext cx="777045" cy="1270089"/>
              <a:chOff x="3078624" y="1773653"/>
              <a:chExt cx="777045" cy="127008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442391" y="1773653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6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3601954" y="2037132"/>
                <a:ext cx="88900" cy="101600"/>
              </a:xfrm>
              <a:prstGeom prst="rect">
                <a:avLst/>
              </a:prstGeom>
            </p:spPr>
          </p:pic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3594856" y="2723756"/>
                <a:ext cx="88900" cy="1016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3078624" y="2330264"/>
                <a:ext cx="228600" cy="177800"/>
              </a:xfrm>
              <a:prstGeom prst="rect">
                <a:avLst/>
              </a:prstGeom>
            </p:spPr>
          </p:pic>
        </p:grpSp>
      </p:grpSp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3320055" y="627401"/>
            <a:ext cx="2336800" cy="152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4903" y="3718301"/>
            <a:ext cx="46502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sea, HISQ valence</a:t>
            </a:r>
          </a:p>
          <a:p>
            <a:r>
              <a:rPr lang="en-US" sz="1400" dirty="0" smtClean="0"/>
              <a:t>a: 0.09, 0.12 fm</a:t>
            </a:r>
          </a:p>
          <a:p>
            <a:r>
              <a:rPr lang="en-US" sz="1400" dirty="0" err="1" smtClean="0"/>
              <a:t>Mpi</a:t>
            </a:r>
            <a:r>
              <a:rPr lang="en-US" sz="1400" dirty="0" smtClean="0"/>
              <a:t>: 240 – 350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- alternative (to D-&gt;K) exclusive determination of </a:t>
            </a:r>
            <a:r>
              <a:rPr lang="en-US" sz="1400" dirty="0" err="1" smtClean="0"/>
              <a:t>Vcs</a:t>
            </a:r>
            <a:r>
              <a:rPr lang="en-US" sz="1400" dirty="0" smtClean="0"/>
              <a:t> </a:t>
            </a:r>
          </a:p>
          <a:p>
            <a:pPr>
              <a:buFontTx/>
              <a:buChar char="-"/>
            </a:pPr>
            <a:r>
              <a:rPr lang="en-US" sz="1400" dirty="0" smtClean="0"/>
              <a:t> first unquenched calculation of axial and vector form factors</a:t>
            </a:r>
          </a:p>
          <a:p>
            <a:pPr>
              <a:buFontTx/>
              <a:buChar char="-"/>
            </a:pPr>
            <a:r>
              <a:rPr lang="en-US" sz="1400" dirty="0" smtClean="0"/>
              <a:t> phi </a:t>
            </a:r>
          </a:p>
          <a:p>
            <a:pPr lvl="1">
              <a:buFontTx/>
              <a:buChar char="-"/>
            </a:pPr>
            <a:r>
              <a:rPr lang="en-US" sz="1400" dirty="0" smtClean="0"/>
              <a:t> strong decay to K\</a:t>
            </a:r>
            <a:r>
              <a:rPr lang="en-US" sz="1400" dirty="0" err="1" smtClean="0"/>
              <a:t>barK</a:t>
            </a:r>
            <a:endParaRPr lang="en-US" sz="1400" dirty="0" smtClean="0"/>
          </a:p>
          <a:p>
            <a:pPr lvl="1">
              <a:buFontTx/>
              <a:buChar char="-"/>
            </a:pPr>
            <a:r>
              <a:rPr lang="en-US" sz="1400" dirty="0" smtClean="0"/>
              <a:t> neglect disconnected contributions </a:t>
            </a:r>
          </a:p>
          <a:p>
            <a:pPr lvl="1">
              <a:buFontTx/>
              <a:buChar char="-"/>
            </a:pPr>
            <a:r>
              <a:rPr lang="en-US" sz="1400" dirty="0" smtClean="0"/>
              <a:t> estimate 3% error on matrix element</a:t>
            </a:r>
          </a:p>
        </p:txBody>
      </p:sp>
      <p:sp>
        <p:nvSpPr>
          <p:cNvPr id="35" name="Frame 34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4064144" y="323773"/>
            <a:ext cx="876300" cy="2032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42179" y="3993813"/>
            <a:ext cx="350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Vcs</a:t>
            </a:r>
            <a:r>
              <a:rPr lang="en-US" sz="1400" dirty="0" smtClean="0"/>
              <a:t> = 1.017 (44)latt (35)expt (30)K\barK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expt</a:t>
            </a:r>
            <a:r>
              <a:rPr lang="en-US" sz="1400" dirty="0" smtClean="0"/>
              <a:t> error expected to be reduced by a factor of ~4 at BESIII (with 20/fb)</a:t>
            </a:r>
            <a:endParaRPr lang="en-US" sz="14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4064144" y="1660600"/>
            <a:ext cx="4680551" cy="1782043"/>
            <a:chOff x="109717" y="4982567"/>
            <a:chExt cx="4680551" cy="1782043"/>
          </a:xfrm>
        </p:grpSpPr>
        <p:grpSp>
          <p:nvGrpSpPr>
            <p:cNvPr id="50" name="Group 53"/>
            <p:cNvGrpSpPr/>
            <p:nvPr/>
          </p:nvGrpSpPr>
          <p:grpSpPr>
            <a:xfrm>
              <a:off x="841212" y="6343922"/>
              <a:ext cx="3408414" cy="420688"/>
              <a:chOff x="4874178" y="5330825"/>
              <a:chExt cx="3408414" cy="420688"/>
            </a:xfrm>
          </p:grpSpPr>
          <p:pic>
            <p:nvPicPr>
              <p:cNvPr id="55" name="Picture 5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4874178" y="5330825"/>
                <a:ext cx="2654300" cy="152400"/>
              </a:xfrm>
              <a:prstGeom prst="rect">
                <a:avLst/>
              </a:prstGeom>
            </p:spPr>
          </p:pic>
          <p:pic>
            <p:nvPicPr>
              <p:cNvPr id="56" name="Picture 5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4878992" y="5599113"/>
                <a:ext cx="3403600" cy="152400"/>
              </a:xfrm>
              <a:prstGeom prst="rect">
                <a:avLst/>
              </a:prstGeom>
            </p:spPr>
          </p:pic>
        </p:grpSp>
        <p:grpSp>
          <p:nvGrpSpPr>
            <p:cNvPr id="51" name="Group 52"/>
            <p:cNvGrpSpPr/>
            <p:nvPr/>
          </p:nvGrpSpPr>
          <p:grpSpPr>
            <a:xfrm>
              <a:off x="109717" y="4982567"/>
              <a:ext cx="4680551" cy="1360252"/>
              <a:chOff x="109717" y="5188025"/>
              <a:chExt cx="4680551" cy="1360252"/>
            </a:xfrm>
          </p:grpSpPr>
          <p:pic>
            <p:nvPicPr>
              <p:cNvPr id="52" name="Picture 51" descr="HPQCD_DstoPhi_Vcs_compare_plot.tiff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717" y="5188025"/>
                <a:ext cx="4680551" cy="1360252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4"/>
                  <a:stretch>
                    <a:fillRect/>
                  </a:stretch>
                </p:blipFill>
              </mc:Choice>
              <mc:Fallback>
                <p:blipFill>
                  <a:blip r:embed="rId25"/>
                  <a:stretch>
                    <a:fillRect/>
                  </a:stretch>
                </p:blipFill>
              </mc:Fallback>
            </mc:AlternateContent>
            <p:spPr>
              <a:xfrm>
                <a:off x="3445629" y="6245225"/>
                <a:ext cx="139700" cy="152400"/>
              </a:xfrm>
              <a:prstGeom prst="rect">
                <a:avLst/>
              </a:prstGeom>
            </p:spPr>
          </p:pic>
          <p:pic>
            <p:nvPicPr>
              <p:cNvPr id="54" name="Picture 5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6"/>
                  <a:stretch>
                    <a:fillRect/>
                  </a:stretch>
                </p:blipFill>
              </mc:Choice>
              <mc:Fallback>
                <p:blipFill>
                  <a:blip r:embed="rId27"/>
                  <a:stretch>
                    <a:fillRect/>
                  </a:stretch>
                </p:blipFill>
              </mc:Fallback>
            </mc:AlternateContent>
            <p:spPr>
              <a:xfrm>
                <a:off x="2657475" y="6245225"/>
                <a:ext cx="139700" cy="1524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 230"/>
          <p:cNvGrpSpPr/>
          <p:nvPr/>
        </p:nvGrpSpPr>
        <p:grpSpPr>
          <a:xfrm>
            <a:off x="1253188" y="1471023"/>
            <a:ext cx="6467319" cy="1907607"/>
            <a:chOff x="1253188" y="1125480"/>
            <a:chExt cx="6467319" cy="1907607"/>
          </a:xfrm>
        </p:grpSpPr>
        <p:grpSp>
          <p:nvGrpSpPr>
            <p:cNvPr id="187" name="Group 186"/>
            <p:cNvGrpSpPr/>
            <p:nvPr/>
          </p:nvGrpSpPr>
          <p:grpSpPr>
            <a:xfrm>
              <a:off x="1253188" y="1125480"/>
              <a:ext cx="2806881" cy="1907607"/>
              <a:chOff x="1308010" y="1125480"/>
              <a:chExt cx="2806881" cy="1907607"/>
            </a:xfrm>
          </p:grpSpPr>
          <p:grpSp>
            <p:nvGrpSpPr>
              <p:cNvPr id="186" name="Group 185"/>
              <p:cNvGrpSpPr/>
              <p:nvPr/>
            </p:nvGrpSpPr>
            <p:grpSpPr>
              <a:xfrm>
                <a:off x="1308010" y="1125480"/>
                <a:ext cx="2391521" cy="1907607"/>
                <a:chOff x="1728312" y="1125480"/>
                <a:chExt cx="2391521" cy="1907607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1728312" y="1125480"/>
                  <a:ext cx="2391521" cy="1907607"/>
                  <a:chOff x="1204167" y="1411288"/>
                  <a:chExt cx="2391521" cy="1907607"/>
                </a:xfrm>
              </p:grpSpPr>
              <p:grpSp>
                <p:nvGrpSpPr>
                  <p:cNvPr id="158" name="Group 157"/>
                  <p:cNvGrpSpPr/>
                  <p:nvPr/>
                </p:nvGrpSpPr>
                <p:grpSpPr>
                  <a:xfrm>
                    <a:off x="1915936" y="1411288"/>
                    <a:ext cx="1679752" cy="1639793"/>
                    <a:chOff x="1915936" y="1411288"/>
                    <a:chExt cx="1679752" cy="1639793"/>
                  </a:xfrm>
                </p:grpSpPr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 rot="10800000">
                      <a:off x="1915936" y="3049709"/>
                      <a:ext cx="1344825" cy="137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 rot="10800000" flipV="1">
                      <a:off x="1915937" y="2348829"/>
                      <a:ext cx="1344825" cy="804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7" name="Group 156"/>
                    <p:cNvGrpSpPr/>
                    <p:nvPr/>
                  </p:nvGrpSpPr>
                  <p:grpSpPr>
                    <a:xfrm>
                      <a:off x="2589720" y="1411288"/>
                      <a:ext cx="1005968" cy="965619"/>
                      <a:chOff x="2589720" y="1411288"/>
                      <a:chExt cx="1005968" cy="965619"/>
                    </a:xfrm>
                  </p:grpSpPr>
                  <p:grpSp>
                    <p:nvGrpSpPr>
                      <p:cNvPr id="19" name="Group 43"/>
                      <p:cNvGrpSpPr/>
                      <p:nvPr/>
                    </p:nvGrpSpPr>
                    <p:grpSpPr>
                      <a:xfrm rot="7446387">
                        <a:off x="2332985" y="2027091"/>
                        <a:ext cx="606551" cy="93082"/>
                        <a:chOff x="7060165" y="3127375"/>
                        <a:chExt cx="591212" cy="60325"/>
                      </a:xfrm>
                    </p:grpSpPr>
                    <p:grpSp>
                      <p:nvGrpSpPr>
                        <p:cNvPr id="33" name="Group 17"/>
                        <p:cNvGrpSpPr/>
                        <p:nvPr/>
                      </p:nvGrpSpPr>
                      <p:grpSpPr>
                        <a:xfrm>
                          <a:off x="7060165" y="3127375"/>
                          <a:ext cx="298784" cy="60325"/>
                          <a:chOff x="7060153" y="3127375"/>
                          <a:chExt cx="551295" cy="60325"/>
                        </a:xfrm>
                      </p:grpSpPr>
                      <p:cxnSp>
                        <p:nvCxnSpPr>
                          <p:cNvPr id="39" name="Curved Connector 38"/>
                          <p:cNvCxnSpPr/>
                          <p:nvPr/>
                        </p:nvCxnSpPr>
                        <p:spPr>
                          <a:xfrm>
                            <a:off x="7060153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0" name="Curved Connector 39"/>
                          <p:cNvCxnSpPr/>
                          <p:nvPr/>
                        </p:nvCxnSpPr>
                        <p:spPr>
                          <a:xfrm rot="10800000" flipV="1">
                            <a:off x="7191375" y="3127375"/>
                            <a:ext cx="148178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1" name="Curved Connector 40"/>
                          <p:cNvCxnSpPr/>
                          <p:nvPr/>
                        </p:nvCxnSpPr>
                        <p:spPr>
                          <a:xfrm>
                            <a:off x="7336378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2" name="Curved Connector 41"/>
                          <p:cNvCxnSpPr/>
                          <p:nvPr/>
                        </p:nvCxnSpPr>
                        <p:spPr>
                          <a:xfrm rot="10800000" flipV="1">
                            <a:off x="7463270" y="3127375"/>
                            <a:ext cx="148178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34" name="Group 18"/>
                        <p:cNvGrpSpPr/>
                        <p:nvPr/>
                      </p:nvGrpSpPr>
                      <p:grpSpPr>
                        <a:xfrm>
                          <a:off x="7355769" y="3127375"/>
                          <a:ext cx="295608" cy="60325"/>
                          <a:chOff x="7060153" y="3127375"/>
                          <a:chExt cx="545436" cy="60325"/>
                        </a:xfrm>
                      </p:grpSpPr>
                      <p:cxnSp>
                        <p:nvCxnSpPr>
                          <p:cNvPr id="35" name="Curved Connector 34"/>
                          <p:cNvCxnSpPr/>
                          <p:nvPr/>
                        </p:nvCxnSpPr>
                        <p:spPr>
                          <a:xfrm>
                            <a:off x="7060153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6" name="Curved Connector 35"/>
                          <p:cNvCxnSpPr/>
                          <p:nvPr/>
                        </p:nvCxnSpPr>
                        <p:spPr>
                          <a:xfrm rot="10800000" flipV="1">
                            <a:off x="7185517" y="3127375"/>
                            <a:ext cx="148177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7" name="Curved Connector 36"/>
                          <p:cNvCxnSpPr/>
                          <p:nvPr/>
                        </p:nvCxnSpPr>
                        <p:spPr>
                          <a:xfrm>
                            <a:off x="7330519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8" name="Curved Connector 37"/>
                          <p:cNvCxnSpPr/>
                          <p:nvPr/>
                        </p:nvCxnSpPr>
                        <p:spPr>
                          <a:xfrm rot="10800000" flipV="1">
                            <a:off x="7457412" y="3127375"/>
                            <a:ext cx="148177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20" name="Straight Connector 19"/>
                      <p:cNvCxnSpPr/>
                      <p:nvPr/>
                    </p:nvCxnSpPr>
                    <p:spPr>
                      <a:xfrm flipV="1">
                        <a:off x="2840535" y="1796423"/>
                        <a:ext cx="509124" cy="52738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Straight Connector 20"/>
                      <p:cNvCxnSpPr/>
                      <p:nvPr/>
                    </p:nvCxnSpPr>
                    <p:spPr>
                      <a:xfrm flipV="1">
                        <a:off x="2839661" y="1523608"/>
                        <a:ext cx="509999" cy="327187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148" name="Picture 147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3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4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3479800" y="1411288"/>
                        <a:ext cx="1016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9" name="Picture 148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5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6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3481388" y="1760538"/>
                        <a:ext cx="114300" cy="1016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204167" y="2048806"/>
                    <a:ext cx="768723" cy="1270089"/>
                    <a:chOff x="1204167" y="2048806"/>
                    <a:chExt cx="768723" cy="1270089"/>
                  </a:xfrm>
                </p:grpSpPr>
                <p:sp>
                  <p:nvSpPr>
                    <p:cNvPr id="10" name="Oval 9"/>
                    <p:cNvSpPr/>
                    <p:nvPr/>
                  </p:nvSpPr>
                  <p:spPr>
                    <a:xfrm>
                      <a:off x="1559612" y="2048806"/>
                      <a:ext cx="413278" cy="1270089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25400">
                      <a:solidFill>
                        <a:schemeClr val="bg2">
                          <a:lumMod val="9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3" name="Picture 12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1719175" y="3000281"/>
                      <a:ext cx="88900" cy="101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9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10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1204167" y="2602322"/>
                      <a:ext cx="228600" cy="177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50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11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12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1719175" y="2312285"/>
                      <a:ext cx="88900" cy="1016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6" name="Group 155"/>
                  <p:cNvGrpSpPr/>
                  <p:nvPr/>
                </p:nvGrpSpPr>
                <p:grpSpPr>
                  <a:xfrm>
                    <a:off x="3101197" y="2048806"/>
                    <a:ext cx="413278" cy="1270089"/>
                    <a:chOff x="3101197" y="2048806"/>
                    <a:chExt cx="413278" cy="1270089"/>
                  </a:xfrm>
                </p:grpSpPr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3101197" y="2048806"/>
                      <a:ext cx="413278" cy="1270089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25400">
                      <a:solidFill>
                        <a:schemeClr val="bg2">
                          <a:lumMod val="9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79" name="Picture 78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3260760" y="3000281"/>
                      <a:ext cx="88900" cy="101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 descr="latex-image-1.pdf"/>
                    <p:cNvPicPr>
                      <a:picLocks noChangeAspect="1"/>
                    </p:cNvPicPr>
                    <p:nvPr/>
                  </p:nvPicPr>
                  <mc:AlternateContent>
                    <mc:Choice xmlns:ma="http://schemas.microsoft.com/office/mac/drawingml/2008/main" Requires="ma">
                      <p:blipFill>
                        <a:blip r:embed="rId7"/>
                        <a:stretch>
                          <a:fillRect/>
                        </a:stretch>
                      </p:blipFill>
                    </mc:Choice>
                    <mc:Fallback>
                      <p:blipFill>
                        <a:blip r:embed="rId8"/>
                        <a:stretch>
                          <a:fillRect/>
                        </a:stretch>
                      </p:blipFill>
                    </mc:Fallback>
                  </mc:AlternateContent>
                  <p:spPr>
                    <a:xfrm>
                      <a:off x="3260760" y="2298029"/>
                      <a:ext cx="88900" cy="1016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58" name="Oval 57"/>
                <p:cNvSpPr/>
                <p:nvPr/>
              </p:nvSpPr>
              <p:spPr>
                <a:xfrm>
                  <a:off x="2980101" y="2030493"/>
                  <a:ext cx="73152" cy="7315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5" name="Picture 18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3784691" y="2253014"/>
                <a:ext cx="330200" cy="241300"/>
              </a:xfrm>
              <a:prstGeom prst="rect">
                <a:avLst/>
              </a:prstGeom>
            </p:spPr>
          </p:pic>
        </p:grpSp>
        <p:grpSp>
          <p:nvGrpSpPr>
            <p:cNvPr id="191" name="Group 190"/>
            <p:cNvGrpSpPr/>
            <p:nvPr/>
          </p:nvGrpSpPr>
          <p:grpSpPr>
            <a:xfrm>
              <a:off x="4255363" y="1125480"/>
              <a:ext cx="3465144" cy="1907607"/>
              <a:chOff x="4255363" y="1125480"/>
              <a:chExt cx="3465144" cy="1907607"/>
            </a:xfrm>
          </p:grpSpPr>
          <p:pic>
            <p:nvPicPr>
              <p:cNvPr id="147" name="Picture 14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4255363" y="2244540"/>
                <a:ext cx="800100" cy="469900"/>
              </a:xfrm>
              <a:prstGeom prst="rect">
                <a:avLst/>
              </a:prstGeom>
            </p:spPr>
          </p:pic>
          <p:grpSp>
            <p:nvGrpSpPr>
              <p:cNvPr id="190" name="Group 189"/>
              <p:cNvGrpSpPr/>
              <p:nvPr/>
            </p:nvGrpSpPr>
            <p:grpSpPr>
              <a:xfrm>
                <a:off x="5072557" y="1125480"/>
                <a:ext cx="2647950" cy="1907607"/>
                <a:chOff x="5072557" y="1125480"/>
                <a:chExt cx="2647950" cy="1907607"/>
              </a:xfrm>
            </p:grpSpPr>
            <p:grpSp>
              <p:nvGrpSpPr>
                <p:cNvPr id="188" name="Group 187"/>
                <p:cNvGrpSpPr/>
                <p:nvPr/>
              </p:nvGrpSpPr>
              <p:grpSpPr>
                <a:xfrm>
                  <a:off x="5319431" y="1125480"/>
                  <a:ext cx="2401076" cy="1907607"/>
                  <a:chOff x="5054458" y="1125480"/>
                  <a:chExt cx="2401076" cy="1907607"/>
                </a:xfrm>
              </p:grpSpPr>
              <p:grpSp>
                <p:nvGrpSpPr>
                  <p:cNvPr id="164" name="Group 163"/>
                  <p:cNvGrpSpPr/>
                  <p:nvPr/>
                </p:nvGrpSpPr>
                <p:grpSpPr>
                  <a:xfrm>
                    <a:off x="5054458" y="1125480"/>
                    <a:ext cx="2039227" cy="1907607"/>
                    <a:chOff x="4530313" y="1411288"/>
                    <a:chExt cx="2039227" cy="1907607"/>
                  </a:xfrm>
                </p:grpSpPr>
                <p:grpSp>
                  <p:nvGrpSpPr>
                    <p:cNvPr id="145" name="Group 144"/>
                    <p:cNvGrpSpPr/>
                    <p:nvPr/>
                  </p:nvGrpSpPr>
                  <p:grpSpPr>
                    <a:xfrm>
                      <a:off x="4530313" y="2048806"/>
                      <a:ext cx="825612" cy="1270089"/>
                      <a:chOff x="3881431" y="3921316"/>
                      <a:chExt cx="825612" cy="1270089"/>
                    </a:xfrm>
                  </p:grpSpPr>
                  <p:sp>
                    <p:nvSpPr>
                      <p:cNvPr id="110" name="Block Arc 109"/>
                      <p:cNvSpPr/>
                      <p:nvPr/>
                    </p:nvSpPr>
                    <p:spPr>
                      <a:xfrm rot="5400000">
                        <a:off x="3901588" y="4155240"/>
                        <a:ext cx="785298" cy="825612"/>
                      </a:xfrm>
                      <a:prstGeom prst="blockArc">
                        <a:avLst>
                          <a:gd name="adj1" fmla="val 10800000"/>
                          <a:gd name="adj2" fmla="val 21451958"/>
                          <a:gd name="adj3" fmla="val 3925"/>
                        </a:avLst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7" name="Oval 96"/>
                      <p:cNvSpPr/>
                      <p:nvPr/>
                    </p:nvSpPr>
                    <p:spPr>
                      <a:xfrm>
                        <a:off x="3991075" y="3921316"/>
                        <a:ext cx="413278" cy="1270089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5400">
                        <a:solidFill>
                          <a:schemeClr val="bg2">
                            <a:lumMod val="90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8" name="Picture 97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7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8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4150638" y="4872791"/>
                        <a:ext cx="88900" cy="1016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0" name="Picture 99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11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12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4150638" y="4148251"/>
                        <a:ext cx="88900" cy="1016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2" name="Group 161"/>
                    <p:cNvGrpSpPr/>
                    <p:nvPr/>
                  </p:nvGrpSpPr>
                  <p:grpSpPr>
                    <a:xfrm>
                      <a:off x="5743928" y="2048806"/>
                      <a:ext cx="825612" cy="1270089"/>
                      <a:chOff x="5743928" y="2048806"/>
                      <a:chExt cx="825612" cy="1270089"/>
                    </a:xfrm>
                  </p:grpSpPr>
                  <p:sp>
                    <p:nvSpPr>
                      <p:cNvPr id="109" name="Block Arc 108"/>
                      <p:cNvSpPr/>
                      <p:nvPr/>
                    </p:nvSpPr>
                    <p:spPr>
                      <a:xfrm rot="16200000">
                        <a:off x="5764085" y="2282730"/>
                        <a:ext cx="785298" cy="825612"/>
                      </a:xfrm>
                      <a:prstGeom prst="blockArc">
                        <a:avLst>
                          <a:gd name="adj1" fmla="val 10800000"/>
                          <a:gd name="adj2" fmla="val 21451958"/>
                          <a:gd name="adj3" fmla="val 3925"/>
                        </a:avLst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3" name="Oval 102"/>
                      <p:cNvSpPr/>
                      <p:nvPr/>
                    </p:nvSpPr>
                    <p:spPr>
                      <a:xfrm>
                        <a:off x="6025967" y="2048806"/>
                        <a:ext cx="413278" cy="1270089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5400">
                        <a:solidFill>
                          <a:schemeClr val="bg2">
                            <a:lumMod val="90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0" name="Picture 139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17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18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6169884" y="2273346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2" name="Picture 141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17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18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6169884" y="3009036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" name="Group 160"/>
                    <p:cNvGrpSpPr/>
                    <p:nvPr/>
                  </p:nvGrpSpPr>
                  <p:grpSpPr>
                    <a:xfrm>
                      <a:off x="5228369" y="1411288"/>
                      <a:ext cx="1159003" cy="1042930"/>
                      <a:chOff x="5228369" y="1411288"/>
                      <a:chExt cx="1159003" cy="1042930"/>
                    </a:xfrm>
                  </p:grpSpPr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 flipV="1">
                        <a:off x="5660760" y="1796423"/>
                        <a:ext cx="509125" cy="165857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 flipV="1">
                        <a:off x="5659886" y="1523608"/>
                        <a:ext cx="509999" cy="440307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39" name="Group 138"/>
                      <p:cNvGrpSpPr/>
                      <p:nvPr/>
                    </p:nvGrpSpPr>
                    <p:grpSpPr>
                      <a:xfrm rot="840000">
                        <a:off x="5228369" y="1806814"/>
                        <a:ext cx="224714" cy="647404"/>
                        <a:chOff x="4495445" y="3670274"/>
                        <a:chExt cx="226846" cy="619097"/>
                      </a:xfrm>
                    </p:grpSpPr>
                    <p:grpSp>
                      <p:nvGrpSpPr>
                        <p:cNvPr id="84" name="Group 43"/>
                        <p:cNvGrpSpPr/>
                        <p:nvPr/>
                      </p:nvGrpSpPr>
                      <p:grpSpPr>
                        <a:xfrm rot="7446387">
                          <a:off x="4372474" y="3927009"/>
                          <a:ext cx="606551" cy="93082"/>
                          <a:chOff x="7060165" y="3127375"/>
                          <a:chExt cx="591212" cy="60325"/>
                        </a:xfrm>
                      </p:grpSpPr>
                      <p:grpSp>
                        <p:nvGrpSpPr>
                          <p:cNvPr id="85" name="Group 17"/>
                          <p:cNvGrpSpPr/>
                          <p:nvPr/>
                        </p:nvGrpSpPr>
                        <p:grpSpPr>
                          <a:xfrm>
                            <a:off x="7060163" y="3127375"/>
                            <a:ext cx="298784" cy="60325"/>
                            <a:chOff x="7060153" y="3127375"/>
                            <a:chExt cx="551295" cy="60325"/>
                          </a:xfrm>
                        </p:grpSpPr>
                        <p:cxnSp>
                          <p:nvCxnSpPr>
                            <p:cNvPr id="91" name="Curved Connector 90"/>
                            <p:cNvCxnSpPr/>
                            <p:nvPr/>
                          </p:nvCxnSpPr>
                          <p:spPr>
                            <a:xfrm>
                              <a:off x="7060153" y="3127375"/>
                              <a:ext cx="131222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2" name="Curved Connector 91"/>
                            <p:cNvCxnSpPr/>
                            <p:nvPr/>
                          </p:nvCxnSpPr>
                          <p:spPr>
                            <a:xfrm rot="10800000" flipV="1">
                              <a:off x="7191375" y="3127375"/>
                              <a:ext cx="148178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3" name="Curved Connector 92"/>
                            <p:cNvCxnSpPr/>
                            <p:nvPr/>
                          </p:nvCxnSpPr>
                          <p:spPr>
                            <a:xfrm>
                              <a:off x="7336378" y="3127375"/>
                              <a:ext cx="131222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4" name="Curved Connector 93"/>
                            <p:cNvCxnSpPr/>
                            <p:nvPr/>
                          </p:nvCxnSpPr>
                          <p:spPr>
                            <a:xfrm rot="10800000" flipV="1">
                              <a:off x="7463270" y="3127375"/>
                              <a:ext cx="148178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86" name="Group 18"/>
                          <p:cNvGrpSpPr/>
                          <p:nvPr/>
                        </p:nvGrpSpPr>
                        <p:grpSpPr>
                          <a:xfrm>
                            <a:off x="7355769" y="3127375"/>
                            <a:ext cx="295608" cy="60325"/>
                            <a:chOff x="7060153" y="3127375"/>
                            <a:chExt cx="545436" cy="60325"/>
                          </a:xfrm>
                        </p:grpSpPr>
                        <p:cxnSp>
                          <p:nvCxnSpPr>
                            <p:cNvPr id="87" name="Curved Connector 86"/>
                            <p:cNvCxnSpPr/>
                            <p:nvPr/>
                          </p:nvCxnSpPr>
                          <p:spPr>
                            <a:xfrm>
                              <a:off x="7060153" y="3127375"/>
                              <a:ext cx="131222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88" name="Curved Connector 87"/>
                            <p:cNvCxnSpPr/>
                            <p:nvPr/>
                          </p:nvCxnSpPr>
                          <p:spPr>
                            <a:xfrm rot="10800000" flipV="1">
                              <a:off x="7185517" y="3127375"/>
                              <a:ext cx="148177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89" name="Curved Connector 88"/>
                            <p:cNvCxnSpPr/>
                            <p:nvPr/>
                          </p:nvCxnSpPr>
                          <p:spPr>
                            <a:xfrm>
                              <a:off x="7330519" y="3127375"/>
                              <a:ext cx="131222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0" name="Curved Connector 89"/>
                            <p:cNvCxnSpPr/>
                            <p:nvPr/>
                          </p:nvCxnSpPr>
                          <p:spPr>
                            <a:xfrm rot="10800000" flipV="1">
                              <a:off x="7457412" y="3127375"/>
                              <a:ext cx="148177" cy="60325"/>
                            </a:xfrm>
                            <a:prstGeom prst="curvedConnector3">
                              <a:avLst>
                                <a:gd name="adj1" fmla="val 50000"/>
                              </a:avLst>
                            </a:prstGeom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sp>
                      <p:nvSpPr>
                        <p:cNvPr id="101" name="Oval 100"/>
                        <p:cNvSpPr/>
                        <p:nvPr/>
                      </p:nvSpPr>
                      <p:spPr>
                        <a:xfrm>
                          <a:off x="4495445" y="4216219"/>
                          <a:ext cx="73152" cy="73152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pic>
                    <p:nvPicPr>
                      <p:cNvPr id="150" name="Picture 149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3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4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6271484" y="1411288"/>
                        <a:ext cx="1016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51" name="Picture 150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5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6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6273072" y="1760538"/>
                        <a:ext cx="114300" cy="1016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184" name="Picture 183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13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14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7125334" y="2253014"/>
                    <a:ext cx="330200" cy="2413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9" name="Picture 18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9"/>
                    <a:stretch>
                      <a:fillRect/>
                    </a:stretch>
                  </p:blipFill>
                </mc:Choice>
                <mc:Fallback>
                  <p:blipFill>
                    <a:blip r:embed="rId1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072557" y="2316514"/>
                  <a:ext cx="228600" cy="1778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3" name="Group 192"/>
          <p:cNvGrpSpPr/>
          <p:nvPr/>
        </p:nvGrpSpPr>
        <p:grpSpPr>
          <a:xfrm>
            <a:off x="589056" y="4174345"/>
            <a:ext cx="5744830" cy="1938338"/>
            <a:chOff x="589056" y="4239718"/>
            <a:chExt cx="5744830" cy="1938338"/>
          </a:xfrm>
        </p:grpSpPr>
        <p:pic>
          <p:nvPicPr>
            <p:cNvPr id="178" name="Picture 17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589056" y="4239718"/>
              <a:ext cx="1866900" cy="165100"/>
            </a:xfrm>
            <a:prstGeom prst="rect">
              <a:avLst/>
            </a:prstGeom>
          </p:spPr>
        </p:pic>
        <p:pic>
          <p:nvPicPr>
            <p:cNvPr id="192" name="Picture 19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1037986" y="4565156"/>
              <a:ext cx="5295900" cy="1612900"/>
            </a:xfrm>
            <a:prstGeom prst="rect">
              <a:avLst/>
            </a:prstGeom>
          </p:spPr>
        </p:pic>
      </p:grpSp>
      <p:pic>
        <p:nvPicPr>
          <p:cNvPr id="232" name="Picture 2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2866978" y="662491"/>
            <a:ext cx="3124200" cy="152400"/>
          </a:xfrm>
          <a:prstGeom prst="rect">
            <a:avLst/>
          </a:prstGeom>
        </p:spPr>
      </p:pic>
      <p:sp>
        <p:nvSpPr>
          <p:cNvPr id="76" name="Frame 75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7" name="Picture 7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3952384" y="285673"/>
            <a:ext cx="1117600" cy="2413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203221" y="5043103"/>
            <a:ext cx="2095500" cy="586113"/>
            <a:chOff x="856015" y="6189663"/>
            <a:chExt cx="2095500" cy="586113"/>
          </a:xfrm>
        </p:grpSpPr>
        <p:pic>
          <p:nvPicPr>
            <p:cNvPr id="76" name="Picture 7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901700" y="6189663"/>
              <a:ext cx="2044700" cy="266700"/>
            </a:xfrm>
            <a:prstGeom prst="rect">
              <a:avLst/>
            </a:prstGeom>
          </p:spPr>
        </p:pic>
        <p:pic>
          <p:nvPicPr>
            <p:cNvPr id="78" name="Picture 7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856015" y="6483676"/>
              <a:ext cx="2095500" cy="2921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756317" y="5047927"/>
            <a:ext cx="2095500" cy="581289"/>
            <a:chOff x="6094386" y="6194487"/>
            <a:chExt cx="2095500" cy="581289"/>
          </a:xfrm>
        </p:grpSpPr>
        <p:pic>
          <p:nvPicPr>
            <p:cNvPr id="77" name="Picture 7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136049" y="6194487"/>
              <a:ext cx="2044700" cy="266700"/>
            </a:xfrm>
            <a:prstGeom prst="rect">
              <a:avLst/>
            </a:prstGeom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6094386" y="6483676"/>
              <a:ext cx="2095500" cy="292100"/>
            </a:xfrm>
            <a:prstGeom prst="rect">
              <a:avLst/>
            </a:prstGeom>
          </p:spPr>
        </p:pic>
      </p:grpSp>
      <p:grpSp>
        <p:nvGrpSpPr>
          <p:cNvPr id="120" name="Group 119"/>
          <p:cNvGrpSpPr/>
          <p:nvPr/>
        </p:nvGrpSpPr>
        <p:grpSpPr>
          <a:xfrm>
            <a:off x="-201017" y="995402"/>
            <a:ext cx="9432996" cy="3438605"/>
            <a:chOff x="-201017" y="2691930"/>
            <a:chExt cx="9432996" cy="3438605"/>
          </a:xfrm>
        </p:grpSpPr>
        <p:grpSp>
          <p:nvGrpSpPr>
            <p:cNvPr id="119" name="Group 118"/>
            <p:cNvGrpSpPr/>
            <p:nvPr/>
          </p:nvGrpSpPr>
          <p:grpSpPr>
            <a:xfrm>
              <a:off x="4308522" y="2691930"/>
              <a:ext cx="4923457" cy="3438605"/>
              <a:chOff x="4308522" y="2691930"/>
              <a:chExt cx="4923457" cy="343860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4308522" y="2691930"/>
                <a:ext cx="4923457" cy="3438605"/>
                <a:chOff x="4308522" y="2691930"/>
                <a:chExt cx="4923457" cy="3438605"/>
              </a:xfrm>
            </p:grpSpPr>
            <p:cxnSp>
              <p:nvCxnSpPr>
                <p:cNvPr id="111" name="Straight Connector 110"/>
                <p:cNvCxnSpPr/>
                <p:nvPr/>
              </p:nvCxnSpPr>
              <p:spPr>
                <a:xfrm rot="16200000" flipH="1">
                  <a:off x="5199053" y="4327215"/>
                  <a:ext cx="2450592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0" name="Picture 69" descr="Kanamori_DstoEtas_prime_FF_v_q2_plot_A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1"/>
                    <a:stretch>
                      <a:fillRect/>
                    </a:stretch>
                  </p:blipFill>
                </mc:Choice>
                <mc:Fallback>
                  <p:blipFill>
                    <a:blip r:embed="rId1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308522" y="2691930"/>
                  <a:ext cx="4923457" cy="3438605"/>
                </a:xfrm>
                <a:prstGeom prst="rect">
                  <a:avLst/>
                </a:prstGeom>
              </p:spPr>
            </p:pic>
          </p:grpSp>
          <p:pic>
            <p:nvPicPr>
              <p:cNvPr id="83" name="Picture 8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5079082" y="3231136"/>
                <a:ext cx="1778000" cy="114300"/>
              </a:xfrm>
              <a:prstGeom prst="rect">
                <a:avLst/>
              </a:prstGeom>
            </p:spPr>
          </p:pic>
        </p:grpSp>
        <p:grpSp>
          <p:nvGrpSpPr>
            <p:cNvPr id="117" name="Group 116"/>
            <p:cNvGrpSpPr/>
            <p:nvPr/>
          </p:nvGrpSpPr>
          <p:grpSpPr>
            <a:xfrm>
              <a:off x="-201017" y="2691930"/>
              <a:ext cx="4923457" cy="3438605"/>
              <a:chOff x="-201017" y="2691930"/>
              <a:chExt cx="4923457" cy="3438605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-201017" y="2691930"/>
                <a:ext cx="4923457" cy="3438605"/>
                <a:chOff x="-201017" y="2691930"/>
                <a:chExt cx="4923457" cy="3438605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 rot="16200000" flipH="1">
                  <a:off x="659518" y="4327215"/>
                  <a:ext cx="2450592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1" name="Picture 70" descr="Kanamori_DstoEtas_prime_FF_v_q2_plot_B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5"/>
                    <a:stretch>
                      <a:fillRect/>
                    </a:stretch>
                  </p:blipFill>
                </mc:Choice>
                <mc:Fallback>
                  <p:blipFill>
                    <a:blip r:embed="rId1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-201017" y="2691930"/>
                  <a:ext cx="4923457" cy="3438605"/>
                </a:xfrm>
                <a:prstGeom prst="rect">
                  <a:avLst/>
                </a:prstGeom>
              </p:spPr>
            </p:pic>
          </p:grpSp>
          <p:pic>
            <p:nvPicPr>
              <p:cNvPr id="84" name="Picture 8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516716" y="3231136"/>
                <a:ext cx="1778000" cy="114300"/>
              </a:xfrm>
              <a:prstGeom prst="rect">
                <a:avLst/>
              </a:prstGeom>
            </p:spPr>
          </p:pic>
        </p:grpSp>
      </p:grpSp>
      <p:pic>
        <p:nvPicPr>
          <p:cNvPr id="113" name="Picture 1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078424" y="4452199"/>
            <a:ext cx="2832100" cy="419100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89056" y="5876968"/>
            <a:ext cx="4017905" cy="828060"/>
            <a:chOff x="589056" y="5582328"/>
            <a:chExt cx="4017905" cy="828060"/>
          </a:xfrm>
        </p:grpSpPr>
        <p:pic>
          <p:nvPicPr>
            <p:cNvPr id="123" name="Picture 1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589056" y="5582328"/>
              <a:ext cx="469900" cy="139700"/>
            </a:xfrm>
            <a:prstGeom prst="rect">
              <a:avLst/>
            </a:prstGeom>
          </p:spPr>
        </p:pic>
        <p:pic>
          <p:nvPicPr>
            <p:cNvPr id="125" name="Picture 12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1038261" y="5851588"/>
              <a:ext cx="3568700" cy="558800"/>
            </a:xfrm>
            <a:prstGeom prst="rect">
              <a:avLst/>
            </a:prstGeom>
          </p:spPr>
        </p:pic>
      </p:grpSp>
      <p:sp>
        <p:nvSpPr>
          <p:cNvPr id="23" name="Frame 22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2866978" y="662491"/>
            <a:ext cx="3124200" cy="152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3952384" y="285673"/>
            <a:ext cx="1117600" cy="2413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147940" y="790592"/>
            <a:ext cx="2511872" cy="1907607"/>
            <a:chOff x="3147940" y="790592"/>
            <a:chExt cx="2511872" cy="1907607"/>
          </a:xfrm>
        </p:grpSpPr>
        <p:grpSp>
          <p:nvGrpSpPr>
            <p:cNvPr id="4" name="Group 42"/>
            <p:cNvGrpSpPr/>
            <p:nvPr/>
          </p:nvGrpSpPr>
          <p:grpSpPr>
            <a:xfrm>
              <a:off x="3798715" y="790592"/>
              <a:ext cx="1679752" cy="1639793"/>
              <a:chOff x="1829867" y="1540510"/>
              <a:chExt cx="1679752" cy="1639793"/>
            </a:xfrm>
          </p:grpSpPr>
          <p:grpSp>
            <p:nvGrpSpPr>
              <p:cNvPr id="5" name="Group 157"/>
              <p:cNvGrpSpPr/>
              <p:nvPr/>
            </p:nvGrpSpPr>
            <p:grpSpPr>
              <a:xfrm>
                <a:off x="1829867" y="1540510"/>
                <a:ext cx="1679752" cy="1639793"/>
                <a:chOff x="1915936" y="1411288"/>
                <a:chExt cx="1679752" cy="1639793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rot="10800000">
                  <a:off x="1915936" y="3049709"/>
                  <a:ext cx="1344825" cy="13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10800000" flipV="1">
                  <a:off x="1915937" y="2348829"/>
                  <a:ext cx="1344825" cy="8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Group 156"/>
                <p:cNvGrpSpPr/>
                <p:nvPr/>
              </p:nvGrpSpPr>
              <p:grpSpPr>
                <a:xfrm>
                  <a:off x="2589722" y="1411288"/>
                  <a:ext cx="1005966" cy="965612"/>
                  <a:chOff x="2589722" y="1411288"/>
                  <a:chExt cx="1005966" cy="965612"/>
                </a:xfrm>
              </p:grpSpPr>
              <p:grpSp>
                <p:nvGrpSpPr>
                  <p:cNvPr id="7" name="Group 43"/>
                  <p:cNvGrpSpPr/>
                  <p:nvPr/>
                </p:nvGrpSpPr>
                <p:grpSpPr>
                  <a:xfrm rot="7446387">
                    <a:off x="2332983" y="2027080"/>
                    <a:ext cx="606559" cy="93082"/>
                    <a:chOff x="7060157" y="3127375"/>
                    <a:chExt cx="591220" cy="60325"/>
                  </a:xfrm>
                </p:grpSpPr>
                <p:grpSp>
                  <p:nvGrpSpPr>
                    <p:cNvPr id="16" name="Group 17"/>
                    <p:cNvGrpSpPr/>
                    <p:nvPr/>
                  </p:nvGrpSpPr>
                  <p:grpSpPr>
                    <a:xfrm>
                      <a:off x="7060157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32" name="Curved Connector 31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Curved Connector 32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Curved Connector 33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Curved Connector 34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28" name="Curved Connector 27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urved Connector 28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urved Connector 29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Curved Connector 30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2" name="Straight Connector 19"/>
                  <p:cNvCxnSpPr/>
                  <p:nvPr/>
                </p:nvCxnSpPr>
                <p:spPr>
                  <a:xfrm flipV="1">
                    <a:off x="2840535" y="1796423"/>
                    <a:ext cx="509124" cy="5273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2839661" y="1523608"/>
                    <a:ext cx="509999" cy="327187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4" name="Picture 23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3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4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79800" y="1411288"/>
                    <a:ext cx="1016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5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6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81388" y="1760538"/>
                    <a:ext cx="114300" cy="1016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7" name="Oval 16"/>
              <p:cNvSpPr/>
              <p:nvPr/>
            </p:nvSpPr>
            <p:spPr>
              <a:xfrm>
                <a:off x="2369887" y="2445523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147940" y="1428110"/>
              <a:ext cx="707729" cy="1270089"/>
              <a:chOff x="3147940" y="1428110"/>
              <a:chExt cx="707729" cy="127008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442391" y="1428110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3147940" y="1949450"/>
                <a:ext cx="152400" cy="152400"/>
              </a:xfrm>
              <a:prstGeom prst="rect">
                <a:avLst/>
              </a:prstGeom>
            </p:spPr>
          </p:pic>
          <p:pic>
            <p:nvPicPr>
              <p:cNvPr id="39" name="Picture 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3601954" y="2337327"/>
                <a:ext cx="114300" cy="165100"/>
              </a:xfrm>
              <a:prstGeom prst="rect">
                <a:avLst/>
              </a:prstGeom>
            </p:spPr>
          </p:pic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3606800" y="1626716"/>
                <a:ext cx="88900" cy="165100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983976" y="1428110"/>
              <a:ext cx="675836" cy="1270089"/>
              <a:chOff x="4983976" y="1428110"/>
              <a:chExt cx="675836" cy="127008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83976" y="1428110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134202" y="2337327"/>
                <a:ext cx="114300" cy="1651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5133752" y="1671538"/>
                <a:ext cx="114300" cy="101600"/>
              </a:xfrm>
              <a:prstGeom prst="rect">
                <a:avLst/>
              </a:prstGeom>
            </p:spPr>
          </p:pic>
          <p:pic>
            <p:nvPicPr>
              <p:cNvPr id="43" name="Picture 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545512" y="2032000"/>
                <a:ext cx="114300" cy="101600"/>
              </a:xfrm>
              <a:prstGeom prst="rect">
                <a:avLst/>
              </a:prstGeom>
            </p:spPr>
          </p:pic>
        </p:grpSp>
      </p:grpSp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102146" y="3146480"/>
            <a:ext cx="4724400" cy="5207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4101465" y="334328"/>
            <a:ext cx="800100" cy="1651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89641" y="4092575"/>
            <a:ext cx="5905500" cy="2501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43156" y="3061335"/>
            <a:ext cx="9144000" cy="3831458"/>
            <a:chOff x="1851756" y="3061335"/>
            <a:chExt cx="9144000" cy="3831458"/>
          </a:xfrm>
        </p:grpSpPr>
        <p:pic>
          <p:nvPicPr>
            <p:cNvPr id="36" name="Picture 35" descr="FLAG_Pfplus_LQCD_Belle_Babar_v_z_plot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756" y="3266434"/>
              <a:ext cx="9144000" cy="355533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422095" y="3061335"/>
              <a:ext cx="4573661" cy="3831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0" name="Picture 7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783972" y="1167072"/>
            <a:ext cx="5080000" cy="622300"/>
          </a:xfrm>
          <a:prstGeom prst="rect">
            <a:avLst/>
          </a:prstGeom>
        </p:spPr>
      </p:pic>
      <p:sp>
        <p:nvSpPr>
          <p:cNvPr id="83" name="Right Brace 82"/>
          <p:cNvSpPr/>
          <p:nvPr/>
        </p:nvSpPr>
        <p:spPr>
          <a:xfrm rot="5400000">
            <a:off x="3090111" y="643772"/>
            <a:ext cx="123223" cy="2735503"/>
          </a:xfrm>
          <a:prstGeom prst="rightBrac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01465" y="334328"/>
            <a:ext cx="800100" cy="16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18690" y="2225675"/>
            <a:ext cx="2524760" cy="835660"/>
            <a:chOff x="2218690" y="2225675"/>
            <a:chExt cx="2524760" cy="83566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218690" y="2225675"/>
              <a:ext cx="1638300" cy="2032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2228850" y="2552700"/>
              <a:ext cx="24130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2241550" y="2870835"/>
              <a:ext cx="2501900" cy="190500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930138" y="4315593"/>
            <a:ext cx="2387600" cy="2159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930138" y="5100266"/>
            <a:ext cx="2113775" cy="434975"/>
            <a:chOff x="5821363" y="5867400"/>
            <a:chExt cx="2113775" cy="434975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5821363" y="5867400"/>
              <a:ext cx="1905000" cy="1397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5839638" y="6149975"/>
              <a:ext cx="2095500" cy="1524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1744756" y="1378810"/>
            <a:ext cx="6608872" cy="4161223"/>
            <a:chOff x="747286" y="2252570"/>
            <a:chExt cx="6608872" cy="4161223"/>
          </a:xfrm>
        </p:grpSpPr>
        <p:pic>
          <p:nvPicPr>
            <p:cNvPr id="8" name="Picture 7" descr="FLAG_Vub_summary_plot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286" y="2252570"/>
              <a:ext cx="4809145" cy="416122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98116" y="4622800"/>
              <a:ext cx="768807" cy="9144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660140" y="4582795"/>
              <a:ext cx="1701800" cy="1651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527358" y="4587240"/>
              <a:ext cx="1828800" cy="1524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241040" y="307975"/>
            <a:ext cx="2540000" cy="215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924050" y="5709920"/>
            <a:ext cx="4584700" cy="20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821" y="599440"/>
            <a:ext cx="6056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400" dirty="0" smtClean="0"/>
              <a:t>RBC-UKQCD 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2+1 flavor DW + Iwasaki gauge fields</a:t>
            </a:r>
          </a:p>
          <a:p>
            <a:pPr marL="400050" indent="-400050"/>
            <a:r>
              <a:rPr lang="en-US" sz="1400" dirty="0" smtClean="0"/>
              <a:t>DW light and non-pert tuned RHQ </a:t>
            </a:r>
            <a:r>
              <a:rPr lang="en-US" sz="1400" dirty="0" err="1" smtClean="0"/>
              <a:t>b</a:t>
            </a:r>
            <a:r>
              <a:rPr lang="en-US" sz="1400" dirty="0" smtClean="0"/>
              <a:t> valence</a:t>
            </a:r>
          </a:p>
          <a:p>
            <a:pPr marL="342900" indent="-342900"/>
            <a:r>
              <a:rPr lang="en-US" sz="1400" dirty="0" smtClean="0"/>
              <a:t>a:  0.08, 0.11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289 – 422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combined </a:t>
            </a:r>
            <a:r>
              <a:rPr lang="en-US" sz="1400" dirty="0" err="1" smtClean="0"/>
              <a:t>chiral</a:t>
            </a:r>
            <a:r>
              <a:rPr lang="en-US" sz="1400" dirty="0" smtClean="0"/>
              <a:t>/continuum extrapolation with SU(2) Hard </a:t>
            </a:r>
            <a:r>
              <a:rPr lang="en-US" sz="1400" dirty="0" err="1" smtClean="0"/>
              <a:t>Pion</a:t>
            </a:r>
            <a:r>
              <a:rPr lang="en-US" sz="1400" dirty="0" smtClean="0"/>
              <a:t> </a:t>
            </a:r>
            <a:r>
              <a:rPr lang="en-US" sz="1400" dirty="0" err="1" smtClean="0"/>
              <a:t>ChPT</a:t>
            </a:r>
            <a:endParaRPr lang="en-US" sz="1400" dirty="0" smtClean="0"/>
          </a:p>
          <a:p>
            <a:pPr marL="342900" indent="-342900"/>
            <a:r>
              <a:rPr lang="en-US" sz="1400" dirty="0" smtClean="0"/>
              <a:t>kinematic extrapolation via </a:t>
            </a:r>
            <a:r>
              <a:rPr lang="en-US" sz="1400" dirty="0" err="1" smtClean="0"/>
              <a:t>z</a:t>
            </a:r>
            <a:r>
              <a:rPr lang="en-US" sz="1400" dirty="0" smtClean="0"/>
              <a:t>-expansion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95120" y="3105566"/>
            <a:ext cx="5505450" cy="3833714"/>
            <a:chOff x="293821" y="2858621"/>
            <a:chExt cx="5951220" cy="4121299"/>
          </a:xfrm>
        </p:grpSpPr>
        <p:pic>
          <p:nvPicPr>
            <p:cNvPr id="5" name="Picture 4" descr="form_simul_exp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93821" y="2858621"/>
              <a:ext cx="5951220" cy="41212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54881" y="5161280"/>
              <a:ext cx="2289359" cy="33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10^3 </a:t>
              </a:r>
              <a:r>
                <a:rPr lang="en-US" sz="1400" dirty="0" err="1" smtClean="0"/>
                <a:t>Vub</a:t>
              </a:r>
              <a:r>
                <a:rPr lang="en-US" sz="1400" dirty="0" smtClean="0"/>
                <a:t> = 3.60(35)</a:t>
              </a:r>
              <a:endParaRPr lang="en-US" sz="1400" dirty="0"/>
            </a:p>
          </p:txBody>
        </p:sp>
      </p:grpSp>
      <p:sp>
        <p:nvSpPr>
          <p:cNvPr id="8" name="Frame 7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01465" y="334328"/>
            <a:ext cx="800100" cy="1651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01565" y="1280160"/>
            <a:ext cx="3558403" cy="509360"/>
            <a:chOff x="4570798" y="1534840"/>
            <a:chExt cx="3558403" cy="509360"/>
          </a:xfrm>
        </p:grpSpPr>
        <p:sp>
          <p:nvSpPr>
            <p:cNvPr id="12" name="Rectangle 11"/>
            <p:cNvSpPr/>
            <p:nvPr/>
          </p:nvSpPr>
          <p:spPr>
            <a:xfrm>
              <a:off x="4570798" y="153484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4709795" y="1700213"/>
              <a:ext cx="3302000" cy="2159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261" y="477520"/>
            <a:ext cx="8634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400" dirty="0" smtClean="0"/>
              <a:t>FNAL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MILC 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gauge </a:t>
            </a:r>
            <a:r>
              <a:rPr lang="en-US" sz="1400" dirty="0" err="1" smtClean="0"/>
              <a:t>cfgs</a:t>
            </a:r>
            <a:endParaRPr lang="en-US" sz="1400" dirty="0" smtClean="0"/>
          </a:p>
          <a:p>
            <a:pPr marL="400050" indent="-400050"/>
            <a:r>
              <a:rPr lang="en-US" sz="1400" dirty="0" smtClean="0"/>
              <a:t>FNAL </a:t>
            </a:r>
            <a:r>
              <a:rPr lang="en-US" sz="1400" dirty="0" err="1" smtClean="0"/>
              <a:t>b</a:t>
            </a:r>
            <a:r>
              <a:rPr lang="en-US" sz="1400" dirty="0" smtClean="0"/>
              <a:t> with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light valence</a:t>
            </a:r>
          </a:p>
          <a:p>
            <a:pPr marL="400050" indent="-400050"/>
            <a:r>
              <a:rPr lang="en-US" sz="1400" dirty="0" smtClean="0"/>
              <a:t>a:  0.045, 0.06, 0.09, 0.12 fm  </a:t>
            </a:r>
          </a:p>
          <a:p>
            <a:pPr marL="400050" indent="-400050"/>
            <a:r>
              <a:rPr lang="en-US" sz="1400" dirty="0" err="1" smtClean="0"/>
              <a:t>Mpi</a:t>
            </a:r>
            <a:r>
              <a:rPr lang="en-US" sz="1400" dirty="0" smtClean="0"/>
              <a:t>: 177 – 450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- SU(2), hard </a:t>
            </a:r>
            <a:r>
              <a:rPr lang="en-US" sz="1400" dirty="0" err="1" smtClean="0"/>
              <a:t>pion</a:t>
            </a:r>
            <a:r>
              <a:rPr lang="en-US" sz="1400" dirty="0" smtClean="0"/>
              <a:t>, full-QCD, staggered HM </a:t>
            </a:r>
            <a:r>
              <a:rPr lang="en-US" sz="1400" dirty="0" err="1" smtClean="0"/>
              <a:t>ChPT</a:t>
            </a:r>
            <a:endParaRPr lang="en-US" sz="1400" dirty="0" smtClean="0"/>
          </a:p>
          <a:p>
            <a:pPr marL="400050" indent="-400050"/>
            <a:r>
              <a:rPr lang="en-US" sz="1400" dirty="0" smtClean="0"/>
              <a:t>- functional </a:t>
            </a:r>
            <a:r>
              <a:rPr lang="en-US" sz="1400" dirty="0" err="1" smtClean="0"/>
              <a:t>z</a:t>
            </a:r>
            <a:r>
              <a:rPr lang="en-US" sz="1400" dirty="0" smtClean="0"/>
              <a:t>-expansion for kinematic extrapolation</a:t>
            </a:r>
          </a:p>
        </p:txBody>
      </p:sp>
      <p:sp>
        <p:nvSpPr>
          <p:cNvPr id="6" name="Frame 5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01465" y="334328"/>
            <a:ext cx="800100" cy="165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09560" y="1092745"/>
            <a:ext cx="3558403" cy="509360"/>
            <a:chOff x="4509560" y="1259160"/>
            <a:chExt cx="3558403" cy="509360"/>
          </a:xfrm>
        </p:grpSpPr>
        <p:sp>
          <p:nvSpPr>
            <p:cNvPr id="8" name="Rectangle 7"/>
            <p:cNvSpPr/>
            <p:nvPr/>
          </p:nvSpPr>
          <p:spPr>
            <a:xfrm>
              <a:off x="4509560" y="125916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845050" y="1406525"/>
              <a:ext cx="2908300" cy="215900"/>
            </a:xfrm>
            <a:prstGeom prst="rect">
              <a:avLst/>
            </a:prstGeom>
          </p:spPr>
        </p:pic>
      </p:grp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267450" y="3946525"/>
            <a:ext cx="17907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721475" y="4383088"/>
            <a:ext cx="1066800" cy="215900"/>
          </a:xfrm>
          <a:prstGeom prst="rect">
            <a:avLst/>
          </a:prstGeom>
        </p:spPr>
      </p:pic>
      <p:pic>
        <p:nvPicPr>
          <p:cNvPr id="14" name="Picture 13" descr="FNAL_BtoPilnu_lattice_ex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-548640" y="2956560"/>
            <a:ext cx="6475942" cy="38855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0995" y="368430"/>
            <a:ext cx="74118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1400" dirty="0" smtClean="0"/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HPQCD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MILC 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sea with NRQCD </a:t>
            </a:r>
            <a:r>
              <a:rPr lang="en-US" sz="1400" dirty="0" err="1" smtClean="0"/>
              <a:t>b</a:t>
            </a:r>
            <a:r>
              <a:rPr lang="en-US" sz="1400" dirty="0" smtClean="0"/>
              <a:t> and HISQ light valence</a:t>
            </a:r>
          </a:p>
          <a:p>
            <a:pPr marL="400050" indent="-400050"/>
            <a:r>
              <a:rPr lang="en-US" sz="1400" dirty="0" smtClean="0"/>
              <a:t>a: 0.09, 0.12 fm</a:t>
            </a:r>
          </a:p>
          <a:p>
            <a:pPr marL="400050" indent="-400050"/>
            <a:r>
              <a:rPr lang="en-US" sz="1400" dirty="0" err="1" smtClean="0"/>
              <a:t>Mpi</a:t>
            </a:r>
            <a:r>
              <a:rPr lang="en-US" sz="1400" dirty="0" smtClean="0"/>
              <a:t>:  190 – 400 </a:t>
            </a:r>
            <a:r>
              <a:rPr lang="en-US" sz="1400" dirty="0" err="1" smtClean="0"/>
              <a:t>MeV</a:t>
            </a:r>
            <a:endParaRPr lang="en-US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0995" y="5158662"/>
            <a:ext cx="7411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1400" dirty="0" smtClean="0"/>
          </a:p>
          <a:p>
            <a:pPr marL="400050" indent="-400050">
              <a:buFontTx/>
              <a:buChar char="-"/>
            </a:pPr>
            <a:r>
              <a:rPr lang="en-US" sz="1400" dirty="0" smtClean="0"/>
              <a:t>adding statistics</a:t>
            </a:r>
          </a:p>
          <a:p>
            <a:pPr marL="400050" indent="-400050">
              <a:buFontTx/>
              <a:buChar char="-"/>
            </a:pPr>
            <a:r>
              <a:rPr lang="en-US" sz="1400" dirty="0" smtClean="0"/>
              <a:t>exploring possibility of using Hard </a:t>
            </a:r>
            <a:r>
              <a:rPr lang="en-US" sz="1400" dirty="0" err="1" smtClean="0"/>
              <a:t>Pion</a:t>
            </a:r>
            <a:r>
              <a:rPr lang="en-US" sz="1400" dirty="0" smtClean="0"/>
              <a:t> </a:t>
            </a:r>
            <a:r>
              <a:rPr lang="en-US" sz="1400" dirty="0" err="1" smtClean="0"/>
              <a:t>ChPT</a:t>
            </a:r>
            <a:r>
              <a:rPr lang="en-US" sz="1400" dirty="0" smtClean="0"/>
              <a:t> + modified </a:t>
            </a:r>
            <a:r>
              <a:rPr lang="en-US" sz="1400" dirty="0" err="1" smtClean="0"/>
              <a:t>z</a:t>
            </a:r>
            <a:r>
              <a:rPr lang="en-US" sz="1400" dirty="0" smtClean="0"/>
              <a:t>-expansion to extend range of q^2 and improve overlap with experiment</a:t>
            </a:r>
          </a:p>
          <a:p>
            <a:pPr marL="857250" lvl="1" indent="-400050">
              <a:buFontTx/>
              <a:buChar char="-"/>
            </a:pPr>
            <a:r>
              <a:rPr lang="en-US" sz="1400" dirty="0" err="1" smtClean="0"/>
              <a:t>p</a:t>
            </a:r>
            <a:r>
              <a:rPr lang="en-US" sz="1400" dirty="0" smtClean="0"/>
              <a:t> = 2pi/L (000, 001, 011, 111, 002, 003, 004)</a:t>
            </a:r>
          </a:p>
          <a:p>
            <a:pPr marL="857250" lvl="1" indent="-400050">
              <a:buFontTx/>
              <a:buChar char="-"/>
            </a:pPr>
            <a:r>
              <a:rPr lang="en-US" sz="1400" dirty="0" smtClean="0"/>
              <a:t>would give q2 range:  ~6 – 26 GeV^2</a:t>
            </a:r>
          </a:p>
        </p:txBody>
      </p:sp>
      <p:pic>
        <p:nvPicPr>
          <p:cNvPr id="5" name="Picture 4" descr="BtoPi_C123F12_f0fp_q2_v8_k3_LAT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2707804" y="1528259"/>
            <a:ext cx="3200400" cy="457200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01465" y="334328"/>
            <a:ext cx="8001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049463" y="3260725"/>
            <a:ext cx="4978400" cy="5207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066176" y="857768"/>
            <a:ext cx="2678113" cy="1907607"/>
            <a:chOff x="975664" y="872029"/>
            <a:chExt cx="2678113" cy="1907607"/>
          </a:xfrm>
        </p:grpSpPr>
        <p:grpSp>
          <p:nvGrpSpPr>
            <p:cNvPr id="77" name="Group 76"/>
            <p:cNvGrpSpPr/>
            <p:nvPr/>
          </p:nvGrpSpPr>
          <p:grpSpPr>
            <a:xfrm>
              <a:off x="975664" y="872029"/>
              <a:ext cx="2678113" cy="1907607"/>
              <a:chOff x="1143748" y="872029"/>
              <a:chExt cx="2678113" cy="1907607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30115" y="872029"/>
                <a:ext cx="2036076" cy="1907607"/>
                <a:chOff x="1819593" y="872029"/>
                <a:chExt cx="2036076" cy="1907607"/>
              </a:xfrm>
            </p:grpSpPr>
            <p:grpSp>
              <p:nvGrpSpPr>
                <p:cNvPr id="5" name="Group 42"/>
                <p:cNvGrpSpPr/>
                <p:nvPr/>
              </p:nvGrpSpPr>
              <p:grpSpPr>
                <a:xfrm>
                  <a:off x="2175917" y="872029"/>
                  <a:ext cx="1679752" cy="1639793"/>
                  <a:chOff x="1829867" y="1540510"/>
                  <a:chExt cx="1679752" cy="1639793"/>
                </a:xfrm>
              </p:grpSpPr>
              <p:grpSp>
                <p:nvGrpSpPr>
                  <p:cNvPr id="16" name="Group 157"/>
                  <p:cNvGrpSpPr/>
                  <p:nvPr/>
                </p:nvGrpSpPr>
                <p:grpSpPr>
                  <a:xfrm>
                    <a:off x="1829867" y="1540510"/>
                    <a:ext cx="1679752" cy="1639793"/>
                    <a:chOff x="1915936" y="1411288"/>
                    <a:chExt cx="1679752" cy="1639793"/>
                  </a:xfrm>
                </p:grpSpPr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 rot="10800000">
                      <a:off x="1915936" y="3049709"/>
                      <a:ext cx="1344825" cy="137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rot="10800000" flipV="1">
                      <a:off x="1915937" y="2348829"/>
                      <a:ext cx="1344825" cy="804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" name="Group 156"/>
                    <p:cNvGrpSpPr/>
                    <p:nvPr/>
                  </p:nvGrpSpPr>
                  <p:grpSpPr>
                    <a:xfrm>
                      <a:off x="2589723" y="1411288"/>
                      <a:ext cx="1005965" cy="965610"/>
                      <a:chOff x="2589723" y="1411288"/>
                      <a:chExt cx="1005965" cy="965610"/>
                    </a:xfrm>
                  </p:grpSpPr>
                  <p:grpSp>
                    <p:nvGrpSpPr>
                      <p:cNvPr id="21" name="Group 43"/>
                      <p:cNvGrpSpPr/>
                      <p:nvPr/>
                    </p:nvGrpSpPr>
                    <p:grpSpPr>
                      <a:xfrm rot="7446387">
                        <a:off x="2332983" y="2027077"/>
                        <a:ext cx="606561" cy="93082"/>
                        <a:chOff x="7060155" y="3127375"/>
                        <a:chExt cx="591222" cy="60325"/>
                      </a:xfrm>
                    </p:grpSpPr>
                    <p:grpSp>
                      <p:nvGrpSpPr>
                        <p:cNvPr id="26" name="Group 17"/>
                        <p:cNvGrpSpPr/>
                        <p:nvPr/>
                      </p:nvGrpSpPr>
                      <p:grpSpPr>
                        <a:xfrm>
                          <a:off x="7060155" y="3127375"/>
                          <a:ext cx="298784" cy="60325"/>
                          <a:chOff x="7060153" y="3127375"/>
                          <a:chExt cx="551295" cy="60325"/>
                        </a:xfrm>
                      </p:grpSpPr>
                      <p:cxnSp>
                        <p:nvCxnSpPr>
                          <p:cNvPr id="32" name="Curved Connector 31"/>
                          <p:cNvCxnSpPr/>
                          <p:nvPr/>
                        </p:nvCxnSpPr>
                        <p:spPr>
                          <a:xfrm>
                            <a:off x="7060153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" name="Curved Connector 32"/>
                          <p:cNvCxnSpPr/>
                          <p:nvPr/>
                        </p:nvCxnSpPr>
                        <p:spPr>
                          <a:xfrm rot="10800000" flipV="1">
                            <a:off x="7191375" y="3127375"/>
                            <a:ext cx="148178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4" name="Curved Connector 33"/>
                          <p:cNvCxnSpPr/>
                          <p:nvPr/>
                        </p:nvCxnSpPr>
                        <p:spPr>
                          <a:xfrm>
                            <a:off x="7336378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Curved Connector 34"/>
                          <p:cNvCxnSpPr/>
                          <p:nvPr/>
                        </p:nvCxnSpPr>
                        <p:spPr>
                          <a:xfrm rot="10800000" flipV="1">
                            <a:off x="7463270" y="3127375"/>
                            <a:ext cx="148178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7" name="Group 18"/>
                        <p:cNvGrpSpPr/>
                        <p:nvPr/>
                      </p:nvGrpSpPr>
                      <p:grpSpPr>
                        <a:xfrm>
                          <a:off x="7355769" y="3127375"/>
                          <a:ext cx="295608" cy="60325"/>
                          <a:chOff x="7060153" y="3127375"/>
                          <a:chExt cx="545436" cy="60325"/>
                        </a:xfrm>
                      </p:grpSpPr>
                      <p:cxnSp>
                        <p:nvCxnSpPr>
                          <p:cNvPr id="28" name="Curved Connector 27"/>
                          <p:cNvCxnSpPr/>
                          <p:nvPr/>
                        </p:nvCxnSpPr>
                        <p:spPr>
                          <a:xfrm>
                            <a:off x="7060153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9" name="Curved Connector 28"/>
                          <p:cNvCxnSpPr/>
                          <p:nvPr/>
                        </p:nvCxnSpPr>
                        <p:spPr>
                          <a:xfrm rot="10800000" flipV="1">
                            <a:off x="7185517" y="3127375"/>
                            <a:ext cx="148177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0" name="Curved Connector 29"/>
                          <p:cNvCxnSpPr/>
                          <p:nvPr/>
                        </p:nvCxnSpPr>
                        <p:spPr>
                          <a:xfrm>
                            <a:off x="7330519" y="3127375"/>
                            <a:ext cx="131222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1" name="Curved Connector 30"/>
                          <p:cNvCxnSpPr/>
                          <p:nvPr/>
                        </p:nvCxnSpPr>
                        <p:spPr>
                          <a:xfrm rot="10800000" flipV="1">
                            <a:off x="7457412" y="3127375"/>
                            <a:ext cx="148177" cy="60325"/>
                          </a:xfrm>
                          <a:prstGeom prst="curvedConnector3">
                            <a:avLst>
                              <a:gd name="adj1" fmla="val 50000"/>
                            </a:avLst>
                          </a:prstGeom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22" name="Straight Connector 19"/>
                      <p:cNvCxnSpPr/>
                      <p:nvPr/>
                    </p:nvCxnSpPr>
                    <p:spPr>
                      <a:xfrm flipV="1">
                        <a:off x="2840535" y="1796423"/>
                        <a:ext cx="509124" cy="52738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" name="Straight Connector 22"/>
                      <p:cNvCxnSpPr/>
                      <p:nvPr/>
                    </p:nvCxnSpPr>
                    <p:spPr>
                      <a:xfrm flipV="1">
                        <a:off x="2839661" y="1523608"/>
                        <a:ext cx="509999" cy="327187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24" name="Picture 23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5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6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3479800" y="1411288"/>
                        <a:ext cx="101600" cy="165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Picture 24" descr="latex-image-1.pdf"/>
                      <p:cNvPicPr>
                        <a:picLocks noChangeAspect="1"/>
                      </p:cNvPicPr>
                      <p:nvPr/>
                    </p:nvPicPr>
                    <mc:AlternateContent>
                      <mc:Choice xmlns:ma="http://schemas.microsoft.com/office/mac/drawingml/2008/main" Requires="ma">
                        <p:blipFill>
                          <a:blip r:embed="rId7"/>
                          <a:stretch>
                            <a:fillRect/>
                          </a:stretch>
                        </p:blipFill>
                      </mc:Choice>
                      <mc:Fallback>
                        <p:blipFill>
                          <a:blip r:embed="rId8"/>
                          <a:stretch>
                            <a:fillRect/>
                          </a:stretch>
                        </p:blipFill>
                      </mc:Fallback>
                    </mc:AlternateContent>
                    <p:spPr>
                      <a:xfrm>
                        <a:off x="3481388" y="1760538"/>
                        <a:ext cx="114300" cy="1016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17" name="Oval 16"/>
                  <p:cNvSpPr/>
                  <p:nvPr/>
                </p:nvSpPr>
                <p:spPr>
                  <a:xfrm>
                    <a:off x="2369887" y="2445523"/>
                    <a:ext cx="73152" cy="7315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46"/>
                <p:cNvGrpSpPr/>
                <p:nvPr/>
              </p:nvGrpSpPr>
              <p:grpSpPr>
                <a:xfrm>
                  <a:off x="1819593" y="1509547"/>
                  <a:ext cx="413278" cy="1270089"/>
                  <a:chOff x="3442391" y="1428110"/>
                  <a:chExt cx="413278" cy="1270089"/>
                </a:xfrm>
              </p:grpSpPr>
              <p:sp>
                <p:nvSpPr>
                  <p:cNvPr id="12" name="Oval 11"/>
                  <p:cNvSpPr/>
                  <p:nvPr/>
                </p:nvSpPr>
                <p:spPr>
                  <a:xfrm>
                    <a:off x="3442391" y="1428110"/>
                    <a:ext cx="413278" cy="1270089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25400">
                    <a:solidFill>
                      <a:schemeClr val="bg2">
                        <a:lumMod val="9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5" name="Picture 14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9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10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606800" y="1626716"/>
                    <a:ext cx="88900" cy="165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" name="Group 47"/>
                <p:cNvGrpSpPr/>
                <p:nvPr/>
              </p:nvGrpSpPr>
              <p:grpSpPr>
                <a:xfrm>
                  <a:off x="3361178" y="1509547"/>
                  <a:ext cx="413278" cy="1270089"/>
                  <a:chOff x="4983976" y="1428110"/>
                  <a:chExt cx="413278" cy="1270089"/>
                </a:xfrm>
              </p:grpSpPr>
              <p:sp>
                <p:nvSpPr>
                  <p:cNvPr id="8" name="Oval 7"/>
                  <p:cNvSpPr/>
                  <p:nvPr/>
                </p:nvSpPr>
                <p:spPr>
                  <a:xfrm>
                    <a:off x="4983976" y="1428110"/>
                    <a:ext cx="413278" cy="1270089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25400">
                    <a:solidFill>
                      <a:schemeClr val="bg2">
                        <a:lumMod val="9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" name="Picture 9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11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12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5133752" y="1671538"/>
                    <a:ext cx="114300" cy="1016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1143748" y="2067769"/>
                <a:ext cx="215900" cy="177800"/>
              </a:xfrm>
              <a:prstGeom prst="rect">
                <a:avLst/>
              </a:prstGeom>
            </p:spPr>
          </p:pic>
          <p:pic>
            <p:nvPicPr>
              <p:cNvPr id="72" name="Picture 7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3631361" y="2052638"/>
                <a:ext cx="190500" cy="152400"/>
              </a:xfrm>
              <a:prstGeom prst="rect">
                <a:avLst/>
              </a:prstGeom>
            </p:spPr>
          </p:pic>
        </p:grpSp>
        <p:pic>
          <p:nvPicPr>
            <p:cNvPr id="74" name="Picture 7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1530350" y="2458085"/>
              <a:ext cx="88900" cy="101600"/>
            </a:xfrm>
            <a:prstGeom prst="rect">
              <a:avLst/>
            </a:prstGeom>
          </p:spPr>
        </p:pic>
        <p:pic>
          <p:nvPicPr>
            <p:cNvPr id="80" name="Picture 7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3063552" y="2458085"/>
              <a:ext cx="88900" cy="101600"/>
            </a:xfrm>
            <a:prstGeom prst="rect">
              <a:avLst/>
            </a:prstGeom>
          </p:spPr>
        </p:pic>
      </p:grpSp>
      <p:pic>
        <p:nvPicPr>
          <p:cNvPr id="82" name="Picture 8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4030663" y="338138"/>
            <a:ext cx="939800" cy="1778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1205322" y="4427855"/>
            <a:ext cx="4826000" cy="133350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61963" y="-588442"/>
            <a:ext cx="9831362" cy="7596962"/>
            <a:chOff x="-361963" y="-436810"/>
            <a:chExt cx="9831362" cy="7596962"/>
          </a:xfrm>
        </p:grpSpPr>
        <p:pic>
          <p:nvPicPr>
            <p:cNvPr id="5" name="Picture 4" descr="intL_charm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 rot="5400000">
              <a:off x="755237" y="-1554010"/>
              <a:ext cx="7596962" cy="9831362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 rot="16200000">
              <a:off x="-321098" y="2994173"/>
              <a:ext cx="1282700" cy="4699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209675" y="720725"/>
              <a:ext cx="63500" cy="762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4678670" y="6416122"/>
              <a:ext cx="368300" cy="1397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1222" y="6670723"/>
            <a:ext cx="7041680" cy="177800"/>
            <a:chOff x="2058930" y="6670723"/>
            <a:chExt cx="7041680" cy="177800"/>
          </a:xfrm>
        </p:grpSpPr>
        <p:grpSp>
          <p:nvGrpSpPr>
            <p:cNvPr id="12" name="Group 11"/>
            <p:cNvGrpSpPr/>
            <p:nvPr/>
          </p:nvGrpSpPr>
          <p:grpSpPr>
            <a:xfrm>
              <a:off x="2150864" y="6670723"/>
              <a:ext cx="6949746" cy="177800"/>
              <a:chOff x="1790700" y="6699154"/>
              <a:chExt cx="6949746" cy="177800"/>
            </a:xfrm>
          </p:grpSpPr>
          <p:pic>
            <p:nvPicPr>
              <p:cNvPr id="9" name="Picture 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1790700" y="6718300"/>
                <a:ext cx="4902200" cy="139700"/>
              </a:xfrm>
              <a:prstGeom prst="rect">
                <a:avLst/>
              </a:prstGeom>
            </p:spPr>
          </p:pic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759246" y="6699154"/>
                <a:ext cx="1981200" cy="177800"/>
              </a:xfrm>
              <a:prstGeom prst="rect">
                <a:avLst/>
              </a:prstGeom>
            </p:spPr>
          </p:pic>
        </p:grpSp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2058930" y="6689869"/>
              <a:ext cx="63500" cy="76200"/>
            </a:xfrm>
            <a:prstGeom prst="rect">
              <a:avLst/>
            </a:prstGeom>
          </p:spPr>
        </p:pic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5316538" y="4080777"/>
            <a:ext cx="304800" cy="139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157413" y="5214979"/>
            <a:ext cx="292100" cy="1397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BstoKmunu_v9a2_dBdq2_v_q2_incl_v_Belleexcl_Vubs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5240884" y="1927769"/>
            <a:ext cx="3200400" cy="4572000"/>
          </a:xfrm>
          <a:prstGeom prst="rect">
            <a:avLst/>
          </a:prstGeom>
        </p:spPr>
      </p:pic>
      <p:pic>
        <p:nvPicPr>
          <p:cNvPr id="77" name="Picture 76" descr="BstoK_v9a2_f0fp_v_q2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5400000">
            <a:off x="534645" y="1927769"/>
            <a:ext cx="3200400" cy="457200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82848" y="5808391"/>
            <a:ext cx="367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simultaneous </a:t>
            </a:r>
            <a:r>
              <a:rPr lang="en-US" sz="1400" dirty="0" err="1" smtClean="0"/>
              <a:t>chiral</a:t>
            </a:r>
            <a:r>
              <a:rPr lang="en-US" sz="1400" dirty="0" smtClean="0"/>
              <a:t>, continuum, and kinematic extrapolation via “</a:t>
            </a:r>
            <a:r>
              <a:rPr lang="en-US" sz="1400" dirty="0" err="1" smtClean="0"/>
              <a:t>HPChPT</a:t>
            </a:r>
            <a:r>
              <a:rPr lang="en-US" sz="1400" dirty="0" smtClean="0"/>
              <a:t> </a:t>
            </a:r>
            <a:r>
              <a:rPr lang="en-US" sz="1400" dirty="0" err="1" smtClean="0"/>
              <a:t>z</a:t>
            </a:r>
            <a:r>
              <a:rPr lang="en-US" sz="1400" dirty="0" smtClean="0"/>
              <a:t>-expansion”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5182456" y="5808391"/>
            <a:ext cx="3679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measurement at large q^2 with comparable error could distinguish between inclusive and exclusive </a:t>
            </a:r>
            <a:r>
              <a:rPr lang="en-US" sz="1400" dirty="0" err="1" smtClean="0"/>
              <a:t>Vub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82848" y="914797"/>
            <a:ext cx="4037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HPQCD</a:t>
            </a:r>
          </a:p>
          <a:p>
            <a:r>
              <a:rPr lang="en-US" sz="1400" dirty="0" smtClean="0"/>
              <a:t>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ensembles</a:t>
            </a:r>
          </a:p>
          <a:p>
            <a:r>
              <a:rPr lang="en-US" sz="1400" dirty="0" smtClean="0"/>
              <a:t>NRQCD </a:t>
            </a:r>
            <a:r>
              <a:rPr lang="en-US" sz="1400" dirty="0" err="1" smtClean="0"/>
              <a:t>b</a:t>
            </a:r>
            <a:r>
              <a:rPr lang="en-US" sz="1400" dirty="0" smtClean="0"/>
              <a:t> with HISQ light/strange</a:t>
            </a:r>
          </a:p>
          <a:p>
            <a:r>
              <a:rPr lang="en-US" sz="1400" dirty="0" err="1" smtClean="0"/>
              <a:t>Mpi</a:t>
            </a:r>
            <a:r>
              <a:rPr lang="en-US" sz="1400" dirty="0" smtClean="0"/>
              <a:t>:  260 – 500 </a:t>
            </a:r>
            <a:r>
              <a:rPr lang="en-US" sz="1400" dirty="0" err="1" smtClean="0"/>
              <a:t>MeV</a:t>
            </a:r>
            <a:endParaRPr lang="en-US" sz="1400" dirty="0" smtClean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186645" y="1031637"/>
            <a:ext cx="2489200" cy="152400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030663" y="338138"/>
            <a:ext cx="939800" cy="177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94040" y="1147400"/>
            <a:ext cx="3558403" cy="509360"/>
            <a:chOff x="4509560" y="1127080"/>
            <a:chExt cx="3558403" cy="509360"/>
          </a:xfrm>
        </p:grpSpPr>
        <p:sp>
          <p:nvSpPr>
            <p:cNvPr id="15" name="Rectangle 14"/>
            <p:cNvSpPr/>
            <p:nvPr/>
          </p:nvSpPr>
          <p:spPr>
            <a:xfrm>
              <a:off x="4509560" y="112708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4739323" y="1294765"/>
              <a:ext cx="3098800" cy="2159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26160"/>
            <a:ext cx="8219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sz="1400" dirty="0" smtClean="0"/>
              <a:t>RBC-UKQCD 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2+1 flavor DW + Iwasaki gauge fields</a:t>
            </a:r>
          </a:p>
          <a:p>
            <a:pPr marL="400050" indent="-400050"/>
            <a:r>
              <a:rPr lang="en-US" sz="1400" dirty="0" smtClean="0"/>
              <a:t>DW light/strange and non-pert tuned RHQ </a:t>
            </a:r>
            <a:r>
              <a:rPr lang="en-US" sz="1400" dirty="0" err="1" smtClean="0"/>
              <a:t>b</a:t>
            </a:r>
            <a:r>
              <a:rPr lang="en-US" sz="1400" dirty="0" smtClean="0"/>
              <a:t> valence</a:t>
            </a:r>
          </a:p>
          <a:p>
            <a:pPr marL="342900" indent="-342900"/>
            <a:r>
              <a:rPr lang="en-US" sz="1400" dirty="0" smtClean="0"/>
              <a:t>a:  0.08, 0.11 fm</a:t>
            </a:r>
          </a:p>
          <a:p>
            <a:pPr marL="342900" indent="-342900"/>
            <a:r>
              <a:rPr lang="en-US" sz="1400" dirty="0" err="1" smtClean="0"/>
              <a:t>Mpi</a:t>
            </a:r>
            <a:r>
              <a:rPr lang="en-US" sz="1400" dirty="0" smtClean="0"/>
              <a:t>:  289 – 422 </a:t>
            </a:r>
            <a:r>
              <a:rPr lang="en-US" sz="1400" dirty="0" err="1" smtClean="0"/>
              <a:t>MeV</a:t>
            </a:r>
            <a:endParaRPr lang="en-US" sz="1400" dirty="0" smtClean="0"/>
          </a:p>
        </p:txBody>
      </p:sp>
      <p:pic>
        <p:nvPicPr>
          <p:cNvPr id="5" name="Picture 4" descr="form_prop_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42720" y="3069210"/>
            <a:ext cx="5628640" cy="3897908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30663" y="338138"/>
            <a:ext cx="939800" cy="177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56600" y="1066120"/>
            <a:ext cx="3558403" cy="509360"/>
            <a:chOff x="4509560" y="1127080"/>
            <a:chExt cx="3558403" cy="509360"/>
          </a:xfrm>
        </p:grpSpPr>
        <p:sp>
          <p:nvSpPr>
            <p:cNvPr id="12" name="Rectangle 11"/>
            <p:cNvSpPr/>
            <p:nvPr/>
          </p:nvSpPr>
          <p:spPr>
            <a:xfrm>
              <a:off x="4509560" y="112708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4657725" y="1304925"/>
              <a:ext cx="3302000" cy="2159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639686" y="1069746"/>
            <a:ext cx="2812088" cy="1907607"/>
            <a:chOff x="2568566" y="1745345"/>
            <a:chExt cx="2812088" cy="1907607"/>
          </a:xfrm>
        </p:grpSpPr>
        <p:grpSp>
          <p:nvGrpSpPr>
            <p:cNvPr id="4" name="Group 42"/>
            <p:cNvGrpSpPr/>
            <p:nvPr/>
          </p:nvGrpSpPr>
          <p:grpSpPr>
            <a:xfrm>
              <a:off x="3346991" y="1745345"/>
              <a:ext cx="1679752" cy="1639793"/>
              <a:chOff x="1829867" y="1540510"/>
              <a:chExt cx="1679752" cy="1639793"/>
            </a:xfrm>
          </p:grpSpPr>
          <p:grpSp>
            <p:nvGrpSpPr>
              <p:cNvPr id="16" name="Group 157"/>
              <p:cNvGrpSpPr/>
              <p:nvPr/>
            </p:nvGrpSpPr>
            <p:grpSpPr>
              <a:xfrm>
                <a:off x="1829867" y="1540510"/>
                <a:ext cx="1679752" cy="1639793"/>
                <a:chOff x="1915936" y="1411288"/>
                <a:chExt cx="1679752" cy="1639793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rot="10800000">
                  <a:off x="1915936" y="3049709"/>
                  <a:ext cx="1344825" cy="13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10800000" flipV="1">
                  <a:off x="1915937" y="2348829"/>
                  <a:ext cx="1344825" cy="8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56"/>
                <p:cNvGrpSpPr/>
                <p:nvPr/>
              </p:nvGrpSpPr>
              <p:grpSpPr>
                <a:xfrm>
                  <a:off x="2589724" y="1411288"/>
                  <a:ext cx="1005964" cy="965609"/>
                  <a:chOff x="2589724" y="1411288"/>
                  <a:chExt cx="1005964" cy="965609"/>
                </a:xfrm>
              </p:grpSpPr>
              <p:grpSp>
                <p:nvGrpSpPr>
                  <p:cNvPr id="21" name="Group 43"/>
                  <p:cNvGrpSpPr/>
                  <p:nvPr/>
                </p:nvGrpSpPr>
                <p:grpSpPr>
                  <a:xfrm rot="7446387">
                    <a:off x="2332983" y="2027075"/>
                    <a:ext cx="606563" cy="93082"/>
                    <a:chOff x="7060153" y="3127375"/>
                    <a:chExt cx="591224" cy="60325"/>
                  </a:xfrm>
                </p:grpSpPr>
                <p:grpSp>
                  <p:nvGrpSpPr>
                    <p:cNvPr id="26" name="Group 17"/>
                    <p:cNvGrpSpPr/>
                    <p:nvPr/>
                  </p:nvGrpSpPr>
                  <p:grpSpPr>
                    <a:xfrm>
                      <a:off x="7060153" y="3127375"/>
                      <a:ext cx="298784" cy="60325"/>
                      <a:chOff x="7060153" y="3127375"/>
                      <a:chExt cx="551295" cy="60325"/>
                    </a:xfrm>
                  </p:grpSpPr>
                  <p:cxnSp>
                    <p:nvCxnSpPr>
                      <p:cNvPr id="32" name="Curved Connector 31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Curved Connector 32"/>
                      <p:cNvCxnSpPr/>
                      <p:nvPr/>
                    </p:nvCxnSpPr>
                    <p:spPr>
                      <a:xfrm rot="10800000" flipV="1">
                        <a:off x="7191375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Curved Connector 33"/>
                      <p:cNvCxnSpPr/>
                      <p:nvPr/>
                    </p:nvCxnSpPr>
                    <p:spPr>
                      <a:xfrm>
                        <a:off x="7336378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Curved Connector 34"/>
                      <p:cNvCxnSpPr/>
                      <p:nvPr/>
                    </p:nvCxnSpPr>
                    <p:spPr>
                      <a:xfrm rot="10800000" flipV="1">
                        <a:off x="7463270" y="3127375"/>
                        <a:ext cx="148178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" name="Group 18"/>
                    <p:cNvGrpSpPr/>
                    <p:nvPr/>
                  </p:nvGrpSpPr>
                  <p:grpSpPr>
                    <a:xfrm>
                      <a:off x="7355769" y="3127375"/>
                      <a:ext cx="295608" cy="60325"/>
                      <a:chOff x="7060153" y="3127375"/>
                      <a:chExt cx="545436" cy="60325"/>
                    </a:xfrm>
                  </p:grpSpPr>
                  <p:cxnSp>
                    <p:nvCxnSpPr>
                      <p:cNvPr id="28" name="Curved Connector 27"/>
                      <p:cNvCxnSpPr/>
                      <p:nvPr/>
                    </p:nvCxnSpPr>
                    <p:spPr>
                      <a:xfrm>
                        <a:off x="7060153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urved Connector 28"/>
                      <p:cNvCxnSpPr/>
                      <p:nvPr/>
                    </p:nvCxnSpPr>
                    <p:spPr>
                      <a:xfrm rot="10800000" flipV="1">
                        <a:off x="7185517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urved Connector 29"/>
                      <p:cNvCxnSpPr/>
                      <p:nvPr/>
                    </p:nvCxnSpPr>
                    <p:spPr>
                      <a:xfrm>
                        <a:off x="7330519" y="3127375"/>
                        <a:ext cx="131222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Curved Connector 30"/>
                      <p:cNvCxnSpPr/>
                      <p:nvPr/>
                    </p:nvCxnSpPr>
                    <p:spPr>
                      <a:xfrm rot="10800000" flipV="1">
                        <a:off x="7457412" y="3127375"/>
                        <a:ext cx="148177" cy="60325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2" name="Straight Connector 19"/>
                  <p:cNvCxnSpPr/>
                  <p:nvPr/>
                </p:nvCxnSpPr>
                <p:spPr>
                  <a:xfrm flipV="1">
                    <a:off x="2840535" y="1796423"/>
                    <a:ext cx="509124" cy="5273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2839661" y="1523608"/>
                    <a:ext cx="509999" cy="327187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4" name="Picture 23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3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4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79800" y="1411288"/>
                    <a:ext cx="101600" cy="1651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latex-image-1.pdf"/>
                  <p:cNvPicPr>
                    <a:picLocks noChangeAspect="1"/>
                  </p:cNvPicPr>
                  <p:nvPr/>
                </p:nvPicPr>
                <mc:AlternateContent>
                  <mc:Choice xmlns:ma="http://schemas.microsoft.com/office/mac/drawingml/2008/main" Requires="ma">
                    <p:blipFill>
                      <a:blip r:embed="rId5"/>
                      <a:stretch>
                        <a:fillRect/>
                      </a:stretch>
                    </p:blipFill>
                  </mc:Choice>
                  <mc:Fallback>
                    <p:blipFill>
                      <a:blip r:embed="rId6"/>
                      <a:stretch>
                        <a:fillRect/>
                      </a:stretch>
                    </p:blipFill>
                  </mc:Fallback>
                </mc:AlternateContent>
                <p:spPr>
                  <a:xfrm>
                    <a:off x="3481388" y="1760538"/>
                    <a:ext cx="114300" cy="1016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7" name="Oval 16"/>
              <p:cNvSpPr/>
              <p:nvPr/>
            </p:nvSpPr>
            <p:spPr>
              <a:xfrm>
                <a:off x="2369887" y="2445523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568566" y="2382863"/>
              <a:ext cx="835379" cy="1270089"/>
              <a:chOff x="2568566" y="2382863"/>
              <a:chExt cx="835379" cy="127008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990667" y="2382863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3155076" y="2581469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39" name="Picture 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3133819" y="3332259"/>
                <a:ext cx="101600" cy="139700"/>
              </a:xfrm>
              <a:prstGeom prst="rect">
                <a:avLst/>
              </a:prstGeom>
            </p:spPr>
          </p:pic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2568566" y="2921000"/>
                <a:ext cx="228600" cy="203200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4532252" y="2382863"/>
              <a:ext cx="848402" cy="1270089"/>
              <a:chOff x="4532252" y="2382863"/>
              <a:chExt cx="848402" cy="127008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532252" y="2382863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4704938" y="2640881"/>
                <a:ext cx="88900" cy="101600"/>
              </a:xfrm>
              <a:prstGeom prst="rect">
                <a:avLst/>
              </a:prstGeom>
            </p:spPr>
          </p:pic>
          <p:pic>
            <p:nvPicPr>
              <p:cNvPr id="40" name="Picture 3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4682572" y="3332259"/>
                <a:ext cx="101600" cy="1397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139354" y="2921000"/>
                <a:ext cx="241300" cy="203200"/>
              </a:xfrm>
              <a:prstGeom prst="rect">
                <a:avLst/>
              </a:prstGeom>
            </p:spPr>
          </p:pic>
        </p:grpSp>
      </p:grpSp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6079490" y="2157639"/>
            <a:ext cx="1320800" cy="419100"/>
          </a:xfrm>
          <a:prstGeom prst="rect">
            <a:avLst/>
          </a:prstGeom>
        </p:spPr>
      </p:pic>
      <p:sp>
        <p:nvSpPr>
          <p:cNvPr id="52" name="Right Brace 51"/>
          <p:cNvSpPr/>
          <p:nvPr/>
        </p:nvSpPr>
        <p:spPr>
          <a:xfrm rot="5400000">
            <a:off x="3123231" y="1408487"/>
            <a:ext cx="123222" cy="5334636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511175" y="3447415"/>
            <a:ext cx="7797800" cy="520700"/>
          </a:xfrm>
          <a:prstGeom prst="rect">
            <a:avLst/>
          </a:prstGeom>
        </p:spPr>
      </p:pic>
      <p:pic>
        <p:nvPicPr>
          <p:cNvPr id="59" name="Picture 5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3889058" y="339725"/>
            <a:ext cx="1244600" cy="2159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073150" y="4365308"/>
            <a:ext cx="6134100" cy="190500"/>
            <a:chOff x="1073150" y="4548188"/>
            <a:chExt cx="6134100" cy="190500"/>
          </a:xfrm>
        </p:grpSpPr>
        <p:pic>
          <p:nvPicPr>
            <p:cNvPr id="62" name="Picture 6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73150" y="4548188"/>
              <a:ext cx="3340100" cy="1905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6330950" y="4548188"/>
              <a:ext cx="876300" cy="19050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138658" y="4725368"/>
            <a:ext cx="6261632" cy="190500"/>
            <a:chOff x="1138658" y="5182568"/>
            <a:chExt cx="6261632" cy="190500"/>
          </a:xfrm>
        </p:grpSpPr>
        <p:pic>
          <p:nvPicPr>
            <p:cNvPr id="63" name="Picture 6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1138658" y="5182568"/>
              <a:ext cx="2882900" cy="165100"/>
            </a:xfrm>
            <a:prstGeom prst="rect">
              <a:avLst/>
            </a:prstGeom>
          </p:spPr>
        </p:pic>
        <p:pic>
          <p:nvPicPr>
            <p:cNvPr id="65" name="Picture 6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6333490" y="5182568"/>
              <a:ext cx="1066800" cy="19050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358775" y="5408295"/>
            <a:ext cx="7960360" cy="1333500"/>
            <a:chOff x="358775" y="5337175"/>
            <a:chExt cx="7960360" cy="1333500"/>
          </a:xfrm>
        </p:grpSpPr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5893435" y="6503141"/>
              <a:ext cx="2425700" cy="152400"/>
            </a:xfrm>
            <a:prstGeom prst="rect">
              <a:avLst/>
            </a:prstGeom>
          </p:spPr>
        </p:pic>
        <p:pic>
          <p:nvPicPr>
            <p:cNvPr id="68" name="Picture 6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358775" y="5337175"/>
              <a:ext cx="6172200" cy="13335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-1386687" y="10160"/>
            <a:ext cx="5783667" cy="7484744"/>
            <a:chOff x="-6177" y="10160"/>
            <a:chExt cx="5783667" cy="7484744"/>
          </a:xfrm>
        </p:grpSpPr>
        <p:pic>
          <p:nvPicPr>
            <p:cNvPr id="83" name="Picture 82" descr="G1_BD_BsDs_goal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-6177" y="10160"/>
              <a:ext cx="5783667" cy="7484744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844291" y="176213"/>
              <a:ext cx="381000" cy="2159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2539366" y="5611495"/>
              <a:ext cx="635000" cy="2032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 rot="16200000">
              <a:off x="2374266" y="1686560"/>
              <a:ext cx="965200" cy="203200"/>
            </a:xfrm>
            <a:prstGeom prst="rect">
              <a:avLst/>
            </a:prstGeom>
          </p:spPr>
        </p:pic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2539366" y="3830319"/>
              <a:ext cx="635000" cy="2032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 rot="16200000">
              <a:off x="4882467" y="1684020"/>
              <a:ext cx="647700" cy="15240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 rot="16200000">
              <a:off x="4825317" y="5598795"/>
              <a:ext cx="787400" cy="177800"/>
            </a:xfrm>
            <a:prstGeom prst="rect">
              <a:avLst/>
            </a:prstGeom>
          </p:spPr>
        </p:pic>
        <p:pic>
          <p:nvPicPr>
            <p:cNvPr id="84" name="Picture 8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 rot="16200000">
              <a:off x="4882467" y="3859529"/>
              <a:ext cx="647700" cy="1524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4961951" y="3217372"/>
            <a:ext cx="2290584" cy="461578"/>
            <a:chOff x="6091761" y="2817540"/>
            <a:chExt cx="2290584" cy="461578"/>
          </a:xfrm>
        </p:grpSpPr>
        <p:grpSp>
          <p:nvGrpSpPr>
            <p:cNvPr id="68" name="Group 105"/>
            <p:cNvGrpSpPr/>
            <p:nvPr/>
          </p:nvGrpSpPr>
          <p:grpSpPr>
            <a:xfrm>
              <a:off x="6091761" y="2817540"/>
              <a:ext cx="2290584" cy="190500"/>
              <a:chOff x="6091761" y="2817540"/>
              <a:chExt cx="2290584" cy="1905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6091761" y="2911200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6972645" y="2817540"/>
                <a:ext cx="1409700" cy="190500"/>
              </a:xfrm>
              <a:prstGeom prst="rect">
                <a:avLst/>
              </a:prstGeom>
            </p:spPr>
          </p:pic>
        </p:grpSp>
        <p:pic>
          <p:nvPicPr>
            <p:cNvPr id="69" name="Picture 6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94140" y="3126718"/>
              <a:ext cx="2146300" cy="15240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4961951" y="4312873"/>
            <a:ext cx="2472054" cy="470869"/>
            <a:chOff x="6091761" y="3751449"/>
            <a:chExt cx="2472054" cy="470869"/>
          </a:xfrm>
        </p:grpSpPr>
        <p:grpSp>
          <p:nvGrpSpPr>
            <p:cNvPr id="73" name="Group 108"/>
            <p:cNvGrpSpPr/>
            <p:nvPr/>
          </p:nvGrpSpPr>
          <p:grpSpPr>
            <a:xfrm>
              <a:off x="6091761" y="3856830"/>
              <a:ext cx="2288839" cy="365488"/>
              <a:chOff x="6091761" y="3707406"/>
              <a:chExt cx="2288839" cy="365488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6091761" y="3707406"/>
                <a:ext cx="588387" cy="1588"/>
              </a:xfrm>
              <a:prstGeom prst="line">
                <a:avLst/>
              </a:prstGeom>
              <a:ln w="12700"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7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6094600" y="3920494"/>
                <a:ext cx="2286000" cy="152400"/>
              </a:xfrm>
              <a:prstGeom prst="rect">
                <a:avLst/>
              </a:prstGeom>
            </p:spPr>
          </p:pic>
        </p:grpSp>
        <p:pic>
          <p:nvPicPr>
            <p:cNvPr id="74" name="Picture 7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6976315" y="3751449"/>
              <a:ext cx="1587500" cy="190500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4961951" y="1601343"/>
            <a:ext cx="3203239" cy="971276"/>
            <a:chOff x="6335601" y="1766527"/>
            <a:chExt cx="3203239" cy="971276"/>
          </a:xfrm>
        </p:grpSpPr>
        <p:grpSp>
          <p:nvGrpSpPr>
            <p:cNvPr id="63" name="Group 56"/>
            <p:cNvGrpSpPr/>
            <p:nvPr/>
          </p:nvGrpSpPr>
          <p:grpSpPr>
            <a:xfrm>
              <a:off x="6335601" y="1766527"/>
              <a:ext cx="1807984" cy="165100"/>
              <a:chOff x="5733385" y="3146239"/>
              <a:chExt cx="1807984" cy="1651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5733385" y="3227201"/>
                <a:ext cx="588387" cy="158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3"/>
                  <a:stretch>
                    <a:fillRect/>
                  </a:stretch>
                </p:blipFill>
              </mc:Choice>
              <mc:Fallback>
                <p:blipFill>
                  <a:blip r:embed="rId24"/>
                  <a:stretch>
                    <a:fillRect/>
                  </a:stretch>
                </p:blipFill>
              </mc:Fallback>
            </mc:AlternateContent>
            <p:spPr>
              <a:xfrm>
                <a:off x="6614269" y="3146239"/>
                <a:ext cx="927100" cy="165100"/>
              </a:xfrm>
              <a:prstGeom prst="rect">
                <a:avLst/>
              </a:prstGeom>
            </p:spPr>
          </p:pic>
        </p:grpSp>
        <p:pic>
          <p:nvPicPr>
            <p:cNvPr id="78" name="Picture 7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6335601" y="2084070"/>
              <a:ext cx="2425700" cy="152400"/>
            </a:xfrm>
            <a:prstGeom prst="rect">
              <a:avLst/>
            </a:prstGeom>
          </p:spPr>
        </p:pic>
        <p:pic>
          <p:nvPicPr>
            <p:cNvPr id="79" name="Picture 7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6338440" y="2341880"/>
              <a:ext cx="3200400" cy="152400"/>
            </a:xfrm>
            <a:prstGeom prst="rect">
              <a:avLst/>
            </a:prstGeom>
          </p:spPr>
        </p:pic>
        <p:pic>
          <p:nvPicPr>
            <p:cNvPr id="80" name="Picture 7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6335601" y="2598103"/>
              <a:ext cx="1485900" cy="139700"/>
            </a:xfrm>
            <a:prstGeom prst="rect">
              <a:avLst/>
            </a:prstGeom>
          </p:spPr>
        </p:pic>
      </p:grpSp>
      <p:sp>
        <p:nvSpPr>
          <p:cNvPr id="88" name="TextBox 8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xtrap_BD_f0fplu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09369" y="3088640"/>
            <a:ext cx="5035774" cy="3891279"/>
          </a:xfrm>
          <a:prstGeom prst="rect">
            <a:avLst/>
          </a:prstGeom>
        </p:spPr>
      </p:pic>
      <p:pic>
        <p:nvPicPr>
          <p:cNvPr id="13" name="Picture 12" descr="RD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89120" y="3010016"/>
            <a:ext cx="5163820" cy="3990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000" y="785584"/>
            <a:ext cx="3918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sz="1600" dirty="0" smtClean="0"/>
              <a:t>HPQCD</a:t>
            </a:r>
          </a:p>
          <a:p>
            <a:pPr marL="400050" indent="-400050"/>
            <a:endParaRPr lang="en-US" sz="1600" dirty="0" smtClean="0"/>
          </a:p>
          <a:p>
            <a:pPr marL="400050" indent="-400050"/>
            <a:r>
              <a:rPr lang="en-US" sz="1600" dirty="0" smtClean="0"/>
              <a:t>MILC 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gauge </a:t>
            </a:r>
            <a:r>
              <a:rPr lang="en-US" sz="1600" dirty="0" err="1" smtClean="0"/>
              <a:t>cfgs</a:t>
            </a:r>
            <a:endParaRPr lang="en-US" sz="1600" dirty="0" smtClean="0"/>
          </a:p>
          <a:p>
            <a:pPr marL="400050" indent="-400050"/>
            <a:r>
              <a:rPr lang="en-US" sz="1600" dirty="0" smtClean="0"/>
              <a:t>NRQCD </a:t>
            </a:r>
            <a:r>
              <a:rPr lang="en-US" sz="1600" dirty="0" err="1" smtClean="0"/>
              <a:t>b</a:t>
            </a:r>
            <a:r>
              <a:rPr lang="en-US" sz="1600" dirty="0" smtClean="0"/>
              <a:t> with HISQ light valence</a:t>
            </a:r>
          </a:p>
          <a:p>
            <a:pPr marL="400050" indent="-400050"/>
            <a:r>
              <a:rPr lang="en-US" sz="1600" dirty="0" smtClean="0"/>
              <a:t>a: 0.09, 0.12 fm</a:t>
            </a:r>
          </a:p>
          <a:p>
            <a:pPr marL="400050" indent="-400050"/>
            <a:r>
              <a:rPr lang="en-US" sz="1600" dirty="0" err="1" smtClean="0"/>
              <a:t>Mpi</a:t>
            </a:r>
            <a:r>
              <a:rPr lang="en-US" sz="1600" dirty="0" smtClean="0"/>
              <a:t>:  260 – 500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pPr marL="400050" indent="-400050"/>
            <a:endParaRPr lang="en-US" sz="1600" dirty="0" smtClean="0"/>
          </a:p>
          <a:p>
            <a:pPr marL="400050" indent="-400050"/>
            <a:r>
              <a:rPr lang="en-US" sz="1600" dirty="0" smtClean="0"/>
              <a:t>calculating: </a:t>
            </a:r>
          </a:p>
          <a:p>
            <a:pPr marL="400050" indent="-400050">
              <a:buFontTx/>
              <a:buChar char="-"/>
            </a:pPr>
            <a:r>
              <a:rPr lang="en-US" sz="1600" dirty="0" smtClean="0"/>
              <a:t>shape of form factors for all q^2</a:t>
            </a:r>
          </a:p>
          <a:p>
            <a:pPr marL="400050" indent="-400050">
              <a:buFontTx/>
              <a:buChar char="-"/>
            </a:pPr>
            <a:r>
              <a:rPr lang="en-US" sz="1600" dirty="0" smtClean="0"/>
              <a:t>ratio of branching fractions:  R(D), </a:t>
            </a:r>
            <a:r>
              <a:rPr lang="en-US" sz="1600" dirty="0" err="1" smtClean="0"/>
              <a:t>R(Ds</a:t>
            </a:r>
            <a:r>
              <a:rPr lang="en-US" sz="1600" dirty="0" smtClean="0"/>
              <a:t>)</a:t>
            </a:r>
          </a:p>
        </p:txBody>
      </p:sp>
      <p:sp>
        <p:nvSpPr>
          <p:cNvPr id="7" name="Frame 6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889058" y="339725"/>
            <a:ext cx="1244600" cy="2159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09560" y="1127080"/>
            <a:ext cx="3558403" cy="509360"/>
            <a:chOff x="4509560" y="1127080"/>
            <a:chExt cx="3558403" cy="509360"/>
          </a:xfrm>
        </p:grpSpPr>
        <p:sp>
          <p:nvSpPr>
            <p:cNvPr id="9" name="Rectangle 8"/>
            <p:cNvSpPr/>
            <p:nvPr/>
          </p:nvSpPr>
          <p:spPr>
            <a:xfrm>
              <a:off x="4509560" y="1127080"/>
              <a:ext cx="355840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4729480" y="1293813"/>
              <a:ext cx="3098800" cy="2159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2"/>
          <p:cNvGrpSpPr/>
          <p:nvPr/>
        </p:nvGrpSpPr>
        <p:grpSpPr>
          <a:xfrm>
            <a:off x="3346991" y="1110386"/>
            <a:ext cx="1679752" cy="1639793"/>
            <a:chOff x="1829867" y="1540510"/>
            <a:chExt cx="1679752" cy="1639793"/>
          </a:xfrm>
        </p:grpSpPr>
        <p:grpSp>
          <p:nvGrpSpPr>
            <p:cNvPr id="19" name="Group 157"/>
            <p:cNvGrpSpPr/>
            <p:nvPr/>
          </p:nvGrpSpPr>
          <p:grpSpPr>
            <a:xfrm>
              <a:off x="1829867" y="1540510"/>
              <a:ext cx="1679752" cy="1639793"/>
              <a:chOff x="1915936" y="1411288"/>
              <a:chExt cx="1679752" cy="163979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0800000">
                <a:off x="1915936" y="3049709"/>
                <a:ext cx="1344825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0800000" flipV="1">
                <a:off x="1915937" y="2348829"/>
                <a:ext cx="1344825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156"/>
              <p:cNvGrpSpPr/>
              <p:nvPr/>
            </p:nvGrpSpPr>
            <p:grpSpPr>
              <a:xfrm>
                <a:off x="2589725" y="1411288"/>
                <a:ext cx="1005963" cy="965609"/>
                <a:chOff x="2589725" y="1411288"/>
                <a:chExt cx="1005963" cy="965609"/>
              </a:xfrm>
            </p:grpSpPr>
            <p:grpSp>
              <p:nvGrpSpPr>
                <p:cNvPr id="24" name="Group 43"/>
                <p:cNvGrpSpPr/>
                <p:nvPr/>
              </p:nvGrpSpPr>
              <p:grpSpPr>
                <a:xfrm rot="7446387">
                  <a:off x="2332983" y="2027074"/>
                  <a:ext cx="606565" cy="93082"/>
                  <a:chOff x="7060151" y="3127375"/>
                  <a:chExt cx="591226" cy="60325"/>
                </a:xfrm>
              </p:grpSpPr>
              <p:grpSp>
                <p:nvGrpSpPr>
                  <p:cNvPr id="29" name="Group 17"/>
                  <p:cNvGrpSpPr/>
                  <p:nvPr/>
                </p:nvGrpSpPr>
                <p:grpSpPr>
                  <a:xfrm>
                    <a:off x="706015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35" name="Curved Connector 34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Curved Connector 35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urved Connector 36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Curved Connector 37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31" name="Curved Connector 30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Curved Connector 31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Curved Connector 32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Curved Connector 33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" name="Straight Connector 19"/>
                <p:cNvCxnSpPr/>
                <p:nvPr/>
              </p:nvCxnSpPr>
              <p:spPr>
                <a:xfrm flipV="1">
                  <a:off x="2840535" y="1796423"/>
                  <a:ext cx="509124" cy="5273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2839661" y="1523608"/>
                  <a:ext cx="509999" cy="32718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2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"/>
                    <a:stretch>
                      <a:fillRect/>
                    </a:stretch>
                  </p:blipFill>
                </mc:Choice>
                <mc:Fallback>
                  <p:blipFill>
                    <a:blip r:embed="rId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479800" y="1411288"/>
                  <a:ext cx="101600" cy="16510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5"/>
                    <a:stretch>
                      <a:fillRect/>
                    </a:stretch>
                  </p:blipFill>
                </mc:Choice>
                <mc:Fallback>
                  <p:blipFill>
                    <a:blip r:embed="rId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481388" y="1760538"/>
                  <a:ext cx="114300" cy="101600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Oval 19"/>
            <p:cNvSpPr/>
            <p:nvPr/>
          </p:nvSpPr>
          <p:spPr>
            <a:xfrm>
              <a:off x="2369887" y="2445523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2990667" y="174790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55076" y="1946510"/>
            <a:ext cx="88900" cy="165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133819" y="2697300"/>
            <a:ext cx="101600" cy="1397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32252" y="174790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704938" y="2005922"/>
            <a:ext cx="88900" cy="101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682572" y="2697300"/>
            <a:ext cx="101600" cy="1397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134539" y="2286041"/>
            <a:ext cx="254000" cy="1524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625584" y="2286041"/>
            <a:ext cx="152400" cy="1524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16491" y="3370263"/>
            <a:ext cx="8140700" cy="520700"/>
          </a:xfrm>
          <a:prstGeom prst="rect">
            <a:avLst/>
          </a:prstGeom>
        </p:spPr>
      </p:pic>
      <p:sp>
        <p:nvSpPr>
          <p:cNvPr id="43" name="Right Brace 42"/>
          <p:cNvSpPr/>
          <p:nvPr/>
        </p:nvSpPr>
        <p:spPr>
          <a:xfrm rot="5400000">
            <a:off x="2764420" y="1790434"/>
            <a:ext cx="123222" cy="4617015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ame 45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977323" y="294323"/>
            <a:ext cx="1066800" cy="2032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620838" y="4360545"/>
            <a:ext cx="6084887" cy="194310"/>
            <a:chOff x="1620838" y="4441825"/>
            <a:chExt cx="6084887" cy="194310"/>
          </a:xfrm>
        </p:grpSpPr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1620838" y="4445635"/>
              <a:ext cx="2489200" cy="190500"/>
            </a:xfrm>
            <a:prstGeom prst="rect">
              <a:avLst/>
            </a:prstGeom>
          </p:spPr>
        </p:pic>
        <p:pic>
          <p:nvPicPr>
            <p:cNvPr id="52" name="Picture 5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6842125" y="4441825"/>
              <a:ext cx="863600" cy="190500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653223" y="4706938"/>
            <a:ext cx="6106684" cy="192087"/>
            <a:chOff x="1653223" y="4859338"/>
            <a:chExt cx="6106684" cy="192087"/>
          </a:xfrm>
        </p:grpSpPr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653223" y="4886325"/>
              <a:ext cx="2971800" cy="165100"/>
            </a:xfrm>
            <a:prstGeom prst="rect">
              <a:avLst/>
            </a:prstGeom>
          </p:spPr>
        </p:pic>
        <p:pic>
          <p:nvPicPr>
            <p:cNvPr id="53" name="Picture 5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6845507" y="4859338"/>
              <a:ext cx="914400" cy="190500"/>
            </a:xfrm>
            <a:prstGeom prst="rect">
              <a:avLst/>
            </a:prstGeom>
          </p:spPr>
        </p:pic>
      </p:grpSp>
      <p:pic>
        <p:nvPicPr>
          <p:cNvPr id="57" name="Picture 5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839470" y="5510848"/>
            <a:ext cx="6083300" cy="622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1109817" y="71692"/>
            <a:ext cx="5616402" cy="7268284"/>
            <a:chOff x="144318" y="92012"/>
            <a:chExt cx="5616402" cy="7268284"/>
          </a:xfrm>
        </p:grpSpPr>
        <p:pic>
          <p:nvPicPr>
            <p:cNvPr id="13" name="Picture 12" descr="F1_goal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44318" y="92012"/>
              <a:ext cx="5616402" cy="7268284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864610" y="267335"/>
              <a:ext cx="419100" cy="2159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2453641" y="3378200"/>
              <a:ext cx="965200" cy="2032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 rot="16200000">
              <a:off x="4721225" y="3409950"/>
              <a:ext cx="939800" cy="1651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121890" y="1684486"/>
            <a:ext cx="2603500" cy="3350231"/>
            <a:chOff x="5807896" y="1561296"/>
            <a:chExt cx="2603500" cy="3350231"/>
          </a:xfrm>
        </p:grpSpPr>
        <p:grpSp>
          <p:nvGrpSpPr>
            <p:cNvPr id="33" name="Group 32"/>
            <p:cNvGrpSpPr/>
            <p:nvPr/>
          </p:nvGrpSpPr>
          <p:grpSpPr>
            <a:xfrm>
              <a:off x="5807896" y="1561296"/>
              <a:ext cx="2032000" cy="462972"/>
              <a:chOff x="5807896" y="1561296"/>
              <a:chExt cx="2032000" cy="462972"/>
            </a:xfrm>
          </p:grpSpPr>
          <p:pic>
            <p:nvPicPr>
              <p:cNvPr id="17" name="Picture 1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807896" y="1871868"/>
                <a:ext cx="2032000" cy="152400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>
                <a:off x="5807896" y="1642258"/>
                <a:ext cx="588387" cy="158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688780" y="1561296"/>
                <a:ext cx="927100" cy="165100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5807896" y="2514064"/>
              <a:ext cx="2603500" cy="483136"/>
              <a:chOff x="5807896" y="2442944"/>
              <a:chExt cx="2603500" cy="483136"/>
            </a:xfrm>
          </p:grpSpPr>
          <p:pic>
            <p:nvPicPr>
              <p:cNvPr id="49" name="Picture 4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807896" y="2773680"/>
                <a:ext cx="2603500" cy="152400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5807896" y="2549265"/>
                <a:ext cx="588387" cy="1588"/>
              </a:xfrm>
              <a:prstGeom prst="line">
                <a:avLst/>
              </a:prstGeom>
              <a:ln w="12700">
                <a:solidFill>
                  <a:srgbClr val="E9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6688780" y="2442944"/>
                <a:ext cx="1562100" cy="19050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807896" y="3487397"/>
              <a:ext cx="2290584" cy="461578"/>
              <a:chOff x="6091761" y="2817540"/>
              <a:chExt cx="2290584" cy="461578"/>
            </a:xfrm>
          </p:grpSpPr>
          <p:grpSp>
            <p:nvGrpSpPr>
              <p:cNvPr id="23" name="Group 105"/>
              <p:cNvGrpSpPr/>
              <p:nvPr/>
            </p:nvGrpSpPr>
            <p:grpSpPr>
              <a:xfrm>
                <a:off x="6091761" y="2817540"/>
                <a:ext cx="2290584" cy="190500"/>
                <a:chOff x="6091761" y="2817540"/>
                <a:chExt cx="2290584" cy="19050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091761" y="2911200"/>
                  <a:ext cx="588387" cy="1588"/>
                </a:xfrm>
                <a:prstGeom prst="line">
                  <a:avLst/>
                </a:prstGeom>
                <a:ln w="12700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5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972645" y="2817540"/>
                  <a:ext cx="1409700" cy="190500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6094140" y="3126718"/>
                <a:ext cx="2146300" cy="152400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5807896" y="4440658"/>
              <a:ext cx="2472054" cy="470869"/>
              <a:chOff x="6091761" y="3751449"/>
              <a:chExt cx="2472054" cy="470869"/>
            </a:xfrm>
          </p:grpSpPr>
          <p:grpSp>
            <p:nvGrpSpPr>
              <p:cNvPr id="28" name="Group 108"/>
              <p:cNvGrpSpPr/>
              <p:nvPr/>
            </p:nvGrpSpPr>
            <p:grpSpPr>
              <a:xfrm>
                <a:off x="6091761" y="3856830"/>
                <a:ext cx="2288839" cy="365488"/>
                <a:chOff x="6091761" y="3707406"/>
                <a:chExt cx="2288839" cy="36548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091761" y="3707406"/>
                  <a:ext cx="588387" cy="1588"/>
                </a:xfrm>
                <a:prstGeom prst="line">
                  <a:avLst/>
                </a:prstGeom>
                <a:ln w="127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3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3"/>
                    <a:stretch>
                      <a:fillRect/>
                    </a:stretch>
                  </p:blipFill>
                </mc:Choice>
                <mc:Fallback>
                  <p:blipFill>
                    <a:blip r:embed="rId2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094600" y="3920494"/>
                  <a:ext cx="2286000" cy="152400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2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5"/>
                  <a:stretch>
                    <a:fillRect/>
                  </a:stretch>
                </p:blipFill>
              </mc:Choice>
              <mc:Fallback>
                <p:blipFill>
                  <a:blip r:embed="rId26"/>
                  <a:stretch>
                    <a:fillRect/>
                  </a:stretch>
                </p:blipFill>
              </mc:Fallback>
            </mc:AlternateContent>
            <p:spPr>
              <a:xfrm>
                <a:off x="6976315" y="3751449"/>
                <a:ext cx="1587500" cy="190500"/>
              </a:xfrm>
              <a:prstGeom prst="rect">
                <a:avLst/>
              </a:prstGeom>
            </p:spPr>
          </p:pic>
        </p:grpSp>
      </p:grpSp>
      <p:sp>
        <p:nvSpPr>
          <p:cNvPr id="40" name="TextBox 3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BABAR_RDstar_vs_RD_SM_tension_plo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547" y="2536715"/>
            <a:ext cx="4698482" cy="2319765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2547" y="6465888"/>
            <a:ext cx="4140200" cy="2159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63682" y="182880"/>
            <a:ext cx="5299364" cy="6858000"/>
            <a:chOff x="-363682" y="182880"/>
            <a:chExt cx="5299364" cy="6858000"/>
          </a:xfrm>
        </p:grpSpPr>
        <p:grpSp>
          <p:nvGrpSpPr>
            <p:cNvPr id="22" name="Group 21"/>
            <p:cNvGrpSpPr/>
            <p:nvPr/>
          </p:nvGrpSpPr>
          <p:grpSpPr>
            <a:xfrm>
              <a:off x="-363682" y="182880"/>
              <a:ext cx="5299364" cy="6858000"/>
              <a:chOff x="-363682" y="182880"/>
              <a:chExt cx="5299364" cy="6858000"/>
            </a:xfrm>
          </p:grpSpPr>
          <p:pic>
            <p:nvPicPr>
              <p:cNvPr id="13" name="Picture 12" descr="Vcb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-363682" y="182880"/>
                <a:ext cx="5299364" cy="6858000"/>
              </a:xfrm>
              <a:prstGeom prst="rect">
                <a:avLst/>
              </a:prstGeom>
            </p:spPr>
          </p:pic>
          <p:pic>
            <p:nvPicPr>
              <p:cNvPr id="15" name="Picture 1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>
                <a:off x="2747963" y="3942398"/>
                <a:ext cx="1384300" cy="190500"/>
              </a:xfrm>
              <a:prstGeom prst="rect">
                <a:avLst/>
              </a:prstGeom>
            </p:spPr>
          </p:pic>
          <p:pic>
            <p:nvPicPr>
              <p:cNvPr id="16" name="Picture 1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0"/>
                  <a:stretch>
                    <a:fillRect/>
                  </a:stretch>
                </p:blipFill>
              </mc:Choice>
              <mc:Fallback>
                <p:blipFill>
                  <a:blip r:embed="rId11"/>
                  <a:stretch>
                    <a:fillRect/>
                  </a:stretch>
                </p:blipFill>
              </mc:Fallback>
            </mc:AlternateContent>
            <p:spPr>
              <a:xfrm>
                <a:off x="2836863" y="3248025"/>
                <a:ext cx="1295400" cy="190500"/>
              </a:xfrm>
              <a:prstGeom prst="rect">
                <a:avLst/>
              </a:prstGeom>
            </p:spPr>
          </p:pic>
          <p:pic>
            <p:nvPicPr>
              <p:cNvPr id="17" name="Picture 1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2"/>
                  <a:stretch>
                    <a:fillRect/>
                  </a:stretch>
                </p:blipFill>
              </mc:Choice>
              <mc:Fallback>
                <p:blipFill>
                  <a:blip r:embed="rId13"/>
                  <a:stretch>
                    <a:fillRect/>
                  </a:stretch>
                </p:blipFill>
              </mc:Fallback>
            </mc:AlternateContent>
            <p:spPr>
              <a:xfrm>
                <a:off x="1022350" y="1901825"/>
                <a:ext cx="393700" cy="139700"/>
              </a:xfrm>
              <a:prstGeom prst="rect">
                <a:avLst/>
              </a:prstGeom>
            </p:spPr>
          </p:pic>
          <p:pic>
            <p:nvPicPr>
              <p:cNvPr id="18" name="Picture 1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4"/>
                  <a:stretch>
                    <a:fillRect/>
                  </a:stretch>
                </p:blipFill>
              </mc:Choice>
              <mc:Fallback>
                <p:blipFill>
                  <a:blip r:embed="rId15"/>
                  <a:stretch>
                    <a:fillRect/>
                  </a:stretch>
                </p:blipFill>
              </mc:Fallback>
            </mc:AlternateContent>
            <p:spPr>
              <a:xfrm>
                <a:off x="739775" y="5289550"/>
                <a:ext cx="1346200" cy="190500"/>
              </a:xfrm>
              <a:prstGeom prst="rect">
                <a:avLst/>
              </a:prstGeom>
            </p:spPr>
          </p:pic>
          <p:pic>
            <p:nvPicPr>
              <p:cNvPr id="19" name="Picture 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6"/>
                  <a:stretch>
                    <a:fillRect/>
                  </a:stretch>
                </p:blipFill>
              </mc:Choice>
              <mc:Fallback>
                <p:blipFill>
                  <a:blip r:embed="rId17"/>
                  <a:stretch>
                    <a:fillRect/>
                  </a:stretch>
                </p:blipFill>
              </mc:Fallback>
            </mc:AlternateContent>
            <p:spPr>
              <a:xfrm>
                <a:off x="1862773" y="955675"/>
                <a:ext cx="723900" cy="241300"/>
              </a:xfrm>
              <a:prstGeom prst="rect">
                <a:avLst/>
              </a:prstGeom>
            </p:spPr>
          </p:pic>
        </p:grpSp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630873" y="5634038"/>
              <a:ext cx="3086100" cy="1524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5574030" y="1419225"/>
            <a:ext cx="2425700" cy="5207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2283778" y="301943"/>
            <a:ext cx="4597400" cy="228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6688138" y="2358915"/>
            <a:ext cx="2336800" cy="1778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99000" y="5384800"/>
            <a:ext cx="4292600" cy="541338"/>
            <a:chOff x="4699000" y="5384800"/>
            <a:chExt cx="4292600" cy="541338"/>
          </a:xfrm>
        </p:grpSpPr>
        <p:pic>
          <p:nvPicPr>
            <p:cNvPr id="33" name="Picture 3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724400" y="5735638"/>
              <a:ext cx="4267200" cy="190500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4699000" y="5384800"/>
              <a:ext cx="4292600" cy="1905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419" y="1372775"/>
            <a:ext cx="4545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FNAL/MILC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MILC </a:t>
            </a:r>
            <a:r>
              <a:rPr lang="en-US" sz="1600" dirty="0" err="1" smtClean="0"/>
              <a:t>Nf</a:t>
            </a:r>
            <a:r>
              <a:rPr lang="en-US" sz="1600" dirty="0" smtClean="0"/>
              <a:t>=2+1 </a:t>
            </a:r>
            <a:r>
              <a:rPr lang="en-US" sz="1600" dirty="0" err="1" smtClean="0"/>
              <a:t>asqtad</a:t>
            </a:r>
            <a:endParaRPr lang="en-US" sz="1600" dirty="0" smtClean="0"/>
          </a:p>
          <a:p>
            <a:r>
              <a:rPr lang="en-US" sz="1600" dirty="0" smtClean="0"/>
              <a:t>FNAL </a:t>
            </a:r>
            <a:r>
              <a:rPr lang="en-US" sz="1600" dirty="0" err="1" smtClean="0"/>
              <a:t>b</a:t>
            </a:r>
            <a:r>
              <a:rPr lang="en-US" sz="1600" dirty="0" smtClean="0"/>
              <a:t> and </a:t>
            </a:r>
            <a:r>
              <a:rPr lang="en-US" sz="1600" dirty="0" err="1" smtClean="0"/>
              <a:t>c</a:t>
            </a:r>
            <a:r>
              <a:rPr lang="en-US" sz="1600" dirty="0" smtClean="0"/>
              <a:t> with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light valence</a:t>
            </a:r>
          </a:p>
          <a:p>
            <a:r>
              <a:rPr lang="en-US" sz="1600" dirty="0" smtClean="0"/>
              <a:t>a: 0.045 – 0.15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174 – 520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work at zero recoil, calc F(1)</a:t>
            </a:r>
          </a:p>
          <a:p>
            <a:endParaRPr lang="en-US" sz="1600" dirty="0" smtClean="0"/>
          </a:p>
          <a:p>
            <a:r>
              <a:rPr lang="en-US" sz="1600" dirty="0" smtClean="0"/>
              <a:t>leading source of error is </a:t>
            </a:r>
            <a:r>
              <a:rPr lang="en-US" sz="1600" dirty="0" err="1" smtClean="0"/>
              <a:t>hvy</a:t>
            </a:r>
            <a:r>
              <a:rPr lang="en-US" sz="1600" dirty="0" smtClean="0"/>
              <a:t> </a:t>
            </a:r>
            <a:r>
              <a:rPr lang="en-US" sz="1600" dirty="0" err="1" smtClean="0"/>
              <a:t>q</a:t>
            </a:r>
            <a:r>
              <a:rPr lang="en-US" sz="1600" dirty="0" smtClean="0"/>
              <a:t> disc effects</a:t>
            </a:r>
          </a:p>
          <a:p>
            <a:endParaRPr lang="en-US" sz="16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4638993" y="1413415"/>
            <a:ext cx="4362767" cy="4194905"/>
            <a:chOff x="4697589" y="2723328"/>
            <a:chExt cx="4120597" cy="4012751"/>
          </a:xfrm>
        </p:grpSpPr>
        <p:grpSp>
          <p:nvGrpSpPr>
            <p:cNvPr id="10" name="Group 9"/>
            <p:cNvGrpSpPr/>
            <p:nvPr/>
          </p:nvGrpSpPr>
          <p:grpSpPr>
            <a:xfrm>
              <a:off x="4697589" y="2723328"/>
              <a:ext cx="4120597" cy="4012751"/>
              <a:chOff x="4697589" y="2723328"/>
              <a:chExt cx="4120597" cy="4012751"/>
            </a:xfrm>
          </p:grpSpPr>
          <p:pic>
            <p:nvPicPr>
              <p:cNvPr id="8" name="Picture 7" descr="FNAL_BtoDstar_chiral_extrap_plot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7589" y="2723328"/>
                <a:ext cx="4120597" cy="4012751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697589" y="4114800"/>
                <a:ext cx="331611" cy="792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 rot="16200000">
              <a:off x="4692333" y="4445635"/>
              <a:ext cx="368300" cy="190500"/>
            </a:xfrm>
            <a:prstGeom prst="rect">
              <a:avLst/>
            </a:prstGeom>
          </p:spPr>
        </p:pic>
      </p:grpSp>
      <p:sp>
        <p:nvSpPr>
          <p:cNvPr id="18" name="Frame 17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77323" y="294323"/>
            <a:ext cx="1066800" cy="2032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340250" y="1494695"/>
            <a:ext cx="2603500" cy="1524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9875" y="6454775"/>
            <a:ext cx="3708400" cy="177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515" y="959496"/>
            <a:ext cx="62587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600" dirty="0" smtClean="0"/>
              <a:t>Jang, </a:t>
            </a:r>
            <a:r>
              <a:rPr lang="en-US" sz="1600" dirty="0" err="1" smtClean="0"/>
              <a:t>Oktay</a:t>
            </a:r>
            <a:r>
              <a:rPr lang="en-US" sz="1600" dirty="0" smtClean="0"/>
              <a:t>, Bailey, </a:t>
            </a:r>
            <a:r>
              <a:rPr lang="en-US" sz="1600" dirty="0" err="1" smtClean="0"/>
              <a:t>DeTar</a:t>
            </a:r>
            <a:r>
              <a:rPr lang="en-US" sz="1600" dirty="0" smtClean="0"/>
              <a:t>, </a:t>
            </a:r>
            <a:r>
              <a:rPr lang="en-US" sz="1600" dirty="0" err="1" smtClean="0"/>
              <a:t>Kronfeld</a:t>
            </a:r>
            <a:r>
              <a:rPr lang="en-US" sz="1600" dirty="0" smtClean="0"/>
              <a:t>, Lee</a:t>
            </a:r>
          </a:p>
          <a:p>
            <a:pPr marL="400050" indent="-400050"/>
            <a:endParaRPr lang="en-US" sz="1600" dirty="0" smtClean="0"/>
          </a:p>
          <a:p>
            <a:pPr marL="400050" indent="-400050"/>
            <a:endParaRPr lang="en-US" sz="1600" dirty="0" smtClean="0"/>
          </a:p>
          <a:p>
            <a:pPr marL="400050" indent="-400050"/>
            <a:endParaRPr lang="en-US" sz="1600" dirty="0" smtClean="0"/>
          </a:p>
          <a:p>
            <a:pPr marL="400050" indent="-400050"/>
            <a:r>
              <a:rPr lang="en-US" sz="1600" dirty="0" smtClean="0"/>
              <a:t>Attacking </a:t>
            </a:r>
            <a:r>
              <a:rPr lang="en-US" sz="1600" dirty="0" err="1" smtClean="0"/>
              <a:t>hvy</a:t>
            </a:r>
            <a:r>
              <a:rPr lang="en-US" sz="1600" dirty="0" smtClean="0"/>
              <a:t> quark errors with </a:t>
            </a:r>
            <a:r>
              <a:rPr lang="en-US" sz="1600" dirty="0" err="1" smtClean="0"/>
              <a:t>Oktay-Kronfeld</a:t>
            </a:r>
            <a:r>
              <a:rPr lang="en-US" sz="1600" dirty="0" smtClean="0"/>
              <a:t> action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improved version of FNAL action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includes additional O(a^2, a^3) improvement terms</a:t>
            </a:r>
          </a:p>
          <a:p>
            <a:pPr marL="400050" indent="-400050"/>
            <a:endParaRPr lang="en-US" sz="1600" dirty="0" smtClean="0"/>
          </a:p>
          <a:p>
            <a:pPr marL="400050" indent="-400050"/>
            <a:r>
              <a:rPr lang="en-US" sz="1600" dirty="0" smtClean="0"/>
              <a:t>verified improvement in B meson spectrum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dispersion relation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hyperfine splitting</a:t>
            </a:r>
          </a:p>
          <a:p>
            <a:pPr marL="857250" lvl="1" indent="-400050"/>
            <a:endParaRPr lang="en-US" sz="1600" dirty="0" smtClean="0"/>
          </a:p>
          <a:p>
            <a:pPr marL="857250" lvl="1" indent="-400050">
              <a:buFontTx/>
              <a:buChar char="-"/>
            </a:pPr>
            <a:endParaRPr lang="en-US" sz="1600" dirty="0" smtClean="0"/>
          </a:p>
          <a:p>
            <a:pPr marL="400050" indent="-400050"/>
            <a:endParaRPr lang="en-US" sz="1600" dirty="0" smtClean="0"/>
          </a:p>
          <a:p>
            <a:pPr marL="400050" indent="-400050"/>
            <a:r>
              <a:rPr lang="en-US" sz="1600" dirty="0" smtClean="0"/>
              <a:t>Improved calculation planned for B-&gt;D* at zero recoil</a:t>
            </a:r>
          </a:p>
          <a:p>
            <a:pPr marL="857250" lvl="1" indent="-400050">
              <a:buFontTx/>
              <a:buChar char="-"/>
            </a:pPr>
            <a:r>
              <a:rPr lang="en-US" sz="1600" dirty="0" err="1" smtClean="0"/>
              <a:t>Nf</a:t>
            </a:r>
            <a:r>
              <a:rPr lang="en-US" sz="1600" dirty="0" smtClean="0"/>
              <a:t>=2+1+1 HISQ gauge ensembles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physical </a:t>
            </a:r>
            <a:r>
              <a:rPr lang="en-US" sz="1600" dirty="0" err="1" smtClean="0"/>
              <a:t>lt</a:t>
            </a:r>
            <a:r>
              <a:rPr lang="en-US" sz="1600" dirty="0" smtClean="0"/>
              <a:t> quark mass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HISQ light/charm and OK </a:t>
            </a:r>
            <a:r>
              <a:rPr lang="en-US" sz="1600" dirty="0" err="1" smtClean="0"/>
              <a:t>b</a:t>
            </a:r>
            <a:r>
              <a:rPr lang="en-US" sz="1600" dirty="0" smtClean="0"/>
              <a:t> valence quarks</a:t>
            </a:r>
          </a:p>
          <a:p>
            <a:pPr marL="857250" lvl="1" indent="-400050">
              <a:buFontTx/>
              <a:buChar char="-"/>
            </a:pPr>
            <a:r>
              <a:rPr lang="en-US" sz="1600" dirty="0" smtClean="0"/>
              <a:t>Heavy-Light current, on-shell improvement through O(p^3)</a:t>
            </a:r>
          </a:p>
        </p:txBody>
      </p:sp>
      <p:sp>
        <p:nvSpPr>
          <p:cNvPr id="7" name="Frame 6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86398" y="2973660"/>
            <a:ext cx="3605284" cy="509360"/>
            <a:chOff x="5152636" y="3055014"/>
            <a:chExt cx="3605284" cy="509360"/>
          </a:xfrm>
        </p:grpSpPr>
        <p:sp>
          <p:nvSpPr>
            <p:cNvPr id="10" name="Rectangle 9"/>
            <p:cNvSpPr/>
            <p:nvPr/>
          </p:nvSpPr>
          <p:spPr>
            <a:xfrm>
              <a:off x="5152636" y="3055014"/>
              <a:ext cx="3605284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240655" y="3203575"/>
              <a:ext cx="3416300" cy="2159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301615" y="4609256"/>
            <a:ext cx="3242945" cy="509360"/>
            <a:chOff x="5240655" y="6198026"/>
            <a:chExt cx="3242945" cy="509360"/>
          </a:xfrm>
        </p:grpSpPr>
        <p:sp>
          <p:nvSpPr>
            <p:cNvPr id="13" name="Rectangle 12"/>
            <p:cNvSpPr/>
            <p:nvPr/>
          </p:nvSpPr>
          <p:spPr>
            <a:xfrm>
              <a:off x="5240655" y="6198026"/>
              <a:ext cx="3242945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432425" y="6353810"/>
              <a:ext cx="2870200" cy="215900"/>
            </a:xfrm>
            <a:prstGeom prst="rect">
              <a:avLst/>
            </a:prstGeom>
          </p:spPr>
        </p:pic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977323" y="294323"/>
            <a:ext cx="1066800" cy="203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90975" y="331788"/>
            <a:ext cx="1181100" cy="190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00125" y="1142365"/>
            <a:ext cx="5981700" cy="509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683895" y="3660820"/>
            <a:ext cx="3467100" cy="3120345"/>
            <a:chOff x="267335" y="3650660"/>
            <a:chExt cx="3467100" cy="3120345"/>
          </a:xfrm>
        </p:grpSpPr>
        <p:pic>
          <p:nvPicPr>
            <p:cNvPr id="6" name="Picture 5" descr="FLAG_Vub_summary_plot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" y="3650660"/>
              <a:ext cx="2915920" cy="2523067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267335" y="6313805"/>
              <a:ext cx="3467100" cy="45720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5059680" y="-191884"/>
            <a:ext cx="3413759" cy="4367643"/>
            <a:chOff x="5648960" y="-435724"/>
            <a:chExt cx="3413759" cy="4367643"/>
          </a:xfrm>
        </p:grpSpPr>
        <p:grpSp>
          <p:nvGrpSpPr>
            <p:cNvPr id="2" name="Group 31"/>
            <p:cNvGrpSpPr/>
            <p:nvPr/>
          </p:nvGrpSpPr>
          <p:grpSpPr>
            <a:xfrm>
              <a:off x="5648960" y="-435724"/>
              <a:ext cx="3413759" cy="4367643"/>
              <a:chOff x="-363682" y="182880"/>
              <a:chExt cx="5299364" cy="6858000"/>
            </a:xfrm>
          </p:grpSpPr>
          <p:grpSp>
            <p:nvGrpSpPr>
              <p:cNvPr id="5" name="Group 21"/>
              <p:cNvGrpSpPr/>
              <p:nvPr/>
            </p:nvGrpSpPr>
            <p:grpSpPr>
              <a:xfrm>
                <a:off x="-363682" y="182880"/>
                <a:ext cx="5299364" cy="6858000"/>
                <a:chOff x="-363682" y="182880"/>
                <a:chExt cx="5299364" cy="6858000"/>
              </a:xfrm>
            </p:grpSpPr>
            <p:pic>
              <p:nvPicPr>
                <p:cNvPr id="35" name="Picture 34" descr="Vcb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6"/>
                    <a:stretch>
                      <a:fillRect/>
                    </a:stretch>
                  </p:blipFill>
                </mc:Choice>
                <mc:Fallback>
                  <p:blipFill>
                    <a:blip r:embed="rId7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-363682" y="182880"/>
                  <a:ext cx="5299364" cy="685800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8"/>
                    <a:stretch>
                      <a:fillRect/>
                    </a:stretch>
                  </p:blipFill>
                </mc:Choice>
                <mc:Fallback>
                  <p:blipFill>
                    <a:blip r:embed="rId9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47963" y="3942398"/>
                  <a:ext cx="1384300" cy="190500"/>
                </a:xfrm>
                <a:prstGeom prst="rect">
                  <a:avLst/>
                </a:prstGeom>
              </p:spPr>
            </p:pic>
            <p:pic>
              <p:nvPicPr>
                <p:cNvPr id="37" name="Picture 3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0"/>
                    <a:stretch>
                      <a:fillRect/>
                    </a:stretch>
                  </p:blipFill>
                </mc:Choice>
                <mc:Fallback>
                  <p:blipFill>
                    <a:blip r:embed="rId11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836863" y="3248025"/>
                  <a:ext cx="1295400" cy="190500"/>
                </a:xfrm>
                <a:prstGeom prst="rect">
                  <a:avLst/>
                </a:prstGeom>
              </p:spPr>
            </p:pic>
            <p:pic>
              <p:nvPicPr>
                <p:cNvPr id="38" name="Picture 37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2"/>
                    <a:stretch>
                      <a:fillRect/>
                    </a:stretch>
                  </p:blipFill>
                </mc:Choice>
                <mc:Fallback>
                  <p:blipFill>
                    <a:blip r:embed="rId1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1022350" y="1901825"/>
                  <a:ext cx="393700" cy="139700"/>
                </a:xfrm>
                <a:prstGeom prst="rect">
                  <a:avLst/>
                </a:prstGeom>
              </p:spPr>
            </p:pic>
            <p:pic>
              <p:nvPicPr>
                <p:cNvPr id="39" name="Picture 3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4"/>
                    <a:stretch>
                      <a:fillRect/>
                    </a:stretch>
                  </p:blipFill>
                </mc:Choice>
                <mc:Fallback>
                  <p:blipFill>
                    <a:blip r:embed="rId15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739775" y="5289550"/>
                  <a:ext cx="1346200" cy="190500"/>
                </a:xfrm>
                <a:prstGeom prst="rect">
                  <a:avLst/>
                </a:prstGeom>
              </p:spPr>
            </p:pic>
            <p:pic>
              <p:nvPicPr>
                <p:cNvPr id="40" name="Picture 3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6"/>
                    <a:stretch>
                      <a:fillRect/>
                    </a:stretch>
                  </p:blipFill>
                </mc:Choice>
                <mc:Fallback>
                  <p:blipFill>
                    <a:blip r:embed="rId17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1862773" y="955675"/>
                  <a:ext cx="723900" cy="241300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3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8"/>
                  <a:stretch>
                    <a:fillRect/>
                  </a:stretch>
                </p:blipFill>
              </mc:Choice>
              <mc:Fallback>
                <p:blipFill>
                  <a:blip r:embed="rId19"/>
                  <a:stretch>
                    <a:fillRect/>
                  </a:stretch>
                </p:blipFill>
              </mc:Fallback>
            </mc:AlternateContent>
            <p:spPr>
              <a:xfrm>
                <a:off x="630873" y="5634038"/>
                <a:ext cx="3086100" cy="152400"/>
              </a:xfrm>
              <a:prstGeom prst="rect">
                <a:avLst/>
              </a:prstGeom>
            </p:spPr>
          </p:pic>
        </p:grpSp>
        <p:pic>
          <p:nvPicPr>
            <p:cNvPr id="83" name="Picture 8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6861188" y="3552870"/>
              <a:ext cx="1092200" cy="1143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693920" y="4377651"/>
            <a:ext cx="3810000" cy="2196822"/>
            <a:chOff x="4897120" y="4215091"/>
            <a:chExt cx="3810000" cy="2196822"/>
          </a:xfrm>
        </p:grpSpPr>
        <p:pic>
          <p:nvPicPr>
            <p:cNvPr id="4" name="Picture 3" descr="BABAR_RDstar_vs_RD_SM_tension_plot.tiff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97120" y="4215091"/>
              <a:ext cx="3810000" cy="1881098"/>
            </a:xfrm>
            <a:prstGeom prst="rect">
              <a:avLst/>
            </a:prstGeom>
          </p:spPr>
        </p:pic>
        <p:pic>
          <p:nvPicPr>
            <p:cNvPr id="85" name="Picture 8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5653088" y="6246813"/>
              <a:ext cx="2857500" cy="165100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827088" y="-847079"/>
            <a:ext cx="3800562" cy="4596119"/>
            <a:chOff x="-26352" y="-908039"/>
            <a:chExt cx="3800562" cy="4596119"/>
          </a:xfrm>
        </p:grpSpPr>
        <p:grpSp>
          <p:nvGrpSpPr>
            <p:cNvPr id="88" name="Group 87"/>
            <p:cNvGrpSpPr/>
            <p:nvPr/>
          </p:nvGrpSpPr>
          <p:grpSpPr>
            <a:xfrm>
              <a:off x="-26352" y="-908039"/>
              <a:ext cx="3800562" cy="4596119"/>
              <a:chOff x="65088" y="-908039"/>
              <a:chExt cx="3800562" cy="4596119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314103" y="-908039"/>
                <a:ext cx="3551547" cy="4596119"/>
                <a:chOff x="192183" y="-908039"/>
                <a:chExt cx="3551547" cy="4596119"/>
              </a:xfrm>
            </p:grpSpPr>
            <p:pic>
              <p:nvPicPr>
                <p:cNvPr id="60" name="Picture 59" descr="Vcs_goals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5"/>
                    <a:stretch>
                      <a:fillRect/>
                    </a:stretch>
                  </p:blipFill>
                </mc:Choice>
                <mc:Fallback>
                  <p:blipFill>
                    <a:blip r:embed="rId2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192183" y="-908039"/>
                  <a:ext cx="3551547" cy="4596119"/>
                </a:xfrm>
                <a:prstGeom prst="rect">
                  <a:avLst/>
                </a:prstGeom>
              </p:spPr>
            </p:pic>
            <p:pic>
              <p:nvPicPr>
                <p:cNvPr id="65" name="Picture 64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7"/>
                    <a:stretch>
                      <a:fillRect/>
                    </a:stretch>
                  </p:blipFill>
                </mc:Choice>
                <mc:Fallback>
                  <p:blipFill>
                    <a:blip r:embed="rId2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1731963" y="39688"/>
                  <a:ext cx="254000" cy="165100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80"/>
              <p:cNvGrpSpPr/>
              <p:nvPr/>
            </p:nvGrpSpPr>
            <p:grpSpPr>
              <a:xfrm rot="5400000">
                <a:off x="305263" y="2643870"/>
                <a:ext cx="279573" cy="314325"/>
                <a:chOff x="301638" y="5105574"/>
                <a:chExt cx="279573" cy="314325"/>
              </a:xfrm>
            </p:grpSpPr>
            <p:pic>
              <p:nvPicPr>
                <p:cNvPr id="67" name="Picture 66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9"/>
                    <a:stretch>
                      <a:fillRect/>
                    </a:stretch>
                  </p:blipFill>
                </mc:Choice>
                <mc:Fallback>
                  <p:blipFill>
                    <a:blip r:embed="rId30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196863" y="5210349"/>
                  <a:ext cx="314325" cy="104775"/>
                </a:xfrm>
                <a:prstGeom prst="rect">
                  <a:avLst/>
                </a:prstGeom>
              </p:spPr>
            </p:pic>
            <p:pic>
              <p:nvPicPr>
                <p:cNvPr id="68" name="Picture 67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1"/>
                    <a:stretch>
                      <a:fillRect/>
                    </a:stretch>
                  </p:blipFill>
                </mc:Choice>
                <mc:Fallback>
                  <p:blipFill>
                    <a:blip r:embed="rId32"/>
                    <a:stretch>
                      <a:fillRect/>
                    </a:stretch>
                  </p:blipFill>
                </mc:Fallback>
              </mc:AlternateContent>
              <p:spPr>
                <a:xfrm rot="16200000">
                  <a:off x="390711" y="5211065"/>
                  <a:ext cx="276225" cy="104775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6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119248" y="1782790"/>
                <a:ext cx="495300" cy="123825"/>
              </a:xfrm>
              <a:prstGeom prst="rect">
                <a:avLst/>
              </a:prstGeom>
            </p:spPr>
          </p:pic>
          <p:pic>
            <p:nvPicPr>
              <p:cNvPr id="70" name="Picture 6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65088" y="1003618"/>
                <a:ext cx="581025" cy="133350"/>
              </a:xfrm>
              <a:prstGeom prst="rect">
                <a:avLst/>
              </a:prstGeom>
            </p:spPr>
          </p:pic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7"/>
                  <a:stretch>
                    <a:fillRect/>
                  </a:stretch>
                </p:blipFill>
              </mc:Choice>
              <mc:Fallback>
                <p:blipFill>
                  <a:blip r:embed="rId38"/>
                  <a:stretch>
                    <a:fillRect/>
                  </a:stretch>
                </p:blipFill>
              </mc:Fallback>
            </mc:AlternateContent>
            <p:spPr>
              <a:xfrm>
                <a:off x="80097" y="501029"/>
                <a:ext cx="571500" cy="104775"/>
              </a:xfrm>
              <a:prstGeom prst="rect">
                <a:avLst/>
              </a:prstGeom>
            </p:spPr>
          </p:pic>
        </p:grpSp>
        <p:pic>
          <p:nvPicPr>
            <p:cNvPr id="89" name="Picture 8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9"/>
                <a:stretch>
                  <a:fillRect/>
                </a:stretch>
              </p:blipFill>
            </mc:Choice>
            <mc:Fallback>
              <p:blipFill>
                <a:blip r:embed="rId40"/>
                <a:stretch>
                  <a:fillRect/>
                </a:stretch>
              </p:blipFill>
            </mc:Fallback>
          </mc:AlternateContent>
          <p:spPr>
            <a:xfrm>
              <a:off x="426720" y="3290888"/>
              <a:ext cx="2946400" cy="165100"/>
            </a:xfrm>
            <a:prstGeom prst="rect">
              <a:avLst/>
            </a:prstGeom>
          </p:spPr>
        </p:pic>
      </p:grpSp>
      <p:sp>
        <p:nvSpPr>
          <p:cNvPr id="92" name="TextBox 91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67118" y="816928"/>
            <a:ext cx="4876800" cy="539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3120" y="660400"/>
            <a:ext cx="5811520" cy="28143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58268" y="1106136"/>
            <a:ext cx="2483166" cy="1907607"/>
            <a:chOff x="2584284" y="1110386"/>
            <a:chExt cx="2483166" cy="1907607"/>
          </a:xfrm>
        </p:grpSpPr>
        <p:cxnSp>
          <p:nvCxnSpPr>
            <p:cNvPr id="10" name="Straight Connector 9"/>
            <p:cNvCxnSpPr/>
            <p:nvPr/>
          </p:nvCxnSpPr>
          <p:spPr>
            <a:xfrm rot="10800000">
              <a:off x="3205409" y="2748807"/>
              <a:ext cx="1527048" cy="137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3185089" y="2047927"/>
              <a:ext cx="1527048" cy="80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3"/>
            <p:cNvGrpSpPr/>
            <p:nvPr/>
          </p:nvGrpSpPr>
          <p:grpSpPr>
            <a:xfrm rot="7446387">
              <a:off x="3764039" y="1726170"/>
              <a:ext cx="606567" cy="93082"/>
              <a:chOff x="7060149" y="3127375"/>
              <a:chExt cx="591228" cy="6032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060149" y="3127375"/>
                <a:ext cx="298784" cy="60325"/>
                <a:chOff x="7060153" y="3127375"/>
                <a:chExt cx="551295" cy="60325"/>
              </a:xfrm>
            </p:grpSpPr>
            <p:cxnSp>
              <p:nvCxnSpPr>
                <p:cNvPr id="24" name="Curved Connector 23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urved Connector 24"/>
                <p:cNvCxnSpPr/>
                <p:nvPr/>
              </p:nvCxnSpPr>
              <p:spPr>
                <a:xfrm rot="10800000" flipV="1">
                  <a:off x="7191375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urved Connector 25"/>
                <p:cNvCxnSpPr/>
                <p:nvPr/>
              </p:nvCxnSpPr>
              <p:spPr>
                <a:xfrm>
                  <a:off x="7336378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urved Connector 26"/>
                <p:cNvCxnSpPr/>
                <p:nvPr/>
              </p:nvCxnSpPr>
              <p:spPr>
                <a:xfrm rot="10800000" flipV="1">
                  <a:off x="7463270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7355769" y="3127375"/>
                <a:ext cx="295608" cy="60325"/>
                <a:chOff x="7060153" y="3127375"/>
                <a:chExt cx="545436" cy="60325"/>
              </a:xfrm>
            </p:grpSpPr>
            <p:cxnSp>
              <p:nvCxnSpPr>
                <p:cNvPr id="20" name="Curved Connector 19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urved Connector 20"/>
                <p:cNvCxnSpPr/>
                <p:nvPr/>
              </p:nvCxnSpPr>
              <p:spPr>
                <a:xfrm rot="10800000" flipV="1">
                  <a:off x="7185517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urved Connector 21"/>
                <p:cNvCxnSpPr/>
                <p:nvPr/>
              </p:nvCxnSpPr>
              <p:spPr>
                <a:xfrm>
                  <a:off x="7330519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urved Connector 22"/>
                <p:cNvCxnSpPr/>
                <p:nvPr/>
              </p:nvCxnSpPr>
              <p:spPr>
                <a:xfrm rot="10800000" flipV="1">
                  <a:off x="7457412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Straight Connector 19"/>
            <p:cNvCxnSpPr/>
            <p:nvPr/>
          </p:nvCxnSpPr>
          <p:spPr>
            <a:xfrm flipV="1">
              <a:off x="4271590" y="1495521"/>
              <a:ext cx="509124" cy="527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70716" y="1222706"/>
              <a:ext cx="509999" cy="3271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910855" y="1110386"/>
              <a:ext cx="101600" cy="16510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654172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584284" y="2286041"/>
              <a:ext cx="152400" cy="152400"/>
            </a:xfrm>
            <a:prstGeom prst="rect">
              <a:avLst/>
            </a:prstGeom>
          </p:spPr>
        </p:pic>
        <p:grpSp>
          <p:nvGrpSpPr>
            <p:cNvPr id="44" name="Group 92"/>
            <p:cNvGrpSpPr/>
            <p:nvPr/>
          </p:nvGrpSpPr>
          <p:grpSpPr>
            <a:xfrm rot="10800000">
              <a:off x="3372006" y="2031300"/>
              <a:ext cx="1123340" cy="450815"/>
              <a:chOff x="2006187" y="4436844"/>
              <a:chExt cx="1123340" cy="450815"/>
            </a:xfrm>
          </p:grpSpPr>
          <p:grpSp>
            <p:nvGrpSpPr>
              <p:cNvPr id="45" name="Group 37"/>
              <p:cNvGrpSpPr/>
              <p:nvPr/>
            </p:nvGrpSpPr>
            <p:grpSpPr>
              <a:xfrm>
                <a:off x="2006187" y="4436844"/>
                <a:ext cx="1106573" cy="450815"/>
                <a:chOff x="2590184" y="3378270"/>
                <a:chExt cx="1106573" cy="450815"/>
              </a:xfrm>
            </p:grpSpPr>
            <p:sp>
              <p:nvSpPr>
                <p:cNvPr id="47" name="Freeform 46"/>
                <p:cNvSpPr/>
                <p:nvPr/>
              </p:nvSpPr>
              <p:spPr>
                <a:xfrm>
                  <a:off x="2590184" y="3378270"/>
                  <a:ext cx="1106573" cy="450815"/>
                </a:xfrm>
                <a:custGeom>
                  <a:avLst/>
                  <a:gdLst>
                    <a:gd name="connsiteX0" fmla="*/ 6966 w 1106573"/>
                    <a:gd name="connsiteY0" fmla="*/ 450815 h 450815"/>
                    <a:gd name="connsiteX1" fmla="*/ 3791 w 1106573"/>
                    <a:gd name="connsiteY1" fmla="*/ 422240 h 450815"/>
                    <a:gd name="connsiteX2" fmla="*/ 616 w 1106573"/>
                    <a:gd name="connsiteY2" fmla="*/ 409540 h 450815"/>
                    <a:gd name="connsiteX3" fmla="*/ 3791 w 1106573"/>
                    <a:gd name="connsiteY3" fmla="*/ 368265 h 450815"/>
                    <a:gd name="connsiteX4" fmla="*/ 13316 w 1106573"/>
                    <a:gd name="connsiteY4" fmla="*/ 365090 h 450815"/>
                    <a:gd name="connsiteX5" fmla="*/ 149841 w 1106573"/>
                    <a:gd name="connsiteY5" fmla="*/ 358740 h 450815"/>
                    <a:gd name="connsiteX6" fmla="*/ 156191 w 1106573"/>
                    <a:gd name="connsiteY6" fmla="*/ 349215 h 450815"/>
                    <a:gd name="connsiteX7" fmla="*/ 156191 w 1106573"/>
                    <a:gd name="connsiteY7" fmla="*/ 307940 h 450815"/>
                    <a:gd name="connsiteX8" fmla="*/ 149841 w 1106573"/>
                    <a:gd name="connsiteY8" fmla="*/ 298415 h 450815"/>
                    <a:gd name="connsiteX9" fmla="*/ 143491 w 1106573"/>
                    <a:gd name="connsiteY9" fmla="*/ 285715 h 450815"/>
                    <a:gd name="connsiteX10" fmla="*/ 137141 w 1106573"/>
                    <a:gd name="connsiteY10" fmla="*/ 263490 h 450815"/>
                    <a:gd name="connsiteX11" fmla="*/ 127616 w 1106573"/>
                    <a:gd name="connsiteY11" fmla="*/ 238090 h 450815"/>
                    <a:gd name="connsiteX12" fmla="*/ 133966 w 1106573"/>
                    <a:gd name="connsiteY12" fmla="*/ 215865 h 450815"/>
                    <a:gd name="connsiteX13" fmla="*/ 162541 w 1106573"/>
                    <a:gd name="connsiteY13" fmla="*/ 199990 h 450815"/>
                    <a:gd name="connsiteX14" fmla="*/ 191116 w 1106573"/>
                    <a:gd name="connsiteY14" fmla="*/ 203165 h 450815"/>
                    <a:gd name="connsiteX15" fmla="*/ 200641 w 1106573"/>
                    <a:gd name="connsiteY15" fmla="*/ 206340 h 450815"/>
                    <a:gd name="connsiteX16" fmla="*/ 210166 w 1106573"/>
                    <a:gd name="connsiteY16" fmla="*/ 215865 h 450815"/>
                    <a:gd name="connsiteX17" fmla="*/ 235566 w 1106573"/>
                    <a:gd name="connsiteY17" fmla="*/ 222215 h 450815"/>
                    <a:gd name="connsiteX18" fmla="*/ 245091 w 1106573"/>
                    <a:gd name="connsiteY18" fmla="*/ 225390 h 450815"/>
                    <a:gd name="connsiteX19" fmla="*/ 292716 w 1106573"/>
                    <a:gd name="connsiteY19" fmla="*/ 222215 h 450815"/>
                    <a:gd name="connsiteX20" fmla="*/ 308591 w 1106573"/>
                    <a:gd name="connsiteY20" fmla="*/ 206340 h 450815"/>
                    <a:gd name="connsiteX21" fmla="*/ 318116 w 1106573"/>
                    <a:gd name="connsiteY21" fmla="*/ 196815 h 450815"/>
                    <a:gd name="connsiteX22" fmla="*/ 321291 w 1106573"/>
                    <a:gd name="connsiteY22" fmla="*/ 187290 h 450815"/>
                    <a:gd name="connsiteX23" fmla="*/ 311766 w 1106573"/>
                    <a:gd name="connsiteY23" fmla="*/ 152365 h 450815"/>
                    <a:gd name="connsiteX24" fmla="*/ 299066 w 1106573"/>
                    <a:gd name="connsiteY24" fmla="*/ 146015 h 450815"/>
                    <a:gd name="connsiteX25" fmla="*/ 286366 w 1106573"/>
                    <a:gd name="connsiteY25" fmla="*/ 123790 h 450815"/>
                    <a:gd name="connsiteX26" fmla="*/ 289541 w 1106573"/>
                    <a:gd name="connsiteY26" fmla="*/ 101565 h 450815"/>
                    <a:gd name="connsiteX27" fmla="*/ 302241 w 1106573"/>
                    <a:gd name="connsiteY27" fmla="*/ 95215 h 450815"/>
                    <a:gd name="connsiteX28" fmla="*/ 321291 w 1106573"/>
                    <a:gd name="connsiteY28" fmla="*/ 85690 h 450815"/>
                    <a:gd name="connsiteX29" fmla="*/ 343516 w 1106573"/>
                    <a:gd name="connsiteY29" fmla="*/ 88865 h 450815"/>
                    <a:gd name="connsiteX30" fmla="*/ 372091 w 1106573"/>
                    <a:gd name="connsiteY30" fmla="*/ 92040 h 450815"/>
                    <a:gd name="connsiteX31" fmla="*/ 400666 w 1106573"/>
                    <a:gd name="connsiteY31" fmla="*/ 104740 h 450815"/>
                    <a:gd name="connsiteX32" fmla="*/ 432416 w 1106573"/>
                    <a:gd name="connsiteY32" fmla="*/ 114265 h 450815"/>
                    <a:gd name="connsiteX33" fmla="*/ 441941 w 1106573"/>
                    <a:gd name="connsiteY33" fmla="*/ 120615 h 450815"/>
                    <a:gd name="connsiteX34" fmla="*/ 448291 w 1106573"/>
                    <a:gd name="connsiteY34" fmla="*/ 130140 h 450815"/>
                    <a:gd name="connsiteX35" fmla="*/ 476866 w 1106573"/>
                    <a:gd name="connsiteY35" fmla="*/ 123790 h 450815"/>
                    <a:gd name="connsiteX36" fmla="*/ 489566 w 1106573"/>
                    <a:gd name="connsiteY36" fmla="*/ 101565 h 450815"/>
                    <a:gd name="connsiteX37" fmla="*/ 505441 w 1106573"/>
                    <a:gd name="connsiteY37" fmla="*/ 82515 h 450815"/>
                    <a:gd name="connsiteX38" fmla="*/ 511791 w 1106573"/>
                    <a:gd name="connsiteY38" fmla="*/ 72990 h 450815"/>
                    <a:gd name="connsiteX39" fmla="*/ 518141 w 1106573"/>
                    <a:gd name="connsiteY39" fmla="*/ 50765 h 450815"/>
                    <a:gd name="connsiteX40" fmla="*/ 521316 w 1106573"/>
                    <a:gd name="connsiteY40" fmla="*/ 31715 h 450815"/>
                    <a:gd name="connsiteX41" fmla="*/ 527666 w 1106573"/>
                    <a:gd name="connsiteY41" fmla="*/ 22190 h 450815"/>
                    <a:gd name="connsiteX42" fmla="*/ 530841 w 1106573"/>
                    <a:gd name="connsiteY42" fmla="*/ 12665 h 450815"/>
                    <a:gd name="connsiteX43" fmla="*/ 540366 w 1106573"/>
                    <a:gd name="connsiteY43" fmla="*/ 9490 h 450815"/>
                    <a:gd name="connsiteX44" fmla="*/ 553066 w 1106573"/>
                    <a:gd name="connsiteY44" fmla="*/ 3140 h 450815"/>
                    <a:gd name="connsiteX45" fmla="*/ 600691 w 1106573"/>
                    <a:gd name="connsiteY45" fmla="*/ 12665 h 450815"/>
                    <a:gd name="connsiteX46" fmla="*/ 613391 w 1106573"/>
                    <a:gd name="connsiteY46" fmla="*/ 31715 h 450815"/>
                    <a:gd name="connsiteX47" fmla="*/ 619741 w 1106573"/>
                    <a:gd name="connsiteY47" fmla="*/ 41240 h 450815"/>
                    <a:gd name="connsiteX48" fmla="*/ 626091 w 1106573"/>
                    <a:gd name="connsiteY48" fmla="*/ 85690 h 450815"/>
                    <a:gd name="connsiteX49" fmla="*/ 632441 w 1106573"/>
                    <a:gd name="connsiteY49" fmla="*/ 104740 h 450815"/>
                    <a:gd name="connsiteX50" fmla="*/ 651491 w 1106573"/>
                    <a:gd name="connsiteY50" fmla="*/ 120615 h 450815"/>
                    <a:gd name="connsiteX51" fmla="*/ 661016 w 1106573"/>
                    <a:gd name="connsiteY51" fmla="*/ 123790 h 450815"/>
                    <a:gd name="connsiteX52" fmla="*/ 705466 w 1106573"/>
                    <a:gd name="connsiteY52" fmla="*/ 120615 h 450815"/>
                    <a:gd name="connsiteX53" fmla="*/ 708641 w 1106573"/>
                    <a:gd name="connsiteY53" fmla="*/ 111090 h 450815"/>
                    <a:gd name="connsiteX54" fmla="*/ 724516 w 1106573"/>
                    <a:gd name="connsiteY54" fmla="*/ 95215 h 450815"/>
                    <a:gd name="connsiteX55" fmla="*/ 737216 w 1106573"/>
                    <a:gd name="connsiteY55" fmla="*/ 92040 h 450815"/>
                    <a:gd name="connsiteX56" fmla="*/ 749916 w 1106573"/>
                    <a:gd name="connsiteY56" fmla="*/ 85690 h 450815"/>
                    <a:gd name="connsiteX57" fmla="*/ 775316 w 1106573"/>
                    <a:gd name="connsiteY57" fmla="*/ 79340 h 450815"/>
                    <a:gd name="connsiteX58" fmla="*/ 784841 w 1106573"/>
                    <a:gd name="connsiteY58" fmla="*/ 76165 h 450815"/>
                    <a:gd name="connsiteX59" fmla="*/ 813416 w 1106573"/>
                    <a:gd name="connsiteY59" fmla="*/ 79340 h 450815"/>
                    <a:gd name="connsiteX60" fmla="*/ 816591 w 1106573"/>
                    <a:gd name="connsiteY60" fmla="*/ 88865 h 450815"/>
                    <a:gd name="connsiteX61" fmla="*/ 829291 w 1106573"/>
                    <a:gd name="connsiteY61" fmla="*/ 107915 h 450815"/>
                    <a:gd name="connsiteX62" fmla="*/ 826116 w 1106573"/>
                    <a:gd name="connsiteY62" fmla="*/ 184115 h 450815"/>
                    <a:gd name="connsiteX63" fmla="*/ 822941 w 1106573"/>
                    <a:gd name="connsiteY63" fmla="*/ 193640 h 450815"/>
                    <a:gd name="connsiteX64" fmla="*/ 826116 w 1106573"/>
                    <a:gd name="connsiteY64" fmla="*/ 266665 h 450815"/>
                    <a:gd name="connsiteX65" fmla="*/ 835641 w 1106573"/>
                    <a:gd name="connsiteY65" fmla="*/ 269840 h 450815"/>
                    <a:gd name="connsiteX66" fmla="*/ 892791 w 1106573"/>
                    <a:gd name="connsiteY66" fmla="*/ 266665 h 450815"/>
                    <a:gd name="connsiteX67" fmla="*/ 915016 w 1106573"/>
                    <a:gd name="connsiteY67" fmla="*/ 257140 h 450815"/>
                    <a:gd name="connsiteX68" fmla="*/ 934066 w 1106573"/>
                    <a:gd name="connsiteY68" fmla="*/ 247615 h 450815"/>
                    <a:gd name="connsiteX69" fmla="*/ 1022966 w 1106573"/>
                    <a:gd name="connsiteY69" fmla="*/ 250790 h 450815"/>
                    <a:gd name="connsiteX70" fmla="*/ 1035666 w 1106573"/>
                    <a:gd name="connsiteY70" fmla="*/ 257140 h 450815"/>
                    <a:gd name="connsiteX71" fmla="*/ 1042016 w 1106573"/>
                    <a:gd name="connsiteY71" fmla="*/ 269840 h 450815"/>
                    <a:gd name="connsiteX72" fmla="*/ 1038841 w 1106573"/>
                    <a:gd name="connsiteY72" fmla="*/ 330165 h 450815"/>
                    <a:gd name="connsiteX73" fmla="*/ 1032491 w 1106573"/>
                    <a:gd name="connsiteY73" fmla="*/ 342865 h 450815"/>
                    <a:gd name="connsiteX74" fmla="*/ 1029316 w 1106573"/>
                    <a:gd name="connsiteY74" fmla="*/ 352390 h 450815"/>
                    <a:gd name="connsiteX75" fmla="*/ 1019791 w 1106573"/>
                    <a:gd name="connsiteY75" fmla="*/ 371440 h 450815"/>
                    <a:gd name="connsiteX76" fmla="*/ 1022966 w 1106573"/>
                    <a:gd name="connsiteY76" fmla="*/ 422240 h 450815"/>
                    <a:gd name="connsiteX77" fmla="*/ 1029316 w 1106573"/>
                    <a:gd name="connsiteY77" fmla="*/ 431765 h 450815"/>
                    <a:gd name="connsiteX78" fmla="*/ 1105516 w 1106573"/>
                    <a:gd name="connsiteY78" fmla="*/ 438115 h 45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106573" h="450815">
                      <a:moveTo>
                        <a:pt x="6966" y="450815"/>
                      </a:moveTo>
                      <a:cubicBezTo>
                        <a:pt x="5908" y="441290"/>
                        <a:pt x="5248" y="431712"/>
                        <a:pt x="3791" y="422240"/>
                      </a:cubicBezTo>
                      <a:cubicBezTo>
                        <a:pt x="3127" y="417927"/>
                        <a:pt x="616" y="413904"/>
                        <a:pt x="616" y="409540"/>
                      </a:cubicBezTo>
                      <a:cubicBezTo>
                        <a:pt x="616" y="395741"/>
                        <a:pt x="0" y="381533"/>
                        <a:pt x="3791" y="368265"/>
                      </a:cubicBezTo>
                      <a:cubicBezTo>
                        <a:pt x="4710" y="365047"/>
                        <a:pt x="9976" y="365308"/>
                        <a:pt x="13316" y="365090"/>
                      </a:cubicBezTo>
                      <a:cubicBezTo>
                        <a:pt x="58777" y="362125"/>
                        <a:pt x="104333" y="360857"/>
                        <a:pt x="149841" y="358740"/>
                      </a:cubicBezTo>
                      <a:cubicBezTo>
                        <a:pt x="151958" y="355565"/>
                        <a:pt x="154484" y="352628"/>
                        <a:pt x="156191" y="349215"/>
                      </a:cubicBezTo>
                      <a:cubicBezTo>
                        <a:pt x="162774" y="336049"/>
                        <a:pt x="159557" y="322525"/>
                        <a:pt x="156191" y="307940"/>
                      </a:cubicBezTo>
                      <a:cubicBezTo>
                        <a:pt x="155333" y="304222"/>
                        <a:pt x="151734" y="301728"/>
                        <a:pt x="149841" y="298415"/>
                      </a:cubicBezTo>
                      <a:cubicBezTo>
                        <a:pt x="147493" y="294306"/>
                        <a:pt x="145153" y="290147"/>
                        <a:pt x="143491" y="285715"/>
                      </a:cubicBezTo>
                      <a:cubicBezTo>
                        <a:pt x="135435" y="264233"/>
                        <a:pt x="144817" y="281400"/>
                        <a:pt x="137141" y="263490"/>
                      </a:cubicBezTo>
                      <a:cubicBezTo>
                        <a:pt x="127179" y="240246"/>
                        <a:pt x="133470" y="261505"/>
                        <a:pt x="127616" y="238090"/>
                      </a:cubicBezTo>
                      <a:cubicBezTo>
                        <a:pt x="127643" y="237980"/>
                        <a:pt x="132448" y="217383"/>
                        <a:pt x="133966" y="215865"/>
                      </a:cubicBezTo>
                      <a:cubicBezTo>
                        <a:pt x="144883" y="204948"/>
                        <a:pt x="150563" y="203983"/>
                        <a:pt x="162541" y="199990"/>
                      </a:cubicBezTo>
                      <a:cubicBezTo>
                        <a:pt x="172066" y="201048"/>
                        <a:pt x="181663" y="201589"/>
                        <a:pt x="191116" y="203165"/>
                      </a:cubicBezTo>
                      <a:cubicBezTo>
                        <a:pt x="194417" y="203715"/>
                        <a:pt x="197856" y="204484"/>
                        <a:pt x="200641" y="206340"/>
                      </a:cubicBezTo>
                      <a:cubicBezTo>
                        <a:pt x="204377" y="208831"/>
                        <a:pt x="206078" y="214007"/>
                        <a:pt x="210166" y="215865"/>
                      </a:cubicBezTo>
                      <a:cubicBezTo>
                        <a:pt x="218111" y="219476"/>
                        <a:pt x="227287" y="219455"/>
                        <a:pt x="235566" y="222215"/>
                      </a:cubicBezTo>
                      <a:lnTo>
                        <a:pt x="245091" y="225390"/>
                      </a:lnTo>
                      <a:cubicBezTo>
                        <a:pt x="260966" y="224332"/>
                        <a:pt x="277022" y="224831"/>
                        <a:pt x="292716" y="222215"/>
                      </a:cubicBezTo>
                      <a:cubicBezTo>
                        <a:pt x="301729" y="220713"/>
                        <a:pt x="303811" y="212075"/>
                        <a:pt x="308591" y="206340"/>
                      </a:cubicBezTo>
                      <a:cubicBezTo>
                        <a:pt x="311466" y="202891"/>
                        <a:pt x="314941" y="199990"/>
                        <a:pt x="318116" y="196815"/>
                      </a:cubicBezTo>
                      <a:cubicBezTo>
                        <a:pt x="319174" y="193640"/>
                        <a:pt x="321291" y="190637"/>
                        <a:pt x="321291" y="187290"/>
                      </a:cubicBezTo>
                      <a:cubicBezTo>
                        <a:pt x="321291" y="177665"/>
                        <a:pt x="321217" y="160241"/>
                        <a:pt x="311766" y="152365"/>
                      </a:cubicBezTo>
                      <a:cubicBezTo>
                        <a:pt x="308130" y="149335"/>
                        <a:pt x="303299" y="148132"/>
                        <a:pt x="299066" y="146015"/>
                      </a:cubicBezTo>
                      <a:cubicBezTo>
                        <a:pt x="296244" y="141782"/>
                        <a:pt x="286790" y="128454"/>
                        <a:pt x="286366" y="123790"/>
                      </a:cubicBezTo>
                      <a:cubicBezTo>
                        <a:pt x="285688" y="116337"/>
                        <a:pt x="285907" y="108107"/>
                        <a:pt x="289541" y="101565"/>
                      </a:cubicBezTo>
                      <a:cubicBezTo>
                        <a:pt x="291840" y="97428"/>
                        <a:pt x="298132" y="97563"/>
                        <a:pt x="302241" y="95215"/>
                      </a:cubicBezTo>
                      <a:cubicBezTo>
                        <a:pt x="319475" y="85367"/>
                        <a:pt x="303827" y="91511"/>
                        <a:pt x="321291" y="85690"/>
                      </a:cubicBezTo>
                      <a:lnTo>
                        <a:pt x="343516" y="88865"/>
                      </a:lnTo>
                      <a:cubicBezTo>
                        <a:pt x="353026" y="90054"/>
                        <a:pt x="362720" y="90032"/>
                        <a:pt x="372091" y="92040"/>
                      </a:cubicBezTo>
                      <a:cubicBezTo>
                        <a:pt x="385607" y="94936"/>
                        <a:pt x="388477" y="100169"/>
                        <a:pt x="400666" y="104740"/>
                      </a:cubicBezTo>
                      <a:cubicBezTo>
                        <a:pt x="410808" y="108543"/>
                        <a:pt x="423111" y="108062"/>
                        <a:pt x="432416" y="114265"/>
                      </a:cubicBezTo>
                      <a:lnTo>
                        <a:pt x="441941" y="120615"/>
                      </a:lnTo>
                      <a:cubicBezTo>
                        <a:pt x="444058" y="123790"/>
                        <a:pt x="445311" y="127756"/>
                        <a:pt x="448291" y="130140"/>
                      </a:cubicBezTo>
                      <a:cubicBezTo>
                        <a:pt x="458391" y="138220"/>
                        <a:pt x="468753" y="129199"/>
                        <a:pt x="476866" y="123790"/>
                      </a:cubicBezTo>
                      <a:cubicBezTo>
                        <a:pt x="483104" y="105077"/>
                        <a:pt x="475836" y="123533"/>
                        <a:pt x="489566" y="101565"/>
                      </a:cubicBezTo>
                      <a:cubicBezTo>
                        <a:pt x="501075" y="83150"/>
                        <a:pt x="489194" y="93346"/>
                        <a:pt x="505441" y="82515"/>
                      </a:cubicBezTo>
                      <a:cubicBezTo>
                        <a:pt x="507558" y="79340"/>
                        <a:pt x="510084" y="76403"/>
                        <a:pt x="511791" y="72990"/>
                      </a:cubicBezTo>
                      <a:cubicBezTo>
                        <a:pt x="513808" y="68955"/>
                        <a:pt x="517463" y="54156"/>
                        <a:pt x="518141" y="50765"/>
                      </a:cubicBezTo>
                      <a:cubicBezTo>
                        <a:pt x="519404" y="44452"/>
                        <a:pt x="519280" y="37822"/>
                        <a:pt x="521316" y="31715"/>
                      </a:cubicBezTo>
                      <a:cubicBezTo>
                        <a:pt x="522523" y="28095"/>
                        <a:pt x="525959" y="25603"/>
                        <a:pt x="527666" y="22190"/>
                      </a:cubicBezTo>
                      <a:cubicBezTo>
                        <a:pt x="529163" y="19197"/>
                        <a:pt x="528474" y="15032"/>
                        <a:pt x="530841" y="12665"/>
                      </a:cubicBezTo>
                      <a:cubicBezTo>
                        <a:pt x="533208" y="10298"/>
                        <a:pt x="537290" y="10808"/>
                        <a:pt x="540366" y="9490"/>
                      </a:cubicBezTo>
                      <a:cubicBezTo>
                        <a:pt x="544716" y="7626"/>
                        <a:pt x="548833" y="5257"/>
                        <a:pt x="553066" y="3140"/>
                      </a:cubicBezTo>
                      <a:cubicBezTo>
                        <a:pt x="564755" y="4114"/>
                        <a:pt x="589609" y="0"/>
                        <a:pt x="600691" y="12665"/>
                      </a:cubicBezTo>
                      <a:cubicBezTo>
                        <a:pt x="605717" y="18408"/>
                        <a:pt x="609158" y="25365"/>
                        <a:pt x="613391" y="31715"/>
                      </a:cubicBezTo>
                      <a:lnTo>
                        <a:pt x="619741" y="41240"/>
                      </a:lnTo>
                      <a:cubicBezTo>
                        <a:pt x="620681" y="48758"/>
                        <a:pt x="623802" y="76535"/>
                        <a:pt x="626091" y="85690"/>
                      </a:cubicBezTo>
                      <a:cubicBezTo>
                        <a:pt x="627714" y="92184"/>
                        <a:pt x="627708" y="100007"/>
                        <a:pt x="632441" y="104740"/>
                      </a:cubicBezTo>
                      <a:cubicBezTo>
                        <a:pt x="639463" y="111762"/>
                        <a:pt x="642650" y="116195"/>
                        <a:pt x="651491" y="120615"/>
                      </a:cubicBezTo>
                      <a:cubicBezTo>
                        <a:pt x="654484" y="122112"/>
                        <a:pt x="657841" y="122732"/>
                        <a:pt x="661016" y="123790"/>
                      </a:cubicBezTo>
                      <a:cubicBezTo>
                        <a:pt x="675833" y="122732"/>
                        <a:pt x="691113" y="124442"/>
                        <a:pt x="705466" y="120615"/>
                      </a:cubicBezTo>
                      <a:cubicBezTo>
                        <a:pt x="708700" y="119753"/>
                        <a:pt x="707144" y="114083"/>
                        <a:pt x="708641" y="111090"/>
                      </a:cubicBezTo>
                      <a:cubicBezTo>
                        <a:pt x="712489" y="103393"/>
                        <a:pt x="716434" y="98679"/>
                        <a:pt x="724516" y="95215"/>
                      </a:cubicBezTo>
                      <a:cubicBezTo>
                        <a:pt x="728527" y="93496"/>
                        <a:pt x="733130" y="93572"/>
                        <a:pt x="737216" y="92040"/>
                      </a:cubicBezTo>
                      <a:cubicBezTo>
                        <a:pt x="741648" y="90378"/>
                        <a:pt x="745426" y="87187"/>
                        <a:pt x="749916" y="85690"/>
                      </a:cubicBezTo>
                      <a:cubicBezTo>
                        <a:pt x="758195" y="82930"/>
                        <a:pt x="767037" y="82100"/>
                        <a:pt x="775316" y="79340"/>
                      </a:cubicBezTo>
                      <a:lnTo>
                        <a:pt x="784841" y="76165"/>
                      </a:lnTo>
                      <a:cubicBezTo>
                        <a:pt x="794366" y="77223"/>
                        <a:pt x="804518" y="75781"/>
                        <a:pt x="813416" y="79340"/>
                      </a:cubicBezTo>
                      <a:cubicBezTo>
                        <a:pt x="816523" y="80583"/>
                        <a:pt x="814966" y="85939"/>
                        <a:pt x="816591" y="88865"/>
                      </a:cubicBezTo>
                      <a:cubicBezTo>
                        <a:pt x="820297" y="95536"/>
                        <a:pt x="829291" y="107915"/>
                        <a:pt x="829291" y="107915"/>
                      </a:cubicBezTo>
                      <a:cubicBezTo>
                        <a:pt x="828233" y="133315"/>
                        <a:pt x="827994" y="158762"/>
                        <a:pt x="826116" y="184115"/>
                      </a:cubicBezTo>
                      <a:cubicBezTo>
                        <a:pt x="825869" y="187453"/>
                        <a:pt x="822941" y="190293"/>
                        <a:pt x="822941" y="193640"/>
                      </a:cubicBezTo>
                      <a:cubicBezTo>
                        <a:pt x="822941" y="218005"/>
                        <a:pt x="822110" y="242632"/>
                        <a:pt x="826116" y="266665"/>
                      </a:cubicBezTo>
                      <a:cubicBezTo>
                        <a:pt x="826666" y="269966"/>
                        <a:pt x="832466" y="268782"/>
                        <a:pt x="835641" y="269840"/>
                      </a:cubicBezTo>
                      <a:cubicBezTo>
                        <a:pt x="854691" y="268782"/>
                        <a:pt x="873790" y="268392"/>
                        <a:pt x="892791" y="266665"/>
                      </a:cubicBezTo>
                      <a:cubicBezTo>
                        <a:pt x="908944" y="265197"/>
                        <a:pt x="902078" y="263609"/>
                        <a:pt x="915016" y="257140"/>
                      </a:cubicBezTo>
                      <a:cubicBezTo>
                        <a:pt x="941306" y="243995"/>
                        <a:pt x="906769" y="265813"/>
                        <a:pt x="934066" y="247615"/>
                      </a:cubicBezTo>
                      <a:cubicBezTo>
                        <a:pt x="963699" y="248673"/>
                        <a:pt x="993443" y="248022"/>
                        <a:pt x="1022966" y="250790"/>
                      </a:cubicBezTo>
                      <a:cubicBezTo>
                        <a:pt x="1027678" y="251232"/>
                        <a:pt x="1032319" y="253793"/>
                        <a:pt x="1035666" y="257140"/>
                      </a:cubicBezTo>
                      <a:cubicBezTo>
                        <a:pt x="1039013" y="260487"/>
                        <a:pt x="1039899" y="265607"/>
                        <a:pt x="1042016" y="269840"/>
                      </a:cubicBezTo>
                      <a:cubicBezTo>
                        <a:pt x="1040958" y="289948"/>
                        <a:pt x="1041445" y="310198"/>
                        <a:pt x="1038841" y="330165"/>
                      </a:cubicBezTo>
                      <a:cubicBezTo>
                        <a:pt x="1038229" y="334858"/>
                        <a:pt x="1034355" y="338515"/>
                        <a:pt x="1032491" y="342865"/>
                      </a:cubicBezTo>
                      <a:cubicBezTo>
                        <a:pt x="1031173" y="345941"/>
                        <a:pt x="1030813" y="349397"/>
                        <a:pt x="1029316" y="352390"/>
                      </a:cubicBezTo>
                      <a:cubicBezTo>
                        <a:pt x="1017006" y="377009"/>
                        <a:pt x="1027771" y="347499"/>
                        <a:pt x="1019791" y="371440"/>
                      </a:cubicBezTo>
                      <a:cubicBezTo>
                        <a:pt x="1020849" y="388373"/>
                        <a:pt x="1020320" y="405481"/>
                        <a:pt x="1022966" y="422240"/>
                      </a:cubicBezTo>
                      <a:cubicBezTo>
                        <a:pt x="1023561" y="426009"/>
                        <a:pt x="1025544" y="431185"/>
                        <a:pt x="1029316" y="431765"/>
                      </a:cubicBezTo>
                      <a:cubicBezTo>
                        <a:pt x="1106573" y="443651"/>
                        <a:pt x="1105516" y="409157"/>
                        <a:pt x="1105516" y="43811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>
                  <a:spLocks noChangeAspect="1"/>
                </p:cNvSpPr>
                <p:nvPr/>
              </p:nvSpPr>
              <p:spPr>
                <a:xfrm flipH="1" flipV="1">
                  <a:off x="3496467" y="36194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 flipH="1" flipV="1">
                  <a:off x="3604417" y="37210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>
              <a:xfrm>
                <a:off x="2006187" y="4868607"/>
                <a:ext cx="112334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563980" y="2482116"/>
              <a:ext cx="215900" cy="152400"/>
            </a:xfrm>
            <a:prstGeom prst="rect">
              <a:avLst/>
            </a:prstGeom>
          </p:spPr>
        </p:pic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567113" y="1631950"/>
              <a:ext cx="342900" cy="190500"/>
            </a:xfrm>
            <a:prstGeom prst="rect">
              <a:avLst/>
            </a:prstGeom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4822190" y="1980565"/>
              <a:ext cx="88900" cy="101600"/>
            </a:xfrm>
            <a:prstGeom prst="rect">
              <a:avLst/>
            </a:prstGeom>
          </p:spPr>
        </p:pic>
        <p:pic>
          <p:nvPicPr>
            <p:cNvPr id="60" name="Picture 5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4806950" y="2670810"/>
              <a:ext cx="114300" cy="16510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910855" y="1381221"/>
              <a:ext cx="101600" cy="165100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703955" y="2106295"/>
              <a:ext cx="457200" cy="17780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3195883" y="2059940"/>
              <a:ext cx="265176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65723" y="1990090"/>
              <a:ext cx="5502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10800000">
              <a:off x="3249639" y="2047177"/>
              <a:ext cx="210312" cy="15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868747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3043316" y="1946510"/>
              <a:ext cx="88900" cy="16510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3021648" y="2670810"/>
              <a:ext cx="114300" cy="16510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4023668" y="2105810"/>
            <a:ext cx="1088136" cy="484632"/>
            <a:chOff x="3972043" y="2074838"/>
            <a:chExt cx="1088136" cy="484632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972043" y="2319365"/>
              <a:ext cx="1088136" cy="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136011" y="2074838"/>
              <a:ext cx="658368" cy="4846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square" tIns="91440" bIns="109728" rtlCol="0" anchor="ctr" anchorCtr="0">
              <a:spAutoFit/>
            </a:bodyPr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cxnSp>
        <p:nvCxnSpPr>
          <p:cNvPr id="78" name="Straight Connector 77"/>
          <p:cNvCxnSpPr/>
          <p:nvPr/>
        </p:nvCxnSpPr>
        <p:spPr>
          <a:xfrm rot="10800000">
            <a:off x="5934016" y="2744557"/>
            <a:ext cx="1527048" cy="13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 flipV="1">
            <a:off x="5913696" y="2043677"/>
            <a:ext cx="1527048" cy="8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9"/>
          <p:cNvCxnSpPr/>
          <p:nvPr/>
        </p:nvCxnSpPr>
        <p:spPr>
          <a:xfrm flipV="1">
            <a:off x="6597619" y="1491271"/>
            <a:ext cx="911702" cy="5532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6597619" y="1218457"/>
            <a:ext cx="911703" cy="8260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39462" y="1106136"/>
            <a:ext cx="101600" cy="165100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7382779" y="17436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12891" y="2281791"/>
            <a:ext cx="152400" cy="152400"/>
          </a:xfrm>
          <a:prstGeom prst="rect">
            <a:avLst/>
          </a:prstGeom>
        </p:spPr>
      </p:pic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7550797" y="1976315"/>
            <a:ext cx="88900" cy="101600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7535557" y="2666560"/>
            <a:ext cx="114300" cy="16510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39462" y="1376971"/>
            <a:ext cx="101600" cy="165100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5924490" y="2055690"/>
            <a:ext cx="265176" cy="18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194330" y="1985840"/>
            <a:ext cx="5502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rot="10800000">
            <a:off x="5978246" y="2042927"/>
            <a:ext cx="210312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5597354" y="17436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771923" y="1942260"/>
            <a:ext cx="88900" cy="1651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50255" y="2666560"/>
            <a:ext cx="114300" cy="165100"/>
          </a:xfrm>
          <a:prstGeom prst="rect">
            <a:avLst/>
          </a:prstGeom>
        </p:spPr>
      </p:pic>
      <p:sp>
        <p:nvSpPr>
          <p:cNvPr id="117" name="Oval 116"/>
          <p:cNvSpPr>
            <a:spLocks noChangeAspect="1"/>
          </p:cNvSpPr>
          <p:nvPr/>
        </p:nvSpPr>
        <p:spPr>
          <a:xfrm>
            <a:off x="6548912" y="1992046"/>
            <a:ext cx="105209" cy="10520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6576969" y="4274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0" name="Picture 1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7909370" y="2236645"/>
            <a:ext cx="393700" cy="203200"/>
          </a:xfrm>
          <a:prstGeom prst="rect">
            <a:avLst/>
          </a:prstGeom>
        </p:spPr>
      </p:pic>
      <p:pic>
        <p:nvPicPr>
          <p:cNvPr id="121" name="Picture 1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434359" y="2236645"/>
            <a:ext cx="393700" cy="203200"/>
          </a:xfrm>
          <a:prstGeom prst="rect">
            <a:avLst/>
          </a:prstGeom>
        </p:spPr>
      </p:pic>
      <p:pic>
        <p:nvPicPr>
          <p:cNvPr id="122" name="Picture 1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2760027" y="3422825"/>
            <a:ext cx="3517900" cy="533400"/>
          </a:xfrm>
          <a:prstGeom prst="rect">
            <a:avLst/>
          </a:prstGeom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4294839" y="2271467"/>
            <a:ext cx="431800" cy="165100"/>
          </a:xfrm>
          <a:prstGeom prst="rect">
            <a:avLst/>
          </a:prstGeom>
        </p:spPr>
      </p:pic>
      <p:sp>
        <p:nvSpPr>
          <p:cNvPr id="140" name="Oval 139"/>
          <p:cNvSpPr>
            <a:spLocks noChangeAspect="1"/>
          </p:cNvSpPr>
          <p:nvPr/>
        </p:nvSpPr>
        <p:spPr>
          <a:xfrm>
            <a:off x="2714963" y="1996111"/>
            <a:ext cx="100199" cy="100199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2674156" y="1764460"/>
            <a:ext cx="254000" cy="177800"/>
          </a:xfrm>
          <a:prstGeom prst="rect">
            <a:avLst/>
          </a:prstGeom>
        </p:spPr>
      </p:pic>
      <p:pic>
        <p:nvPicPr>
          <p:cNvPr id="147" name="Picture 1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423545" y="4509770"/>
            <a:ext cx="4051300" cy="1993900"/>
          </a:xfrm>
          <a:prstGeom prst="rect">
            <a:avLst/>
          </a:prstGeom>
        </p:spPr>
      </p:pic>
      <p:sp>
        <p:nvSpPr>
          <p:cNvPr id="148" name="Left Brace 147"/>
          <p:cNvSpPr/>
          <p:nvPr/>
        </p:nvSpPr>
        <p:spPr>
          <a:xfrm>
            <a:off x="5312890" y="4274311"/>
            <a:ext cx="284463" cy="2320163"/>
          </a:xfrm>
          <a:prstGeom prst="leftBrace">
            <a:avLst>
              <a:gd name="adj1" fmla="val 8333"/>
              <a:gd name="adj2" fmla="val 34049"/>
            </a:avLst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5767646" y="4371975"/>
            <a:ext cx="2772877" cy="2222500"/>
            <a:chOff x="5767646" y="4219575"/>
            <a:chExt cx="2772877" cy="2222500"/>
          </a:xfrm>
        </p:grpSpPr>
        <p:pic>
          <p:nvPicPr>
            <p:cNvPr id="130" name="Picture 1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5771923" y="5024644"/>
              <a:ext cx="2565400" cy="457200"/>
            </a:xfrm>
            <a:prstGeom prst="rect">
              <a:avLst/>
            </a:prstGeom>
          </p:spPr>
        </p:pic>
        <p:pic>
          <p:nvPicPr>
            <p:cNvPr id="145" name="Picture 14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5771923" y="4538663"/>
              <a:ext cx="2578100" cy="381000"/>
            </a:xfrm>
            <a:prstGeom prst="rect">
              <a:avLst/>
            </a:prstGeom>
          </p:spPr>
        </p:pic>
        <p:pic>
          <p:nvPicPr>
            <p:cNvPr id="146" name="Picture 1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5771923" y="5613718"/>
              <a:ext cx="2768600" cy="457200"/>
            </a:xfrm>
            <a:prstGeom prst="rect">
              <a:avLst/>
            </a:prstGeom>
          </p:spPr>
        </p:pic>
        <p:pic>
          <p:nvPicPr>
            <p:cNvPr id="150" name="Picture 14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5767646" y="4219575"/>
              <a:ext cx="292100" cy="139700"/>
            </a:xfrm>
            <a:prstGeom prst="rect">
              <a:avLst/>
            </a:prstGeom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7"/>
                <a:stretch>
                  <a:fillRect/>
                </a:stretch>
              </p:blipFill>
            </mc:Choice>
            <mc:Fallback>
              <p:blipFill>
                <a:blip r:embed="rId38"/>
                <a:stretch>
                  <a:fillRect/>
                </a:stretch>
              </p:blipFill>
            </mc:Fallback>
          </mc:AlternateContent>
          <p:spPr>
            <a:xfrm rot="16200000">
              <a:off x="5848290" y="6346825"/>
              <a:ext cx="152400" cy="38100"/>
            </a:xfrm>
            <a:prstGeom prst="rect">
              <a:avLst/>
            </a:prstGeom>
          </p:spPr>
        </p:pic>
      </p:grpSp>
      <p:pic>
        <p:nvPicPr>
          <p:cNvPr id="154" name="Picture 1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2206293" y="338863"/>
            <a:ext cx="4584700" cy="254000"/>
          </a:xfrm>
          <a:prstGeom prst="rect">
            <a:avLst/>
          </a:prstGeom>
        </p:spPr>
      </p:pic>
      <p:sp>
        <p:nvSpPr>
          <p:cNvPr id="155" name="TextBox 154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497114" y="2886643"/>
            <a:ext cx="6474014" cy="3909413"/>
            <a:chOff x="-1972064" y="2969235"/>
            <a:chExt cx="6474014" cy="3909413"/>
          </a:xfrm>
        </p:grpSpPr>
        <p:pic>
          <p:nvPicPr>
            <p:cNvPr id="10" name="Picture 9" descr="key_SM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530" y="2969235"/>
              <a:ext cx="3086100" cy="533400"/>
            </a:xfrm>
            <a:prstGeom prst="rect">
              <a:avLst/>
            </a:prstGeom>
          </p:spPr>
        </p:pic>
        <p:pic>
          <p:nvPicPr>
            <p:cNvPr id="11" name="Picture 10" descr="key_C9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620" y="3578490"/>
              <a:ext cx="2520950" cy="40005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-1972064" y="3568986"/>
              <a:ext cx="3838684" cy="572770"/>
              <a:chOff x="-1228664" y="3630930"/>
              <a:chExt cx="3838684" cy="572770"/>
            </a:xfrm>
          </p:grpSpPr>
          <p:pic>
            <p:nvPicPr>
              <p:cNvPr id="12" name="Picture 11" descr="key_expt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85680" y="3630930"/>
                <a:ext cx="3695700" cy="45085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-1228664" y="3630930"/>
                <a:ext cx="1962410" cy="572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03920" y="4203700"/>
              <a:ext cx="4398030" cy="2674948"/>
              <a:chOff x="103920" y="4203700"/>
              <a:chExt cx="4398030" cy="2674948"/>
            </a:xfrm>
          </p:grpSpPr>
          <p:pic>
            <p:nvPicPr>
              <p:cNvPr id="14" name="Picture 13" descr="BF_BstoPhimumu_plot.tif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9750" y="4224348"/>
                <a:ext cx="2362200" cy="2654300"/>
              </a:xfrm>
              <a:prstGeom prst="rect">
                <a:avLst/>
              </a:prstGeom>
            </p:spPr>
          </p:pic>
          <p:pic>
            <p:nvPicPr>
              <p:cNvPr id="13" name="Picture 12" descr="BF_BtoKstarmumu_plot.tif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920" y="4203700"/>
                <a:ext cx="2330450" cy="2400300"/>
              </a:xfrm>
              <a:prstGeom prst="rect">
                <a:avLst/>
              </a:prstGeom>
            </p:spPr>
          </p:pic>
          <p:pic>
            <p:nvPicPr>
              <p:cNvPr id="21" name="Picture 2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>
                <a:off x="1125967" y="6627024"/>
                <a:ext cx="812928" cy="220652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5607142" y="3433836"/>
            <a:ext cx="2755705" cy="3337724"/>
            <a:chOff x="5607142" y="3289300"/>
            <a:chExt cx="2755705" cy="3337724"/>
          </a:xfrm>
        </p:grpSpPr>
        <p:pic>
          <p:nvPicPr>
            <p:cNvPr id="15" name="Picture 14" descr="C9_C9prime_fit_plot.tif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07142" y="3819678"/>
              <a:ext cx="2755705" cy="2807346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6044512" y="3289300"/>
              <a:ext cx="2159000" cy="464391"/>
              <a:chOff x="6044512" y="3289300"/>
              <a:chExt cx="2159000" cy="464391"/>
            </a:xfrm>
          </p:grpSpPr>
          <p:pic>
            <p:nvPicPr>
              <p:cNvPr id="23" name="Picture 2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6044512" y="3289300"/>
                <a:ext cx="2159000" cy="177800"/>
              </a:xfrm>
              <a:prstGeom prst="rect">
                <a:avLst/>
              </a:prstGeom>
            </p:spPr>
          </p:pic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341338" y="3575891"/>
                <a:ext cx="1587500" cy="177800"/>
              </a:xfrm>
              <a:prstGeom prst="rect">
                <a:avLst/>
              </a:prstGeom>
            </p:spPr>
          </p:pic>
        </p:grpSp>
      </p:grpSp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578870" y="1146010"/>
            <a:ext cx="4178300" cy="152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3090" y="1414429"/>
            <a:ext cx="4254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MILC 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gauge fields</a:t>
            </a:r>
          </a:p>
          <a:p>
            <a:r>
              <a:rPr lang="en-US" sz="1600" dirty="0" smtClean="0"/>
              <a:t>NRQCD </a:t>
            </a:r>
            <a:r>
              <a:rPr lang="en-US" sz="1600" dirty="0" err="1" smtClean="0"/>
              <a:t>b</a:t>
            </a:r>
            <a:r>
              <a:rPr lang="en-US" sz="1600" dirty="0" smtClean="0"/>
              <a:t> with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light/strange valence</a:t>
            </a:r>
          </a:p>
          <a:p>
            <a:r>
              <a:rPr lang="en-US" sz="1600" dirty="0" smtClean="0"/>
              <a:t>a:  0.09, 0.12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313 – 519 </a:t>
            </a:r>
            <a:r>
              <a:rPr lang="en-US" sz="1600" dirty="0" err="1" smtClean="0"/>
              <a:t>MeV</a:t>
            </a:r>
            <a:endParaRPr lang="en-US" sz="1600" dirty="0"/>
          </a:p>
        </p:txBody>
      </p:sp>
      <p:sp>
        <p:nvSpPr>
          <p:cNvPr id="32" name="Frame 31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417888" y="345123"/>
            <a:ext cx="2057400" cy="2413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449559" y="2075203"/>
            <a:ext cx="2263151" cy="509360"/>
            <a:chOff x="5449559" y="2075203"/>
            <a:chExt cx="2263151" cy="509360"/>
          </a:xfrm>
        </p:grpSpPr>
        <p:sp>
          <p:nvSpPr>
            <p:cNvPr id="38" name="Rectangle 37"/>
            <p:cNvSpPr/>
            <p:nvPr/>
          </p:nvSpPr>
          <p:spPr>
            <a:xfrm>
              <a:off x="5449559" y="2075203"/>
              <a:ext cx="2263151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5617467" y="2249527"/>
              <a:ext cx="1930400" cy="190500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8480" y="883920"/>
            <a:ext cx="629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FNAL/MILC</a:t>
            </a:r>
          </a:p>
          <a:p>
            <a:endParaRPr lang="en-US" sz="1600" dirty="0" smtClean="0"/>
          </a:p>
          <a:p>
            <a:r>
              <a:rPr lang="en-US" sz="1600" dirty="0" smtClean="0"/>
              <a:t>MILC 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ensembles</a:t>
            </a:r>
          </a:p>
          <a:p>
            <a:r>
              <a:rPr lang="en-US" sz="1600" dirty="0" smtClean="0"/>
              <a:t>FNAL </a:t>
            </a:r>
            <a:r>
              <a:rPr lang="en-US" sz="1600" dirty="0" err="1" smtClean="0"/>
              <a:t>b</a:t>
            </a:r>
            <a:r>
              <a:rPr lang="en-US" sz="1600" dirty="0" smtClean="0"/>
              <a:t>,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light/strange valence  </a:t>
            </a:r>
          </a:p>
          <a:p>
            <a:r>
              <a:rPr lang="en-US" sz="1600" dirty="0" smtClean="0"/>
              <a:t>a: 0.045 – 0.12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174 – 520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pic>
        <p:nvPicPr>
          <p:cNvPr id="7" name="Picture 6" descr="FNAL_BF_BtoKll_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28800" y="2869253"/>
            <a:ext cx="5293360" cy="3687867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02418" y="375285"/>
            <a:ext cx="838200" cy="16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5183108" y="4578697"/>
            <a:ext cx="3412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HPQCD</a:t>
            </a:r>
          </a:p>
          <a:p>
            <a:endParaRPr lang="en-US" sz="1600" dirty="0" smtClean="0"/>
          </a:p>
          <a:p>
            <a:r>
              <a:rPr lang="en-US" sz="1600" dirty="0" smtClean="0"/>
              <a:t>MILC 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ensembles</a:t>
            </a:r>
          </a:p>
          <a:p>
            <a:r>
              <a:rPr lang="en-US" sz="1600" dirty="0" smtClean="0"/>
              <a:t>NRQCD </a:t>
            </a:r>
            <a:r>
              <a:rPr lang="en-US" sz="1600" dirty="0" err="1" smtClean="0"/>
              <a:t>b</a:t>
            </a:r>
            <a:r>
              <a:rPr lang="en-US" sz="1600" dirty="0" smtClean="0"/>
              <a:t>, HISQ light/strange valence  </a:t>
            </a:r>
          </a:p>
          <a:p>
            <a:r>
              <a:rPr lang="en-US" sz="1600" dirty="0" smtClean="0"/>
              <a:t>a: 0.09, 0.12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174 – 520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9920" y="4584600"/>
            <a:ext cx="319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FNAL/MILC</a:t>
            </a:r>
          </a:p>
          <a:p>
            <a:endParaRPr lang="en-US" sz="1600" dirty="0" smtClean="0"/>
          </a:p>
          <a:p>
            <a:r>
              <a:rPr lang="en-US" sz="1600" dirty="0" smtClean="0"/>
              <a:t>MILC 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ensembles</a:t>
            </a:r>
          </a:p>
          <a:p>
            <a:r>
              <a:rPr lang="en-US" sz="1600" dirty="0" smtClean="0"/>
              <a:t>FNAL </a:t>
            </a:r>
            <a:r>
              <a:rPr lang="en-US" sz="1600" dirty="0" err="1" smtClean="0"/>
              <a:t>b</a:t>
            </a:r>
            <a:r>
              <a:rPr lang="en-US" sz="1600" dirty="0" smtClean="0"/>
              <a:t>,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light/strange valence  </a:t>
            </a:r>
          </a:p>
          <a:p>
            <a:r>
              <a:rPr lang="en-US" sz="1600" dirty="0" smtClean="0"/>
              <a:t>a: 0.045 – 0.12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174 – 520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sp>
        <p:nvSpPr>
          <p:cNvPr id="10" name="Frame 9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60203" y="374015"/>
            <a:ext cx="762000" cy="1651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8268" y="1106136"/>
            <a:ext cx="2483166" cy="1907607"/>
            <a:chOff x="2584284" y="1110386"/>
            <a:chExt cx="2483166" cy="1907607"/>
          </a:xfrm>
        </p:grpSpPr>
        <p:cxnSp>
          <p:nvCxnSpPr>
            <p:cNvPr id="19" name="Straight Connector 18"/>
            <p:cNvCxnSpPr/>
            <p:nvPr/>
          </p:nvCxnSpPr>
          <p:spPr>
            <a:xfrm rot="10800000">
              <a:off x="3205409" y="2748807"/>
              <a:ext cx="1527048" cy="137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3185089" y="2047927"/>
              <a:ext cx="1527048" cy="80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3"/>
            <p:cNvGrpSpPr/>
            <p:nvPr/>
          </p:nvGrpSpPr>
          <p:grpSpPr>
            <a:xfrm rot="7446387">
              <a:off x="3764038" y="1726169"/>
              <a:ext cx="606569" cy="93082"/>
              <a:chOff x="7060147" y="3127375"/>
              <a:chExt cx="591230" cy="60325"/>
            </a:xfrm>
          </p:grpSpPr>
          <p:grpSp>
            <p:nvGrpSpPr>
              <p:cNvPr id="45" name="Group 17"/>
              <p:cNvGrpSpPr/>
              <p:nvPr/>
            </p:nvGrpSpPr>
            <p:grpSpPr>
              <a:xfrm>
                <a:off x="7060147" y="3127375"/>
                <a:ext cx="298784" cy="60325"/>
                <a:chOff x="7060153" y="3127375"/>
                <a:chExt cx="551295" cy="60325"/>
              </a:xfrm>
            </p:grpSpPr>
            <p:cxnSp>
              <p:nvCxnSpPr>
                <p:cNvPr id="51" name="Curved Connector 23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urved Connector 51"/>
                <p:cNvCxnSpPr/>
                <p:nvPr/>
              </p:nvCxnSpPr>
              <p:spPr>
                <a:xfrm rot="10800000" flipV="1">
                  <a:off x="7191375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urved Connector 52"/>
                <p:cNvCxnSpPr/>
                <p:nvPr/>
              </p:nvCxnSpPr>
              <p:spPr>
                <a:xfrm>
                  <a:off x="7336378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urved Connector 53"/>
                <p:cNvCxnSpPr/>
                <p:nvPr/>
              </p:nvCxnSpPr>
              <p:spPr>
                <a:xfrm rot="10800000" flipV="1">
                  <a:off x="7463270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8"/>
              <p:cNvGrpSpPr/>
              <p:nvPr/>
            </p:nvGrpSpPr>
            <p:grpSpPr>
              <a:xfrm>
                <a:off x="7355769" y="3127375"/>
                <a:ext cx="295608" cy="60325"/>
                <a:chOff x="7060153" y="3127375"/>
                <a:chExt cx="545436" cy="60325"/>
              </a:xfrm>
            </p:grpSpPr>
            <p:cxnSp>
              <p:nvCxnSpPr>
                <p:cNvPr id="47" name="Curved Connector 46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urved Connector 47"/>
                <p:cNvCxnSpPr/>
                <p:nvPr/>
              </p:nvCxnSpPr>
              <p:spPr>
                <a:xfrm rot="10800000" flipV="1">
                  <a:off x="7185517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urved Connector 48"/>
                <p:cNvCxnSpPr/>
                <p:nvPr/>
              </p:nvCxnSpPr>
              <p:spPr>
                <a:xfrm>
                  <a:off x="7330519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urved Connector 49"/>
                <p:cNvCxnSpPr/>
                <p:nvPr/>
              </p:nvCxnSpPr>
              <p:spPr>
                <a:xfrm rot="10800000" flipV="1">
                  <a:off x="7457412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" name="Straight Connector 19"/>
            <p:cNvCxnSpPr/>
            <p:nvPr/>
          </p:nvCxnSpPr>
          <p:spPr>
            <a:xfrm flipV="1">
              <a:off x="4271590" y="1495521"/>
              <a:ext cx="509124" cy="527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270716" y="1222706"/>
              <a:ext cx="509999" cy="3271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910855" y="1110386"/>
              <a:ext cx="101600" cy="165100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4654172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2584284" y="2286041"/>
              <a:ext cx="152400" cy="152400"/>
            </a:xfrm>
            <a:prstGeom prst="rect">
              <a:avLst/>
            </a:prstGeom>
          </p:spPr>
        </p:pic>
        <p:grpSp>
          <p:nvGrpSpPr>
            <p:cNvPr id="27" name="Group 92"/>
            <p:cNvGrpSpPr/>
            <p:nvPr/>
          </p:nvGrpSpPr>
          <p:grpSpPr>
            <a:xfrm rot="10800000">
              <a:off x="3372006" y="2031300"/>
              <a:ext cx="1123340" cy="450815"/>
              <a:chOff x="2006187" y="4436844"/>
              <a:chExt cx="1123340" cy="450815"/>
            </a:xfrm>
          </p:grpSpPr>
          <p:grpSp>
            <p:nvGrpSpPr>
              <p:cNvPr id="40" name="Group 37"/>
              <p:cNvGrpSpPr/>
              <p:nvPr/>
            </p:nvGrpSpPr>
            <p:grpSpPr>
              <a:xfrm>
                <a:off x="2006187" y="4436844"/>
                <a:ext cx="1106573" cy="450815"/>
                <a:chOff x="2590184" y="3378270"/>
                <a:chExt cx="1106573" cy="450815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2590184" y="3378270"/>
                  <a:ext cx="1106573" cy="450815"/>
                </a:xfrm>
                <a:custGeom>
                  <a:avLst/>
                  <a:gdLst>
                    <a:gd name="connsiteX0" fmla="*/ 6966 w 1106573"/>
                    <a:gd name="connsiteY0" fmla="*/ 450815 h 450815"/>
                    <a:gd name="connsiteX1" fmla="*/ 3791 w 1106573"/>
                    <a:gd name="connsiteY1" fmla="*/ 422240 h 450815"/>
                    <a:gd name="connsiteX2" fmla="*/ 616 w 1106573"/>
                    <a:gd name="connsiteY2" fmla="*/ 409540 h 450815"/>
                    <a:gd name="connsiteX3" fmla="*/ 3791 w 1106573"/>
                    <a:gd name="connsiteY3" fmla="*/ 368265 h 450815"/>
                    <a:gd name="connsiteX4" fmla="*/ 13316 w 1106573"/>
                    <a:gd name="connsiteY4" fmla="*/ 365090 h 450815"/>
                    <a:gd name="connsiteX5" fmla="*/ 149841 w 1106573"/>
                    <a:gd name="connsiteY5" fmla="*/ 358740 h 450815"/>
                    <a:gd name="connsiteX6" fmla="*/ 156191 w 1106573"/>
                    <a:gd name="connsiteY6" fmla="*/ 349215 h 450815"/>
                    <a:gd name="connsiteX7" fmla="*/ 156191 w 1106573"/>
                    <a:gd name="connsiteY7" fmla="*/ 307940 h 450815"/>
                    <a:gd name="connsiteX8" fmla="*/ 149841 w 1106573"/>
                    <a:gd name="connsiteY8" fmla="*/ 298415 h 450815"/>
                    <a:gd name="connsiteX9" fmla="*/ 143491 w 1106573"/>
                    <a:gd name="connsiteY9" fmla="*/ 285715 h 450815"/>
                    <a:gd name="connsiteX10" fmla="*/ 137141 w 1106573"/>
                    <a:gd name="connsiteY10" fmla="*/ 263490 h 450815"/>
                    <a:gd name="connsiteX11" fmla="*/ 127616 w 1106573"/>
                    <a:gd name="connsiteY11" fmla="*/ 238090 h 450815"/>
                    <a:gd name="connsiteX12" fmla="*/ 133966 w 1106573"/>
                    <a:gd name="connsiteY12" fmla="*/ 215865 h 450815"/>
                    <a:gd name="connsiteX13" fmla="*/ 162541 w 1106573"/>
                    <a:gd name="connsiteY13" fmla="*/ 199990 h 450815"/>
                    <a:gd name="connsiteX14" fmla="*/ 191116 w 1106573"/>
                    <a:gd name="connsiteY14" fmla="*/ 203165 h 450815"/>
                    <a:gd name="connsiteX15" fmla="*/ 200641 w 1106573"/>
                    <a:gd name="connsiteY15" fmla="*/ 206340 h 450815"/>
                    <a:gd name="connsiteX16" fmla="*/ 210166 w 1106573"/>
                    <a:gd name="connsiteY16" fmla="*/ 215865 h 450815"/>
                    <a:gd name="connsiteX17" fmla="*/ 235566 w 1106573"/>
                    <a:gd name="connsiteY17" fmla="*/ 222215 h 450815"/>
                    <a:gd name="connsiteX18" fmla="*/ 245091 w 1106573"/>
                    <a:gd name="connsiteY18" fmla="*/ 225390 h 450815"/>
                    <a:gd name="connsiteX19" fmla="*/ 292716 w 1106573"/>
                    <a:gd name="connsiteY19" fmla="*/ 222215 h 450815"/>
                    <a:gd name="connsiteX20" fmla="*/ 308591 w 1106573"/>
                    <a:gd name="connsiteY20" fmla="*/ 206340 h 450815"/>
                    <a:gd name="connsiteX21" fmla="*/ 318116 w 1106573"/>
                    <a:gd name="connsiteY21" fmla="*/ 196815 h 450815"/>
                    <a:gd name="connsiteX22" fmla="*/ 321291 w 1106573"/>
                    <a:gd name="connsiteY22" fmla="*/ 187290 h 450815"/>
                    <a:gd name="connsiteX23" fmla="*/ 311766 w 1106573"/>
                    <a:gd name="connsiteY23" fmla="*/ 152365 h 450815"/>
                    <a:gd name="connsiteX24" fmla="*/ 299066 w 1106573"/>
                    <a:gd name="connsiteY24" fmla="*/ 146015 h 450815"/>
                    <a:gd name="connsiteX25" fmla="*/ 286366 w 1106573"/>
                    <a:gd name="connsiteY25" fmla="*/ 123790 h 450815"/>
                    <a:gd name="connsiteX26" fmla="*/ 289541 w 1106573"/>
                    <a:gd name="connsiteY26" fmla="*/ 101565 h 450815"/>
                    <a:gd name="connsiteX27" fmla="*/ 302241 w 1106573"/>
                    <a:gd name="connsiteY27" fmla="*/ 95215 h 450815"/>
                    <a:gd name="connsiteX28" fmla="*/ 321291 w 1106573"/>
                    <a:gd name="connsiteY28" fmla="*/ 85690 h 450815"/>
                    <a:gd name="connsiteX29" fmla="*/ 343516 w 1106573"/>
                    <a:gd name="connsiteY29" fmla="*/ 88865 h 450815"/>
                    <a:gd name="connsiteX30" fmla="*/ 372091 w 1106573"/>
                    <a:gd name="connsiteY30" fmla="*/ 92040 h 450815"/>
                    <a:gd name="connsiteX31" fmla="*/ 400666 w 1106573"/>
                    <a:gd name="connsiteY31" fmla="*/ 104740 h 450815"/>
                    <a:gd name="connsiteX32" fmla="*/ 432416 w 1106573"/>
                    <a:gd name="connsiteY32" fmla="*/ 114265 h 450815"/>
                    <a:gd name="connsiteX33" fmla="*/ 441941 w 1106573"/>
                    <a:gd name="connsiteY33" fmla="*/ 120615 h 450815"/>
                    <a:gd name="connsiteX34" fmla="*/ 448291 w 1106573"/>
                    <a:gd name="connsiteY34" fmla="*/ 130140 h 450815"/>
                    <a:gd name="connsiteX35" fmla="*/ 476866 w 1106573"/>
                    <a:gd name="connsiteY35" fmla="*/ 123790 h 450815"/>
                    <a:gd name="connsiteX36" fmla="*/ 489566 w 1106573"/>
                    <a:gd name="connsiteY36" fmla="*/ 101565 h 450815"/>
                    <a:gd name="connsiteX37" fmla="*/ 505441 w 1106573"/>
                    <a:gd name="connsiteY37" fmla="*/ 82515 h 450815"/>
                    <a:gd name="connsiteX38" fmla="*/ 511791 w 1106573"/>
                    <a:gd name="connsiteY38" fmla="*/ 72990 h 450815"/>
                    <a:gd name="connsiteX39" fmla="*/ 518141 w 1106573"/>
                    <a:gd name="connsiteY39" fmla="*/ 50765 h 450815"/>
                    <a:gd name="connsiteX40" fmla="*/ 521316 w 1106573"/>
                    <a:gd name="connsiteY40" fmla="*/ 31715 h 450815"/>
                    <a:gd name="connsiteX41" fmla="*/ 527666 w 1106573"/>
                    <a:gd name="connsiteY41" fmla="*/ 22190 h 450815"/>
                    <a:gd name="connsiteX42" fmla="*/ 530841 w 1106573"/>
                    <a:gd name="connsiteY42" fmla="*/ 12665 h 450815"/>
                    <a:gd name="connsiteX43" fmla="*/ 540366 w 1106573"/>
                    <a:gd name="connsiteY43" fmla="*/ 9490 h 450815"/>
                    <a:gd name="connsiteX44" fmla="*/ 553066 w 1106573"/>
                    <a:gd name="connsiteY44" fmla="*/ 3140 h 450815"/>
                    <a:gd name="connsiteX45" fmla="*/ 600691 w 1106573"/>
                    <a:gd name="connsiteY45" fmla="*/ 12665 h 450815"/>
                    <a:gd name="connsiteX46" fmla="*/ 613391 w 1106573"/>
                    <a:gd name="connsiteY46" fmla="*/ 31715 h 450815"/>
                    <a:gd name="connsiteX47" fmla="*/ 619741 w 1106573"/>
                    <a:gd name="connsiteY47" fmla="*/ 41240 h 450815"/>
                    <a:gd name="connsiteX48" fmla="*/ 626091 w 1106573"/>
                    <a:gd name="connsiteY48" fmla="*/ 85690 h 450815"/>
                    <a:gd name="connsiteX49" fmla="*/ 632441 w 1106573"/>
                    <a:gd name="connsiteY49" fmla="*/ 104740 h 450815"/>
                    <a:gd name="connsiteX50" fmla="*/ 651491 w 1106573"/>
                    <a:gd name="connsiteY50" fmla="*/ 120615 h 450815"/>
                    <a:gd name="connsiteX51" fmla="*/ 661016 w 1106573"/>
                    <a:gd name="connsiteY51" fmla="*/ 123790 h 450815"/>
                    <a:gd name="connsiteX52" fmla="*/ 705466 w 1106573"/>
                    <a:gd name="connsiteY52" fmla="*/ 120615 h 450815"/>
                    <a:gd name="connsiteX53" fmla="*/ 708641 w 1106573"/>
                    <a:gd name="connsiteY53" fmla="*/ 111090 h 450815"/>
                    <a:gd name="connsiteX54" fmla="*/ 724516 w 1106573"/>
                    <a:gd name="connsiteY54" fmla="*/ 95215 h 450815"/>
                    <a:gd name="connsiteX55" fmla="*/ 737216 w 1106573"/>
                    <a:gd name="connsiteY55" fmla="*/ 92040 h 450815"/>
                    <a:gd name="connsiteX56" fmla="*/ 749916 w 1106573"/>
                    <a:gd name="connsiteY56" fmla="*/ 85690 h 450815"/>
                    <a:gd name="connsiteX57" fmla="*/ 775316 w 1106573"/>
                    <a:gd name="connsiteY57" fmla="*/ 79340 h 450815"/>
                    <a:gd name="connsiteX58" fmla="*/ 784841 w 1106573"/>
                    <a:gd name="connsiteY58" fmla="*/ 76165 h 450815"/>
                    <a:gd name="connsiteX59" fmla="*/ 813416 w 1106573"/>
                    <a:gd name="connsiteY59" fmla="*/ 79340 h 450815"/>
                    <a:gd name="connsiteX60" fmla="*/ 816591 w 1106573"/>
                    <a:gd name="connsiteY60" fmla="*/ 88865 h 450815"/>
                    <a:gd name="connsiteX61" fmla="*/ 829291 w 1106573"/>
                    <a:gd name="connsiteY61" fmla="*/ 107915 h 450815"/>
                    <a:gd name="connsiteX62" fmla="*/ 826116 w 1106573"/>
                    <a:gd name="connsiteY62" fmla="*/ 184115 h 450815"/>
                    <a:gd name="connsiteX63" fmla="*/ 822941 w 1106573"/>
                    <a:gd name="connsiteY63" fmla="*/ 193640 h 450815"/>
                    <a:gd name="connsiteX64" fmla="*/ 826116 w 1106573"/>
                    <a:gd name="connsiteY64" fmla="*/ 266665 h 450815"/>
                    <a:gd name="connsiteX65" fmla="*/ 835641 w 1106573"/>
                    <a:gd name="connsiteY65" fmla="*/ 269840 h 450815"/>
                    <a:gd name="connsiteX66" fmla="*/ 892791 w 1106573"/>
                    <a:gd name="connsiteY66" fmla="*/ 266665 h 450815"/>
                    <a:gd name="connsiteX67" fmla="*/ 915016 w 1106573"/>
                    <a:gd name="connsiteY67" fmla="*/ 257140 h 450815"/>
                    <a:gd name="connsiteX68" fmla="*/ 934066 w 1106573"/>
                    <a:gd name="connsiteY68" fmla="*/ 247615 h 450815"/>
                    <a:gd name="connsiteX69" fmla="*/ 1022966 w 1106573"/>
                    <a:gd name="connsiteY69" fmla="*/ 250790 h 450815"/>
                    <a:gd name="connsiteX70" fmla="*/ 1035666 w 1106573"/>
                    <a:gd name="connsiteY70" fmla="*/ 257140 h 450815"/>
                    <a:gd name="connsiteX71" fmla="*/ 1042016 w 1106573"/>
                    <a:gd name="connsiteY71" fmla="*/ 269840 h 450815"/>
                    <a:gd name="connsiteX72" fmla="*/ 1038841 w 1106573"/>
                    <a:gd name="connsiteY72" fmla="*/ 330165 h 450815"/>
                    <a:gd name="connsiteX73" fmla="*/ 1032491 w 1106573"/>
                    <a:gd name="connsiteY73" fmla="*/ 342865 h 450815"/>
                    <a:gd name="connsiteX74" fmla="*/ 1029316 w 1106573"/>
                    <a:gd name="connsiteY74" fmla="*/ 352390 h 450815"/>
                    <a:gd name="connsiteX75" fmla="*/ 1019791 w 1106573"/>
                    <a:gd name="connsiteY75" fmla="*/ 371440 h 450815"/>
                    <a:gd name="connsiteX76" fmla="*/ 1022966 w 1106573"/>
                    <a:gd name="connsiteY76" fmla="*/ 422240 h 450815"/>
                    <a:gd name="connsiteX77" fmla="*/ 1029316 w 1106573"/>
                    <a:gd name="connsiteY77" fmla="*/ 431765 h 450815"/>
                    <a:gd name="connsiteX78" fmla="*/ 1105516 w 1106573"/>
                    <a:gd name="connsiteY78" fmla="*/ 438115 h 45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106573" h="450815">
                      <a:moveTo>
                        <a:pt x="6966" y="450815"/>
                      </a:moveTo>
                      <a:cubicBezTo>
                        <a:pt x="5908" y="441290"/>
                        <a:pt x="5248" y="431712"/>
                        <a:pt x="3791" y="422240"/>
                      </a:cubicBezTo>
                      <a:cubicBezTo>
                        <a:pt x="3127" y="417927"/>
                        <a:pt x="616" y="413904"/>
                        <a:pt x="616" y="409540"/>
                      </a:cubicBezTo>
                      <a:cubicBezTo>
                        <a:pt x="616" y="395741"/>
                        <a:pt x="0" y="381533"/>
                        <a:pt x="3791" y="368265"/>
                      </a:cubicBezTo>
                      <a:cubicBezTo>
                        <a:pt x="4710" y="365047"/>
                        <a:pt x="9976" y="365308"/>
                        <a:pt x="13316" y="365090"/>
                      </a:cubicBezTo>
                      <a:cubicBezTo>
                        <a:pt x="58777" y="362125"/>
                        <a:pt x="104333" y="360857"/>
                        <a:pt x="149841" y="358740"/>
                      </a:cubicBezTo>
                      <a:cubicBezTo>
                        <a:pt x="151958" y="355565"/>
                        <a:pt x="154484" y="352628"/>
                        <a:pt x="156191" y="349215"/>
                      </a:cubicBezTo>
                      <a:cubicBezTo>
                        <a:pt x="162774" y="336049"/>
                        <a:pt x="159557" y="322525"/>
                        <a:pt x="156191" y="307940"/>
                      </a:cubicBezTo>
                      <a:cubicBezTo>
                        <a:pt x="155333" y="304222"/>
                        <a:pt x="151734" y="301728"/>
                        <a:pt x="149841" y="298415"/>
                      </a:cubicBezTo>
                      <a:cubicBezTo>
                        <a:pt x="147493" y="294306"/>
                        <a:pt x="145153" y="290147"/>
                        <a:pt x="143491" y="285715"/>
                      </a:cubicBezTo>
                      <a:cubicBezTo>
                        <a:pt x="135435" y="264233"/>
                        <a:pt x="144817" y="281400"/>
                        <a:pt x="137141" y="263490"/>
                      </a:cubicBezTo>
                      <a:cubicBezTo>
                        <a:pt x="127179" y="240246"/>
                        <a:pt x="133470" y="261505"/>
                        <a:pt x="127616" y="238090"/>
                      </a:cubicBezTo>
                      <a:cubicBezTo>
                        <a:pt x="127643" y="237980"/>
                        <a:pt x="132448" y="217383"/>
                        <a:pt x="133966" y="215865"/>
                      </a:cubicBezTo>
                      <a:cubicBezTo>
                        <a:pt x="144883" y="204948"/>
                        <a:pt x="150563" y="203983"/>
                        <a:pt x="162541" y="199990"/>
                      </a:cubicBezTo>
                      <a:cubicBezTo>
                        <a:pt x="172066" y="201048"/>
                        <a:pt x="181663" y="201589"/>
                        <a:pt x="191116" y="203165"/>
                      </a:cubicBezTo>
                      <a:cubicBezTo>
                        <a:pt x="194417" y="203715"/>
                        <a:pt x="197856" y="204484"/>
                        <a:pt x="200641" y="206340"/>
                      </a:cubicBezTo>
                      <a:cubicBezTo>
                        <a:pt x="204377" y="208831"/>
                        <a:pt x="206078" y="214007"/>
                        <a:pt x="210166" y="215865"/>
                      </a:cubicBezTo>
                      <a:cubicBezTo>
                        <a:pt x="218111" y="219476"/>
                        <a:pt x="227287" y="219455"/>
                        <a:pt x="235566" y="222215"/>
                      </a:cubicBezTo>
                      <a:lnTo>
                        <a:pt x="245091" y="225390"/>
                      </a:lnTo>
                      <a:cubicBezTo>
                        <a:pt x="260966" y="224332"/>
                        <a:pt x="277022" y="224831"/>
                        <a:pt x="292716" y="222215"/>
                      </a:cubicBezTo>
                      <a:cubicBezTo>
                        <a:pt x="301729" y="220713"/>
                        <a:pt x="303811" y="212075"/>
                        <a:pt x="308591" y="206340"/>
                      </a:cubicBezTo>
                      <a:cubicBezTo>
                        <a:pt x="311466" y="202891"/>
                        <a:pt x="314941" y="199990"/>
                        <a:pt x="318116" y="196815"/>
                      </a:cubicBezTo>
                      <a:cubicBezTo>
                        <a:pt x="319174" y="193640"/>
                        <a:pt x="321291" y="190637"/>
                        <a:pt x="321291" y="187290"/>
                      </a:cubicBezTo>
                      <a:cubicBezTo>
                        <a:pt x="321291" y="177665"/>
                        <a:pt x="321217" y="160241"/>
                        <a:pt x="311766" y="152365"/>
                      </a:cubicBezTo>
                      <a:cubicBezTo>
                        <a:pt x="308130" y="149335"/>
                        <a:pt x="303299" y="148132"/>
                        <a:pt x="299066" y="146015"/>
                      </a:cubicBezTo>
                      <a:cubicBezTo>
                        <a:pt x="296244" y="141782"/>
                        <a:pt x="286790" y="128454"/>
                        <a:pt x="286366" y="123790"/>
                      </a:cubicBezTo>
                      <a:cubicBezTo>
                        <a:pt x="285688" y="116337"/>
                        <a:pt x="285907" y="108107"/>
                        <a:pt x="289541" y="101565"/>
                      </a:cubicBezTo>
                      <a:cubicBezTo>
                        <a:pt x="291840" y="97428"/>
                        <a:pt x="298132" y="97563"/>
                        <a:pt x="302241" y="95215"/>
                      </a:cubicBezTo>
                      <a:cubicBezTo>
                        <a:pt x="319475" y="85367"/>
                        <a:pt x="303827" y="91511"/>
                        <a:pt x="321291" y="85690"/>
                      </a:cubicBezTo>
                      <a:lnTo>
                        <a:pt x="343516" y="88865"/>
                      </a:lnTo>
                      <a:cubicBezTo>
                        <a:pt x="353026" y="90054"/>
                        <a:pt x="362720" y="90032"/>
                        <a:pt x="372091" y="92040"/>
                      </a:cubicBezTo>
                      <a:cubicBezTo>
                        <a:pt x="385607" y="94936"/>
                        <a:pt x="388477" y="100169"/>
                        <a:pt x="400666" y="104740"/>
                      </a:cubicBezTo>
                      <a:cubicBezTo>
                        <a:pt x="410808" y="108543"/>
                        <a:pt x="423111" y="108062"/>
                        <a:pt x="432416" y="114265"/>
                      </a:cubicBezTo>
                      <a:lnTo>
                        <a:pt x="441941" y="120615"/>
                      </a:lnTo>
                      <a:cubicBezTo>
                        <a:pt x="444058" y="123790"/>
                        <a:pt x="445311" y="127756"/>
                        <a:pt x="448291" y="130140"/>
                      </a:cubicBezTo>
                      <a:cubicBezTo>
                        <a:pt x="458391" y="138220"/>
                        <a:pt x="468753" y="129199"/>
                        <a:pt x="476866" y="123790"/>
                      </a:cubicBezTo>
                      <a:cubicBezTo>
                        <a:pt x="483104" y="105077"/>
                        <a:pt x="475836" y="123533"/>
                        <a:pt x="489566" y="101565"/>
                      </a:cubicBezTo>
                      <a:cubicBezTo>
                        <a:pt x="501075" y="83150"/>
                        <a:pt x="489194" y="93346"/>
                        <a:pt x="505441" y="82515"/>
                      </a:cubicBezTo>
                      <a:cubicBezTo>
                        <a:pt x="507558" y="79340"/>
                        <a:pt x="510084" y="76403"/>
                        <a:pt x="511791" y="72990"/>
                      </a:cubicBezTo>
                      <a:cubicBezTo>
                        <a:pt x="513808" y="68955"/>
                        <a:pt x="517463" y="54156"/>
                        <a:pt x="518141" y="50765"/>
                      </a:cubicBezTo>
                      <a:cubicBezTo>
                        <a:pt x="519404" y="44452"/>
                        <a:pt x="519280" y="37822"/>
                        <a:pt x="521316" y="31715"/>
                      </a:cubicBezTo>
                      <a:cubicBezTo>
                        <a:pt x="522523" y="28095"/>
                        <a:pt x="525959" y="25603"/>
                        <a:pt x="527666" y="22190"/>
                      </a:cubicBezTo>
                      <a:cubicBezTo>
                        <a:pt x="529163" y="19197"/>
                        <a:pt x="528474" y="15032"/>
                        <a:pt x="530841" y="12665"/>
                      </a:cubicBezTo>
                      <a:cubicBezTo>
                        <a:pt x="533208" y="10298"/>
                        <a:pt x="537290" y="10808"/>
                        <a:pt x="540366" y="9490"/>
                      </a:cubicBezTo>
                      <a:cubicBezTo>
                        <a:pt x="544716" y="7626"/>
                        <a:pt x="548833" y="5257"/>
                        <a:pt x="553066" y="3140"/>
                      </a:cubicBezTo>
                      <a:cubicBezTo>
                        <a:pt x="564755" y="4114"/>
                        <a:pt x="589609" y="0"/>
                        <a:pt x="600691" y="12665"/>
                      </a:cubicBezTo>
                      <a:cubicBezTo>
                        <a:pt x="605717" y="18408"/>
                        <a:pt x="609158" y="25365"/>
                        <a:pt x="613391" y="31715"/>
                      </a:cubicBezTo>
                      <a:lnTo>
                        <a:pt x="619741" y="41240"/>
                      </a:lnTo>
                      <a:cubicBezTo>
                        <a:pt x="620681" y="48758"/>
                        <a:pt x="623802" y="76535"/>
                        <a:pt x="626091" y="85690"/>
                      </a:cubicBezTo>
                      <a:cubicBezTo>
                        <a:pt x="627714" y="92184"/>
                        <a:pt x="627708" y="100007"/>
                        <a:pt x="632441" y="104740"/>
                      </a:cubicBezTo>
                      <a:cubicBezTo>
                        <a:pt x="639463" y="111762"/>
                        <a:pt x="642650" y="116195"/>
                        <a:pt x="651491" y="120615"/>
                      </a:cubicBezTo>
                      <a:cubicBezTo>
                        <a:pt x="654484" y="122112"/>
                        <a:pt x="657841" y="122732"/>
                        <a:pt x="661016" y="123790"/>
                      </a:cubicBezTo>
                      <a:cubicBezTo>
                        <a:pt x="675833" y="122732"/>
                        <a:pt x="691113" y="124442"/>
                        <a:pt x="705466" y="120615"/>
                      </a:cubicBezTo>
                      <a:cubicBezTo>
                        <a:pt x="708700" y="119753"/>
                        <a:pt x="707144" y="114083"/>
                        <a:pt x="708641" y="111090"/>
                      </a:cubicBezTo>
                      <a:cubicBezTo>
                        <a:pt x="712489" y="103393"/>
                        <a:pt x="716434" y="98679"/>
                        <a:pt x="724516" y="95215"/>
                      </a:cubicBezTo>
                      <a:cubicBezTo>
                        <a:pt x="728527" y="93496"/>
                        <a:pt x="733130" y="93572"/>
                        <a:pt x="737216" y="92040"/>
                      </a:cubicBezTo>
                      <a:cubicBezTo>
                        <a:pt x="741648" y="90378"/>
                        <a:pt x="745426" y="87187"/>
                        <a:pt x="749916" y="85690"/>
                      </a:cubicBezTo>
                      <a:cubicBezTo>
                        <a:pt x="758195" y="82930"/>
                        <a:pt x="767037" y="82100"/>
                        <a:pt x="775316" y="79340"/>
                      </a:cubicBezTo>
                      <a:lnTo>
                        <a:pt x="784841" y="76165"/>
                      </a:lnTo>
                      <a:cubicBezTo>
                        <a:pt x="794366" y="77223"/>
                        <a:pt x="804518" y="75781"/>
                        <a:pt x="813416" y="79340"/>
                      </a:cubicBezTo>
                      <a:cubicBezTo>
                        <a:pt x="816523" y="80583"/>
                        <a:pt x="814966" y="85939"/>
                        <a:pt x="816591" y="88865"/>
                      </a:cubicBezTo>
                      <a:cubicBezTo>
                        <a:pt x="820297" y="95536"/>
                        <a:pt x="829291" y="107915"/>
                        <a:pt x="829291" y="107915"/>
                      </a:cubicBezTo>
                      <a:cubicBezTo>
                        <a:pt x="828233" y="133315"/>
                        <a:pt x="827994" y="158762"/>
                        <a:pt x="826116" y="184115"/>
                      </a:cubicBezTo>
                      <a:cubicBezTo>
                        <a:pt x="825869" y="187453"/>
                        <a:pt x="822941" y="190293"/>
                        <a:pt x="822941" y="193640"/>
                      </a:cubicBezTo>
                      <a:cubicBezTo>
                        <a:pt x="822941" y="218005"/>
                        <a:pt x="822110" y="242632"/>
                        <a:pt x="826116" y="266665"/>
                      </a:cubicBezTo>
                      <a:cubicBezTo>
                        <a:pt x="826666" y="269966"/>
                        <a:pt x="832466" y="268782"/>
                        <a:pt x="835641" y="269840"/>
                      </a:cubicBezTo>
                      <a:cubicBezTo>
                        <a:pt x="854691" y="268782"/>
                        <a:pt x="873790" y="268392"/>
                        <a:pt x="892791" y="266665"/>
                      </a:cubicBezTo>
                      <a:cubicBezTo>
                        <a:pt x="908944" y="265197"/>
                        <a:pt x="902078" y="263609"/>
                        <a:pt x="915016" y="257140"/>
                      </a:cubicBezTo>
                      <a:cubicBezTo>
                        <a:pt x="941306" y="243995"/>
                        <a:pt x="906769" y="265813"/>
                        <a:pt x="934066" y="247615"/>
                      </a:cubicBezTo>
                      <a:cubicBezTo>
                        <a:pt x="963699" y="248673"/>
                        <a:pt x="993443" y="248022"/>
                        <a:pt x="1022966" y="250790"/>
                      </a:cubicBezTo>
                      <a:cubicBezTo>
                        <a:pt x="1027678" y="251232"/>
                        <a:pt x="1032319" y="253793"/>
                        <a:pt x="1035666" y="257140"/>
                      </a:cubicBezTo>
                      <a:cubicBezTo>
                        <a:pt x="1039013" y="260487"/>
                        <a:pt x="1039899" y="265607"/>
                        <a:pt x="1042016" y="269840"/>
                      </a:cubicBezTo>
                      <a:cubicBezTo>
                        <a:pt x="1040958" y="289948"/>
                        <a:pt x="1041445" y="310198"/>
                        <a:pt x="1038841" y="330165"/>
                      </a:cubicBezTo>
                      <a:cubicBezTo>
                        <a:pt x="1038229" y="334858"/>
                        <a:pt x="1034355" y="338515"/>
                        <a:pt x="1032491" y="342865"/>
                      </a:cubicBezTo>
                      <a:cubicBezTo>
                        <a:pt x="1031173" y="345941"/>
                        <a:pt x="1030813" y="349397"/>
                        <a:pt x="1029316" y="352390"/>
                      </a:cubicBezTo>
                      <a:cubicBezTo>
                        <a:pt x="1017006" y="377009"/>
                        <a:pt x="1027771" y="347499"/>
                        <a:pt x="1019791" y="371440"/>
                      </a:cubicBezTo>
                      <a:cubicBezTo>
                        <a:pt x="1020849" y="388373"/>
                        <a:pt x="1020320" y="405481"/>
                        <a:pt x="1022966" y="422240"/>
                      </a:cubicBezTo>
                      <a:cubicBezTo>
                        <a:pt x="1023561" y="426009"/>
                        <a:pt x="1025544" y="431185"/>
                        <a:pt x="1029316" y="431765"/>
                      </a:cubicBezTo>
                      <a:cubicBezTo>
                        <a:pt x="1106573" y="443651"/>
                        <a:pt x="1105516" y="409157"/>
                        <a:pt x="1105516" y="43811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>
                  <a:spLocks noChangeAspect="1"/>
                </p:cNvSpPr>
                <p:nvPr/>
              </p:nvSpPr>
              <p:spPr>
                <a:xfrm flipH="1" flipV="1">
                  <a:off x="3496467" y="36194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 flipH="1" flipV="1">
                  <a:off x="3604417" y="37210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2006187" y="4868607"/>
                <a:ext cx="112334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563980" y="2482116"/>
              <a:ext cx="215900" cy="15240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3567113" y="1631950"/>
              <a:ext cx="342900" cy="190500"/>
            </a:xfrm>
            <a:prstGeom prst="rect">
              <a:avLst/>
            </a:prstGeom>
          </p:spPr>
        </p:pic>
        <p:pic>
          <p:nvPicPr>
            <p:cNvPr id="32" name="Picture 3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910855" y="1381221"/>
              <a:ext cx="101600" cy="165100"/>
            </a:xfrm>
            <a:prstGeom prst="rect">
              <a:avLst/>
            </a:prstGeom>
          </p:spPr>
        </p:pic>
        <p:pic>
          <p:nvPicPr>
            <p:cNvPr id="33" name="Picture 3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3703955" y="2106295"/>
              <a:ext cx="457200" cy="1778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195883" y="2059940"/>
              <a:ext cx="265176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65723" y="1990090"/>
              <a:ext cx="5502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0800000">
              <a:off x="3249639" y="2047177"/>
              <a:ext cx="210312" cy="15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868747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043316" y="1946510"/>
              <a:ext cx="88900" cy="165100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4023668" y="2105810"/>
            <a:ext cx="1088136" cy="484632"/>
            <a:chOff x="3972043" y="2074838"/>
            <a:chExt cx="1088136" cy="484632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3972043" y="2319365"/>
              <a:ext cx="1088136" cy="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136011" y="2074838"/>
              <a:ext cx="658368" cy="4846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square" tIns="91440" bIns="109728" rtlCol="0" anchor="ctr" anchorCtr="0">
              <a:spAutoFit/>
            </a:bodyPr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cxnSp>
        <p:nvCxnSpPr>
          <p:cNvPr id="67" name="Straight Connector 66"/>
          <p:cNvCxnSpPr/>
          <p:nvPr/>
        </p:nvCxnSpPr>
        <p:spPr>
          <a:xfrm rot="10800000">
            <a:off x="5978246" y="2042927"/>
            <a:ext cx="210312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5312891" y="1106136"/>
            <a:ext cx="2770342" cy="1907607"/>
            <a:chOff x="5312891" y="1106136"/>
            <a:chExt cx="2770342" cy="1907607"/>
          </a:xfrm>
        </p:grpSpPr>
        <p:grpSp>
          <p:nvGrpSpPr>
            <p:cNvPr id="79" name="Group 78"/>
            <p:cNvGrpSpPr/>
            <p:nvPr/>
          </p:nvGrpSpPr>
          <p:grpSpPr>
            <a:xfrm>
              <a:off x="5913696" y="1106136"/>
              <a:ext cx="1827366" cy="1639793"/>
              <a:chOff x="5913696" y="1106136"/>
              <a:chExt cx="1827366" cy="1639793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rot="10800000">
                <a:off x="5934016" y="2744557"/>
                <a:ext cx="1527048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0800000" flipV="1">
                <a:off x="5913696" y="2043677"/>
                <a:ext cx="1527048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19"/>
              <p:cNvCxnSpPr/>
              <p:nvPr/>
            </p:nvCxnSpPr>
            <p:spPr>
              <a:xfrm flipV="1">
                <a:off x="6597619" y="1491271"/>
                <a:ext cx="911702" cy="55321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6597619" y="1218457"/>
                <a:ext cx="911703" cy="82602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7639462" y="1106136"/>
                <a:ext cx="101600" cy="165100"/>
              </a:xfrm>
              <a:prstGeom prst="rect">
                <a:avLst/>
              </a:prstGeom>
            </p:spPr>
          </p:pic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7639462" y="1376971"/>
                <a:ext cx="101600" cy="165100"/>
              </a:xfrm>
              <a:prstGeom prst="rect">
                <a:avLst/>
              </a:prstGeom>
            </p:spPr>
          </p:pic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6548912" y="1992046"/>
                <a:ext cx="105209" cy="1052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312891" y="1743654"/>
              <a:ext cx="697741" cy="1270089"/>
              <a:chOff x="5312891" y="1743654"/>
              <a:chExt cx="697741" cy="1270089"/>
            </a:xfrm>
          </p:grpSpPr>
          <p:pic>
            <p:nvPicPr>
              <p:cNvPr id="64" name="Picture 6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5312891" y="2281791"/>
                <a:ext cx="152400" cy="152400"/>
              </a:xfrm>
              <a:prstGeom prst="rect">
                <a:avLst/>
              </a:prstGeom>
            </p:spPr>
          </p:pic>
          <p:sp>
            <p:nvSpPr>
              <p:cNvPr id="68" name="Oval 67"/>
              <p:cNvSpPr/>
              <p:nvPr/>
            </p:nvSpPr>
            <p:spPr>
              <a:xfrm>
                <a:off x="5597354" y="1743654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771923" y="1942260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74" name="Picture 7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5754053" y="2713038"/>
                <a:ext cx="114300" cy="101600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7382779" y="1743654"/>
              <a:ext cx="700454" cy="1270089"/>
              <a:chOff x="7382779" y="1743654"/>
              <a:chExt cx="700454" cy="1270089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7382779" y="1743654"/>
                <a:ext cx="413278" cy="127008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7535322" y="1928689"/>
                <a:ext cx="114300" cy="165100"/>
              </a:xfrm>
              <a:prstGeom prst="rect">
                <a:avLst/>
              </a:prstGeom>
            </p:spPr>
          </p:pic>
          <p:pic>
            <p:nvPicPr>
              <p:cNvPr id="75" name="Picture 7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7534129" y="2709740"/>
                <a:ext cx="114300" cy="101600"/>
              </a:xfrm>
              <a:prstGeom prst="rect">
                <a:avLst/>
              </a:prstGeom>
            </p:spPr>
          </p:pic>
          <p:pic>
            <p:nvPicPr>
              <p:cNvPr id="76" name="Picture 7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1"/>
                  <a:stretch>
                    <a:fillRect/>
                  </a:stretch>
                </p:blipFill>
              </mc:Choice>
              <mc:Fallback>
                <p:blipFill>
                  <a:blip r:embed="rId22"/>
                  <a:stretch>
                    <a:fillRect/>
                  </a:stretch>
                </p:blipFill>
              </mc:Fallback>
            </mc:AlternateContent>
            <p:spPr>
              <a:xfrm>
                <a:off x="7968933" y="2286000"/>
                <a:ext cx="114300" cy="101600"/>
              </a:xfrm>
              <a:prstGeom prst="rect">
                <a:avLst/>
              </a:prstGeom>
            </p:spPr>
          </p:pic>
        </p:grpSp>
      </p:grpSp>
      <p:pic>
        <p:nvPicPr>
          <p:cNvPr id="82" name="Picture 8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1300790" y="2692718"/>
            <a:ext cx="114300" cy="10160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082059" y="1908369"/>
            <a:ext cx="114300" cy="1651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080866" y="2689420"/>
            <a:ext cx="114300" cy="10160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3515670" y="2265680"/>
            <a:ext cx="114300" cy="101600"/>
          </a:xfrm>
          <a:prstGeom prst="rect">
            <a:avLst/>
          </a:prstGeom>
        </p:spPr>
      </p:pic>
      <p:pic>
        <p:nvPicPr>
          <p:cNvPr id="86" name="Picture 8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4294839" y="2271467"/>
            <a:ext cx="431800" cy="165100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2001219" y="3505200"/>
            <a:ext cx="5060557" cy="264160"/>
            <a:chOff x="1767539" y="3525520"/>
            <a:chExt cx="5060557" cy="26416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4999296" y="3637280"/>
              <a:ext cx="1828800" cy="152400"/>
            </a:xfrm>
            <a:prstGeom prst="rect">
              <a:avLst/>
            </a:prstGeom>
          </p:spPr>
        </p:pic>
        <p:pic>
          <p:nvPicPr>
            <p:cNvPr id="87" name="Picture 8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1767539" y="3525520"/>
              <a:ext cx="2959100" cy="254000"/>
            </a:xfrm>
            <a:prstGeom prst="rect">
              <a:avLst/>
            </a:prstGeom>
          </p:spPr>
        </p:pic>
      </p:grpSp>
      <p:cxnSp>
        <p:nvCxnSpPr>
          <p:cNvPr id="89" name="Straight Connector 88"/>
          <p:cNvCxnSpPr/>
          <p:nvPr/>
        </p:nvCxnSpPr>
        <p:spPr>
          <a:xfrm rot="16200000">
            <a:off x="3501136" y="5440108"/>
            <a:ext cx="2121408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roup 289"/>
          <p:cNvGrpSpPr/>
          <p:nvPr/>
        </p:nvGrpSpPr>
        <p:grpSpPr>
          <a:xfrm>
            <a:off x="292305" y="1297341"/>
            <a:ext cx="2587368" cy="1492756"/>
            <a:chOff x="1178003" y="1318253"/>
            <a:chExt cx="2587368" cy="1492756"/>
          </a:xfrm>
        </p:grpSpPr>
        <p:grpSp>
          <p:nvGrpSpPr>
            <p:cNvPr id="288" name="Group 287"/>
            <p:cNvGrpSpPr/>
            <p:nvPr/>
          </p:nvGrpSpPr>
          <p:grpSpPr>
            <a:xfrm>
              <a:off x="1242560" y="1318253"/>
              <a:ext cx="2441448" cy="1492756"/>
              <a:chOff x="1242560" y="1318253"/>
              <a:chExt cx="2441448" cy="149275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rot="10800000">
                <a:off x="1323345" y="2563126"/>
                <a:ext cx="2350008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 flipV="1">
                <a:off x="1242560" y="1583498"/>
                <a:ext cx="2441448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1752116" y="1985749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18" name="Picture 11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009118" y="1984843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2257243" y="1318253"/>
                <a:ext cx="469900" cy="228600"/>
              </a:xfrm>
              <a:prstGeom prst="rect">
                <a:avLst/>
              </a:prstGeom>
            </p:spPr>
          </p:pic>
          <p:pic>
            <p:nvPicPr>
              <p:cNvPr id="133" name="Picture 13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2257243" y="2620509"/>
                <a:ext cx="469900" cy="190500"/>
              </a:xfrm>
              <a:prstGeom prst="rect">
                <a:avLst/>
              </a:prstGeom>
            </p:spPr>
          </p:pic>
          <p:grpSp>
            <p:nvGrpSpPr>
              <p:cNvPr id="242" name="Group 241"/>
              <p:cNvGrpSpPr/>
              <p:nvPr/>
            </p:nvGrpSpPr>
            <p:grpSpPr>
              <a:xfrm>
                <a:off x="2009314" y="1584748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220" name="Group 43"/>
                <p:cNvGrpSpPr/>
                <p:nvPr/>
              </p:nvGrpSpPr>
              <p:grpSpPr>
                <a:xfrm rot="5400000">
                  <a:off x="1530788" y="3627013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221" name="Group 17"/>
                  <p:cNvGrpSpPr/>
                  <p:nvPr/>
                </p:nvGrpSpPr>
                <p:grpSpPr>
                  <a:xfrm>
                    <a:off x="7060163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27" name="Curved Connector 226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Curved Connector 227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Curved Connector 228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Curved Connector 229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2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23" name="Curved Connector 222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Curved Connector 223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Curved Connector 224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Curved Connector 225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31" name="Group 43"/>
                <p:cNvGrpSpPr/>
                <p:nvPr/>
              </p:nvGrpSpPr>
              <p:grpSpPr>
                <a:xfrm rot="5400000">
                  <a:off x="1530786" y="4728241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232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38" name="Curved Connector 23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Curved Connector 238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Curved Connector 239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Curved Connector 240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3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34" name="Curved Connector 23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Curved Connector 234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Curved Connector 235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Curved Connector 236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43" name="Group 242"/>
              <p:cNvGrpSpPr/>
              <p:nvPr/>
            </p:nvGrpSpPr>
            <p:grpSpPr>
              <a:xfrm>
                <a:off x="2869918" y="1585326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244" name="Group 43"/>
                <p:cNvGrpSpPr/>
                <p:nvPr/>
              </p:nvGrpSpPr>
              <p:grpSpPr>
                <a:xfrm rot="5400000">
                  <a:off x="1530792" y="3626962"/>
                  <a:ext cx="1104657" cy="107952"/>
                  <a:chOff x="7060161" y="3127375"/>
                  <a:chExt cx="591216" cy="60325"/>
                </a:xfrm>
              </p:grpSpPr>
              <p:grpSp>
                <p:nvGrpSpPr>
                  <p:cNvPr id="256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62" name="Curved Connector 2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Curved Connector 2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Curved Connector 2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Curved Connector 2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58" name="Curved Connector 2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Curved Connector 2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Curved Connector 2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Curved Connector 2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45" name="Group 43"/>
                <p:cNvGrpSpPr/>
                <p:nvPr/>
              </p:nvGrpSpPr>
              <p:grpSpPr>
                <a:xfrm rot="5400000">
                  <a:off x="1530788" y="472817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246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52" name="Curved Connector 2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Curved Connector 2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Curved Connector 2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Curved Connector 2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48" name="Curved Connector 2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Curved Connector 2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Curved Connector 2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Curved Connector 2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89" name="Group 288"/>
            <p:cNvGrpSpPr/>
            <p:nvPr/>
          </p:nvGrpSpPr>
          <p:grpSpPr>
            <a:xfrm>
              <a:off x="1178003" y="1328831"/>
              <a:ext cx="2587368" cy="1441537"/>
              <a:chOff x="1178003" y="1328831"/>
              <a:chExt cx="2587368" cy="1441537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3352093" y="1328831"/>
                <a:ext cx="413278" cy="1441537"/>
                <a:chOff x="4954875" y="3840683"/>
                <a:chExt cx="413278" cy="1441537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4954875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9" name="Picture 11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9"/>
                    <a:stretch>
                      <a:fillRect/>
                    </a:stretch>
                  </p:blipFill>
                </mc:Choice>
                <mc:Fallback>
                  <p:blipFill>
                    <a:blip r:embed="rId1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4260" y="4024750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1"/>
                    <a:stretch>
                      <a:fillRect/>
                    </a:stretch>
                  </p:blipFill>
                </mc:Choice>
                <mc:Fallback>
                  <p:blipFill>
                    <a:blip r:embed="rId1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5035" y="5005165"/>
                  <a:ext cx="114300" cy="101600"/>
                </a:xfrm>
                <a:prstGeom prst="rect">
                  <a:avLst/>
                </a:prstGeom>
              </p:spPr>
            </p:pic>
          </p:grpSp>
          <p:grpSp>
            <p:nvGrpSpPr>
              <p:cNvPr id="135" name="Group 134"/>
              <p:cNvGrpSpPr/>
              <p:nvPr/>
            </p:nvGrpSpPr>
            <p:grpSpPr>
              <a:xfrm>
                <a:off x="1178003" y="1328831"/>
                <a:ext cx="413278" cy="1441537"/>
                <a:chOff x="2570600" y="3840683"/>
                <a:chExt cx="413278" cy="1441537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2570600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3"/>
                    <a:stretch>
                      <a:fillRect/>
                    </a:stretch>
                  </p:blipFill>
                </mc:Choice>
                <mc:Fallback>
                  <p:blipFill>
                    <a:blip r:embed="rId1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0411" y="4024750"/>
                  <a:ext cx="114300" cy="127000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5"/>
                    <a:stretch>
                      <a:fillRect/>
                    </a:stretch>
                  </p:blipFill>
                </mc:Choice>
                <mc:Fallback>
                  <p:blipFill>
                    <a:blip r:embed="rId1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6266" y="5020437"/>
                  <a:ext cx="88900" cy="101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1" name="Group 290"/>
          <p:cNvGrpSpPr/>
          <p:nvPr/>
        </p:nvGrpSpPr>
        <p:grpSpPr>
          <a:xfrm>
            <a:off x="3743696" y="1307919"/>
            <a:ext cx="2350635" cy="1452115"/>
            <a:chOff x="5348806" y="1318253"/>
            <a:chExt cx="2350635" cy="1452115"/>
          </a:xfrm>
        </p:grpSpPr>
        <p:grpSp>
          <p:nvGrpSpPr>
            <p:cNvPr id="272" name="Group 271"/>
            <p:cNvGrpSpPr/>
            <p:nvPr/>
          </p:nvGrpSpPr>
          <p:grpSpPr>
            <a:xfrm>
              <a:off x="5478457" y="1585317"/>
              <a:ext cx="1980806" cy="1002314"/>
              <a:chOff x="5478457" y="1585317"/>
              <a:chExt cx="1980806" cy="1002314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 rot="16200000" flipV="1">
                <a:off x="5616401" y="1612261"/>
                <a:ext cx="555479" cy="5531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>
                <a:off x="5478457" y="2043719"/>
                <a:ext cx="562179" cy="54391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16200000" flipH="1">
                <a:off x="6927976" y="1954623"/>
                <a:ext cx="530158" cy="52606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V="1">
                <a:off x="6897084" y="1585317"/>
                <a:ext cx="562179" cy="56074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Round Diagonal Corner Rectangle 215"/>
              <p:cNvSpPr/>
              <p:nvPr/>
            </p:nvSpPr>
            <p:spPr>
              <a:xfrm rot="13500000">
                <a:off x="6187727" y="1690696"/>
                <a:ext cx="677695" cy="68951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34"/>
            <p:cNvGrpSpPr/>
            <p:nvPr/>
          </p:nvGrpSpPr>
          <p:grpSpPr>
            <a:xfrm>
              <a:off x="5348806" y="1328831"/>
              <a:ext cx="413278" cy="1441537"/>
              <a:chOff x="2673850" y="3840683"/>
              <a:chExt cx="413278" cy="1441537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267385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1" name="Picture 15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282366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152" name="Picture 15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829516" y="5020437"/>
                <a:ext cx="88900" cy="101600"/>
              </a:xfrm>
              <a:prstGeom prst="rect">
                <a:avLst/>
              </a:prstGeom>
            </p:spPr>
          </p:pic>
        </p:grpSp>
        <p:grpSp>
          <p:nvGrpSpPr>
            <p:cNvPr id="148" name="Group 133"/>
            <p:cNvGrpSpPr/>
            <p:nvPr/>
          </p:nvGrpSpPr>
          <p:grpSpPr>
            <a:xfrm>
              <a:off x="7286163" y="1318253"/>
              <a:ext cx="413278" cy="1441537"/>
              <a:chOff x="4851625" y="3840683"/>
              <a:chExt cx="413278" cy="1441537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85162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4" name="Picture 15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01101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155" name="Picture 15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011785" y="5005165"/>
                <a:ext cx="114300" cy="101600"/>
              </a:xfrm>
              <a:prstGeom prst="rect">
                <a:avLst/>
              </a:prstGeom>
            </p:spPr>
          </p:pic>
        </p:grp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993091" y="1985749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>
              <a:spLocks noChangeAspect="1"/>
            </p:cNvSpPr>
            <p:nvPr/>
          </p:nvSpPr>
          <p:spPr>
            <a:xfrm>
              <a:off x="6963033" y="1985749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6808590" y="1297341"/>
            <a:ext cx="1927310" cy="1452115"/>
            <a:chOff x="6643390" y="1297341"/>
            <a:chExt cx="1927310" cy="1452115"/>
          </a:xfrm>
        </p:grpSpPr>
        <p:grpSp>
          <p:nvGrpSpPr>
            <p:cNvPr id="281" name="Group 280"/>
            <p:cNvGrpSpPr/>
            <p:nvPr/>
          </p:nvGrpSpPr>
          <p:grpSpPr>
            <a:xfrm>
              <a:off x="6996142" y="1639634"/>
              <a:ext cx="1221804" cy="807700"/>
              <a:chOff x="6099990" y="3334750"/>
              <a:chExt cx="814836" cy="1098463"/>
            </a:xfrm>
          </p:grpSpPr>
          <p:cxnSp>
            <p:nvCxnSpPr>
              <p:cNvPr id="91" name="Straight Connector 90"/>
              <p:cNvCxnSpPr>
                <a:stCxn id="274" idx="5"/>
                <a:endCxn id="278" idx="1"/>
              </p:cNvCxnSpPr>
              <p:nvPr/>
            </p:nvCxnSpPr>
            <p:spPr>
              <a:xfrm rot="5400000" flipH="1" flipV="1">
                <a:off x="5958178" y="3476565"/>
                <a:ext cx="1098463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274" idx="7"/>
                <a:endCxn id="278" idx="3"/>
              </p:cNvCxnSpPr>
              <p:nvPr/>
            </p:nvCxnSpPr>
            <p:spPr>
              <a:xfrm rot="16200000" flipH="1">
                <a:off x="5969457" y="3476564"/>
                <a:ext cx="1075899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133"/>
            <p:cNvGrpSpPr/>
            <p:nvPr/>
          </p:nvGrpSpPr>
          <p:grpSpPr>
            <a:xfrm>
              <a:off x="8157422" y="1297341"/>
              <a:ext cx="413278" cy="1441537"/>
              <a:chOff x="4954875" y="3840683"/>
              <a:chExt cx="413278" cy="1441537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495487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9" name="Picture 27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11426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280" name="Picture 27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115035" y="5005165"/>
                <a:ext cx="114300" cy="101600"/>
              </a:xfrm>
              <a:prstGeom prst="rect">
                <a:avLst/>
              </a:prstGeom>
            </p:spPr>
          </p:pic>
        </p:grpSp>
        <p:grpSp>
          <p:nvGrpSpPr>
            <p:cNvPr id="273" name="Group 134"/>
            <p:cNvGrpSpPr/>
            <p:nvPr/>
          </p:nvGrpSpPr>
          <p:grpSpPr>
            <a:xfrm>
              <a:off x="6643390" y="1307919"/>
              <a:ext cx="413278" cy="1441537"/>
              <a:chOff x="2570600" y="3840683"/>
              <a:chExt cx="413278" cy="1441537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257060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5" name="Picture 27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272041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276" name="Picture 27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726266" y="5020437"/>
                <a:ext cx="88900" cy="101600"/>
              </a:xfrm>
              <a:prstGeom prst="rect">
                <a:avLst/>
              </a:prstGeom>
            </p:spPr>
          </p:pic>
        </p:grpSp>
        <p:sp>
          <p:nvSpPr>
            <p:cNvPr id="294" name="Oval 293"/>
            <p:cNvSpPr>
              <a:spLocks noChangeAspect="1"/>
            </p:cNvSpPr>
            <p:nvPr/>
          </p:nvSpPr>
          <p:spPr>
            <a:xfrm>
              <a:off x="7559763" y="1991203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6" name="Picture 29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237725" y="1998663"/>
            <a:ext cx="152400" cy="50800"/>
          </a:xfrm>
          <a:prstGeom prst="rect">
            <a:avLst/>
          </a:prstGeom>
        </p:spPr>
      </p:pic>
      <p:pic>
        <p:nvPicPr>
          <p:cNvPr id="297" name="Picture 29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6359471" y="1933676"/>
            <a:ext cx="152400" cy="152400"/>
          </a:xfrm>
          <a:prstGeom prst="rect">
            <a:avLst/>
          </a:prstGeom>
        </p:spPr>
      </p:pic>
      <p:pic>
        <p:nvPicPr>
          <p:cNvPr id="300" name="Picture 29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771390" y="1386241"/>
            <a:ext cx="279400" cy="190500"/>
          </a:xfrm>
          <a:prstGeom prst="rect">
            <a:avLst/>
          </a:prstGeom>
        </p:spPr>
      </p:pic>
      <p:pic>
        <p:nvPicPr>
          <p:cNvPr id="302" name="Picture 30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7724458" y="1676715"/>
            <a:ext cx="88900" cy="165100"/>
          </a:xfrm>
          <a:prstGeom prst="rect">
            <a:avLst/>
          </a:prstGeom>
        </p:spPr>
      </p:pic>
      <p:pic>
        <p:nvPicPr>
          <p:cNvPr id="315" name="Picture 3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469900" y="3455988"/>
            <a:ext cx="8407400" cy="647700"/>
          </a:xfrm>
          <a:prstGeom prst="rect">
            <a:avLst/>
          </a:prstGeom>
        </p:spPr>
      </p:pic>
      <p:pic>
        <p:nvPicPr>
          <p:cNvPr id="316" name="Picture 3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3285490" y="346075"/>
            <a:ext cx="2755900" cy="241300"/>
          </a:xfrm>
          <a:prstGeom prst="rect">
            <a:avLst/>
          </a:prstGeom>
        </p:spPr>
      </p:pic>
      <p:sp>
        <p:nvSpPr>
          <p:cNvPr id="320" name="TextBox 31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9"/>
          <p:cNvGrpSpPr/>
          <p:nvPr/>
        </p:nvGrpSpPr>
        <p:grpSpPr>
          <a:xfrm>
            <a:off x="292305" y="1297341"/>
            <a:ext cx="2587368" cy="1492756"/>
            <a:chOff x="1178003" y="1318253"/>
            <a:chExt cx="2587368" cy="1492756"/>
          </a:xfrm>
        </p:grpSpPr>
        <p:grpSp>
          <p:nvGrpSpPr>
            <p:cNvPr id="3" name="Group 287"/>
            <p:cNvGrpSpPr/>
            <p:nvPr/>
          </p:nvGrpSpPr>
          <p:grpSpPr>
            <a:xfrm>
              <a:off x="1242560" y="1318253"/>
              <a:ext cx="2441448" cy="1492756"/>
              <a:chOff x="1242560" y="1318253"/>
              <a:chExt cx="2441448" cy="149275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rot="10800000">
                <a:off x="1323345" y="2563126"/>
                <a:ext cx="2350008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 flipV="1">
                <a:off x="1242560" y="1583498"/>
                <a:ext cx="2441448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1752116" y="1985749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18" name="Picture 11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009118" y="1984843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2257243" y="1318253"/>
                <a:ext cx="469900" cy="228600"/>
              </a:xfrm>
              <a:prstGeom prst="rect">
                <a:avLst/>
              </a:prstGeom>
            </p:spPr>
          </p:pic>
          <p:pic>
            <p:nvPicPr>
              <p:cNvPr id="133" name="Picture 13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2257243" y="2620509"/>
                <a:ext cx="469900" cy="190500"/>
              </a:xfrm>
              <a:prstGeom prst="rect">
                <a:avLst/>
              </a:prstGeom>
            </p:spPr>
          </p:pic>
          <p:grpSp>
            <p:nvGrpSpPr>
              <p:cNvPr id="4" name="Group 241"/>
              <p:cNvGrpSpPr/>
              <p:nvPr/>
            </p:nvGrpSpPr>
            <p:grpSpPr>
              <a:xfrm>
                <a:off x="2009314" y="1584748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5" name="Group 43"/>
                <p:cNvGrpSpPr/>
                <p:nvPr/>
              </p:nvGrpSpPr>
              <p:grpSpPr>
                <a:xfrm rot="5400000">
                  <a:off x="1530788" y="3627013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6" name="Group 17"/>
                  <p:cNvGrpSpPr/>
                  <p:nvPr/>
                </p:nvGrpSpPr>
                <p:grpSpPr>
                  <a:xfrm>
                    <a:off x="7060163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27" name="Curved Connector 226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Curved Connector 227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Curved Connector 228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Curved Connector 229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23" name="Curved Connector 222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Curved Connector 223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Curved Connector 224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Curved Connector 225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" name="Group 43"/>
                <p:cNvGrpSpPr/>
                <p:nvPr/>
              </p:nvGrpSpPr>
              <p:grpSpPr>
                <a:xfrm rot="5400000">
                  <a:off x="1530786" y="4728241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9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38" name="Curved Connector 23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Curved Connector 238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Curved Connector 239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Curved Connector 240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34" name="Curved Connector 23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Curved Connector 234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Curved Connector 235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Curved Connector 236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1" name="Group 242"/>
              <p:cNvGrpSpPr/>
              <p:nvPr/>
            </p:nvGrpSpPr>
            <p:grpSpPr>
              <a:xfrm>
                <a:off x="2869918" y="1585326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12" name="Group 43"/>
                <p:cNvGrpSpPr/>
                <p:nvPr/>
              </p:nvGrpSpPr>
              <p:grpSpPr>
                <a:xfrm rot="5400000">
                  <a:off x="1530792" y="3626962"/>
                  <a:ext cx="1104657" cy="107952"/>
                  <a:chOff x="7060161" y="3127375"/>
                  <a:chExt cx="591216" cy="60325"/>
                </a:xfrm>
              </p:grpSpPr>
              <p:grpSp>
                <p:nvGrpSpPr>
                  <p:cNvPr id="13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62" name="Curved Connector 2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Curved Connector 2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Curved Connector 2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Curved Connector 2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58" name="Curved Connector 2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Curved Connector 2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Curved Connector 2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Curved Connector 2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" name="Group 43"/>
                <p:cNvGrpSpPr/>
                <p:nvPr/>
              </p:nvGrpSpPr>
              <p:grpSpPr>
                <a:xfrm rot="5400000">
                  <a:off x="1530788" y="472817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16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52" name="Curved Connector 2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Curved Connector 2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Curved Connector 2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Curved Connector 2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48" name="Curved Connector 2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Curved Connector 2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Curved Connector 2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Curved Connector 2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8" name="Group 288"/>
            <p:cNvGrpSpPr/>
            <p:nvPr/>
          </p:nvGrpSpPr>
          <p:grpSpPr>
            <a:xfrm>
              <a:off x="1178003" y="1328831"/>
              <a:ext cx="2587368" cy="1441537"/>
              <a:chOff x="1178003" y="1328831"/>
              <a:chExt cx="2587368" cy="1441537"/>
            </a:xfrm>
          </p:grpSpPr>
          <p:grpSp>
            <p:nvGrpSpPr>
              <p:cNvPr id="19" name="Group 133"/>
              <p:cNvGrpSpPr/>
              <p:nvPr/>
            </p:nvGrpSpPr>
            <p:grpSpPr>
              <a:xfrm>
                <a:off x="3352093" y="1328831"/>
                <a:ext cx="413278" cy="1441537"/>
                <a:chOff x="4954875" y="3840683"/>
                <a:chExt cx="413278" cy="1441537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4954875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9" name="Picture 11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9"/>
                    <a:stretch>
                      <a:fillRect/>
                    </a:stretch>
                  </p:blipFill>
                </mc:Choice>
                <mc:Fallback>
                  <p:blipFill>
                    <a:blip r:embed="rId1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4260" y="4024750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1"/>
                    <a:stretch>
                      <a:fillRect/>
                    </a:stretch>
                  </p:blipFill>
                </mc:Choice>
                <mc:Fallback>
                  <p:blipFill>
                    <a:blip r:embed="rId12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5035" y="5005165"/>
                  <a:ext cx="114300" cy="1016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34"/>
              <p:cNvGrpSpPr/>
              <p:nvPr/>
            </p:nvGrpSpPr>
            <p:grpSpPr>
              <a:xfrm>
                <a:off x="1178003" y="1328831"/>
                <a:ext cx="413278" cy="1441537"/>
                <a:chOff x="2570600" y="3840683"/>
                <a:chExt cx="413278" cy="1441537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2570600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3"/>
                    <a:stretch>
                      <a:fillRect/>
                    </a:stretch>
                  </p:blipFill>
                </mc:Choice>
                <mc:Fallback>
                  <p:blipFill>
                    <a:blip r:embed="rId1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0411" y="4024750"/>
                  <a:ext cx="114300" cy="127000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5"/>
                    <a:stretch>
                      <a:fillRect/>
                    </a:stretch>
                  </p:blipFill>
                </mc:Choice>
                <mc:Fallback>
                  <p:blipFill>
                    <a:blip r:embed="rId1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6266" y="5020437"/>
                  <a:ext cx="88900" cy="101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Group 290"/>
          <p:cNvGrpSpPr/>
          <p:nvPr/>
        </p:nvGrpSpPr>
        <p:grpSpPr>
          <a:xfrm>
            <a:off x="3743696" y="1307919"/>
            <a:ext cx="2350635" cy="1452115"/>
            <a:chOff x="5348806" y="1318253"/>
            <a:chExt cx="2350635" cy="1452115"/>
          </a:xfrm>
        </p:grpSpPr>
        <p:grpSp>
          <p:nvGrpSpPr>
            <p:cNvPr id="22" name="Group 271"/>
            <p:cNvGrpSpPr/>
            <p:nvPr/>
          </p:nvGrpSpPr>
          <p:grpSpPr>
            <a:xfrm>
              <a:off x="5478457" y="1585317"/>
              <a:ext cx="1980806" cy="1002314"/>
              <a:chOff x="5478457" y="1585317"/>
              <a:chExt cx="1980806" cy="1002314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 rot="16200000" flipV="1">
                <a:off x="5616401" y="1612261"/>
                <a:ext cx="555479" cy="5531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>
                <a:off x="5478457" y="2043719"/>
                <a:ext cx="562179" cy="54391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16200000" flipH="1">
                <a:off x="6927976" y="1954623"/>
                <a:ext cx="530158" cy="52606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V="1">
                <a:off x="6897084" y="1585317"/>
                <a:ext cx="562179" cy="56074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Round Diagonal Corner Rectangle 215"/>
              <p:cNvSpPr/>
              <p:nvPr/>
            </p:nvSpPr>
            <p:spPr>
              <a:xfrm rot="13500000">
                <a:off x="6187727" y="1690696"/>
                <a:ext cx="677695" cy="68951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134"/>
            <p:cNvGrpSpPr/>
            <p:nvPr/>
          </p:nvGrpSpPr>
          <p:grpSpPr>
            <a:xfrm>
              <a:off x="5348806" y="1328831"/>
              <a:ext cx="413278" cy="1441537"/>
              <a:chOff x="2673850" y="3840683"/>
              <a:chExt cx="413278" cy="1441537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267385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1" name="Picture 15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282366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152" name="Picture 15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829516" y="5020437"/>
                <a:ext cx="88900" cy="101600"/>
              </a:xfrm>
              <a:prstGeom prst="rect">
                <a:avLst/>
              </a:prstGeom>
            </p:spPr>
          </p:pic>
        </p:grpSp>
        <p:grpSp>
          <p:nvGrpSpPr>
            <p:cNvPr id="24" name="Group 133"/>
            <p:cNvGrpSpPr/>
            <p:nvPr/>
          </p:nvGrpSpPr>
          <p:grpSpPr>
            <a:xfrm>
              <a:off x="7286163" y="1318253"/>
              <a:ext cx="413278" cy="1441537"/>
              <a:chOff x="4851625" y="3840683"/>
              <a:chExt cx="413278" cy="1441537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85162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4" name="Picture 15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01101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155" name="Picture 15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011785" y="5005165"/>
                <a:ext cx="114300" cy="101600"/>
              </a:xfrm>
              <a:prstGeom prst="rect">
                <a:avLst/>
              </a:prstGeom>
            </p:spPr>
          </p:pic>
        </p:grp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993091" y="1985749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>
              <a:spLocks noChangeAspect="1"/>
            </p:cNvSpPr>
            <p:nvPr/>
          </p:nvSpPr>
          <p:spPr>
            <a:xfrm>
              <a:off x="6963033" y="1985749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94"/>
          <p:cNvGrpSpPr/>
          <p:nvPr/>
        </p:nvGrpSpPr>
        <p:grpSpPr>
          <a:xfrm>
            <a:off x="6808590" y="1297341"/>
            <a:ext cx="1927310" cy="1452115"/>
            <a:chOff x="6643390" y="1297341"/>
            <a:chExt cx="1927310" cy="1452115"/>
          </a:xfrm>
        </p:grpSpPr>
        <p:grpSp>
          <p:nvGrpSpPr>
            <p:cNvPr id="26" name="Group 280"/>
            <p:cNvGrpSpPr/>
            <p:nvPr/>
          </p:nvGrpSpPr>
          <p:grpSpPr>
            <a:xfrm>
              <a:off x="6996142" y="1639634"/>
              <a:ext cx="1221804" cy="807700"/>
              <a:chOff x="6099990" y="3334750"/>
              <a:chExt cx="814836" cy="1098463"/>
            </a:xfrm>
          </p:grpSpPr>
          <p:cxnSp>
            <p:nvCxnSpPr>
              <p:cNvPr id="91" name="Straight Connector 90"/>
              <p:cNvCxnSpPr>
                <a:stCxn id="274" idx="5"/>
                <a:endCxn id="278" idx="1"/>
              </p:cNvCxnSpPr>
              <p:nvPr/>
            </p:nvCxnSpPr>
            <p:spPr>
              <a:xfrm rot="5400000" flipH="1" flipV="1">
                <a:off x="5958178" y="3476565"/>
                <a:ext cx="1098463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274" idx="7"/>
                <a:endCxn id="278" idx="3"/>
              </p:cNvCxnSpPr>
              <p:nvPr/>
            </p:nvCxnSpPr>
            <p:spPr>
              <a:xfrm rot="16200000" flipH="1">
                <a:off x="5969457" y="3476564"/>
                <a:ext cx="1075899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33"/>
            <p:cNvGrpSpPr/>
            <p:nvPr/>
          </p:nvGrpSpPr>
          <p:grpSpPr>
            <a:xfrm>
              <a:off x="8157422" y="1297341"/>
              <a:ext cx="413278" cy="1441537"/>
              <a:chOff x="4954875" y="3840683"/>
              <a:chExt cx="413278" cy="1441537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495487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9" name="Picture 27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511426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280" name="Picture 27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5115035" y="5005165"/>
                <a:ext cx="114300" cy="101600"/>
              </a:xfrm>
              <a:prstGeom prst="rect">
                <a:avLst/>
              </a:prstGeom>
            </p:spPr>
          </p:pic>
        </p:grpSp>
        <p:grpSp>
          <p:nvGrpSpPr>
            <p:cNvPr id="28" name="Group 134"/>
            <p:cNvGrpSpPr/>
            <p:nvPr/>
          </p:nvGrpSpPr>
          <p:grpSpPr>
            <a:xfrm>
              <a:off x="6643390" y="1307919"/>
              <a:ext cx="413278" cy="1441537"/>
              <a:chOff x="2570600" y="3840683"/>
              <a:chExt cx="413278" cy="1441537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257060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5" name="Picture 27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272041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276" name="Picture 27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726266" y="5020437"/>
                <a:ext cx="88900" cy="101600"/>
              </a:xfrm>
              <a:prstGeom prst="rect">
                <a:avLst/>
              </a:prstGeom>
            </p:spPr>
          </p:pic>
        </p:grpSp>
        <p:sp>
          <p:nvSpPr>
            <p:cNvPr id="294" name="Oval 293"/>
            <p:cNvSpPr>
              <a:spLocks noChangeAspect="1"/>
            </p:cNvSpPr>
            <p:nvPr/>
          </p:nvSpPr>
          <p:spPr>
            <a:xfrm>
              <a:off x="7559763" y="1991203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6" name="Picture 29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237725" y="1998663"/>
            <a:ext cx="152400" cy="50800"/>
          </a:xfrm>
          <a:prstGeom prst="rect">
            <a:avLst/>
          </a:prstGeom>
        </p:spPr>
      </p:pic>
      <p:pic>
        <p:nvPicPr>
          <p:cNvPr id="297" name="Picture 29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6359471" y="1933676"/>
            <a:ext cx="152400" cy="152400"/>
          </a:xfrm>
          <a:prstGeom prst="rect">
            <a:avLst/>
          </a:prstGeom>
        </p:spPr>
      </p:pic>
      <p:pic>
        <p:nvPicPr>
          <p:cNvPr id="300" name="Picture 29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771390" y="1386241"/>
            <a:ext cx="279400" cy="190500"/>
          </a:xfrm>
          <a:prstGeom prst="rect">
            <a:avLst/>
          </a:prstGeom>
        </p:spPr>
      </p:pic>
      <p:pic>
        <p:nvPicPr>
          <p:cNvPr id="302" name="Picture 30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7724458" y="1676715"/>
            <a:ext cx="88900" cy="165100"/>
          </a:xfrm>
          <a:prstGeom prst="rect">
            <a:avLst/>
          </a:prstGeom>
        </p:spPr>
      </p:pic>
      <p:pic>
        <p:nvPicPr>
          <p:cNvPr id="315" name="Picture 3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469900" y="3455988"/>
            <a:ext cx="8407400" cy="647700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6297531" y="762000"/>
            <a:ext cx="2641569" cy="37649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7231698" y="4882543"/>
            <a:ext cx="863600" cy="241300"/>
          </a:xfrm>
          <a:prstGeom prst="rect">
            <a:avLst/>
          </a:prstGeom>
        </p:spPr>
      </p:pic>
      <p:pic>
        <p:nvPicPr>
          <p:cNvPr id="108" name="Picture 10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3285490" y="346075"/>
            <a:ext cx="2755900" cy="241300"/>
          </a:xfrm>
          <a:prstGeom prst="rect">
            <a:avLst/>
          </a:prstGeom>
        </p:spPr>
      </p:pic>
      <p:pic>
        <p:nvPicPr>
          <p:cNvPr id="110" name="Picture 10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6480175" y="4622800"/>
            <a:ext cx="2298700" cy="203200"/>
          </a:xfrm>
          <a:prstGeom prst="rect">
            <a:avLst/>
          </a:prstGeom>
        </p:spPr>
      </p:pic>
      <p:grpSp>
        <p:nvGrpSpPr>
          <p:cNvPr id="125" name="Group 124"/>
          <p:cNvGrpSpPr/>
          <p:nvPr/>
        </p:nvGrpSpPr>
        <p:grpSpPr>
          <a:xfrm>
            <a:off x="2075769" y="4526943"/>
            <a:ext cx="3605284" cy="509360"/>
            <a:chOff x="4486398" y="2902540"/>
            <a:chExt cx="3605284" cy="509360"/>
          </a:xfrm>
        </p:grpSpPr>
        <p:sp>
          <p:nvSpPr>
            <p:cNvPr id="113" name="Rectangle 112"/>
            <p:cNvSpPr/>
            <p:nvPr/>
          </p:nvSpPr>
          <p:spPr>
            <a:xfrm>
              <a:off x="4486398" y="2902540"/>
              <a:ext cx="3605284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Picture 1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4564380" y="3062288"/>
              <a:ext cx="3429000" cy="215900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2110796" y="5307875"/>
            <a:ext cx="3771579" cy="509360"/>
            <a:chOff x="2929895" y="5698400"/>
            <a:chExt cx="3771579" cy="509360"/>
          </a:xfrm>
        </p:grpSpPr>
        <p:sp>
          <p:nvSpPr>
            <p:cNvPr id="116" name="Rectangle 115"/>
            <p:cNvSpPr/>
            <p:nvPr/>
          </p:nvSpPr>
          <p:spPr>
            <a:xfrm>
              <a:off x="2929895" y="5698400"/>
              <a:ext cx="3771579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Picture 1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2992438" y="5845175"/>
              <a:ext cx="3606800" cy="215900"/>
            </a:xfrm>
            <a:prstGeom prst="rect">
              <a:avLst/>
            </a:prstGeom>
          </p:spPr>
        </p:pic>
      </p:grpSp>
      <p:pic>
        <p:nvPicPr>
          <p:cNvPr id="126" name="Picture 1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673045" y="5494020"/>
            <a:ext cx="1168400" cy="165100"/>
          </a:xfrm>
          <a:prstGeom prst="rect">
            <a:avLst/>
          </a:prstGeom>
        </p:spPr>
      </p:pic>
      <p:pic>
        <p:nvPicPr>
          <p:cNvPr id="127" name="Picture 1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653415" y="4710430"/>
            <a:ext cx="1193800" cy="190500"/>
          </a:xfrm>
          <a:prstGeom prst="rect">
            <a:avLst/>
          </a:prstGeom>
        </p:spPr>
      </p:pic>
      <p:pic>
        <p:nvPicPr>
          <p:cNvPr id="129" name="Picture 1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671513" y="6239510"/>
            <a:ext cx="6235700" cy="2413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/>
          <p:cNvGrpSpPr/>
          <p:nvPr/>
        </p:nvGrpSpPr>
        <p:grpSpPr>
          <a:xfrm>
            <a:off x="758675" y="1256701"/>
            <a:ext cx="4195595" cy="1529044"/>
            <a:chOff x="98275" y="1256701"/>
            <a:chExt cx="4195595" cy="1529044"/>
          </a:xfrm>
        </p:grpSpPr>
        <p:pic>
          <p:nvPicPr>
            <p:cNvPr id="123" name="Picture 1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98275" y="1256701"/>
              <a:ext cx="3000525" cy="1492756"/>
            </a:xfrm>
            <a:prstGeom prst="rect">
              <a:avLst/>
            </a:prstGeom>
          </p:spPr>
        </p:pic>
        <p:pic>
          <p:nvPicPr>
            <p:cNvPr id="124" name="Picture 1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061970" y="2620645"/>
              <a:ext cx="1231900" cy="165100"/>
            </a:xfrm>
            <a:prstGeom prst="rect">
              <a:avLst/>
            </a:prstGeom>
          </p:spPr>
        </p:pic>
      </p:grpSp>
      <p:grpSp>
        <p:nvGrpSpPr>
          <p:cNvPr id="2" name="Group 289"/>
          <p:cNvGrpSpPr/>
          <p:nvPr/>
        </p:nvGrpSpPr>
        <p:grpSpPr>
          <a:xfrm>
            <a:off x="962865" y="1297341"/>
            <a:ext cx="2587368" cy="1492756"/>
            <a:chOff x="1178003" y="1318253"/>
            <a:chExt cx="2587368" cy="1492756"/>
          </a:xfrm>
        </p:grpSpPr>
        <p:grpSp>
          <p:nvGrpSpPr>
            <p:cNvPr id="3" name="Group 287"/>
            <p:cNvGrpSpPr/>
            <p:nvPr/>
          </p:nvGrpSpPr>
          <p:grpSpPr>
            <a:xfrm>
              <a:off x="1242560" y="1318253"/>
              <a:ext cx="2441448" cy="1492756"/>
              <a:chOff x="1242560" y="1318253"/>
              <a:chExt cx="2441448" cy="149275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rot="10800000">
                <a:off x="1323345" y="2563126"/>
                <a:ext cx="2350008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 flipV="1">
                <a:off x="1242560" y="1583498"/>
                <a:ext cx="2441448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1752116" y="1985749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18" name="Picture 11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3009118" y="1984843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2257243" y="1318253"/>
                <a:ext cx="469900" cy="228600"/>
              </a:xfrm>
              <a:prstGeom prst="rect">
                <a:avLst/>
              </a:prstGeom>
            </p:spPr>
          </p:pic>
          <p:pic>
            <p:nvPicPr>
              <p:cNvPr id="133" name="Picture 13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2257243" y="2620509"/>
                <a:ext cx="469900" cy="190500"/>
              </a:xfrm>
              <a:prstGeom prst="rect">
                <a:avLst/>
              </a:prstGeom>
            </p:spPr>
          </p:pic>
          <p:grpSp>
            <p:nvGrpSpPr>
              <p:cNvPr id="4" name="Group 241"/>
              <p:cNvGrpSpPr/>
              <p:nvPr/>
            </p:nvGrpSpPr>
            <p:grpSpPr>
              <a:xfrm>
                <a:off x="2009314" y="1584748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5" name="Group 43"/>
                <p:cNvGrpSpPr/>
                <p:nvPr/>
              </p:nvGrpSpPr>
              <p:grpSpPr>
                <a:xfrm rot="5400000">
                  <a:off x="1530788" y="3627013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6" name="Group 17"/>
                  <p:cNvGrpSpPr/>
                  <p:nvPr/>
                </p:nvGrpSpPr>
                <p:grpSpPr>
                  <a:xfrm>
                    <a:off x="7060163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27" name="Curved Connector 226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Curved Connector 227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Curved Connector 228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Curved Connector 229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23" name="Curved Connector 222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Curved Connector 223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Curved Connector 224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Curved Connector 225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" name="Group 43"/>
                <p:cNvGrpSpPr/>
                <p:nvPr/>
              </p:nvGrpSpPr>
              <p:grpSpPr>
                <a:xfrm rot="5400000">
                  <a:off x="1530786" y="4728241"/>
                  <a:ext cx="1104653" cy="107952"/>
                  <a:chOff x="7060165" y="3127375"/>
                  <a:chExt cx="591212" cy="60325"/>
                </a:xfrm>
              </p:grpSpPr>
              <p:grpSp>
                <p:nvGrpSpPr>
                  <p:cNvPr id="9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38" name="Curved Connector 23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Curved Connector 238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Curved Connector 239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Curved Connector 240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34" name="Curved Connector 23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Curved Connector 234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Curved Connector 235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Curved Connector 236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1" name="Group 242"/>
              <p:cNvGrpSpPr/>
              <p:nvPr/>
            </p:nvGrpSpPr>
            <p:grpSpPr>
              <a:xfrm>
                <a:off x="2869918" y="1585326"/>
                <a:ext cx="73152" cy="987552"/>
                <a:chOff x="2029137" y="3128662"/>
                <a:chExt cx="107954" cy="2205881"/>
              </a:xfrm>
            </p:grpSpPr>
            <p:grpSp>
              <p:nvGrpSpPr>
                <p:cNvPr id="12" name="Group 43"/>
                <p:cNvGrpSpPr/>
                <p:nvPr/>
              </p:nvGrpSpPr>
              <p:grpSpPr>
                <a:xfrm rot="5400000">
                  <a:off x="1530792" y="3626962"/>
                  <a:ext cx="1104657" cy="107952"/>
                  <a:chOff x="7060161" y="3127375"/>
                  <a:chExt cx="591216" cy="60325"/>
                </a:xfrm>
              </p:grpSpPr>
              <p:grpSp>
                <p:nvGrpSpPr>
                  <p:cNvPr id="13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62" name="Curved Connector 2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Curved Connector 2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Curved Connector 2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Curved Connector 2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58" name="Curved Connector 2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Curved Connector 2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Curved Connector 2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Curved Connector 2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" name="Group 43"/>
                <p:cNvGrpSpPr/>
                <p:nvPr/>
              </p:nvGrpSpPr>
              <p:grpSpPr>
                <a:xfrm rot="5400000">
                  <a:off x="1530788" y="472817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16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252" name="Curved Connector 2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Curved Connector 2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Curved Connector 2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Curved Connector 2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248" name="Curved Connector 2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Curved Connector 2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Curved Connector 2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Curved Connector 2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8" name="Group 288"/>
            <p:cNvGrpSpPr/>
            <p:nvPr/>
          </p:nvGrpSpPr>
          <p:grpSpPr>
            <a:xfrm>
              <a:off x="1178003" y="1328831"/>
              <a:ext cx="2587368" cy="1441537"/>
              <a:chOff x="1178003" y="1328831"/>
              <a:chExt cx="2587368" cy="1441537"/>
            </a:xfrm>
          </p:grpSpPr>
          <p:grpSp>
            <p:nvGrpSpPr>
              <p:cNvPr id="19" name="Group 133"/>
              <p:cNvGrpSpPr/>
              <p:nvPr/>
            </p:nvGrpSpPr>
            <p:grpSpPr>
              <a:xfrm>
                <a:off x="3352093" y="1328831"/>
                <a:ext cx="413278" cy="1441537"/>
                <a:chOff x="4954875" y="3840683"/>
                <a:chExt cx="413278" cy="1441537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4954875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9" name="Picture 11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3"/>
                    <a:stretch>
                      <a:fillRect/>
                    </a:stretch>
                  </p:blipFill>
                </mc:Choice>
                <mc:Fallback>
                  <p:blipFill>
                    <a:blip r:embed="rId1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4260" y="4024750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5"/>
                    <a:stretch>
                      <a:fillRect/>
                    </a:stretch>
                  </p:blipFill>
                </mc:Choice>
                <mc:Fallback>
                  <p:blipFill>
                    <a:blip r:embed="rId1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5035" y="5005165"/>
                  <a:ext cx="114300" cy="1016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34"/>
              <p:cNvGrpSpPr/>
              <p:nvPr/>
            </p:nvGrpSpPr>
            <p:grpSpPr>
              <a:xfrm>
                <a:off x="1178003" y="1328831"/>
                <a:ext cx="413278" cy="1441537"/>
                <a:chOff x="2570600" y="3840683"/>
                <a:chExt cx="413278" cy="1441537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2570600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7"/>
                    <a:stretch>
                      <a:fillRect/>
                    </a:stretch>
                  </p:blipFill>
                </mc:Choice>
                <mc:Fallback>
                  <p:blipFill>
                    <a:blip r:embed="rId1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0411" y="4024750"/>
                  <a:ext cx="114300" cy="127000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9"/>
                    <a:stretch>
                      <a:fillRect/>
                    </a:stretch>
                  </p:blipFill>
                </mc:Choice>
                <mc:Fallback>
                  <p:blipFill>
                    <a:blip r:embed="rId2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6266" y="5020437"/>
                  <a:ext cx="88900" cy="101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96" name="Picture 29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5110480" y="2008135"/>
            <a:ext cx="152400" cy="50800"/>
          </a:xfrm>
          <a:prstGeom prst="rect">
            <a:avLst/>
          </a:prstGeom>
        </p:spPr>
      </p:pic>
      <p:grpSp>
        <p:nvGrpSpPr>
          <p:cNvPr id="25" name="Group 294"/>
          <p:cNvGrpSpPr/>
          <p:nvPr/>
        </p:nvGrpSpPr>
        <p:grpSpPr>
          <a:xfrm>
            <a:off x="5824186" y="1307919"/>
            <a:ext cx="1927310" cy="1452115"/>
            <a:chOff x="6643390" y="1297341"/>
            <a:chExt cx="1927310" cy="1452115"/>
          </a:xfrm>
        </p:grpSpPr>
        <p:grpSp>
          <p:nvGrpSpPr>
            <p:cNvPr id="26" name="Group 280"/>
            <p:cNvGrpSpPr/>
            <p:nvPr/>
          </p:nvGrpSpPr>
          <p:grpSpPr>
            <a:xfrm>
              <a:off x="6996142" y="1639634"/>
              <a:ext cx="1221804" cy="807700"/>
              <a:chOff x="6099990" y="3334750"/>
              <a:chExt cx="814836" cy="1098463"/>
            </a:xfrm>
          </p:grpSpPr>
          <p:cxnSp>
            <p:nvCxnSpPr>
              <p:cNvPr id="91" name="Straight Connector 90"/>
              <p:cNvCxnSpPr>
                <a:stCxn id="274" idx="5"/>
                <a:endCxn id="278" idx="1"/>
              </p:cNvCxnSpPr>
              <p:nvPr/>
            </p:nvCxnSpPr>
            <p:spPr>
              <a:xfrm rot="5400000" flipH="1" flipV="1">
                <a:off x="5958178" y="3476565"/>
                <a:ext cx="1098463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274" idx="7"/>
                <a:endCxn id="278" idx="3"/>
              </p:cNvCxnSpPr>
              <p:nvPr/>
            </p:nvCxnSpPr>
            <p:spPr>
              <a:xfrm rot="16200000" flipH="1">
                <a:off x="5969457" y="3476564"/>
                <a:ext cx="1075899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33"/>
            <p:cNvGrpSpPr/>
            <p:nvPr/>
          </p:nvGrpSpPr>
          <p:grpSpPr>
            <a:xfrm>
              <a:off x="8157422" y="1297341"/>
              <a:ext cx="413278" cy="1441537"/>
              <a:chOff x="4954875" y="3840683"/>
              <a:chExt cx="413278" cy="1441537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495487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9" name="Picture 27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511426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280" name="Picture 27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5115035" y="5005165"/>
                <a:ext cx="114300" cy="101600"/>
              </a:xfrm>
              <a:prstGeom prst="rect">
                <a:avLst/>
              </a:prstGeom>
            </p:spPr>
          </p:pic>
        </p:grpSp>
        <p:grpSp>
          <p:nvGrpSpPr>
            <p:cNvPr id="28" name="Group 134"/>
            <p:cNvGrpSpPr/>
            <p:nvPr/>
          </p:nvGrpSpPr>
          <p:grpSpPr>
            <a:xfrm>
              <a:off x="6643390" y="1307919"/>
              <a:ext cx="413278" cy="1441537"/>
              <a:chOff x="2570600" y="3840683"/>
              <a:chExt cx="413278" cy="1441537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257060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5" name="Picture 27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272041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276" name="Picture 27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9"/>
                  <a:stretch>
                    <a:fillRect/>
                  </a:stretch>
                </p:blipFill>
              </mc:Choice>
              <mc:Fallback>
                <p:blipFill>
                  <a:blip r:embed="rId20"/>
                  <a:stretch>
                    <a:fillRect/>
                  </a:stretch>
                </p:blipFill>
              </mc:Fallback>
            </mc:AlternateContent>
            <p:spPr>
              <a:xfrm>
                <a:off x="2726266" y="5020437"/>
                <a:ext cx="88900" cy="101600"/>
              </a:xfrm>
              <a:prstGeom prst="rect">
                <a:avLst/>
              </a:prstGeom>
            </p:spPr>
          </p:pic>
        </p:grpSp>
        <p:sp>
          <p:nvSpPr>
            <p:cNvPr id="294" name="Oval 293"/>
            <p:cNvSpPr>
              <a:spLocks noChangeAspect="1"/>
            </p:cNvSpPr>
            <p:nvPr/>
          </p:nvSpPr>
          <p:spPr>
            <a:xfrm>
              <a:off x="7559763" y="1991203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8" name="Picture 10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2074596" y="3352165"/>
            <a:ext cx="4864100" cy="520700"/>
          </a:xfrm>
          <a:prstGeom prst="rect">
            <a:avLst/>
          </a:prstGeom>
        </p:spPr>
      </p:pic>
      <p:grpSp>
        <p:nvGrpSpPr>
          <p:cNvPr id="148" name="Group 147"/>
          <p:cNvGrpSpPr/>
          <p:nvPr/>
        </p:nvGrpSpPr>
        <p:grpSpPr>
          <a:xfrm>
            <a:off x="5824758" y="4293553"/>
            <a:ext cx="2717800" cy="2129155"/>
            <a:chOff x="6170198" y="4151313"/>
            <a:chExt cx="2717800" cy="2129155"/>
          </a:xfrm>
        </p:grpSpPr>
        <p:grpSp>
          <p:nvGrpSpPr>
            <p:cNvPr id="146" name="Group 145"/>
            <p:cNvGrpSpPr/>
            <p:nvPr/>
          </p:nvGrpSpPr>
          <p:grpSpPr>
            <a:xfrm>
              <a:off x="6170198" y="4151313"/>
              <a:ext cx="2717800" cy="1213803"/>
              <a:chOff x="1612900" y="5390515"/>
              <a:chExt cx="2717800" cy="1213803"/>
            </a:xfrm>
          </p:grpSpPr>
          <p:pic>
            <p:nvPicPr>
              <p:cNvPr id="141" name="Picture 1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5"/>
                  <a:stretch>
                    <a:fillRect/>
                  </a:stretch>
                </p:blipFill>
              </mc:Choice>
              <mc:Fallback>
                <p:blipFill>
                  <a:blip r:embed="rId26"/>
                  <a:stretch>
                    <a:fillRect/>
                  </a:stretch>
                </p:blipFill>
              </mc:Fallback>
            </mc:AlternateContent>
            <p:spPr>
              <a:xfrm>
                <a:off x="1612900" y="5390515"/>
                <a:ext cx="2717800" cy="266700"/>
              </a:xfrm>
              <a:prstGeom prst="rect">
                <a:avLst/>
              </a:prstGeom>
            </p:spPr>
          </p:pic>
          <p:pic>
            <p:nvPicPr>
              <p:cNvPr id="142" name="Picture 1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7"/>
                  <a:stretch>
                    <a:fillRect/>
                  </a:stretch>
                </p:blipFill>
              </mc:Choice>
              <mc:Fallback>
                <p:blipFill>
                  <a:blip r:embed="rId28"/>
                  <a:stretch>
                    <a:fillRect/>
                  </a:stretch>
                </p:blipFill>
              </mc:Fallback>
            </mc:AlternateContent>
            <p:spPr>
              <a:xfrm>
                <a:off x="1623060" y="5865813"/>
                <a:ext cx="2286000" cy="266700"/>
              </a:xfrm>
              <a:prstGeom prst="rect">
                <a:avLst/>
              </a:prstGeom>
            </p:spPr>
          </p:pic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9"/>
                  <a:stretch>
                    <a:fillRect/>
                  </a:stretch>
                </p:blipFill>
              </mc:Choice>
              <mc:Fallback>
                <p:blipFill>
                  <a:blip r:embed="rId30"/>
                  <a:stretch>
                    <a:fillRect/>
                  </a:stretch>
                </p:blipFill>
              </mc:Fallback>
            </mc:AlternateContent>
            <p:spPr>
              <a:xfrm>
                <a:off x="1633220" y="6337618"/>
                <a:ext cx="2286000" cy="266700"/>
              </a:xfrm>
              <a:prstGeom prst="rect">
                <a:avLst/>
              </a:prstGeom>
            </p:spPr>
          </p:pic>
        </p:grpSp>
        <p:grpSp>
          <p:nvGrpSpPr>
            <p:cNvPr id="147" name="Group 146"/>
            <p:cNvGrpSpPr/>
            <p:nvPr/>
          </p:nvGrpSpPr>
          <p:grpSpPr>
            <a:xfrm>
              <a:off x="6190518" y="5545138"/>
              <a:ext cx="2321560" cy="735330"/>
              <a:chOff x="4752638" y="5646103"/>
              <a:chExt cx="2321560" cy="735330"/>
            </a:xfrm>
          </p:grpSpPr>
          <p:pic>
            <p:nvPicPr>
              <p:cNvPr id="144" name="Picture 14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1"/>
                  <a:stretch>
                    <a:fillRect/>
                  </a:stretch>
                </p:blipFill>
              </mc:Choice>
              <mc:Fallback>
                <p:blipFill>
                  <a:blip r:embed="rId32"/>
                  <a:stretch>
                    <a:fillRect/>
                  </a:stretch>
                </p:blipFill>
              </mc:Fallback>
            </mc:AlternateContent>
            <p:spPr>
              <a:xfrm>
                <a:off x="4752638" y="5646103"/>
                <a:ext cx="2298700" cy="266700"/>
              </a:xfrm>
              <a:prstGeom prst="rect">
                <a:avLst/>
              </a:prstGeom>
            </p:spPr>
          </p:pic>
          <p:pic>
            <p:nvPicPr>
              <p:cNvPr id="145" name="Picture 14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4775498" y="6114733"/>
                <a:ext cx="2298700" cy="266700"/>
              </a:xfrm>
              <a:prstGeom prst="rect">
                <a:avLst/>
              </a:prstGeom>
            </p:spPr>
          </p:pic>
        </p:grpSp>
      </p:grpSp>
      <p:pic>
        <p:nvPicPr>
          <p:cNvPr id="149" name="Picture 1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1397055" y="6006148"/>
            <a:ext cx="2260600" cy="241300"/>
          </a:xfrm>
          <a:prstGeom prst="rect">
            <a:avLst/>
          </a:prstGeom>
        </p:spPr>
      </p:pic>
      <p:pic>
        <p:nvPicPr>
          <p:cNvPr id="166" name="Picture 1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677545" y="4599305"/>
            <a:ext cx="4051300" cy="1003300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2696210" y="346710"/>
            <a:ext cx="3771900" cy="241300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945646" y="5041265"/>
            <a:ext cx="2817025" cy="1265099"/>
            <a:chOff x="823726" y="4990465"/>
            <a:chExt cx="2817025" cy="1265099"/>
          </a:xfrm>
        </p:grpSpPr>
        <p:pic>
          <p:nvPicPr>
            <p:cNvPr id="98" name="Picture 9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834051" y="5384800"/>
              <a:ext cx="2806700" cy="241300"/>
            </a:xfrm>
            <a:prstGeom prst="rect">
              <a:avLst/>
            </a:prstGeom>
          </p:spPr>
        </p:pic>
        <p:pic>
          <p:nvPicPr>
            <p:cNvPr id="99" name="Picture 9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823726" y="4990465"/>
              <a:ext cx="2781300" cy="241300"/>
            </a:xfrm>
            <a:prstGeom prst="rect">
              <a:avLst/>
            </a:prstGeom>
          </p:spPr>
        </p:pic>
        <p:pic>
          <p:nvPicPr>
            <p:cNvPr id="100" name="Picture 9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834051" y="5760264"/>
              <a:ext cx="2311400" cy="495300"/>
            </a:xfrm>
            <a:prstGeom prst="rect">
              <a:avLst/>
            </a:prstGeom>
          </p:spPr>
        </p:pic>
      </p:grpSp>
      <p:pic>
        <p:nvPicPr>
          <p:cNvPr id="112" name="Picture 1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696210" y="346710"/>
            <a:ext cx="3771900" cy="241300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908479" y="4506992"/>
            <a:ext cx="2813106" cy="373380"/>
            <a:chOff x="786559" y="4456192"/>
            <a:chExt cx="2813106" cy="373380"/>
          </a:xfrm>
        </p:grpSpPr>
        <p:pic>
          <p:nvPicPr>
            <p:cNvPr id="101" name="Picture 10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1489690" y="4456192"/>
              <a:ext cx="1104900" cy="139700"/>
            </a:xfrm>
            <a:prstGeom prst="rect">
              <a:avLst/>
            </a:prstGeom>
          </p:spPr>
        </p:pic>
        <p:pic>
          <p:nvPicPr>
            <p:cNvPr id="107" name="Picture 10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516865" y="4677172"/>
              <a:ext cx="2082800" cy="152400"/>
            </a:xfrm>
            <a:prstGeom prst="rect">
              <a:avLst/>
            </a:prstGeom>
          </p:spPr>
        </p:pic>
        <p:pic>
          <p:nvPicPr>
            <p:cNvPr id="115" name="Picture 1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786559" y="4456192"/>
              <a:ext cx="393700" cy="139700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5003766" y="4700032"/>
            <a:ext cx="3195271" cy="152400"/>
            <a:chOff x="4881846" y="4456192"/>
            <a:chExt cx="3195271" cy="152400"/>
          </a:xfrm>
        </p:grpSpPr>
        <p:pic>
          <p:nvPicPr>
            <p:cNvPr id="105" name="Picture 10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5600617" y="4456192"/>
              <a:ext cx="2476500" cy="152400"/>
            </a:xfrm>
            <a:prstGeom prst="rect">
              <a:avLst/>
            </a:prstGeom>
          </p:spPr>
        </p:pic>
        <p:pic>
          <p:nvPicPr>
            <p:cNvPr id="116" name="Picture 1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4881846" y="4456192"/>
              <a:ext cx="393700" cy="139700"/>
            </a:xfrm>
            <a:prstGeom prst="rect">
              <a:avLst/>
            </a:prstGeom>
          </p:spPr>
        </p:pic>
      </p:grpSp>
      <p:pic>
        <p:nvPicPr>
          <p:cNvPr id="125" name="Picture 1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5084798" y="5031105"/>
            <a:ext cx="1765300" cy="165100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758675" y="1256701"/>
            <a:ext cx="4195595" cy="1529044"/>
            <a:chOff x="98275" y="1256701"/>
            <a:chExt cx="4195595" cy="1529044"/>
          </a:xfrm>
        </p:grpSpPr>
        <p:pic>
          <p:nvPicPr>
            <p:cNvPr id="102" name="Picture 10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98275" y="1256701"/>
              <a:ext cx="3000525" cy="1492756"/>
            </a:xfrm>
            <a:prstGeom prst="rect">
              <a:avLst/>
            </a:prstGeom>
          </p:spPr>
        </p:pic>
        <p:pic>
          <p:nvPicPr>
            <p:cNvPr id="103" name="Picture 10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3061970" y="2620645"/>
              <a:ext cx="1231900" cy="165100"/>
            </a:xfrm>
            <a:prstGeom prst="rect">
              <a:avLst/>
            </a:prstGeom>
          </p:spPr>
        </p:pic>
      </p:grpSp>
      <p:grpSp>
        <p:nvGrpSpPr>
          <p:cNvPr id="104" name="Group 289"/>
          <p:cNvGrpSpPr/>
          <p:nvPr/>
        </p:nvGrpSpPr>
        <p:grpSpPr>
          <a:xfrm>
            <a:off x="962865" y="1297341"/>
            <a:ext cx="2587368" cy="1492756"/>
            <a:chOff x="1178003" y="1318253"/>
            <a:chExt cx="2587368" cy="1492756"/>
          </a:xfrm>
        </p:grpSpPr>
        <p:grpSp>
          <p:nvGrpSpPr>
            <p:cNvPr id="106" name="Group 287"/>
            <p:cNvGrpSpPr/>
            <p:nvPr/>
          </p:nvGrpSpPr>
          <p:grpSpPr>
            <a:xfrm>
              <a:off x="1242560" y="1318253"/>
              <a:ext cx="2441448" cy="1492756"/>
              <a:chOff x="1242560" y="1318253"/>
              <a:chExt cx="2441448" cy="1492756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10800000">
                <a:off x="1323345" y="2563126"/>
                <a:ext cx="2350008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0800000" flipV="1">
                <a:off x="1242560" y="1583498"/>
                <a:ext cx="2441448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7"/>
                  <a:stretch>
                    <a:fillRect/>
                  </a:stretch>
                </p:blipFill>
              </mc:Choice>
              <mc:Fallback>
                <p:blipFill>
                  <a:blip r:embed="rId28"/>
                  <a:stretch>
                    <a:fillRect/>
                  </a:stretch>
                </p:blipFill>
              </mc:Fallback>
            </mc:AlternateContent>
            <p:spPr>
              <a:xfrm>
                <a:off x="1752116" y="1985749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9" name="Picture 1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7"/>
                  <a:stretch>
                    <a:fillRect/>
                  </a:stretch>
                </p:blipFill>
              </mc:Choice>
              <mc:Fallback>
                <p:blipFill>
                  <a:blip r:embed="rId28"/>
                  <a:stretch>
                    <a:fillRect/>
                  </a:stretch>
                </p:blipFill>
              </mc:Fallback>
            </mc:AlternateContent>
            <p:spPr>
              <a:xfrm>
                <a:off x="3009118" y="1984843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40" name="Picture 13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9"/>
                  <a:stretch>
                    <a:fillRect/>
                  </a:stretch>
                </p:blipFill>
              </mc:Choice>
              <mc:Fallback>
                <p:blipFill>
                  <a:blip r:embed="rId30"/>
                  <a:stretch>
                    <a:fillRect/>
                  </a:stretch>
                </p:blipFill>
              </mc:Fallback>
            </mc:AlternateContent>
            <p:spPr>
              <a:xfrm>
                <a:off x="2257243" y="1318253"/>
                <a:ext cx="469900" cy="228600"/>
              </a:xfrm>
              <a:prstGeom prst="rect">
                <a:avLst/>
              </a:prstGeom>
            </p:spPr>
          </p:pic>
          <p:pic>
            <p:nvPicPr>
              <p:cNvPr id="141" name="Picture 1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1"/>
                  <a:stretch>
                    <a:fillRect/>
                  </a:stretch>
                </p:blipFill>
              </mc:Choice>
              <mc:Fallback>
                <p:blipFill>
                  <a:blip r:embed="rId32"/>
                  <a:stretch>
                    <a:fillRect/>
                  </a:stretch>
                </p:blipFill>
              </mc:Fallback>
            </mc:AlternateContent>
            <p:spPr>
              <a:xfrm>
                <a:off x="2257243" y="2620509"/>
                <a:ext cx="469900" cy="190500"/>
              </a:xfrm>
              <a:prstGeom prst="rect">
                <a:avLst/>
              </a:prstGeom>
            </p:spPr>
          </p:pic>
          <p:grpSp>
            <p:nvGrpSpPr>
              <p:cNvPr id="142" name="Group 241"/>
              <p:cNvGrpSpPr/>
              <p:nvPr/>
            </p:nvGrpSpPr>
            <p:grpSpPr>
              <a:xfrm>
                <a:off x="2009325" y="1584723"/>
                <a:ext cx="73153" cy="987548"/>
                <a:chOff x="2029142" y="3128609"/>
                <a:chExt cx="107955" cy="2205876"/>
              </a:xfrm>
            </p:grpSpPr>
            <p:grpSp>
              <p:nvGrpSpPr>
                <p:cNvPr id="166" name="Group 43"/>
                <p:cNvGrpSpPr/>
                <p:nvPr/>
              </p:nvGrpSpPr>
              <p:grpSpPr>
                <a:xfrm rot="5400000">
                  <a:off x="1530792" y="3626962"/>
                  <a:ext cx="1104657" cy="107952"/>
                  <a:chOff x="7060161" y="3127375"/>
                  <a:chExt cx="591216" cy="60325"/>
                </a:xfrm>
              </p:grpSpPr>
              <p:grpSp>
                <p:nvGrpSpPr>
                  <p:cNvPr id="178" name="Group 17"/>
                  <p:cNvGrpSpPr/>
                  <p:nvPr/>
                </p:nvGrpSpPr>
                <p:grpSpPr>
                  <a:xfrm>
                    <a:off x="7060161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84" name="Curved Connector 18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urved Connector 18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urved Connector 18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Curved Connector 18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9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80" name="Curved Connector 17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urved Connector 18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urved Connector 18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urved Connector 18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67" name="Group 43"/>
                <p:cNvGrpSpPr/>
                <p:nvPr/>
              </p:nvGrpSpPr>
              <p:grpSpPr>
                <a:xfrm rot="5400000">
                  <a:off x="1530788" y="472817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168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74" name="Curved Connector 17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urved Connector 17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urved Connector 17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urved Connector 17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9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70" name="Curved Connector 16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urved Connector 17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urved Connector 17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urved Connector 17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43" name="Group 242"/>
              <p:cNvGrpSpPr/>
              <p:nvPr/>
            </p:nvGrpSpPr>
            <p:grpSpPr>
              <a:xfrm>
                <a:off x="2869922" y="1585291"/>
                <a:ext cx="73151" cy="987530"/>
                <a:chOff x="2029149" y="3128595"/>
                <a:chExt cx="107953" cy="2205838"/>
              </a:xfrm>
            </p:grpSpPr>
            <p:grpSp>
              <p:nvGrpSpPr>
                <p:cNvPr id="144" name="Group 43"/>
                <p:cNvGrpSpPr/>
                <p:nvPr/>
              </p:nvGrpSpPr>
              <p:grpSpPr>
                <a:xfrm rot="5400000">
                  <a:off x="1530796" y="362694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156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62" name="Curved Connector 1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urved Connector 1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urved Connector 1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urved Connector 1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58" name="Curved Connector 1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urved Connector 1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urved Connector 1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urved Connector 1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5" name="Group 43"/>
                <p:cNvGrpSpPr/>
                <p:nvPr/>
              </p:nvGrpSpPr>
              <p:grpSpPr>
                <a:xfrm rot="5400000">
                  <a:off x="1530795" y="4728127"/>
                  <a:ext cx="1104660" cy="107952"/>
                  <a:chOff x="7060157" y="3127375"/>
                  <a:chExt cx="591220" cy="60325"/>
                </a:xfrm>
              </p:grpSpPr>
              <p:grpSp>
                <p:nvGrpSpPr>
                  <p:cNvPr id="146" name="Group 17"/>
                  <p:cNvGrpSpPr/>
                  <p:nvPr/>
                </p:nvGrpSpPr>
                <p:grpSpPr>
                  <a:xfrm>
                    <a:off x="7060157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52" name="Curved Connector 1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urved Connector 1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urved Connector 1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urved Connector 1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48" name="Curved Connector 1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urved Connector 1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urved Connector 1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urved Connector 1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09" name="Group 288"/>
            <p:cNvGrpSpPr/>
            <p:nvPr/>
          </p:nvGrpSpPr>
          <p:grpSpPr>
            <a:xfrm>
              <a:off x="1178003" y="1328831"/>
              <a:ext cx="2587368" cy="1441537"/>
              <a:chOff x="1178003" y="1328831"/>
              <a:chExt cx="2587368" cy="1441537"/>
            </a:xfrm>
          </p:grpSpPr>
          <p:grpSp>
            <p:nvGrpSpPr>
              <p:cNvPr id="110" name="Group 133"/>
              <p:cNvGrpSpPr/>
              <p:nvPr/>
            </p:nvGrpSpPr>
            <p:grpSpPr>
              <a:xfrm>
                <a:off x="3352093" y="1328831"/>
                <a:ext cx="413278" cy="1441537"/>
                <a:chOff x="4954875" y="3840683"/>
                <a:chExt cx="413278" cy="1441537"/>
              </a:xfrm>
            </p:grpSpPr>
            <p:sp>
              <p:nvSpPr>
                <p:cNvPr id="131" name="Oval 130"/>
                <p:cNvSpPr/>
                <p:nvPr/>
              </p:nvSpPr>
              <p:spPr>
                <a:xfrm>
                  <a:off x="4954875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4" name="Picture 133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3"/>
                    <a:stretch>
                      <a:fillRect/>
                    </a:stretch>
                  </p:blipFill>
                </mc:Choice>
                <mc:Fallback>
                  <p:blipFill>
                    <a:blip r:embed="rId3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4260" y="4024750"/>
                  <a:ext cx="88900" cy="127000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5"/>
                    <a:stretch>
                      <a:fillRect/>
                    </a:stretch>
                  </p:blipFill>
                </mc:Choice>
                <mc:Fallback>
                  <p:blipFill>
                    <a:blip r:embed="rId36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5115035" y="5005165"/>
                  <a:ext cx="114300" cy="101600"/>
                </a:xfrm>
                <a:prstGeom prst="rect">
                  <a:avLst/>
                </a:prstGeom>
              </p:spPr>
            </p:pic>
          </p:grpSp>
          <p:grpSp>
            <p:nvGrpSpPr>
              <p:cNvPr id="111" name="Group 134"/>
              <p:cNvGrpSpPr/>
              <p:nvPr/>
            </p:nvGrpSpPr>
            <p:grpSpPr>
              <a:xfrm>
                <a:off x="1178003" y="1328831"/>
                <a:ext cx="413278" cy="1441537"/>
                <a:chOff x="2570600" y="3840683"/>
                <a:chExt cx="413278" cy="1441537"/>
              </a:xfrm>
            </p:grpSpPr>
            <p:sp>
              <p:nvSpPr>
                <p:cNvPr id="113" name="Oval 112"/>
                <p:cNvSpPr/>
                <p:nvPr/>
              </p:nvSpPr>
              <p:spPr>
                <a:xfrm>
                  <a:off x="2570600" y="3840683"/>
                  <a:ext cx="413278" cy="144153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bg2">
                      <a:lumMod val="9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9" name="Picture 128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7"/>
                    <a:stretch>
                      <a:fillRect/>
                    </a:stretch>
                  </p:blipFill>
                </mc:Choice>
                <mc:Fallback>
                  <p:blipFill>
                    <a:blip r:embed="rId3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0411" y="4024750"/>
                  <a:ext cx="114300" cy="127000"/>
                </a:xfrm>
                <a:prstGeom prst="rect">
                  <a:avLst/>
                </a:prstGeom>
              </p:spPr>
            </p:pic>
            <p:pic>
              <p:nvPicPr>
                <p:cNvPr id="130" name="Picture 129" descr="latex-image-1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9"/>
                    <a:stretch>
                      <a:fillRect/>
                    </a:stretch>
                  </p:blipFill>
                </mc:Choice>
                <mc:Fallback>
                  <p:blipFill>
                    <a:blip r:embed="rId40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726266" y="5020437"/>
                  <a:ext cx="88900" cy="101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88" name="Picture 18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5110480" y="2008135"/>
            <a:ext cx="152400" cy="50800"/>
          </a:xfrm>
          <a:prstGeom prst="rect">
            <a:avLst/>
          </a:prstGeom>
        </p:spPr>
      </p:pic>
      <p:grpSp>
        <p:nvGrpSpPr>
          <p:cNvPr id="189" name="Group 294"/>
          <p:cNvGrpSpPr/>
          <p:nvPr/>
        </p:nvGrpSpPr>
        <p:grpSpPr>
          <a:xfrm>
            <a:off x="5824186" y="1307919"/>
            <a:ext cx="1927310" cy="1452115"/>
            <a:chOff x="6643390" y="1297341"/>
            <a:chExt cx="1927310" cy="1452115"/>
          </a:xfrm>
        </p:grpSpPr>
        <p:grpSp>
          <p:nvGrpSpPr>
            <p:cNvPr id="190" name="Group 280"/>
            <p:cNvGrpSpPr/>
            <p:nvPr/>
          </p:nvGrpSpPr>
          <p:grpSpPr>
            <a:xfrm>
              <a:off x="6996142" y="1639634"/>
              <a:ext cx="1221804" cy="807700"/>
              <a:chOff x="6099990" y="3334750"/>
              <a:chExt cx="814836" cy="1098463"/>
            </a:xfrm>
          </p:grpSpPr>
          <p:cxnSp>
            <p:nvCxnSpPr>
              <p:cNvPr id="200" name="Straight Connector 199"/>
              <p:cNvCxnSpPr>
                <a:stCxn id="194" idx="5"/>
                <a:endCxn id="197" idx="1"/>
              </p:cNvCxnSpPr>
              <p:nvPr/>
            </p:nvCxnSpPr>
            <p:spPr>
              <a:xfrm rot="5400000" flipH="1" flipV="1">
                <a:off x="5958178" y="3476565"/>
                <a:ext cx="1098463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>
                <a:stCxn id="194" idx="7"/>
                <a:endCxn id="197" idx="3"/>
              </p:cNvCxnSpPr>
              <p:nvPr/>
            </p:nvCxnSpPr>
            <p:spPr>
              <a:xfrm rot="16200000" flipH="1">
                <a:off x="5969457" y="3476564"/>
                <a:ext cx="1075899" cy="81483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 133"/>
            <p:cNvGrpSpPr/>
            <p:nvPr/>
          </p:nvGrpSpPr>
          <p:grpSpPr>
            <a:xfrm>
              <a:off x="8157422" y="1297341"/>
              <a:ext cx="413278" cy="1441537"/>
              <a:chOff x="4954875" y="3840683"/>
              <a:chExt cx="413278" cy="1441537"/>
            </a:xfrm>
          </p:grpSpPr>
          <p:sp>
            <p:nvSpPr>
              <p:cNvPr id="197" name="Oval 196"/>
              <p:cNvSpPr/>
              <p:nvPr/>
            </p:nvSpPr>
            <p:spPr>
              <a:xfrm>
                <a:off x="4954875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8" name="Picture 19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5114260" y="4024750"/>
                <a:ext cx="88900" cy="127000"/>
              </a:xfrm>
              <a:prstGeom prst="rect">
                <a:avLst/>
              </a:prstGeom>
            </p:spPr>
          </p:pic>
          <p:pic>
            <p:nvPicPr>
              <p:cNvPr id="199" name="Picture 19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5115035" y="5005165"/>
                <a:ext cx="114300" cy="101600"/>
              </a:xfrm>
              <a:prstGeom prst="rect">
                <a:avLst/>
              </a:prstGeom>
            </p:spPr>
          </p:pic>
        </p:grpSp>
        <p:grpSp>
          <p:nvGrpSpPr>
            <p:cNvPr id="192" name="Group 134"/>
            <p:cNvGrpSpPr/>
            <p:nvPr/>
          </p:nvGrpSpPr>
          <p:grpSpPr>
            <a:xfrm>
              <a:off x="6643390" y="1307919"/>
              <a:ext cx="413278" cy="1441537"/>
              <a:chOff x="2570600" y="3840683"/>
              <a:chExt cx="413278" cy="1441537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2570600" y="3840683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5" name="Picture 19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7"/>
                  <a:stretch>
                    <a:fillRect/>
                  </a:stretch>
                </p:blipFill>
              </mc:Choice>
              <mc:Fallback>
                <p:blipFill>
                  <a:blip r:embed="rId38"/>
                  <a:stretch>
                    <a:fillRect/>
                  </a:stretch>
                </p:blipFill>
              </mc:Fallback>
            </mc:AlternateContent>
            <p:spPr>
              <a:xfrm>
                <a:off x="2720411" y="4024750"/>
                <a:ext cx="114300" cy="127000"/>
              </a:xfrm>
              <a:prstGeom prst="rect">
                <a:avLst/>
              </a:prstGeom>
            </p:spPr>
          </p:pic>
          <p:pic>
            <p:nvPicPr>
              <p:cNvPr id="196" name="Picture 19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9"/>
                  <a:stretch>
                    <a:fillRect/>
                  </a:stretch>
                </p:blipFill>
              </mc:Choice>
              <mc:Fallback>
                <p:blipFill>
                  <a:blip r:embed="rId40"/>
                  <a:stretch>
                    <a:fillRect/>
                  </a:stretch>
                </p:blipFill>
              </mc:Fallback>
            </mc:AlternateContent>
            <p:spPr>
              <a:xfrm>
                <a:off x="2726266" y="5020437"/>
                <a:ext cx="88900" cy="101600"/>
              </a:xfrm>
              <a:prstGeom prst="rect">
                <a:avLst/>
              </a:prstGeom>
            </p:spPr>
          </p:pic>
        </p:grp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7559763" y="1991203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2" name="Picture 20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2074596" y="3352165"/>
            <a:ext cx="4864100" cy="520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L_botto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748096" y="-1549992"/>
            <a:ext cx="7596963" cy="983136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6200000">
            <a:off x="-321098" y="2994173"/>
            <a:ext cx="12827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678670" y="6416122"/>
            <a:ext cx="368300" cy="139700"/>
          </a:xfrm>
          <a:prstGeom prst="rect">
            <a:avLst/>
          </a:prstGeom>
        </p:spPr>
      </p:pic>
      <p:pic>
        <p:nvPicPr>
          <p:cNvPr id="8" name="Picture 7" descr="CMS_opportunity_quot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068" y="2650775"/>
            <a:ext cx="4992591" cy="8534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269163" y="3667125"/>
            <a:ext cx="1346200" cy="152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157413" y="4356100"/>
            <a:ext cx="292100" cy="139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316538" y="5199063"/>
            <a:ext cx="304800" cy="139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157413" y="5650921"/>
            <a:ext cx="292100" cy="13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920" y="1016000"/>
            <a:ext cx="8199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ETM</a:t>
            </a:r>
          </a:p>
          <a:p>
            <a:endParaRPr lang="en-US" sz="1600" dirty="0" smtClean="0"/>
          </a:p>
          <a:p>
            <a:r>
              <a:rPr lang="en-US" sz="1600" dirty="0" smtClean="0"/>
              <a:t>ETM </a:t>
            </a:r>
            <a:r>
              <a:rPr lang="en-US" sz="1600" dirty="0" err="1" smtClean="0"/>
              <a:t>Nf</a:t>
            </a:r>
            <a:r>
              <a:rPr lang="en-US" sz="1600" dirty="0" smtClean="0"/>
              <a:t>=2 </a:t>
            </a:r>
            <a:r>
              <a:rPr lang="en-US" sz="1600" dirty="0" err="1" smtClean="0"/>
              <a:t>cfgs</a:t>
            </a:r>
            <a:endParaRPr lang="en-US" sz="1600" dirty="0" smtClean="0"/>
          </a:p>
          <a:p>
            <a:r>
              <a:rPr lang="en-US" sz="1600" dirty="0" smtClean="0"/>
              <a:t>	- tree-level improved </a:t>
            </a:r>
            <a:r>
              <a:rPr lang="en-US" sz="1600" dirty="0" err="1" smtClean="0"/>
              <a:t>Symanzik</a:t>
            </a:r>
            <a:r>
              <a:rPr lang="en-US" sz="1600" dirty="0" smtClean="0"/>
              <a:t>, APE smeared gauge links</a:t>
            </a:r>
          </a:p>
          <a:p>
            <a:r>
              <a:rPr lang="en-US" sz="1600" dirty="0" smtClean="0"/>
              <a:t>	- max. twisted Wilson quarks:  automatic </a:t>
            </a:r>
            <a:r>
              <a:rPr lang="en-US" sz="1600" dirty="0" err="1" smtClean="0"/>
              <a:t>O(a</a:t>
            </a:r>
            <a:r>
              <a:rPr lang="en-US" sz="1600" dirty="0" smtClean="0"/>
              <a:t>) improvement</a:t>
            </a:r>
          </a:p>
          <a:p>
            <a:r>
              <a:rPr lang="en-US" sz="1600" dirty="0" err="1" smtClean="0"/>
              <a:t>Osterwalder</a:t>
            </a:r>
            <a:r>
              <a:rPr lang="en-US" sz="1600" dirty="0" smtClean="0"/>
              <a:t>-Seiler valence:  </a:t>
            </a:r>
            <a:r>
              <a:rPr lang="en-US" sz="1600" dirty="0" err="1" smtClean="0"/>
              <a:t>O(a</a:t>
            </a:r>
            <a:r>
              <a:rPr lang="en-US" sz="1600" dirty="0" smtClean="0"/>
              <a:t>) improvement with no wrong </a:t>
            </a:r>
            <a:r>
              <a:rPr lang="en-US" sz="1600" dirty="0" err="1" smtClean="0"/>
              <a:t>chirality</a:t>
            </a:r>
            <a:r>
              <a:rPr lang="en-US" sz="1600" dirty="0" smtClean="0"/>
              <a:t> mixing</a:t>
            </a:r>
          </a:p>
          <a:p>
            <a:endParaRPr lang="en-US" sz="1600" dirty="0" smtClean="0"/>
          </a:p>
          <a:p>
            <a:r>
              <a:rPr lang="en-US" sz="1600" dirty="0" smtClean="0"/>
              <a:t>a:  0.05 – 0.1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 280 – 500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pic>
        <p:nvPicPr>
          <p:cNvPr id="6" name="Picture 5" descr="ETM_Dmix_bag_params_tabl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96" y="4485280"/>
            <a:ext cx="4873664" cy="7222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84800" y="3158453"/>
            <a:ext cx="3595370" cy="3080132"/>
            <a:chOff x="5384800" y="3777868"/>
            <a:chExt cx="3595370" cy="3080132"/>
          </a:xfrm>
        </p:grpSpPr>
        <p:pic>
          <p:nvPicPr>
            <p:cNvPr id="9" name="Picture 8" descr="ETM_Dmix_NPscale_constraints_plot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4800" y="4206483"/>
              <a:ext cx="3595370" cy="2651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56960" y="3777868"/>
              <a:ext cx="2661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constraining the scale of new physics from CPV observables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896" y="4206483"/>
            <a:ext cx="487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unquenched calculation of all 5 bag parameters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376" y="5207545"/>
            <a:ext cx="377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3-5% precision</a:t>
            </a:r>
          </a:p>
          <a:p>
            <a:r>
              <a:rPr lang="en-US" sz="1400" dirty="0" smtClean="0"/>
              <a:t>	- much better than current </a:t>
            </a:r>
            <a:r>
              <a:rPr lang="en-US" sz="1400" dirty="0" err="1" smtClean="0"/>
              <a:t>expt</a:t>
            </a:r>
            <a:endParaRPr lang="en-US" sz="1400" dirty="0" smtClean="0"/>
          </a:p>
          <a:p>
            <a:r>
              <a:rPr lang="en-US" sz="1400" dirty="0" smtClean="0"/>
              <a:t>	- on par with 2020 </a:t>
            </a:r>
            <a:r>
              <a:rPr lang="en-US" sz="1400" dirty="0" err="1" smtClean="0"/>
              <a:t>exptl</a:t>
            </a:r>
            <a:r>
              <a:rPr lang="en-US" sz="1400" dirty="0" smtClean="0"/>
              <a:t> expectations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753225" y="6423025"/>
            <a:ext cx="1612900" cy="241300"/>
          </a:xfrm>
          <a:prstGeom prst="rect">
            <a:avLst/>
          </a:prstGeom>
        </p:spPr>
      </p:pic>
      <p:sp>
        <p:nvSpPr>
          <p:cNvPr id="16" name="Frame 15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316990" y="1127760"/>
            <a:ext cx="2222500" cy="1524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358833" y="348933"/>
            <a:ext cx="2324100" cy="215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296" y="900702"/>
            <a:ext cx="4166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FNAL/MILC</a:t>
            </a:r>
          </a:p>
          <a:p>
            <a:endParaRPr lang="en-US" sz="1600" dirty="0" smtClean="0"/>
          </a:p>
          <a:p>
            <a:r>
              <a:rPr lang="en-US" sz="1600" dirty="0" smtClean="0"/>
              <a:t>MILC </a:t>
            </a:r>
            <a:r>
              <a:rPr lang="en-US" sz="1600" dirty="0" err="1" smtClean="0"/>
              <a:t>Nf</a:t>
            </a:r>
            <a:r>
              <a:rPr lang="en-US" sz="1600" dirty="0" smtClean="0"/>
              <a:t>=2+1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configurations</a:t>
            </a:r>
          </a:p>
          <a:p>
            <a:r>
              <a:rPr lang="en-US" sz="1600" dirty="0" smtClean="0"/>
              <a:t>FNAL charm and </a:t>
            </a:r>
            <a:r>
              <a:rPr lang="en-US" sz="1600" dirty="0" err="1" smtClean="0"/>
              <a:t>asqtad</a:t>
            </a:r>
            <a:r>
              <a:rPr lang="en-US" sz="1600" dirty="0" smtClean="0"/>
              <a:t> light valence</a:t>
            </a:r>
          </a:p>
          <a:p>
            <a:r>
              <a:rPr lang="en-US" sz="1600" dirty="0" smtClean="0"/>
              <a:t>a:  0.045 - 0.125 fm</a:t>
            </a:r>
          </a:p>
          <a:p>
            <a:r>
              <a:rPr lang="en-US" sz="1600" dirty="0" err="1" smtClean="0"/>
              <a:t>Mpi</a:t>
            </a:r>
            <a:r>
              <a:rPr lang="en-US" sz="1600" dirty="0" smtClean="0"/>
              <a:t>: 177 – 559 </a:t>
            </a:r>
            <a:r>
              <a:rPr lang="en-US" sz="1600" dirty="0" err="1" smtClean="0"/>
              <a:t>MeV</a:t>
            </a:r>
            <a:endParaRPr lang="en-US" sz="1600" dirty="0" smtClean="0"/>
          </a:p>
        </p:txBody>
      </p:sp>
      <p:pic>
        <p:nvPicPr>
          <p:cNvPr id="7" name="Picture 6" descr="O4_chipt_new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374806" y="3007360"/>
            <a:ext cx="5062531" cy="3870960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O4_error_breakdown_reler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70617" y="2972060"/>
            <a:ext cx="4989108" cy="381481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358833" y="348933"/>
            <a:ext cx="2324100" cy="2159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87725" y="1676400"/>
            <a:ext cx="3821773" cy="509360"/>
            <a:chOff x="3840480" y="964119"/>
            <a:chExt cx="3821773" cy="509360"/>
          </a:xfrm>
        </p:grpSpPr>
        <p:sp>
          <p:nvSpPr>
            <p:cNvPr id="14" name="Rectangle 13"/>
            <p:cNvSpPr/>
            <p:nvPr/>
          </p:nvSpPr>
          <p:spPr>
            <a:xfrm>
              <a:off x="3840480" y="964119"/>
              <a:ext cx="382177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920808" y="1121728"/>
              <a:ext cx="3619500" cy="2159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61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56190" y="1991179"/>
            <a:ext cx="152400" cy="50800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2081330" y="1300435"/>
            <a:ext cx="1896488" cy="1469059"/>
            <a:chOff x="170385" y="1307919"/>
            <a:chExt cx="1896488" cy="1469059"/>
          </a:xfrm>
        </p:grpSpPr>
        <p:grpSp>
          <p:nvGrpSpPr>
            <p:cNvPr id="127" name="Group 126"/>
            <p:cNvGrpSpPr/>
            <p:nvPr/>
          </p:nvGrpSpPr>
          <p:grpSpPr>
            <a:xfrm>
              <a:off x="378387" y="1311910"/>
              <a:ext cx="1464869" cy="1465068"/>
              <a:chOff x="378387" y="1311910"/>
              <a:chExt cx="1464869" cy="1465068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10800000">
                <a:off x="422601" y="2542214"/>
                <a:ext cx="1410005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0800000" flipV="1">
                <a:off x="378387" y="1562586"/>
                <a:ext cx="1464869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927378" y="1761637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9" name="Picture 1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1117580" y="2177291"/>
                <a:ext cx="215900" cy="152400"/>
              </a:xfrm>
              <a:prstGeom prst="rect">
                <a:avLst/>
              </a:prstGeom>
            </p:spPr>
          </p:pic>
          <p:grpSp>
            <p:nvGrpSpPr>
              <p:cNvPr id="140" name="Group 241"/>
              <p:cNvGrpSpPr/>
              <p:nvPr/>
            </p:nvGrpSpPr>
            <p:grpSpPr>
              <a:xfrm>
                <a:off x="778182" y="1563802"/>
                <a:ext cx="73151" cy="987530"/>
                <a:chOff x="2029149" y="3128595"/>
                <a:chExt cx="107953" cy="2205838"/>
              </a:xfrm>
            </p:grpSpPr>
            <p:grpSp>
              <p:nvGrpSpPr>
                <p:cNvPr id="166" name="Group 43"/>
                <p:cNvGrpSpPr/>
                <p:nvPr/>
              </p:nvGrpSpPr>
              <p:grpSpPr>
                <a:xfrm rot="5400000">
                  <a:off x="1530796" y="362694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178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84" name="Curved Connector 18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urved Connector 18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urved Connector 18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Curved Connector 18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9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80" name="Curved Connector 17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urved Connector 18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urved Connector 18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urved Connector 18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67" name="Group 166"/>
                <p:cNvGrpSpPr/>
                <p:nvPr/>
              </p:nvGrpSpPr>
              <p:grpSpPr>
                <a:xfrm rot="5400000">
                  <a:off x="1530795" y="4728127"/>
                  <a:ext cx="1104660" cy="107952"/>
                  <a:chOff x="7060157" y="3127375"/>
                  <a:chExt cx="591220" cy="60325"/>
                </a:xfrm>
              </p:grpSpPr>
              <p:grpSp>
                <p:nvGrpSpPr>
                  <p:cNvPr id="168" name="Group 17"/>
                  <p:cNvGrpSpPr/>
                  <p:nvPr/>
                </p:nvGrpSpPr>
                <p:grpSpPr>
                  <a:xfrm>
                    <a:off x="7060157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74" name="Curved Connector 17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urved Connector 17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urved Connector 17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urved Connector 17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9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70" name="Curved Connector 16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urved Connector 17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urved Connector 17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urved Connector 17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41" name="Group 242"/>
              <p:cNvGrpSpPr/>
              <p:nvPr/>
            </p:nvGrpSpPr>
            <p:grpSpPr>
              <a:xfrm>
                <a:off x="1384796" y="1564350"/>
                <a:ext cx="73152" cy="987529"/>
                <a:chOff x="2029155" y="3128543"/>
                <a:chExt cx="107954" cy="2205840"/>
              </a:xfrm>
            </p:grpSpPr>
            <p:grpSp>
              <p:nvGrpSpPr>
                <p:cNvPr id="144" name="Group 43"/>
                <p:cNvGrpSpPr/>
                <p:nvPr/>
              </p:nvGrpSpPr>
              <p:grpSpPr>
                <a:xfrm rot="5400000">
                  <a:off x="1530803" y="3626897"/>
                  <a:ext cx="1104660" cy="107952"/>
                  <a:chOff x="7060157" y="3127375"/>
                  <a:chExt cx="591220" cy="60325"/>
                </a:xfrm>
              </p:grpSpPr>
              <p:grpSp>
                <p:nvGrpSpPr>
                  <p:cNvPr id="156" name="Group 17"/>
                  <p:cNvGrpSpPr/>
                  <p:nvPr/>
                </p:nvGrpSpPr>
                <p:grpSpPr>
                  <a:xfrm>
                    <a:off x="7060157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62" name="Curved Connector 1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urved Connector 1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urved Connector 1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urved Connector 1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58" name="Curved Connector 1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urved Connector 1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urved Connector 1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urved Connector 1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5" name="Group 43"/>
                <p:cNvGrpSpPr/>
                <p:nvPr/>
              </p:nvGrpSpPr>
              <p:grpSpPr>
                <a:xfrm rot="5400000">
                  <a:off x="1530801" y="4728077"/>
                  <a:ext cx="1104660" cy="107952"/>
                  <a:chOff x="7060155" y="3127375"/>
                  <a:chExt cx="591222" cy="60325"/>
                </a:xfrm>
              </p:grpSpPr>
              <p:grpSp>
                <p:nvGrpSpPr>
                  <p:cNvPr id="146" name="Group 17"/>
                  <p:cNvGrpSpPr/>
                  <p:nvPr/>
                </p:nvGrpSpPr>
                <p:grpSpPr>
                  <a:xfrm>
                    <a:off x="7060155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52" name="Curved Connector 1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urved Connector 1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urved Connector 1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urved Connector 1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48" name="Curved Connector 1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urved Connector 1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urved Connector 1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urved Connector 1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142" name="Picture 1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889318" y="2599178"/>
                <a:ext cx="457200" cy="177800"/>
              </a:xfrm>
              <a:prstGeom prst="rect">
                <a:avLst/>
              </a:prstGeom>
            </p:spPr>
          </p:pic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889318" y="1311910"/>
                <a:ext cx="469900" cy="203200"/>
              </a:xfrm>
              <a:prstGeom prst="rect">
                <a:avLst/>
              </a:prstGeom>
            </p:spPr>
          </p:pic>
        </p:grpSp>
        <p:grpSp>
          <p:nvGrpSpPr>
            <p:cNvPr id="128" name="Group 132"/>
            <p:cNvGrpSpPr/>
            <p:nvPr/>
          </p:nvGrpSpPr>
          <p:grpSpPr>
            <a:xfrm>
              <a:off x="170385" y="1307919"/>
              <a:ext cx="413278" cy="1441537"/>
              <a:chOff x="292305" y="1307919"/>
              <a:chExt cx="413278" cy="1441537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292305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4" name="Picture 13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457966" y="1450975"/>
                <a:ext cx="88900" cy="190500"/>
              </a:xfrm>
              <a:prstGeom prst="rect">
                <a:avLst/>
              </a:prstGeom>
            </p:spPr>
          </p:pic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457966" y="2472364"/>
                <a:ext cx="101600" cy="139700"/>
              </a:xfrm>
              <a:prstGeom prst="rect">
                <a:avLst/>
              </a:prstGeom>
            </p:spPr>
          </p:pic>
        </p:grpSp>
        <p:grpSp>
          <p:nvGrpSpPr>
            <p:cNvPr id="129" name="Group 131"/>
            <p:cNvGrpSpPr/>
            <p:nvPr/>
          </p:nvGrpSpPr>
          <p:grpSpPr>
            <a:xfrm>
              <a:off x="1653595" y="1307919"/>
              <a:ext cx="413278" cy="1441537"/>
              <a:chOff x="2466395" y="1307919"/>
              <a:chExt cx="413278" cy="1441537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2466395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1" name="Picture 13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627635" y="2454398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2612395" y="1474470"/>
                <a:ext cx="114300" cy="165100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/>
          <p:cNvGrpSpPr/>
          <p:nvPr/>
        </p:nvGrpSpPr>
        <p:grpSpPr>
          <a:xfrm>
            <a:off x="4913559" y="1317379"/>
            <a:ext cx="1592030" cy="1452115"/>
            <a:chOff x="2647014" y="1324863"/>
            <a:chExt cx="1592030" cy="1452115"/>
          </a:xfrm>
        </p:grpSpPr>
        <p:grpSp>
          <p:nvGrpSpPr>
            <p:cNvPr id="189" name="Group 280"/>
            <p:cNvGrpSpPr/>
            <p:nvPr/>
          </p:nvGrpSpPr>
          <p:grpSpPr>
            <a:xfrm>
              <a:off x="2999772" y="1660037"/>
              <a:ext cx="886520" cy="804233"/>
              <a:chOff x="6099945" y="3156340"/>
              <a:chExt cx="591226" cy="1400651"/>
            </a:xfrm>
          </p:grpSpPr>
          <p:cxnSp>
            <p:nvCxnSpPr>
              <p:cNvPr id="199" name="Straight Connector 198"/>
              <p:cNvCxnSpPr>
                <a:stCxn id="196" idx="5"/>
                <a:endCxn id="193" idx="1"/>
              </p:cNvCxnSpPr>
              <p:nvPr/>
            </p:nvCxnSpPr>
            <p:spPr>
              <a:xfrm rot="5400000" flipH="1" flipV="1">
                <a:off x="5695232" y="3561053"/>
                <a:ext cx="1400651" cy="5912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>
                <a:stCxn id="196" idx="7"/>
                <a:endCxn id="193" idx="3"/>
              </p:cNvCxnSpPr>
              <p:nvPr/>
            </p:nvCxnSpPr>
            <p:spPr>
              <a:xfrm rot="16200000" flipH="1">
                <a:off x="5709618" y="3561052"/>
                <a:ext cx="1371879" cy="5912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3390667" y="2018725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1" name="Group 128"/>
            <p:cNvGrpSpPr/>
            <p:nvPr/>
          </p:nvGrpSpPr>
          <p:grpSpPr>
            <a:xfrm>
              <a:off x="2647014" y="1335441"/>
              <a:ext cx="413278" cy="1441537"/>
              <a:chOff x="6808590" y="1307919"/>
              <a:chExt cx="413278" cy="1441537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6808590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7" name="Picture 19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6972300" y="1464310"/>
                <a:ext cx="88900" cy="190500"/>
              </a:xfrm>
              <a:prstGeom prst="rect">
                <a:avLst/>
              </a:prstGeom>
            </p:spPr>
          </p:pic>
          <p:pic>
            <p:nvPicPr>
              <p:cNvPr id="198" name="Picture 19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972300" y="2485699"/>
                <a:ext cx="101600" cy="139700"/>
              </a:xfrm>
              <a:prstGeom prst="rect">
                <a:avLst/>
              </a:prstGeom>
            </p:spPr>
          </p:pic>
        </p:grpSp>
        <p:grpSp>
          <p:nvGrpSpPr>
            <p:cNvPr id="192" name="Group 129"/>
            <p:cNvGrpSpPr/>
            <p:nvPr/>
          </p:nvGrpSpPr>
          <p:grpSpPr>
            <a:xfrm>
              <a:off x="3825766" y="1324863"/>
              <a:ext cx="413278" cy="1441537"/>
              <a:chOff x="8322622" y="1297341"/>
              <a:chExt cx="413278" cy="1441537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8322622" y="1297341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4" name="Picture 19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8489826" y="2434627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195" name="Picture 19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8474586" y="1454699"/>
                <a:ext cx="114300" cy="165100"/>
              </a:xfrm>
              <a:prstGeom prst="rect">
                <a:avLst/>
              </a:prstGeom>
            </p:spPr>
          </p:pic>
        </p:grpSp>
      </p:grpSp>
      <p:pic>
        <p:nvPicPr>
          <p:cNvPr id="201" name="Picture 20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5664701" y="1604227"/>
            <a:ext cx="63500" cy="139700"/>
          </a:xfrm>
          <a:prstGeom prst="rect">
            <a:avLst/>
          </a:prstGeom>
        </p:spPr>
      </p:pic>
      <p:grpSp>
        <p:nvGrpSpPr>
          <p:cNvPr id="203" name="Group 202"/>
          <p:cNvGrpSpPr/>
          <p:nvPr/>
        </p:nvGrpSpPr>
        <p:grpSpPr>
          <a:xfrm>
            <a:off x="5784118" y="4262438"/>
            <a:ext cx="2679700" cy="2137092"/>
            <a:chOff x="5987318" y="4292918"/>
            <a:chExt cx="2679700" cy="2137092"/>
          </a:xfrm>
        </p:grpSpPr>
        <p:pic>
          <p:nvPicPr>
            <p:cNvPr id="204" name="Picture 20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987318" y="4292918"/>
              <a:ext cx="2679700" cy="266700"/>
            </a:xfrm>
            <a:prstGeom prst="rect">
              <a:avLst/>
            </a:prstGeom>
          </p:spPr>
        </p:pic>
        <p:pic>
          <p:nvPicPr>
            <p:cNvPr id="205" name="Picture 20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5997575" y="4773613"/>
              <a:ext cx="2247900" cy="266700"/>
            </a:xfrm>
            <a:prstGeom prst="rect">
              <a:avLst/>
            </a:prstGeom>
          </p:spPr>
        </p:pic>
        <p:pic>
          <p:nvPicPr>
            <p:cNvPr id="206" name="Picture 20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6005098" y="5687378"/>
              <a:ext cx="2273300" cy="266700"/>
            </a:xfrm>
            <a:prstGeom prst="rect">
              <a:avLst/>
            </a:prstGeom>
          </p:spPr>
        </p:pic>
        <p:pic>
          <p:nvPicPr>
            <p:cNvPr id="207" name="Picture 20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6005515" y="5233988"/>
              <a:ext cx="2247900" cy="266700"/>
            </a:xfrm>
            <a:prstGeom prst="rect">
              <a:avLst/>
            </a:prstGeom>
          </p:spPr>
        </p:pic>
        <p:pic>
          <p:nvPicPr>
            <p:cNvPr id="208" name="Picture 20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6038118" y="6163310"/>
              <a:ext cx="2260600" cy="266700"/>
            </a:xfrm>
            <a:prstGeom prst="rect">
              <a:avLst/>
            </a:prstGeom>
          </p:spPr>
        </p:pic>
      </p:grpSp>
      <p:grpSp>
        <p:nvGrpSpPr>
          <p:cNvPr id="209" name="Group 208"/>
          <p:cNvGrpSpPr/>
          <p:nvPr/>
        </p:nvGrpSpPr>
        <p:grpSpPr>
          <a:xfrm>
            <a:off x="747713" y="4252595"/>
            <a:ext cx="4051300" cy="2322830"/>
            <a:chOff x="747713" y="4252595"/>
            <a:chExt cx="4051300" cy="2322830"/>
          </a:xfrm>
        </p:grpSpPr>
        <p:grpSp>
          <p:nvGrpSpPr>
            <p:cNvPr id="210" name="Group 155"/>
            <p:cNvGrpSpPr/>
            <p:nvPr/>
          </p:nvGrpSpPr>
          <p:grpSpPr>
            <a:xfrm>
              <a:off x="1676083" y="5449888"/>
              <a:ext cx="2946400" cy="1125537"/>
              <a:chOff x="1676083" y="5449888"/>
              <a:chExt cx="2946400" cy="1125537"/>
            </a:xfrm>
          </p:grpSpPr>
          <p:pic>
            <p:nvPicPr>
              <p:cNvPr id="214" name="Picture 21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1"/>
                  <a:stretch>
                    <a:fillRect/>
                  </a:stretch>
                </p:blipFill>
              </mc:Choice>
              <mc:Fallback>
                <p:blipFill>
                  <a:blip r:embed="rId32"/>
                  <a:stretch>
                    <a:fillRect/>
                  </a:stretch>
                </p:blipFill>
              </mc:Fallback>
            </mc:AlternateContent>
            <p:spPr>
              <a:xfrm>
                <a:off x="1676083" y="5449888"/>
                <a:ext cx="2946400" cy="317500"/>
              </a:xfrm>
              <a:prstGeom prst="rect">
                <a:avLst/>
              </a:prstGeom>
            </p:spPr>
          </p:pic>
          <p:pic>
            <p:nvPicPr>
              <p:cNvPr id="215" name="Picture 21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3"/>
                  <a:stretch>
                    <a:fillRect/>
                  </a:stretch>
                </p:blipFill>
              </mc:Choice>
              <mc:Fallback>
                <p:blipFill>
                  <a:blip r:embed="rId34"/>
                  <a:stretch>
                    <a:fillRect/>
                  </a:stretch>
                </p:blipFill>
              </mc:Fallback>
            </mc:AlternateContent>
            <p:spPr>
              <a:xfrm>
                <a:off x="1676083" y="6207125"/>
                <a:ext cx="2400300" cy="368300"/>
              </a:xfrm>
              <a:prstGeom prst="rect">
                <a:avLst/>
              </a:prstGeom>
            </p:spPr>
          </p:pic>
        </p:grpSp>
        <p:grpSp>
          <p:nvGrpSpPr>
            <p:cNvPr id="211" name="Group 154"/>
            <p:cNvGrpSpPr/>
            <p:nvPr/>
          </p:nvGrpSpPr>
          <p:grpSpPr>
            <a:xfrm>
              <a:off x="747713" y="4252595"/>
              <a:ext cx="4051300" cy="1859280"/>
              <a:chOff x="747713" y="4252595"/>
              <a:chExt cx="4051300" cy="1859280"/>
            </a:xfrm>
          </p:grpSpPr>
          <p:pic>
            <p:nvPicPr>
              <p:cNvPr id="212" name="Picture 21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5"/>
                  <a:stretch>
                    <a:fillRect/>
                  </a:stretch>
                </p:blipFill>
              </mc:Choice>
              <mc:Fallback>
                <p:blipFill>
                  <a:blip r:embed="rId36"/>
                  <a:stretch>
                    <a:fillRect/>
                  </a:stretch>
                </p:blipFill>
              </mc:Fallback>
            </mc:AlternateContent>
            <p:spPr>
              <a:xfrm>
                <a:off x="747713" y="4252595"/>
                <a:ext cx="4051300" cy="1003300"/>
              </a:xfrm>
              <a:prstGeom prst="rect">
                <a:avLst/>
              </a:prstGeom>
            </p:spPr>
          </p:pic>
          <p:pic>
            <p:nvPicPr>
              <p:cNvPr id="213" name="Picture 21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7"/>
                  <a:stretch>
                    <a:fillRect/>
                  </a:stretch>
                </p:blipFill>
              </mc:Choice>
              <mc:Fallback>
                <p:blipFill>
                  <a:blip r:embed="rId38"/>
                  <a:stretch>
                    <a:fillRect/>
                  </a:stretch>
                </p:blipFill>
              </mc:Fallback>
            </mc:AlternateContent>
            <p:spPr>
              <a:xfrm>
                <a:off x="757238" y="5895975"/>
                <a:ext cx="3911600" cy="215900"/>
              </a:xfrm>
              <a:prstGeom prst="rect">
                <a:avLst/>
              </a:prstGeom>
            </p:spPr>
          </p:pic>
        </p:grpSp>
      </p:grpSp>
      <p:pic>
        <p:nvPicPr>
          <p:cNvPr id="216" name="Picture 2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2734945" y="3266123"/>
            <a:ext cx="3429000" cy="4572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3338513" y="348298"/>
            <a:ext cx="2730500" cy="279400"/>
          </a:xfrm>
          <a:prstGeom prst="rect">
            <a:avLst/>
          </a:prstGeom>
        </p:spPr>
      </p:pic>
      <p:sp>
        <p:nvSpPr>
          <p:cNvPr id="219" name="TextBox 218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56190" y="1991179"/>
            <a:ext cx="152400" cy="50800"/>
          </a:xfrm>
          <a:prstGeom prst="rect">
            <a:avLst/>
          </a:prstGeom>
        </p:spPr>
      </p:pic>
      <p:grpSp>
        <p:nvGrpSpPr>
          <p:cNvPr id="2" name="Group 125"/>
          <p:cNvGrpSpPr/>
          <p:nvPr/>
        </p:nvGrpSpPr>
        <p:grpSpPr>
          <a:xfrm>
            <a:off x="2081330" y="1300435"/>
            <a:ext cx="1896488" cy="1469059"/>
            <a:chOff x="170385" y="1307919"/>
            <a:chExt cx="1896488" cy="1469059"/>
          </a:xfrm>
        </p:grpSpPr>
        <p:grpSp>
          <p:nvGrpSpPr>
            <p:cNvPr id="3" name="Group 126"/>
            <p:cNvGrpSpPr/>
            <p:nvPr/>
          </p:nvGrpSpPr>
          <p:grpSpPr>
            <a:xfrm>
              <a:off x="378387" y="1311910"/>
              <a:ext cx="1464869" cy="1465068"/>
              <a:chOff x="378387" y="1311910"/>
              <a:chExt cx="1464869" cy="1465068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10800000">
                <a:off x="422601" y="2542214"/>
                <a:ext cx="1410005" cy="137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0800000" flipV="1">
                <a:off x="378387" y="1562586"/>
                <a:ext cx="1464869" cy="8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927378" y="1761637"/>
                <a:ext cx="215900" cy="152400"/>
              </a:xfrm>
              <a:prstGeom prst="rect">
                <a:avLst/>
              </a:prstGeom>
            </p:spPr>
          </p:pic>
          <p:pic>
            <p:nvPicPr>
              <p:cNvPr id="139" name="Picture 13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1117580" y="2177291"/>
                <a:ext cx="215900" cy="152400"/>
              </a:xfrm>
              <a:prstGeom prst="rect">
                <a:avLst/>
              </a:prstGeom>
            </p:spPr>
          </p:pic>
          <p:grpSp>
            <p:nvGrpSpPr>
              <p:cNvPr id="4" name="Group 241"/>
              <p:cNvGrpSpPr/>
              <p:nvPr/>
            </p:nvGrpSpPr>
            <p:grpSpPr>
              <a:xfrm>
                <a:off x="778182" y="1563802"/>
                <a:ext cx="73151" cy="987530"/>
                <a:chOff x="2029149" y="3128595"/>
                <a:chExt cx="107953" cy="2205838"/>
              </a:xfrm>
            </p:grpSpPr>
            <p:grpSp>
              <p:nvGrpSpPr>
                <p:cNvPr id="5" name="Group 43"/>
                <p:cNvGrpSpPr/>
                <p:nvPr/>
              </p:nvGrpSpPr>
              <p:grpSpPr>
                <a:xfrm rot="5400000">
                  <a:off x="1530796" y="3626949"/>
                  <a:ext cx="1104660" cy="107952"/>
                  <a:chOff x="7060159" y="3127375"/>
                  <a:chExt cx="591218" cy="60325"/>
                </a:xfrm>
              </p:grpSpPr>
              <p:grpSp>
                <p:nvGrpSpPr>
                  <p:cNvPr id="6" name="Group 17"/>
                  <p:cNvGrpSpPr/>
                  <p:nvPr/>
                </p:nvGrpSpPr>
                <p:grpSpPr>
                  <a:xfrm>
                    <a:off x="7060159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84" name="Curved Connector 18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urved Connector 18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urved Connector 18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Curved Connector 18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80" name="Curved Connector 17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urved Connector 18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urved Connector 18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urved Connector 18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" name="Group 166"/>
                <p:cNvGrpSpPr/>
                <p:nvPr/>
              </p:nvGrpSpPr>
              <p:grpSpPr>
                <a:xfrm rot="5400000">
                  <a:off x="1530795" y="4728127"/>
                  <a:ext cx="1104660" cy="107952"/>
                  <a:chOff x="7060157" y="3127375"/>
                  <a:chExt cx="591220" cy="60325"/>
                </a:xfrm>
              </p:grpSpPr>
              <p:grpSp>
                <p:nvGrpSpPr>
                  <p:cNvPr id="9" name="Group 17"/>
                  <p:cNvGrpSpPr/>
                  <p:nvPr/>
                </p:nvGrpSpPr>
                <p:grpSpPr>
                  <a:xfrm>
                    <a:off x="7060157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74" name="Curved Connector 173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urved Connector 174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urved Connector 175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urved Connector 176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70" name="Curved Connector 169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urved Connector 170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urved Connector 171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urved Connector 172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1" name="Group 242"/>
              <p:cNvGrpSpPr/>
              <p:nvPr/>
            </p:nvGrpSpPr>
            <p:grpSpPr>
              <a:xfrm>
                <a:off x="1384796" y="1564350"/>
                <a:ext cx="73152" cy="987529"/>
                <a:chOff x="2029155" y="3128543"/>
                <a:chExt cx="107954" cy="2205840"/>
              </a:xfrm>
            </p:grpSpPr>
            <p:grpSp>
              <p:nvGrpSpPr>
                <p:cNvPr id="12" name="Group 43"/>
                <p:cNvGrpSpPr/>
                <p:nvPr/>
              </p:nvGrpSpPr>
              <p:grpSpPr>
                <a:xfrm rot="5400000">
                  <a:off x="1530803" y="3626897"/>
                  <a:ext cx="1104660" cy="107952"/>
                  <a:chOff x="7060157" y="3127375"/>
                  <a:chExt cx="591220" cy="60325"/>
                </a:xfrm>
              </p:grpSpPr>
              <p:grpSp>
                <p:nvGrpSpPr>
                  <p:cNvPr id="13" name="Group 17"/>
                  <p:cNvGrpSpPr/>
                  <p:nvPr/>
                </p:nvGrpSpPr>
                <p:grpSpPr>
                  <a:xfrm>
                    <a:off x="7060157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62" name="Curved Connector 16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urved Connector 16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urved Connector 16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urved Connector 16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58" name="Curved Connector 15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urved Connector 15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urved Connector 15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urved Connector 16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" name="Group 43"/>
                <p:cNvGrpSpPr/>
                <p:nvPr/>
              </p:nvGrpSpPr>
              <p:grpSpPr>
                <a:xfrm rot="5400000">
                  <a:off x="1530801" y="4728077"/>
                  <a:ext cx="1104660" cy="107952"/>
                  <a:chOff x="7060155" y="3127375"/>
                  <a:chExt cx="591222" cy="60325"/>
                </a:xfrm>
              </p:grpSpPr>
              <p:grpSp>
                <p:nvGrpSpPr>
                  <p:cNvPr id="16" name="Group 17"/>
                  <p:cNvGrpSpPr/>
                  <p:nvPr/>
                </p:nvGrpSpPr>
                <p:grpSpPr>
                  <a:xfrm>
                    <a:off x="7060155" y="3127375"/>
                    <a:ext cx="298784" cy="60325"/>
                    <a:chOff x="7060153" y="3127375"/>
                    <a:chExt cx="551295" cy="60325"/>
                  </a:xfrm>
                </p:grpSpPr>
                <p:cxnSp>
                  <p:nvCxnSpPr>
                    <p:cNvPr id="152" name="Curved Connector 151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urved Connector 152"/>
                    <p:cNvCxnSpPr/>
                    <p:nvPr/>
                  </p:nvCxnSpPr>
                  <p:spPr>
                    <a:xfrm rot="10800000" flipV="1">
                      <a:off x="7191375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urved Connector 153"/>
                    <p:cNvCxnSpPr/>
                    <p:nvPr/>
                  </p:nvCxnSpPr>
                  <p:spPr>
                    <a:xfrm>
                      <a:off x="7336378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urved Connector 154"/>
                    <p:cNvCxnSpPr/>
                    <p:nvPr/>
                  </p:nvCxnSpPr>
                  <p:spPr>
                    <a:xfrm rot="10800000" flipV="1">
                      <a:off x="7463270" y="3127375"/>
                      <a:ext cx="148178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" name="Group 18"/>
                  <p:cNvGrpSpPr/>
                  <p:nvPr/>
                </p:nvGrpSpPr>
                <p:grpSpPr>
                  <a:xfrm>
                    <a:off x="7355769" y="3127375"/>
                    <a:ext cx="295608" cy="60325"/>
                    <a:chOff x="7060153" y="3127375"/>
                    <a:chExt cx="545436" cy="60325"/>
                  </a:xfrm>
                </p:grpSpPr>
                <p:cxnSp>
                  <p:nvCxnSpPr>
                    <p:cNvPr id="148" name="Curved Connector 147"/>
                    <p:cNvCxnSpPr/>
                    <p:nvPr/>
                  </p:nvCxnSpPr>
                  <p:spPr>
                    <a:xfrm>
                      <a:off x="7060153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urved Connector 148"/>
                    <p:cNvCxnSpPr/>
                    <p:nvPr/>
                  </p:nvCxnSpPr>
                  <p:spPr>
                    <a:xfrm rot="10800000" flipV="1">
                      <a:off x="7185517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urved Connector 149"/>
                    <p:cNvCxnSpPr/>
                    <p:nvPr/>
                  </p:nvCxnSpPr>
                  <p:spPr>
                    <a:xfrm>
                      <a:off x="7330519" y="3127375"/>
                      <a:ext cx="131222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urved Connector 150"/>
                    <p:cNvCxnSpPr/>
                    <p:nvPr/>
                  </p:nvCxnSpPr>
                  <p:spPr>
                    <a:xfrm rot="10800000" flipV="1">
                      <a:off x="7457412" y="3127375"/>
                      <a:ext cx="148177" cy="60325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142" name="Picture 1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889318" y="2599178"/>
                <a:ext cx="457200" cy="177800"/>
              </a:xfrm>
              <a:prstGeom prst="rect">
                <a:avLst/>
              </a:prstGeom>
            </p:spPr>
          </p:pic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889318" y="1311910"/>
                <a:ext cx="469900" cy="203200"/>
              </a:xfrm>
              <a:prstGeom prst="rect">
                <a:avLst/>
              </a:prstGeom>
            </p:spPr>
          </p:pic>
        </p:grpSp>
        <p:grpSp>
          <p:nvGrpSpPr>
            <p:cNvPr id="18" name="Group 132"/>
            <p:cNvGrpSpPr/>
            <p:nvPr/>
          </p:nvGrpSpPr>
          <p:grpSpPr>
            <a:xfrm>
              <a:off x="170385" y="1307919"/>
              <a:ext cx="413278" cy="1441537"/>
              <a:chOff x="292305" y="1307919"/>
              <a:chExt cx="413278" cy="1441537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292305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4" name="Picture 13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457966" y="1450975"/>
                <a:ext cx="88900" cy="190500"/>
              </a:xfrm>
              <a:prstGeom prst="rect">
                <a:avLst/>
              </a:prstGeom>
            </p:spPr>
          </p:pic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457966" y="2472364"/>
                <a:ext cx="101600" cy="139700"/>
              </a:xfrm>
              <a:prstGeom prst="rect">
                <a:avLst/>
              </a:prstGeom>
            </p:spPr>
          </p:pic>
        </p:grpSp>
        <p:grpSp>
          <p:nvGrpSpPr>
            <p:cNvPr id="19" name="Group 131"/>
            <p:cNvGrpSpPr/>
            <p:nvPr/>
          </p:nvGrpSpPr>
          <p:grpSpPr>
            <a:xfrm>
              <a:off x="1653595" y="1307919"/>
              <a:ext cx="413278" cy="1441537"/>
              <a:chOff x="2466395" y="1307919"/>
              <a:chExt cx="413278" cy="1441537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2466395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1" name="Picture 13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2627635" y="2454398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2612395" y="1474470"/>
                <a:ext cx="114300" cy="165100"/>
              </a:xfrm>
              <a:prstGeom prst="rect">
                <a:avLst/>
              </a:prstGeom>
            </p:spPr>
          </p:pic>
        </p:grpSp>
      </p:grpSp>
      <p:grpSp>
        <p:nvGrpSpPr>
          <p:cNvPr id="20" name="Group 187"/>
          <p:cNvGrpSpPr/>
          <p:nvPr/>
        </p:nvGrpSpPr>
        <p:grpSpPr>
          <a:xfrm>
            <a:off x="4913559" y="1317379"/>
            <a:ext cx="1592030" cy="1452115"/>
            <a:chOff x="2647014" y="1324863"/>
            <a:chExt cx="1592030" cy="1452115"/>
          </a:xfrm>
        </p:grpSpPr>
        <p:grpSp>
          <p:nvGrpSpPr>
            <p:cNvPr id="21" name="Group 280"/>
            <p:cNvGrpSpPr/>
            <p:nvPr/>
          </p:nvGrpSpPr>
          <p:grpSpPr>
            <a:xfrm>
              <a:off x="2999772" y="1660037"/>
              <a:ext cx="886520" cy="804233"/>
              <a:chOff x="6099945" y="3156340"/>
              <a:chExt cx="591226" cy="1400651"/>
            </a:xfrm>
          </p:grpSpPr>
          <p:cxnSp>
            <p:nvCxnSpPr>
              <p:cNvPr id="199" name="Straight Connector 198"/>
              <p:cNvCxnSpPr>
                <a:stCxn id="196" idx="5"/>
                <a:endCxn id="193" idx="1"/>
              </p:cNvCxnSpPr>
              <p:nvPr/>
            </p:nvCxnSpPr>
            <p:spPr>
              <a:xfrm rot="5400000" flipH="1" flipV="1">
                <a:off x="5695232" y="3561053"/>
                <a:ext cx="1400651" cy="5912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>
                <a:stCxn id="196" idx="7"/>
                <a:endCxn id="193" idx="3"/>
              </p:cNvCxnSpPr>
              <p:nvPr/>
            </p:nvCxnSpPr>
            <p:spPr>
              <a:xfrm rot="16200000" flipH="1">
                <a:off x="5709618" y="3561052"/>
                <a:ext cx="1371879" cy="5912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3390667" y="2018725"/>
              <a:ext cx="100199" cy="100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28"/>
            <p:cNvGrpSpPr/>
            <p:nvPr/>
          </p:nvGrpSpPr>
          <p:grpSpPr>
            <a:xfrm>
              <a:off x="2647014" y="1335441"/>
              <a:ext cx="413278" cy="1441537"/>
              <a:chOff x="6808590" y="1307919"/>
              <a:chExt cx="413278" cy="1441537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6808590" y="1307919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7" name="Picture 19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6972300" y="1464310"/>
                <a:ext cx="88900" cy="190500"/>
              </a:xfrm>
              <a:prstGeom prst="rect">
                <a:avLst/>
              </a:prstGeom>
            </p:spPr>
          </p:pic>
          <p:pic>
            <p:nvPicPr>
              <p:cNvPr id="198" name="Picture 197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6972300" y="2485699"/>
                <a:ext cx="101600" cy="139700"/>
              </a:xfrm>
              <a:prstGeom prst="rect">
                <a:avLst/>
              </a:prstGeom>
            </p:spPr>
          </p:pic>
        </p:grpSp>
        <p:grpSp>
          <p:nvGrpSpPr>
            <p:cNvPr id="23" name="Group 129"/>
            <p:cNvGrpSpPr/>
            <p:nvPr/>
          </p:nvGrpSpPr>
          <p:grpSpPr>
            <a:xfrm>
              <a:off x="3825766" y="1324863"/>
              <a:ext cx="413278" cy="1441537"/>
              <a:chOff x="8322622" y="1297341"/>
              <a:chExt cx="413278" cy="1441537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8322622" y="1297341"/>
                <a:ext cx="413278" cy="144153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4" name="Picture 19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8489826" y="2434627"/>
                <a:ext cx="88900" cy="165100"/>
              </a:xfrm>
              <a:prstGeom prst="rect">
                <a:avLst/>
              </a:prstGeom>
            </p:spPr>
          </p:pic>
          <p:pic>
            <p:nvPicPr>
              <p:cNvPr id="195" name="Picture 19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8474586" y="1454699"/>
                <a:ext cx="114300" cy="165100"/>
              </a:xfrm>
              <a:prstGeom prst="rect">
                <a:avLst/>
              </a:prstGeom>
            </p:spPr>
          </p:pic>
        </p:grpSp>
      </p:grpSp>
      <p:pic>
        <p:nvPicPr>
          <p:cNvPr id="201" name="Picture 20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5664701" y="1604227"/>
            <a:ext cx="63500" cy="139700"/>
          </a:xfrm>
          <a:prstGeom prst="rect">
            <a:avLst/>
          </a:prstGeom>
        </p:spPr>
      </p:pic>
      <p:pic>
        <p:nvPicPr>
          <p:cNvPr id="216" name="Picture 2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2734945" y="3266123"/>
            <a:ext cx="3429000" cy="4572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2950083" y="4871720"/>
            <a:ext cx="3010853" cy="748030"/>
            <a:chOff x="903605" y="4879975"/>
            <a:chExt cx="3010853" cy="748030"/>
          </a:xfrm>
        </p:grpSpPr>
        <p:pic>
          <p:nvPicPr>
            <p:cNvPr id="94" name="Picture 9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938213" y="4908868"/>
              <a:ext cx="1841500" cy="241300"/>
            </a:xfrm>
            <a:prstGeom prst="rect">
              <a:avLst/>
            </a:prstGeom>
          </p:spPr>
        </p:pic>
        <p:pic>
          <p:nvPicPr>
            <p:cNvPr id="95" name="Picture 9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903605" y="5386705"/>
              <a:ext cx="2095500" cy="241300"/>
            </a:xfrm>
            <a:prstGeom prst="rect">
              <a:avLst/>
            </a:prstGeom>
          </p:spPr>
        </p:pic>
        <p:pic>
          <p:nvPicPr>
            <p:cNvPr id="103" name="Picture 10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3268663" y="4879975"/>
              <a:ext cx="635000" cy="177800"/>
            </a:xfrm>
            <a:prstGeom prst="rect">
              <a:avLst/>
            </a:prstGeom>
          </p:spPr>
        </p:pic>
        <p:pic>
          <p:nvPicPr>
            <p:cNvPr id="104" name="Picture 10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3279458" y="5387975"/>
              <a:ext cx="635000" cy="177800"/>
            </a:xfrm>
            <a:prstGeom prst="rect">
              <a:avLst/>
            </a:prstGeom>
          </p:spPr>
        </p:pic>
      </p:grpSp>
      <p:pic>
        <p:nvPicPr>
          <p:cNvPr id="107" name="Picture 10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3482975" y="4497388"/>
            <a:ext cx="1854200" cy="190500"/>
          </a:xfrm>
          <a:prstGeom prst="rect">
            <a:avLst/>
          </a:prstGeom>
        </p:spPr>
      </p:pic>
      <p:pic>
        <p:nvPicPr>
          <p:cNvPr id="109" name="Picture 10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3338513" y="348298"/>
            <a:ext cx="2730500" cy="279400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/>
          <p:cNvGrpSpPr/>
          <p:nvPr/>
        </p:nvGrpSpPr>
        <p:grpSpPr>
          <a:xfrm>
            <a:off x="1005840" y="623915"/>
            <a:ext cx="6794469" cy="5929285"/>
            <a:chOff x="60960" y="908395"/>
            <a:chExt cx="6794469" cy="5929285"/>
          </a:xfrm>
        </p:grpSpPr>
        <p:pic>
          <p:nvPicPr>
            <p:cNvPr id="99" name="Picture 98" descr="FLAG_Bmix_summary_plot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" y="908395"/>
              <a:ext cx="6794469" cy="5929285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1930174" y="6184900"/>
              <a:ext cx="770976" cy="9144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177131" y="6184900"/>
              <a:ext cx="821040" cy="9144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1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116263" y="6190615"/>
              <a:ext cx="939800" cy="114300"/>
            </a:xfrm>
            <a:prstGeom prst="rect">
              <a:avLst/>
            </a:prstGeom>
          </p:spPr>
        </p:pic>
      </p:grpSp>
      <p:sp>
        <p:nvSpPr>
          <p:cNvPr id="118" name="TextBox 11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71" y="805287"/>
            <a:ext cx="54756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400" dirty="0" smtClean="0"/>
              <a:t>Ishikawa, Aoki, </a:t>
            </a:r>
            <a:r>
              <a:rPr lang="en-US" sz="1400" dirty="0" err="1" smtClean="0"/>
              <a:t>Izubuchi</a:t>
            </a:r>
            <a:r>
              <a:rPr lang="en-US" sz="1400" dirty="0" smtClean="0"/>
              <a:t>, </a:t>
            </a:r>
            <a:r>
              <a:rPr lang="en-US" sz="1400" dirty="0" err="1" smtClean="0"/>
              <a:t>Lehner</a:t>
            </a:r>
            <a:r>
              <a:rPr lang="en-US" sz="1400" dirty="0" smtClean="0"/>
              <a:t>, and </a:t>
            </a:r>
            <a:r>
              <a:rPr lang="en-US" sz="1400" dirty="0" err="1" smtClean="0"/>
              <a:t>Soni</a:t>
            </a:r>
            <a:r>
              <a:rPr lang="en-US" sz="1400" dirty="0" smtClean="0"/>
              <a:t> (to appear on </a:t>
            </a:r>
            <a:r>
              <a:rPr lang="en-US" sz="1400" dirty="0" err="1" smtClean="0"/>
              <a:t>arXiv</a:t>
            </a:r>
            <a:r>
              <a:rPr lang="en-US" sz="1400" dirty="0" smtClean="0"/>
              <a:t> tonight)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Idea</a:t>
            </a:r>
          </a:p>
          <a:p>
            <a:pPr marL="400050" indent="-400050"/>
            <a:r>
              <a:rPr lang="en-US" sz="1400" dirty="0" smtClean="0"/>
              <a:t>— anchor a HQ expansion with results in static limit</a:t>
            </a:r>
          </a:p>
          <a:p>
            <a:pPr marL="400050" indent="-400050"/>
            <a:r>
              <a:rPr lang="en-US" sz="1400" dirty="0" smtClean="0"/>
              <a:t>— relativistic heavy quark action for </a:t>
            </a:r>
            <a:r>
              <a:rPr lang="en-US" sz="1400" dirty="0" err="1" smtClean="0"/>
              <a:t>mQ</a:t>
            </a:r>
            <a:r>
              <a:rPr lang="en-US" sz="1400" dirty="0" smtClean="0"/>
              <a:t> ~ mc</a:t>
            </a:r>
          </a:p>
          <a:p>
            <a:pPr marL="400050" indent="-400050"/>
            <a:r>
              <a:rPr lang="en-US" sz="1400" dirty="0" smtClean="0"/>
              <a:t>— iterate between mc and anchor point ala ETM ratio method</a:t>
            </a:r>
          </a:p>
          <a:p>
            <a:pPr marL="400050" indent="-400050"/>
            <a:endParaRPr lang="en-US" sz="1400" dirty="0" smtClean="0"/>
          </a:p>
          <a:p>
            <a:pPr marL="400050" indent="-400050"/>
            <a:r>
              <a:rPr lang="en-US" sz="1400" dirty="0" smtClean="0"/>
              <a:t>Simulation</a:t>
            </a:r>
          </a:p>
          <a:p>
            <a:pPr marL="400050" indent="-400050"/>
            <a:r>
              <a:rPr lang="en-US" sz="1400" dirty="0" smtClean="0"/>
              <a:t>—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DW, Iwasaki gauge</a:t>
            </a:r>
          </a:p>
          <a:p>
            <a:pPr marL="400050" indent="-400050"/>
            <a:r>
              <a:rPr lang="en-US" sz="1400" dirty="0" smtClean="0"/>
              <a:t>— static </a:t>
            </a:r>
            <a:r>
              <a:rPr lang="en-US" sz="1400" dirty="0" err="1" smtClean="0"/>
              <a:t>b</a:t>
            </a:r>
            <a:r>
              <a:rPr lang="en-US" sz="1400" dirty="0" smtClean="0"/>
              <a:t> with DW light valence</a:t>
            </a:r>
          </a:p>
          <a:p>
            <a:pPr marL="400050" indent="-400050"/>
            <a:r>
              <a:rPr lang="en-US" sz="1400" dirty="0" smtClean="0"/>
              <a:t>— a ~ 0.09, 0.11 fm</a:t>
            </a:r>
          </a:p>
          <a:p>
            <a:pPr marL="400050" indent="-400050"/>
            <a:r>
              <a:rPr lang="en-US" sz="1400" dirty="0" smtClean="0"/>
              <a:t>— </a:t>
            </a:r>
            <a:r>
              <a:rPr lang="en-US" sz="1400" dirty="0" err="1" smtClean="0"/>
              <a:t>Mpi</a:t>
            </a:r>
            <a:r>
              <a:rPr lang="en-US" sz="1400" dirty="0" smtClean="0"/>
              <a:t>:  289 – 418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 marL="400050" indent="-400050"/>
            <a:r>
              <a:rPr lang="en-US" sz="1400" dirty="0" smtClean="0"/>
              <a:t>— 1-loop matching (ok in static limit) including </a:t>
            </a:r>
            <a:r>
              <a:rPr lang="en-US" sz="1400" dirty="0" err="1" smtClean="0"/>
              <a:t>O(a</a:t>
            </a:r>
            <a:r>
              <a:rPr lang="en-US" sz="1400" dirty="0" smtClean="0"/>
              <a:t>) effects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0731" y="4135120"/>
            <a:ext cx="3619500" cy="2520950"/>
            <a:chOff x="2009775" y="4337050"/>
            <a:chExt cx="3619500" cy="2520950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009775" y="4337050"/>
              <a:ext cx="3619500" cy="20955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051175" y="6642100"/>
              <a:ext cx="2578100" cy="2159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443538" y="1981200"/>
            <a:ext cx="3246644" cy="4876800"/>
            <a:chOff x="5080000" y="1390008"/>
            <a:chExt cx="3874342" cy="5467992"/>
          </a:xfrm>
        </p:grpSpPr>
        <p:pic>
          <p:nvPicPr>
            <p:cNvPr id="9" name="Picture 8" descr="ME1_d_chipt_plot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0000" y="1390008"/>
              <a:ext cx="3874342" cy="546799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080000" y="3210707"/>
              <a:ext cx="386080" cy="1290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 rot="16200000">
            <a:off x="4491038" y="3873500"/>
            <a:ext cx="1663700" cy="241300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446780" y="347980"/>
            <a:ext cx="2311400" cy="279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39678" y="1268640"/>
            <a:ext cx="3821773" cy="509360"/>
            <a:chOff x="4015740" y="1706880"/>
            <a:chExt cx="3821773" cy="509360"/>
          </a:xfrm>
        </p:grpSpPr>
        <p:sp>
          <p:nvSpPr>
            <p:cNvPr id="18" name="Rectangle 17"/>
            <p:cNvSpPr/>
            <p:nvPr/>
          </p:nvSpPr>
          <p:spPr>
            <a:xfrm>
              <a:off x="4015740" y="1706880"/>
              <a:ext cx="382177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4224655" y="1873250"/>
              <a:ext cx="3378200" cy="2159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65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530" y="707259"/>
            <a:ext cx="810958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HPQCD</a:t>
            </a:r>
          </a:p>
          <a:p>
            <a:pPr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MILC 2+1+1 HISQ </a:t>
            </a:r>
            <a:r>
              <a:rPr lang="en-US" sz="1600" dirty="0" err="1" smtClean="0"/>
              <a:t>cfgs</a:t>
            </a:r>
            <a:endParaRPr lang="en-US" sz="1600" dirty="0" smtClean="0"/>
          </a:p>
          <a:p>
            <a:r>
              <a:rPr lang="en-US" sz="1600" dirty="0" err="1" smtClean="0"/>
              <a:t>radiatively</a:t>
            </a:r>
            <a:r>
              <a:rPr lang="en-US" sz="1600" dirty="0" smtClean="0"/>
              <a:t>-improved NRQCD </a:t>
            </a:r>
            <a:r>
              <a:rPr lang="en-US" sz="1600" dirty="0" err="1" smtClean="0"/>
              <a:t>b</a:t>
            </a:r>
            <a:r>
              <a:rPr lang="en-US" sz="1600" dirty="0" smtClean="0"/>
              <a:t> with HISQ light/strange</a:t>
            </a:r>
          </a:p>
          <a:p>
            <a:r>
              <a:rPr lang="en-US" sz="1600" dirty="0" smtClean="0"/>
              <a:t>a: 0.09, 0.12, 0.15 fm</a:t>
            </a:r>
          </a:p>
          <a:p>
            <a:r>
              <a:rPr lang="en-US" sz="1600" dirty="0" smtClean="0"/>
              <a:t>physical light masses (a first for B-mixing)</a:t>
            </a:r>
          </a:p>
          <a:p>
            <a:pPr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- extension of B-physics program on these ensembles (spectra, decay constants, etc.)</a:t>
            </a:r>
          </a:p>
          <a:p>
            <a:pPr>
              <a:buFontTx/>
              <a:buChar char="-"/>
            </a:pPr>
            <a:r>
              <a:rPr lang="en-US" sz="1600" dirty="0" smtClean="0"/>
              <a:t> still generating data</a:t>
            </a:r>
          </a:p>
          <a:p>
            <a:pPr>
              <a:buFontTx/>
              <a:buChar char="-"/>
            </a:pPr>
            <a:r>
              <a:rPr lang="en-US" sz="1600" dirty="0" smtClean="0"/>
              <a:t> impressive early results</a:t>
            </a:r>
          </a:p>
          <a:p>
            <a:endParaRPr lang="en-US" sz="1600" dirty="0" smtClean="0"/>
          </a:p>
        </p:txBody>
      </p:sp>
      <p:pic>
        <p:nvPicPr>
          <p:cNvPr id="4" name="Picture 3" descr="Sbag-vs-ml-w-lo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920" y="3735760"/>
            <a:ext cx="4282440" cy="2992699"/>
          </a:xfrm>
          <a:prstGeom prst="rect">
            <a:avLst/>
          </a:prstGeom>
        </p:spPr>
      </p:pic>
      <p:pic>
        <p:nvPicPr>
          <p:cNvPr id="6" name="Picture 5" descr="xi-vs-ml-w-lo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19558" y="3725599"/>
            <a:ext cx="4338787" cy="2992699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446780" y="347980"/>
            <a:ext cx="2311400" cy="279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603876" y="1100093"/>
            <a:ext cx="2509520" cy="509360"/>
            <a:chOff x="3840481" y="964119"/>
            <a:chExt cx="2509520" cy="509360"/>
          </a:xfrm>
        </p:grpSpPr>
        <p:sp>
          <p:nvSpPr>
            <p:cNvPr id="10" name="Rectangle 9"/>
            <p:cNvSpPr/>
            <p:nvPr/>
          </p:nvSpPr>
          <p:spPr>
            <a:xfrm>
              <a:off x="3840481" y="964119"/>
              <a:ext cx="2509520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4020185" y="1133793"/>
              <a:ext cx="2120900" cy="1905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9930" y="656459"/>
            <a:ext cx="46932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FNAL/MILC </a:t>
            </a:r>
          </a:p>
          <a:p>
            <a:endParaRPr lang="en-US" sz="1400" dirty="0" smtClean="0"/>
          </a:p>
          <a:p>
            <a:r>
              <a:rPr lang="en-US" sz="1400" dirty="0" smtClean="0"/>
              <a:t>Update of ongoing B-mixing project.  </a:t>
            </a:r>
          </a:p>
          <a:p>
            <a:r>
              <a:rPr lang="en-US" sz="1400" dirty="0" smtClean="0"/>
              <a:t>Calculating matrix elements for all five mixing operators.</a:t>
            </a:r>
          </a:p>
          <a:p>
            <a:endParaRPr lang="en-US" sz="1400" dirty="0" smtClean="0"/>
          </a:p>
          <a:p>
            <a:r>
              <a:rPr lang="en-US" sz="1400" dirty="0" smtClean="0"/>
              <a:t>MILC </a:t>
            </a:r>
            <a:r>
              <a:rPr lang="en-US" sz="1400" dirty="0" err="1" smtClean="0"/>
              <a:t>Nf</a:t>
            </a:r>
            <a:r>
              <a:rPr lang="en-US" sz="1400" dirty="0" smtClean="0"/>
              <a:t>=2+1 </a:t>
            </a:r>
            <a:r>
              <a:rPr lang="en-US" sz="1400" dirty="0" err="1" smtClean="0"/>
              <a:t>asqtad</a:t>
            </a:r>
            <a:r>
              <a:rPr lang="en-US" sz="1400" dirty="0" smtClean="0"/>
              <a:t> gauge </a:t>
            </a:r>
            <a:r>
              <a:rPr lang="en-US" sz="1400" dirty="0" err="1" smtClean="0"/>
              <a:t>cfgs</a:t>
            </a:r>
            <a:endParaRPr lang="en-US" sz="1400" dirty="0" smtClean="0"/>
          </a:p>
          <a:p>
            <a:r>
              <a:rPr lang="en-US" sz="1400" dirty="0" err="1" smtClean="0"/>
              <a:t>asqtad</a:t>
            </a:r>
            <a:r>
              <a:rPr lang="en-US" sz="1400" dirty="0" smtClean="0"/>
              <a:t> light/strange with FNAL </a:t>
            </a:r>
            <a:r>
              <a:rPr lang="en-US" sz="1400" dirty="0" err="1" smtClean="0"/>
              <a:t>b</a:t>
            </a:r>
            <a:r>
              <a:rPr lang="en-US" sz="1400" dirty="0" smtClean="0"/>
              <a:t> quarks</a:t>
            </a:r>
          </a:p>
          <a:p>
            <a:r>
              <a:rPr lang="en-US" sz="1400" dirty="0" smtClean="0"/>
              <a:t>a: 0.045, 0.06, 0.09, 0.12 fm</a:t>
            </a:r>
          </a:p>
          <a:p>
            <a:r>
              <a:rPr lang="en-US" sz="1400" dirty="0" err="1" smtClean="0"/>
              <a:t>Mpi</a:t>
            </a:r>
            <a:r>
              <a:rPr lang="en-US" sz="1400" dirty="0" smtClean="0"/>
              <a:t>: 174 - 520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0" y="2891906"/>
            <a:ext cx="5179209" cy="3986414"/>
            <a:chOff x="0" y="2871586"/>
            <a:chExt cx="5179209" cy="398641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2871586"/>
              <a:ext cx="5179209" cy="3986414"/>
              <a:chOff x="4003040" y="2952866"/>
              <a:chExt cx="5179209" cy="3986414"/>
            </a:xfrm>
          </p:grpSpPr>
          <p:pic>
            <p:nvPicPr>
              <p:cNvPr id="5" name="Picture 4" descr="ME2_chipt_extrap_plot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4023360" y="2952866"/>
                <a:ext cx="5158889" cy="3986414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842000" y="3058160"/>
                <a:ext cx="1422400" cy="429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03040" y="4437392"/>
                <a:ext cx="396240" cy="967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1104900" y="3190228"/>
              <a:ext cx="2362200" cy="2159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 rot="16200000">
              <a:off x="-609600" y="4746296"/>
              <a:ext cx="1663700" cy="266700"/>
            </a:xfrm>
            <a:prstGeom prst="rect">
              <a:avLst/>
            </a:prstGeom>
          </p:spPr>
        </p:pic>
      </p:grpSp>
      <p:sp>
        <p:nvSpPr>
          <p:cNvPr id="13" name="Frame 12"/>
          <p:cNvSpPr/>
          <p:nvPr/>
        </p:nvSpPr>
        <p:spPr>
          <a:xfrm>
            <a:off x="-50800" y="-50800"/>
            <a:ext cx="9235440" cy="6949440"/>
          </a:xfrm>
          <a:prstGeom prst="frame">
            <a:avLst>
              <a:gd name="adj1" fmla="val 944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446780" y="347980"/>
            <a:ext cx="2311400" cy="279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686300" y="1930400"/>
            <a:ext cx="3821773" cy="509360"/>
            <a:chOff x="3840480" y="964119"/>
            <a:chExt cx="3821773" cy="509360"/>
          </a:xfrm>
        </p:grpSpPr>
        <p:sp>
          <p:nvSpPr>
            <p:cNvPr id="16" name="Rectangle 15"/>
            <p:cNvSpPr/>
            <p:nvPr/>
          </p:nvSpPr>
          <p:spPr>
            <a:xfrm>
              <a:off x="3840480" y="964119"/>
              <a:ext cx="3821773" cy="50936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4067175" y="1121728"/>
              <a:ext cx="3365500" cy="215900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576913" y="3963035"/>
            <a:ext cx="3022600" cy="1828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52875" y="427038"/>
            <a:ext cx="850900" cy="203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06158" y="1825625"/>
            <a:ext cx="5384800" cy="364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86709" y="65234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52775" y="771525"/>
            <a:ext cx="2959100" cy="571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49313" y="3768090"/>
            <a:ext cx="7404100" cy="266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506855" y="4955540"/>
            <a:ext cx="6108700" cy="1244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247775" y="2358390"/>
            <a:ext cx="6629400" cy="342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67118" y="1362075"/>
            <a:ext cx="3327400" cy="440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3760" y="1757680"/>
            <a:ext cx="7426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Topics I didn’t touch on but could have: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err="1" smtClean="0">
                <a:latin typeface="Arial"/>
                <a:cs typeface="Arial"/>
              </a:rPr>
              <a:t>radiative</a:t>
            </a:r>
            <a:r>
              <a:rPr lang="en-US" sz="1600" dirty="0" smtClean="0">
                <a:latin typeface="Arial"/>
                <a:cs typeface="Arial"/>
              </a:rPr>
              <a:t> decays</a:t>
            </a:r>
          </a:p>
          <a:p>
            <a:r>
              <a:rPr lang="en-US" sz="1600" dirty="0" smtClean="0">
                <a:latin typeface="Arial"/>
                <a:cs typeface="Arial"/>
              </a:rPr>
              <a:t>	* talk by </a:t>
            </a:r>
            <a:r>
              <a:rPr lang="en-US" sz="1600" dirty="0" err="1" smtClean="0">
                <a:latin typeface="Arial"/>
                <a:cs typeface="Arial"/>
              </a:rPr>
              <a:t>Ciaran</a:t>
            </a:r>
            <a:r>
              <a:rPr lang="en-US" sz="1600" dirty="0" smtClean="0">
                <a:latin typeface="Arial"/>
                <a:cs typeface="Arial"/>
              </a:rPr>
              <a:t> Hughes, 26</a:t>
            </a:r>
            <a:r>
              <a:rPr lang="en-US" sz="1600" baseline="30000" dirty="0" smtClean="0">
                <a:latin typeface="Arial"/>
                <a:cs typeface="Arial"/>
              </a:rPr>
              <a:t>th</a:t>
            </a:r>
            <a:r>
              <a:rPr lang="en-US" sz="1600" dirty="0" smtClean="0">
                <a:latin typeface="Arial"/>
                <a:cs typeface="Arial"/>
              </a:rPr>
              <a:t> @ 14:15; sess. 2</a:t>
            </a:r>
          </a:p>
          <a:p>
            <a:r>
              <a:rPr lang="en-US" sz="1600" dirty="0" smtClean="0">
                <a:latin typeface="Arial"/>
                <a:cs typeface="Arial"/>
              </a:rPr>
              <a:t>	* Donald et al. (HPQCD), PRL 112, 212002 (2014)</a:t>
            </a:r>
          </a:p>
          <a:p>
            <a:r>
              <a:rPr lang="en-US" sz="1600" dirty="0" smtClean="0">
                <a:latin typeface="Arial"/>
                <a:cs typeface="Arial"/>
              </a:rPr>
              <a:t>	* …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err="1" smtClean="0">
                <a:latin typeface="Arial"/>
                <a:cs typeface="Arial"/>
              </a:rPr>
              <a:t>nonleptonic</a:t>
            </a:r>
            <a:r>
              <a:rPr lang="en-US" sz="1600" dirty="0" smtClean="0">
                <a:latin typeface="Arial"/>
                <a:cs typeface="Arial"/>
              </a:rPr>
              <a:t> decays (D-&gt;K\</a:t>
            </a:r>
            <a:r>
              <a:rPr lang="en-US" sz="1600" dirty="0" err="1" smtClean="0">
                <a:latin typeface="Arial"/>
                <a:cs typeface="Arial"/>
              </a:rPr>
              <a:t>barK</a:t>
            </a:r>
            <a:r>
              <a:rPr lang="en-US" sz="1600" dirty="0" smtClean="0">
                <a:latin typeface="Arial"/>
                <a:cs typeface="Arial"/>
              </a:rPr>
              <a:t>, …)</a:t>
            </a:r>
          </a:p>
          <a:p>
            <a:r>
              <a:rPr lang="en-US" sz="1600" dirty="0" smtClean="0">
                <a:latin typeface="Arial"/>
                <a:cs typeface="Arial"/>
              </a:rPr>
              <a:t>	* important for studying CPV </a:t>
            </a:r>
          </a:p>
          <a:p>
            <a:r>
              <a:rPr lang="en-US" sz="1600" dirty="0" smtClean="0">
                <a:latin typeface="Arial"/>
                <a:cs typeface="Arial"/>
              </a:rPr>
              <a:t>	* perhaps possible with 3 particle generalization of </a:t>
            </a:r>
            <a:r>
              <a:rPr lang="en-US" sz="1600" dirty="0" err="1" smtClean="0">
                <a:latin typeface="Arial"/>
                <a:cs typeface="Arial"/>
              </a:rPr>
              <a:t>Lellouch-Luescher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		- talk by Steve Sharpe, 24</a:t>
            </a:r>
            <a:r>
              <a:rPr lang="en-US" sz="1600" baseline="30000" dirty="0" smtClean="0">
                <a:latin typeface="Arial"/>
                <a:cs typeface="Arial"/>
              </a:rPr>
              <a:t>th</a:t>
            </a:r>
            <a:r>
              <a:rPr lang="en-US" sz="1600" dirty="0" smtClean="0">
                <a:latin typeface="Arial"/>
                <a:cs typeface="Arial"/>
              </a:rPr>
              <a:t> @ 14:15, sess. 2</a:t>
            </a:r>
          </a:p>
          <a:p>
            <a:r>
              <a:rPr lang="en-US" sz="1600" dirty="0" smtClean="0">
                <a:latin typeface="Arial"/>
                <a:cs typeface="Arial"/>
              </a:rPr>
              <a:t>		- talk by Andre Walker-Loud, 24</a:t>
            </a:r>
            <a:r>
              <a:rPr lang="en-US" sz="1600" baseline="30000" dirty="0" smtClean="0">
                <a:latin typeface="Arial"/>
                <a:cs typeface="Arial"/>
              </a:rPr>
              <a:t>th</a:t>
            </a:r>
            <a:r>
              <a:rPr lang="en-US" sz="1600" dirty="0" smtClean="0">
                <a:latin typeface="Arial"/>
                <a:cs typeface="Arial"/>
              </a:rPr>
              <a:t> @ 17:10, sess. 2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/>
          <p:nvPr/>
        </p:nvGrpSpPr>
        <p:grpSpPr>
          <a:xfrm>
            <a:off x="858268" y="1106136"/>
            <a:ext cx="2483166" cy="1907607"/>
            <a:chOff x="2584284" y="1110386"/>
            <a:chExt cx="2483166" cy="1907607"/>
          </a:xfrm>
        </p:grpSpPr>
        <p:cxnSp>
          <p:nvCxnSpPr>
            <p:cNvPr id="10" name="Straight Connector 9"/>
            <p:cNvCxnSpPr/>
            <p:nvPr/>
          </p:nvCxnSpPr>
          <p:spPr>
            <a:xfrm rot="10800000">
              <a:off x="3205409" y="2748807"/>
              <a:ext cx="1527048" cy="137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3185089" y="2047927"/>
              <a:ext cx="1527048" cy="80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3"/>
            <p:cNvGrpSpPr/>
            <p:nvPr/>
          </p:nvGrpSpPr>
          <p:grpSpPr>
            <a:xfrm rot="7446387">
              <a:off x="3764039" y="1726170"/>
              <a:ext cx="606567" cy="93082"/>
              <a:chOff x="7060149" y="3127375"/>
              <a:chExt cx="591228" cy="60325"/>
            </a:xfrm>
          </p:grpSpPr>
          <p:grpSp>
            <p:nvGrpSpPr>
              <p:cNvPr id="4" name="Group 17"/>
              <p:cNvGrpSpPr/>
              <p:nvPr/>
            </p:nvGrpSpPr>
            <p:grpSpPr>
              <a:xfrm>
                <a:off x="7060149" y="3127375"/>
                <a:ext cx="298784" cy="60325"/>
                <a:chOff x="7060153" y="3127375"/>
                <a:chExt cx="551295" cy="60325"/>
              </a:xfrm>
            </p:grpSpPr>
            <p:cxnSp>
              <p:nvCxnSpPr>
                <p:cNvPr id="24" name="Curved Connector 23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urved Connector 24"/>
                <p:cNvCxnSpPr/>
                <p:nvPr/>
              </p:nvCxnSpPr>
              <p:spPr>
                <a:xfrm rot="10800000" flipV="1">
                  <a:off x="7191375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urved Connector 25"/>
                <p:cNvCxnSpPr/>
                <p:nvPr/>
              </p:nvCxnSpPr>
              <p:spPr>
                <a:xfrm>
                  <a:off x="7336378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urved Connector 26"/>
                <p:cNvCxnSpPr/>
                <p:nvPr/>
              </p:nvCxnSpPr>
              <p:spPr>
                <a:xfrm rot="10800000" flipV="1">
                  <a:off x="7463270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18"/>
              <p:cNvGrpSpPr/>
              <p:nvPr/>
            </p:nvGrpSpPr>
            <p:grpSpPr>
              <a:xfrm>
                <a:off x="7355769" y="3127375"/>
                <a:ext cx="295608" cy="60325"/>
                <a:chOff x="7060153" y="3127375"/>
                <a:chExt cx="545436" cy="60325"/>
              </a:xfrm>
            </p:grpSpPr>
            <p:cxnSp>
              <p:nvCxnSpPr>
                <p:cNvPr id="20" name="Curved Connector 19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urved Connector 20"/>
                <p:cNvCxnSpPr/>
                <p:nvPr/>
              </p:nvCxnSpPr>
              <p:spPr>
                <a:xfrm rot="10800000" flipV="1">
                  <a:off x="7185517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urved Connector 21"/>
                <p:cNvCxnSpPr/>
                <p:nvPr/>
              </p:nvCxnSpPr>
              <p:spPr>
                <a:xfrm>
                  <a:off x="7330519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urved Connector 22"/>
                <p:cNvCxnSpPr/>
                <p:nvPr/>
              </p:nvCxnSpPr>
              <p:spPr>
                <a:xfrm rot="10800000" flipV="1">
                  <a:off x="7457412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Straight Connector 19"/>
            <p:cNvCxnSpPr/>
            <p:nvPr/>
          </p:nvCxnSpPr>
          <p:spPr>
            <a:xfrm flipV="1">
              <a:off x="4271590" y="1495521"/>
              <a:ext cx="509124" cy="527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70716" y="1222706"/>
              <a:ext cx="509999" cy="3271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910855" y="1110386"/>
              <a:ext cx="101600" cy="16510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654172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584284" y="2286041"/>
              <a:ext cx="152400" cy="152400"/>
            </a:xfrm>
            <a:prstGeom prst="rect">
              <a:avLst/>
            </a:prstGeom>
          </p:spPr>
        </p:pic>
        <p:grpSp>
          <p:nvGrpSpPr>
            <p:cNvPr id="6" name="Group 92"/>
            <p:cNvGrpSpPr/>
            <p:nvPr/>
          </p:nvGrpSpPr>
          <p:grpSpPr>
            <a:xfrm rot="10800000">
              <a:off x="3372006" y="2031300"/>
              <a:ext cx="1123340" cy="450815"/>
              <a:chOff x="2006187" y="4436844"/>
              <a:chExt cx="1123340" cy="450815"/>
            </a:xfrm>
          </p:grpSpPr>
          <p:grpSp>
            <p:nvGrpSpPr>
              <p:cNvPr id="7" name="Group 37"/>
              <p:cNvGrpSpPr/>
              <p:nvPr/>
            </p:nvGrpSpPr>
            <p:grpSpPr>
              <a:xfrm>
                <a:off x="2006187" y="4436844"/>
                <a:ext cx="1106573" cy="450815"/>
                <a:chOff x="2590184" y="3378270"/>
                <a:chExt cx="1106573" cy="450815"/>
              </a:xfrm>
            </p:grpSpPr>
            <p:sp>
              <p:nvSpPr>
                <p:cNvPr id="47" name="Freeform 46"/>
                <p:cNvSpPr/>
                <p:nvPr/>
              </p:nvSpPr>
              <p:spPr>
                <a:xfrm>
                  <a:off x="2590184" y="3378270"/>
                  <a:ext cx="1106573" cy="450815"/>
                </a:xfrm>
                <a:custGeom>
                  <a:avLst/>
                  <a:gdLst>
                    <a:gd name="connsiteX0" fmla="*/ 6966 w 1106573"/>
                    <a:gd name="connsiteY0" fmla="*/ 450815 h 450815"/>
                    <a:gd name="connsiteX1" fmla="*/ 3791 w 1106573"/>
                    <a:gd name="connsiteY1" fmla="*/ 422240 h 450815"/>
                    <a:gd name="connsiteX2" fmla="*/ 616 w 1106573"/>
                    <a:gd name="connsiteY2" fmla="*/ 409540 h 450815"/>
                    <a:gd name="connsiteX3" fmla="*/ 3791 w 1106573"/>
                    <a:gd name="connsiteY3" fmla="*/ 368265 h 450815"/>
                    <a:gd name="connsiteX4" fmla="*/ 13316 w 1106573"/>
                    <a:gd name="connsiteY4" fmla="*/ 365090 h 450815"/>
                    <a:gd name="connsiteX5" fmla="*/ 149841 w 1106573"/>
                    <a:gd name="connsiteY5" fmla="*/ 358740 h 450815"/>
                    <a:gd name="connsiteX6" fmla="*/ 156191 w 1106573"/>
                    <a:gd name="connsiteY6" fmla="*/ 349215 h 450815"/>
                    <a:gd name="connsiteX7" fmla="*/ 156191 w 1106573"/>
                    <a:gd name="connsiteY7" fmla="*/ 307940 h 450815"/>
                    <a:gd name="connsiteX8" fmla="*/ 149841 w 1106573"/>
                    <a:gd name="connsiteY8" fmla="*/ 298415 h 450815"/>
                    <a:gd name="connsiteX9" fmla="*/ 143491 w 1106573"/>
                    <a:gd name="connsiteY9" fmla="*/ 285715 h 450815"/>
                    <a:gd name="connsiteX10" fmla="*/ 137141 w 1106573"/>
                    <a:gd name="connsiteY10" fmla="*/ 263490 h 450815"/>
                    <a:gd name="connsiteX11" fmla="*/ 127616 w 1106573"/>
                    <a:gd name="connsiteY11" fmla="*/ 238090 h 450815"/>
                    <a:gd name="connsiteX12" fmla="*/ 133966 w 1106573"/>
                    <a:gd name="connsiteY12" fmla="*/ 215865 h 450815"/>
                    <a:gd name="connsiteX13" fmla="*/ 162541 w 1106573"/>
                    <a:gd name="connsiteY13" fmla="*/ 199990 h 450815"/>
                    <a:gd name="connsiteX14" fmla="*/ 191116 w 1106573"/>
                    <a:gd name="connsiteY14" fmla="*/ 203165 h 450815"/>
                    <a:gd name="connsiteX15" fmla="*/ 200641 w 1106573"/>
                    <a:gd name="connsiteY15" fmla="*/ 206340 h 450815"/>
                    <a:gd name="connsiteX16" fmla="*/ 210166 w 1106573"/>
                    <a:gd name="connsiteY16" fmla="*/ 215865 h 450815"/>
                    <a:gd name="connsiteX17" fmla="*/ 235566 w 1106573"/>
                    <a:gd name="connsiteY17" fmla="*/ 222215 h 450815"/>
                    <a:gd name="connsiteX18" fmla="*/ 245091 w 1106573"/>
                    <a:gd name="connsiteY18" fmla="*/ 225390 h 450815"/>
                    <a:gd name="connsiteX19" fmla="*/ 292716 w 1106573"/>
                    <a:gd name="connsiteY19" fmla="*/ 222215 h 450815"/>
                    <a:gd name="connsiteX20" fmla="*/ 308591 w 1106573"/>
                    <a:gd name="connsiteY20" fmla="*/ 206340 h 450815"/>
                    <a:gd name="connsiteX21" fmla="*/ 318116 w 1106573"/>
                    <a:gd name="connsiteY21" fmla="*/ 196815 h 450815"/>
                    <a:gd name="connsiteX22" fmla="*/ 321291 w 1106573"/>
                    <a:gd name="connsiteY22" fmla="*/ 187290 h 450815"/>
                    <a:gd name="connsiteX23" fmla="*/ 311766 w 1106573"/>
                    <a:gd name="connsiteY23" fmla="*/ 152365 h 450815"/>
                    <a:gd name="connsiteX24" fmla="*/ 299066 w 1106573"/>
                    <a:gd name="connsiteY24" fmla="*/ 146015 h 450815"/>
                    <a:gd name="connsiteX25" fmla="*/ 286366 w 1106573"/>
                    <a:gd name="connsiteY25" fmla="*/ 123790 h 450815"/>
                    <a:gd name="connsiteX26" fmla="*/ 289541 w 1106573"/>
                    <a:gd name="connsiteY26" fmla="*/ 101565 h 450815"/>
                    <a:gd name="connsiteX27" fmla="*/ 302241 w 1106573"/>
                    <a:gd name="connsiteY27" fmla="*/ 95215 h 450815"/>
                    <a:gd name="connsiteX28" fmla="*/ 321291 w 1106573"/>
                    <a:gd name="connsiteY28" fmla="*/ 85690 h 450815"/>
                    <a:gd name="connsiteX29" fmla="*/ 343516 w 1106573"/>
                    <a:gd name="connsiteY29" fmla="*/ 88865 h 450815"/>
                    <a:gd name="connsiteX30" fmla="*/ 372091 w 1106573"/>
                    <a:gd name="connsiteY30" fmla="*/ 92040 h 450815"/>
                    <a:gd name="connsiteX31" fmla="*/ 400666 w 1106573"/>
                    <a:gd name="connsiteY31" fmla="*/ 104740 h 450815"/>
                    <a:gd name="connsiteX32" fmla="*/ 432416 w 1106573"/>
                    <a:gd name="connsiteY32" fmla="*/ 114265 h 450815"/>
                    <a:gd name="connsiteX33" fmla="*/ 441941 w 1106573"/>
                    <a:gd name="connsiteY33" fmla="*/ 120615 h 450815"/>
                    <a:gd name="connsiteX34" fmla="*/ 448291 w 1106573"/>
                    <a:gd name="connsiteY34" fmla="*/ 130140 h 450815"/>
                    <a:gd name="connsiteX35" fmla="*/ 476866 w 1106573"/>
                    <a:gd name="connsiteY35" fmla="*/ 123790 h 450815"/>
                    <a:gd name="connsiteX36" fmla="*/ 489566 w 1106573"/>
                    <a:gd name="connsiteY36" fmla="*/ 101565 h 450815"/>
                    <a:gd name="connsiteX37" fmla="*/ 505441 w 1106573"/>
                    <a:gd name="connsiteY37" fmla="*/ 82515 h 450815"/>
                    <a:gd name="connsiteX38" fmla="*/ 511791 w 1106573"/>
                    <a:gd name="connsiteY38" fmla="*/ 72990 h 450815"/>
                    <a:gd name="connsiteX39" fmla="*/ 518141 w 1106573"/>
                    <a:gd name="connsiteY39" fmla="*/ 50765 h 450815"/>
                    <a:gd name="connsiteX40" fmla="*/ 521316 w 1106573"/>
                    <a:gd name="connsiteY40" fmla="*/ 31715 h 450815"/>
                    <a:gd name="connsiteX41" fmla="*/ 527666 w 1106573"/>
                    <a:gd name="connsiteY41" fmla="*/ 22190 h 450815"/>
                    <a:gd name="connsiteX42" fmla="*/ 530841 w 1106573"/>
                    <a:gd name="connsiteY42" fmla="*/ 12665 h 450815"/>
                    <a:gd name="connsiteX43" fmla="*/ 540366 w 1106573"/>
                    <a:gd name="connsiteY43" fmla="*/ 9490 h 450815"/>
                    <a:gd name="connsiteX44" fmla="*/ 553066 w 1106573"/>
                    <a:gd name="connsiteY44" fmla="*/ 3140 h 450815"/>
                    <a:gd name="connsiteX45" fmla="*/ 600691 w 1106573"/>
                    <a:gd name="connsiteY45" fmla="*/ 12665 h 450815"/>
                    <a:gd name="connsiteX46" fmla="*/ 613391 w 1106573"/>
                    <a:gd name="connsiteY46" fmla="*/ 31715 h 450815"/>
                    <a:gd name="connsiteX47" fmla="*/ 619741 w 1106573"/>
                    <a:gd name="connsiteY47" fmla="*/ 41240 h 450815"/>
                    <a:gd name="connsiteX48" fmla="*/ 626091 w 1106573"/>
                    <a:gd name="connsiteY48" fmla="*/ 85690 h 450815"/>
                    <a:gd name="connsiteX49" fmla="*/ 632441 w 1106573"/>
                    <a:gd name="connsiteY49" fmla="*/ 104740 h 450815"/>
                    <a:gd name="connsiteX50" fmla="*/ 651491 w 1106573"/>
                    <a:gd name="connsiteY50" fmla="*/ 120615 h 450815"/>
                    <a:gd name="connsiteX51" fmla="*/ 661016 w 1106573"/>
                    <a:gd name="connsiteY51" fmla="*/ 123790 h 450815"/>
                    <a:gd name="connsiteX52" fmla="*/ 705466 w 1106573"/>
                    <a:gd name="connsiteY52" fmla="*/ 120615 h 450815"/>
                    <a:gd name="connsiteX53" fmla="*/ 708641 w 1106573"/>
                    <a:gd name="connsiteY53" fmla="*/ 111090 h 450815"/>
                    <a:gd name="connsiteX54" fmla="*/ 724516 w 1106573"/>
                    <a:gd name="connsiteY54" fmla="*/ 95215 h 450815"/>
                    <a:gd name="connsiteX55" fmla="*/ 737216 w 1106573"/>
                    <a:gd name="connsiteY55" fmla="*/ 92040 h 450815"/>
                    <a:gd name="connsiteX56" fmla="*/ 749916 w 1106573"/>
                    <a:gd name="connsiteY56" fmla="*/ 85690 h 450815"/>
                    <a:gd name="connsiteX57" fmla="*/ 775316 w 1106573"/>
                    <a:gd name="connsiteY57" fmla="*/ 79340 h 450815"/>
                    <a:gd name="connsiteX58" fmla="*/ 784841 w 1106573"/>
                    <a:gd name="connsiteY58" fmla="*/ 76165 h 450815"/>
                    <a:gd name="connsiteX59" fmla="*/ 813416 w 1106573"/>
                    <a:gd name="connsiteY59" fmla="*/ 79340 h 450815"/>
                    <a:gd name="connsiteX60" fmla="*/ 816591 w 1106573"/>
                    <a:gd name="connsiteY60" fmla="*/ 88865 h 450815"/>
                    <a:gd name="connsiteX61" fmla="*/ 829291 w 1106573"/>
                    <a:gd name="connsiteY61" fmla="*/ 107915 h 450815"/>
                    <a:gd name="connsiteX62" fmla="*/ 826116 w 1106573"/>
                    <a:gd name="connsiteY62" fmla="*/ 184115 h 450815"/>
                    <a:gd name="connsiteX63" fmla="*/ 822941 w 1106573"/>
                    <a:gd name="connsiteY63" fmla="*/ 193640 h 450815"/>
                    <a:gd name="connsiteX64" fmla="*/ 826116 w 1106573"/>
                    <a:gd name="connsiteY64" fmla="*/ 266665 h 450815"/>
                    <a:gd name="connsiteX65" fmla="*/ 835641 w 1106573"/>
                    <a:gd name="connsiteY65" fmla="*/ 269840 h 450815"/>
                    <a:gd name="connsiteX66" fmla="*/ 892791 w 1106573"/>
                    <a:gd name="connsiteY66" fmla="*/ 266665 h 450815"/>
                    <a:gd name="connsiteX67" fmla="*/ 915016 w 1106573"/>
                    <a:gd name="connsiteY67" fmla="*/ 257140 h 450815"/>
                    <a:gd name="connsiteX68" fmla="*/ 934066 w 1106573"/>
                    <a:gd name="connsiteY68" fmla="*/ 247615 h 450815"/>
                    <a:gd name="connsiteX69" fmla="*/ 1022966 w 1106573"/>
                    <a:gd name="connsiteY69" fmla="*/ 250790 h 450815"/>
                    <a:gd name="connsiteX70" fmla="*/ 1035666 w 1106573"/>
                    <a:gd name="connsiteY70" fmla="*/ 257140 h 450815"/>
                    <a:gd name="connsiteX71" fmla="*/ 1042016 w 1106573"/>
                    <a:gd name="connsiteY71" fmla="*/ 269840 h 450815"/>
                    <a:gd name="connsiteX72" fmla="*/ 1038841 w 1106573"/>
                    <a:gd name="connsiteY72" fmla="*/ 330165 h 450815"/>
                    <a:gd name="connsiteX73" fmla="*/ 1032491 w 1106573"/>
                    <a:gd name="connsiteY73" fmla="*/ 342865 h 450815"/>
                    <a:gd name="connsiteX74" fmla="*/ 1029316 w 1106573"/>
                    <a:gd name="connsiteY74" fmla="*/ 352390 h 450815"/>
                    <a:gd name="connsiteX75" fmla="*/ 1019791 w 1106573"/>
                    <a:gd name="connsiteY75" fmla="*/ 371440 h 450815"/>
                    <a:gd name="connsiteX76" fmla="*/ 1022966 w 1106573"/>
                    <a:gd name="connsiteY76" fmla="*/ 422240 h 450815"/>
                    <a:gd name="connsiteX77" fmla="*/ 1029316 w 1106573"/>
                    <a:gd name="connsiteY77" fmla="*/ 431765 h 450815"/>
                    <a:gd name="connsiteX78" fmla="*/ 1105516 w 1106573"/>
                    <a:gd name="connsiteY78" fmla="*/ 438115 h 45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106573" h="450815">
                      <a:moveTo>
                        <a:pt x="6966" y="450815"/>
                      </a:moveTo>
                      <a:cubicBezTo>
                        <a:pt x="5908" y="441290"/>
                        <a:pt x="5248" y="431712"/>
                        <a:pt x="3791" y="422240"/>
                      </a:cubicBezTo>
                      <a:cubicBezTo>
                        <a:pt x="3127" y="417927"/>
                        <a:pt x="616" y="413904"/>
                        <a:pt x="616" y="409540"/>
                      </a:cubicBezTo>
                      <a:cubicBezTo>
                        <a:pt x="616" y="395741"/>
                        <a:pt x="0" y="381533"/>
                        <a:pt x="3791" y="368265"/>
                      </a:cubicBezTo>
                      <a:cubicBezTo>
                        <a:pt x="4710" y="365047"/>
                        <a:pt x="9976" y="365308"/>
                        <a:pt x="13316" y="365090"/>
                      </a:cubicBezTo>
                      <a:cubicBezTo>
                        <a:pt x="58777" y="362125"/>
                        <a:pt x="104333" y="360857"/>
                        <a:pt x="149841" y="358740"/>
                      </a:cubicBezTo>
                      <a:cubicBezTo>
                        <a:pt x="151958" y="355565"/>
                        <a:pt x="154484" y="352628"/>
                        <a:pt x="156191" y="349215"/>
                      </a:cubicBezTo>
                      <a:cubicBezTo>
                        <a:pt x="162774" y="336049"/>
                        <a:pt x="159557" y="322525"/>
                        <a:pt x="156191" y="307940"/>
                      </a:cubicBezTo>
                      <a:cubicBezTo>
                        <a:pt x="155333" y="304222"/>
                        <a:pt x="151734" y="301728"/>
                        <a:pt x="149841" y="298415"/>
                      </a:cubicBezTo>
                      <a:cubicBezTo>
                        <a:pt x="147493" y="294306"/>
                        <a:pt x="145153" y="290147"/>
                        <a:pt x="143491" y="285715"/>
                      </a:cubicBezTo>
                      <a:cubicBezTo>
                        <a:pt x="135435" y="264233"/>
                        <a:pt x="144817" y="281400"/>
                        <a:pt x="137141" y="263490"/>
                      </a:cubicBezTo>
                      <a:cubicBezTo>
                        <a:pt x="127179" y="240246"/>
                        <a:pt x="133470" y="261505"/>
                        <a:pt x="127616" y="238090"/>
                      </a:cubicBezTo>
                      <a:cubicBezTo>
                        <a:pt x="127643" y="237980"/>
                        <a:pt x="132448" y="217383"/>
                        <a:pt x="133966" y="215865"/>
                      </a:cubicBezTo>
                      <a:cubicBezTo>
                        <a:pt x="144883" y="204948"/>
                        <a:pt x="150563" y="203983"/>
                        <a:pt x="162541" y="199990"/>
                      </a:cubicBezTo>
                      <a:cubicBezTo>
                        <a:pt x="172066" y="201048"/>
                        <a:pt x="181663" y="201589"/>
                        <a:pt x="191116" y="203165"/>
                      </a:cubicBezTo>
                      <a:cubicBezTo>
                        <a:pt x="194417" y="203715"/>
                        <a:pt x="197856" y="204484"/>
                        <a:pt x="200641" y="206340"/>
                      </a:cubicBezTo>
                      <a:cubicBezTo>
                        <a:pt x="204377" y="208831"/>
                        <a:pt x="206078" y="214007"/>
                        <a:pt x="210166" y="215865"/>
                      </a:cubicBezTo>
                      <a:cubicBezTo>
                        <a:pt x="218111" y="219476"/>
                        <a:pt x="227287" y="219455"/>
                        <a:pt x="235566" y="222215"/>
                      </a:cubicBezTo>
                      <a:lnTo>
                        <a:pt x="245091" y="225390"/>
                      </a:lnTo>
                      <a:cubicBezTo>
                        <a:pt x="260966" y="224332"/>
                        <a:pt x="277022" y="224831"/>
                        <a:pt x="292716" y="222215"/>
                      </a:cubicBezTo>
                      <a:cubicBezTo>
                        <a:pt x="301729" y="220713"/>
                        <a:pt x="303811" y="212075"/>
                        <a:pt x="308591" y="206340"/>
                      </a:cubicBezTo>
                      <a:cubicBezTo>
                        <a:pt x="311466" y="202891"/>
                        <a:pt x="314941" y="199990"/>
                        <a:pt x="318116" y="196815"/>
                      </a:cubicBezTo>
                      <a:cubicBezTo>
                        <a:pt x="319174" y="193640"/>
                        <a:pt x="321291" y="190637"/>
                        <a:pt x="321291" y="187290"/>
                      </a:cubicBezTo>
                      <a:cubicBezTo>
                        <a:pt x="321291" y="177665"/>
                        <a:pt x="321217" y="160241"/>
                        <a:pt x="311766" y="152365"/>
                      </a:cubicBezTo>
                      <a:cubicBezTo>
                        <a:pt x="308130" y="149335"/>
                        <a:pt x="303299" y="148132"/>
                        <a:pt x="299066" y="146015"/>
                      </a:cubicBezTo>
                      <a:cubicBezTo>
                        <a:pt x="296244" y="141782"/>
                        <a:pt x="286790" y="128454"/>
                        <a:pt x="286366" y="123790"/>
                      </a:cubicBezTo>
                      <a:cubicBezTo>
                        <a:pt x="285688" y="116337"/>
                        <a:pt x="285907" y="108107"/>
                        <a:pt x="289541" y="101565"/>
                      </a:cubicBezTo>
                      <a:cubicBezTo>
                        <a:pt x="291840" y="97428"/>
                        <a:pt x="298132" y="97563"/>
                        <a:pt x="302241" y="95215"/>
                      </a:cubicBezTo>
                      <a:cubicBezTo>
                        <a:pt x="319475" y="85367"/>
                        <a:pt x="303827" y="91511"/>
                        <a:pt x="321291" y="85690"/>
                      </a:cubicBezTo>
                      <a:lnTo>
                        <a:pt x="343516" y="88865"/>
                      </a:lnTo>
                      <a:cubicBezTo>
                        <a:pt x="353026" y="90054"/>
                        <a:pt x="362720" y="90032"/>
                        <a:pt x="372091" y="92040"/>
                      </a:cubicBezTo>
                      <a:cubicBezTo>
                        <a:pt x="385607" y="94936"/>
                        <a:pt x="388477" y="100169"/>
                        <a:pt x="400666" y="104740"/>
                      </a:cubicBezTo>
                      <a:cubicBezTo>
                        <a:pt x="410808" y="108543"/>
                        <a:pt x="423111" y="108062"/>
                        <a:pt x="432416" y="114265"/>
                      </a:cubicBezTo>
                      <a:lnTo>
                        <a:pt x="441941" y="120615"/>
                      </a:lnTo>
                      <a:cubicBezTo>
                        <a:pt x="444058" y="123790"/>
                        <a:pt x="445311" y="127756"/>
                        <a:pt x="448291" y="130140"/>
                      </a:cubicBezTo>
                      <a:cubicBezTo>
                        <a:pt x="458391" y="138220"/>
                        <a:pt x="468753" y="129199"/>
                        <a:pt x="476866" y="123790"/>
                      </a:cubicBezTo>
                      <a:cubicBezTo>
                        <a:pt x="483104" y="105077"/>
                        <a:pt x="475836" y="123533"/>
                        <a:pt x="489566" y="101565"/>
                      </a:cubicBezTo>
                      <a:cubicBezTo>
                        <a:pt x="501075" y="83150"/>
                        <a:pt x="489194" y="93346"/>
                        <a:pt x="505441" y="82515"/>
                      </a:cubicBezTo>
                      <a:cubicBezTo>
                        <a:pt x="507558" y="79340"/>
                        <a:pt x="510084" y="76403"/>
                        <a:pt x="511791" y="72990"/>
                      </a:cubicBezTo>
                      <a:cubicBezTo>
                        <a:pt x="513808" y="68955"/>
                        <a:pt x="517463" y="54156"/>
                        <a:pt x="518141" y="50765"/>
                      </a:cubicBezTo>
                      <a:cubicBezTo>
                        <a:pt x="519404" y="44452"/>
                        <a:pt x="519280" y="37822"/>
                        <a:pt x="521316" y="31715"/>
                      </a:cubicBezTo>
                      <a:cubicBezTo>
                        <a:pt x="522523" y="28095"/>
                        <a:pt x="525959" y="25603"/>
                        <a:pt x="527666" y="22190"/>
                      </a:cubicBezTo>
                      <a:cubicBezTo>
                        <a:pt x="529163" y="19197"/>
                        <a:pt x="528474" y="15032"/>
                        <a:pt x="530841" y="12665"/>
                      </a:cubicBezTo>
                      <a:cubicBezTo>
                        <a:pt x="533208" y="10298"/>
                        <a:pt x="537290" y="10808"/>
                        <a:pt x="540366" y="9490"/>
                      </a:cubicBezTo>
                      <a:cubicBezTo>
                        <a:pt x="544716" y="7626"/>
                        <a:pt x="548833" y="5257"/>
                        <a:pt x="553066" y="3140"/>
                      </a:cubicBezTo>
                      <a:cubicBezTo>
                        <a:pt x="564755" y="4114"/>
                        <a:pt x="589609" y="0"/>
                        <a:pt x="600691" y="12665"/>
                      </a:cubicBezTo>
                      <a:cubicBezTo>
                        <a:pt x="605717" y="18408"/>
                        <a:pt x="609158" y="25365"/>
                        <a:pt x="613391" y="31715"/>
                      </a:cubicBezTo>
                      <a:lnTo>
                        <a:pt x="619741" y="41240"/>
                      </a:lnTo>
                      <a:cubicBezTo>
                        <a:pt x="620681" y="48758"/>
                        <a:pt x="623802" y="76535"/>
                        <a:pt x="626091" y="85690"/>
                      </a:cubicBezTo>
                      <a:cubicBezTo>
                        <a:pt x="627714" y="92184"/>
                        <a:pt x="627708" y="100007"/>
                        <a:pt x="632441" y="104740"/>
                      </a:cubicBezTo>
                      <a:cubicBezTo>
                        <a:pt x="639463" y="111762"/>
                        <a:pt x="642650" y="116195"/>
                        <a:pt x="651491" y="120615"/>
                      </a:cubicBezTo>
                      <a:cubicBezTo>
                        <a:pt x="654484" y="122112"/>
                        <a:pt x="657841" y="122732"/>
                        <a:pt x="661016" y="123790"/>
                      </a:cubicBezTo>
                      <a:cubicBezTo>
                        <a:pt x="675833" y="122732"/>
                        <a:pt x="691113" y="124442"/>
                        <a:pt x="705466" y="120615"/>
                      </a:cubicBezTo>
                      <a:cubicBezTo>
                        <a:pt x="708700" y="119753"/>
                        <a:pt x="707144" y="114083"/>
                        <a:pt x="708641" y="111090"/>
                      </a:cubicBezTo>
                      <a:cubicBezTo>
                        <a:pt x="712489" y="103393"/>
                        <a:pt x="716434" y="98679"/>
                        <a:pt x="724516" y="95215"/>
                      </a:cubicBezTo>
                      <a:cubicBezTo>
                        <a:pt x="728527" y="93496"/>
                        <a:pt x="733130" y="93572"/>
                        <a:pt x="737216" y="92040"/>
                      </a:cubicBezTo>
                      <a:cubicBezTo>
                        <a:pt x="741648" y="90378"/>
                        <a:pt x="745426" y="87187"/>
                        <a:pt x="749916" y="85690"/>
                      </a:cubicBezTo>
                      <a:cubicBezTo>
                        <a:pt x="758195" y="82930"/>
                        <a:pt x="767037" y="82100"/>
                        <a:pt x="775316" y="79340"/>
                      </a:cubicBezTo>
                      <a:lnTo>
                        <a:pt x="784841" y="76165"/>
                      </a:lnTo>
                      <a:cubicBezTo>
                        <a:pt x="794366" y="77223"/>
                        <a:pt x="804518" y="75781"/>
                        <a:pt x="813416" y="79340"/>
                      </a:cubicBezTo>
                      <a:cubicBezTo>
                        <a:pt x="816523" y="80583"/>
                        <a:pt x="814966" y="85939"/>
                        <a:pt x="816591" y="88865"/>
                      </a:cubicBezTo>
                      <a:cubicBezTo>
                        <a:pt x="820297" y="95536"/>
                        <a:pt x="829291" y="107915"/>
                        <a:pt x="829291" y="107915"/>
                      </a:cubicBezTo>
                      <a:cubicBezTo>
                        <a:pt x="828233" y="133315"/>
                        <a:pt x="827994" y="158762"/>
                        <a:pt x="826116" y="184115"/>
                      </a:cubicBezTo>
                      <a:cubicBezTo>
                        <a:pt x="825869" y="187453"/>
                        <a:pt x="822941" y="190293"/>
                        <a:pt x="822941" y="193640"/>
                      </a:cubicBezTo>
                      <a:cubicBezTo>
                        <a:pt x="822941" y="218005"/>
                        <a:pt x="822110" y="242632"/>
                        <a:pt x="826116" y="266665"/>
                      </a:cubicBezTo>
                      <a:cubicBezTo>
                        <a:pt x="826666" y="269966"/>
                        <a:pt x="832466" y="268782"/>
                        <a:pt x="835641" y="269840"/>
                      </a:cubicBezTo>
                      <a:cubicBezTo>
                        <a:pt x="854691" y="268782"/>
                        <a:pt x="873790" y="268392"/>
                        <a:pt x="892791" y="266665"/>
                      </a:cubicBezTo>
                      <a:cubicBezTo>
                        <a:pt x="908944" y="265197"/>
                        <a:pt x="902078" y="263609"/>
                        <a:pt x="915016" y="257140"/>
                      </a:cubicBezTo>
                      <a:cubicBezTo>
                        <a:pt x="941306" y="243995"/>
                        <a:pt x="906769" y="265813"/>
                        <a:pt x="934066" y="247615"/>
                      </a:cubicBezTo>
                      <a:cubicBezTo>
                        <a:pt x="963699" y="248673"/>
                        <a:pt x="993443" y="248022"/>
                        <a:pt x="1022966" y="250790"/>
                      </a:cubicBezTo>
                      <a:cubicBezTo>
                        <a:pt x="1027678" y="251232"/>
                        <a:pt x="1032319" y="253793"/>
                        <a:pt x="1035666" y="257140"/>
                      </a:cubicBezTo>
                      <a:cubicBezTo>
                        <a:pt x="1039013" y="260487"/>
                        <a:pt x="1039899" y="265607"/>
                        <a:pt x="1042016" y="269840"/>
                      </a:cubicBezTo>
                      <a:cubicBezTo>
                        <a:pt x="1040958" y="289948"/>
                        <a:pt x="1041445" y="310198"/>
                        <a:pt x="1038841" y="330165"/>
                      </a:cubicBezTo>
                      <a:cubicBezTo>
                        <a:pt x="1038229" y="334858"/>
                        <a:pt x="1034355" y="338515"/>
                        <a:pt x="1032491" y="342865"/>
                      </a:cubicBezTo>
                      <a:cubicBezTo>
                        <a:pt x="1031173" y="345941"/>
                        <a:pt x="1030813" y="349397"/>
                        <a:pt x="1029316" y="352390"/>
                      </a:cubicBezTo>
                      <a:cubicBezTo>
                        <a:pt x="1017006" y="377009"/>
                        <a:pt x="1027771" y="347499"/>
                        <a:pt x="1019791" y="371440"/>
                      </a:cubicBezTo>
                      <a:cubicBezTo>
                        <a:pt x="1020849" y="388373"/>
                        <a:pt x="1020320" y="405481"/>
                        <a:pt x="1022966" y="422240"/>
                      </a:cubicBezTo>
                      <a:cubicBezTo>
                        <a:pt x="1023561" y="426009"/>
                        <a:pt x="1025544" y="431185"/>
                        <a:pt x="1029316" y="431765"/>
                      </a:cubicBezTo>
                      <a:cubicBezTo>
                        <a:pt x="1106573" y="443651"/>
                        <a:pt x="1105516" y="409157"/>
                        <a:pt x="1105516" y="43811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>
                  <a:spLocks noChangeAspect="1"/>
                </p:cNvSpPr>
                <p:nvPr/>
              </p:nvSpPr>
              <p:spPr>
                <a:xfrm flipH="1" flipV="1">
                  <a:off x="3496467" y="36194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 flipH="1" flipV="1">
                  <a:off x="3604417" y="3721090"/>
                  <a:ext cx="25082" cy="250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>
              <a:xfrm>
                <a:off x="2006187" y="4868607"/>
                <a:ext cx="112334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563980" y="2482116"/>
              <a:ext cx="215900" cy="152400"/>
            </a:xfrm>
            <a:prstGeom prst="rect">
              <a:avLst/>
            </a:prstGeom>
          </p:spPr>
        </p:pic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567113" y="1631950"/>
              <a:ext cx="342900" cy="190500"/>
            </a:xfrm>
            <a:prstGeom prst="rect">
              <a:avLst/>
            </a:prstGeom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4822190" y="1980565"/>
              <a:ext cx="88900" cy="101600"/>
            </a:xfrm>
            <a:prstGeom prst="rect">
              <a:avLst/>
            </a:prstGeom>
          </p:spPr>
        </p:pic>
        <p:pic>
          <p:nvPicPr>
            <p:cNvPr id="60" name="Picture 5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4806950" y="2670810"/>
              <a:ext cx="114300" cy="16510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910855" y="1381221"/>
              <a:ext cx="101600" cy="165100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703955" y="2106295"/>
              <a:ext cx="457200" cy="17780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3195883" y="2059940"/>
              <a:ext cx="265176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65723" y="1990090"/>
              <a:ext cx="5502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10800000">
              <a:off x="3249639" y="2047177"/>
              <a:ext cx="210312" cy="15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868747" y="1747904"/>
              <a:ext cx="413278" cy="127008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3043316" y="1946510"/>
              <a:ext cx="88900" cy="16510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3021648" y="2670810"/>
              <a:ext cx="114300" cy="165100"/>
            </a:xfrm>
            <a:prstGeom prst="rect">
              <a:avLst/>
            </a:prstGeom>
          </p:spPr>
        </p:pic>
      </p:grpSp>
      <p:grpSp>
        <p:nvGrpSpPr>
          <p:cNvPr id="8" name="Group 73"/>
          <p:cNvGrpSpPr/>
          <p:nvPr/>
        </p:nvGrpSpPr>
        <p:grpSpPr>
          <a:xfrm>
            <a:off x="4023668" y="2105810"/>
            <a:ext cx="1088136" cy="484632"/>
            <a:chOff x="3972043" y="2074838"/>
            <a:chExt cx="1088136" cy="484632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972043" y="2319365"/>
              <a:ext cx="1088136" cy="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136011" y="2074838"/>
              <a:ext cx="658368" cy="4846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square" tIns="91440" bIns="109728" rtlCol="0" anchor="ctr" anchorCtr="0">
              <a:spAutoFit/>
            </a:bodyPr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cxnSp>
        <p:nvCxnSpPr>
          <p:cNvPr id="78" name="Straight Connector 77"/>
          <p:cNvCxnSpPr/>
          <p:nvPr/>
        </p:nvCxnSpPr>
        <p:spPr>
          <a:xfrm rot="10800000">
            <a:off x="5934016" y="2744557"/>
            <a:ext cx="1527048" cy="13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 flipV="1">
            <a:off x="5913696" y="2043677"/>
            <a:ext cx="1527048" cy="8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9"/>
          <p:cNvCxnSpPr/>
          <p:nvPr/>
        </p:nvCxnSpPr>
        <p:spPr>
          <a:xfrm flipV="1">
            <a:off x="7071360" y="1491272"/>
            <a:ext cx="437961" cy="1125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7071360" y="1218457"/>
            <a:ext cx="437962" cy="3853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39462" y="1106136"/>
            <a:ext cx="101600" cy="165100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7382779" y="17436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12891" y="2281791"/>
            <a:ext cx="152400" cy="152400"/>
          </a:xfrm>
          <a:prstGeom prst="rect">
            <a:avLst/>
          </a:prstGeom>
        </p:spPr>
      </p:pic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7550797" y="1976315"/>
            <a:ext cx="88900" cy="101600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7535557" y="2666560"/>
            <a:ext cx="114300" cy="16510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39462" y="1376971"/>
            <a:ext cx="101600" cy="165100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5924490" y="2055690"/>
            <a:ext cx="265176" cy="18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194330" y="1985840"/>
            <a:ext cx="5502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rot="10800000">
            <a:off x="5978246" y="2042927"/>
            <a:ext cx="210312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5597354" y="17436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771923" y="1942260"/>
            <a:ext cx="88900" cy="1651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50255" y="2666560"/>
            <a:ext cx="114300" cy="16510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6576969" y="4274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0" name="Picture 1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7909370" y="2236645"/>
            <a:ext cx="393700" cy="203200"/>
          </a:xfrm>
          <a:prstGeom prst="rect">
            <a:avLst/>
          </a:prstGeom>
        </p:spPr>
      </p:pic>
      <p:pic>
        <p:nvPicPr>
          <p:cNvPr id="121" name="Picture 1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434359" y="2236645"/>
            <a:ext cx="393700" cy="203200"/>
          </a:xfrm>
          <a:prstGeom prst="rect">
            <a:avLst/>
          </a:prstGeom>
        </p:spPr>
      </p:pic>
      <p:pic>
        <p:nvPicPr>
          <p:cNvPr id="122" name="Picture 1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2760027" y="3422825"/>
            <a:ext cx="3517900" cy="533400"/>
          </a:xfrm>
          <a:prstGeom prst="rect">
            <a:avLst/>
          </a:prstGeom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4294839" y="2271467"/>
            <a:ext cx="431800" cy="165100"/>
          </a:xfrm>
          <a:prstGeom prst="rect">
            <a:avLst/>
          </a:prstGeom>
        </p:spPr>
      </p:pic>
      <p:sp>
        <p:nvSpPr>
          <p:cNvPr id="140" name="Oval 139"/>
          <p:cNvSpPr>
            <a:spLocks noChangeAspect="1"/>
          </p:cNvSpPr>
          <p:nvPr/>
        </p:nvSpPr>
        <p:spPr>
          <a:xfrm>
            <a:off x="2714963" y="1996111"/>
            <a:ext cx="100199" cy="100199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2674156" y="1764460"/>
            <a:ext cx="254000" cy="177800"/>
          </a:xfrm>
          <a:prstGeom prst="rect">
            <a:avLst/>
          </a:prstGeom>
        </p:spPr>
      </p:pic>
      <p:pic>
        <p:nvPicPr>
          <p:cNvPr id="147" name="Picture 1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423545" y="4509770"/>
            <a:ext cx="4051300" cy="1993900"/>
          </a:xfrm>
          <a:prstGeom prst="rect">
            <a:avLst/>
          </a:prstGeom>
        </p:spPr>
      </p:pic>
      <p:sp>
        <p:nvSpPr>
          <p:cNvPr id="148" name="Left Brace 147"/>
          <p:cNvSpPr/>
          <p:nvPr/>
        </p:nvSpPr>
        <p:spPr>
          <a:xfrm>
            <a:off x="5312890" y="4274311"/>
            <a:ext cx="284463" cy="2320163"/>
          </a:xfrm>
          <a:prstGeom prst="leftBrace">
            <a:avLst>
              <a:gd name="adj1" fmla="val 8333"/>
              <a:gd name="adj2" fmla="val 34049"/>
            </a:avLst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51"/>
          <p:cNvGrpSpPr/>
          <p:nvPr/>
        </p:nvGrpSpPr>
        <p:grpSpPr>
          <a:xfrm>
            <a:off x="5767646" y="4371975"/>
            <a:ext cx="2772877" cy="2222500"/>
            <a:chOff x="5767646" y="4219575"/>
            <a:chExt cx="2772877" cy="2222500"/>
          </a:xfrm>
        </p:grpSpPr>
        <p:pic>
          <p:nvPicPr>
            <p:cNvPr id="130" name="Picture 1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5771923" y="5024644"/>
              <a:ext cx="2565400" cy="457200"/>
            </a:xfrm>
            <a:prstGeom prst="rect">
              <a:avLst/>
            </a:prstGeom>
          </p:spPr>
        </p:pic>
        <p:pic>
          <p:nvPicPr>
            <p:cNvPr id="145" name="Picture 14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5771923" y="4538663"/>
              <a:ext cx="2578100" cy="381000"/>
            </a:xfrm>
            <a:prstGeom prst="rect">
              <a:avLst/>
            </a:prstGeom>
          </p:spPr>
        </p:pic>
        <p:pic>
          <p:nvPicPr>
            <p:cNvPr id="146" name="Picture 1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5771923" y="5613718"/>
              <a:ext cx="2768600" cy="457200"/>
            </a:xfrm>
            <a:prstGeom prst="rect">
              <a:avLst/>
            </a:prstGeom>
          </p:spPr>
        </p:pic>
        <p:pic>
          <p:nvPicPr>
            <p:cNvPr id="150" name="Picture 14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5767646" y="4219575"/>
              <a:ext cx="292100" cy="139700"/>
            </a:xfrm>
            <a:prstGeom prst="rect">
              <a:avLst/>
            </a:prstGeom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7"/>
                <a:stretch>
                  <a:fillRect/>
                </a:stretch>
              </p:blipFill>
            </mc:Choice>
            <mc:Fallback>
              <p:blipFill>
                <a:blip r:embed="rId38"/>
                <a:stretch>
                  <a:fillRect/>
                </a:stretch>
              </p:blipFill>
            </mc:Fallback>
          </mc:AlternateContent>
          <p:spPr>
            <a:xfrm rot="16200000">
              <a:off x="5848290" y="6346825"/>
              <a:ext cx="152400" cy="38100"/>
            </a:xfrm>
            <a:prstGeom prst="rect">
              <a:avLst/>
            </a:prstGeom>
          </p:spPr>
        </p:pic>
      </p:grpSp>
      <p:sp>
        <p:nvSpPr>
          <p:cNvPr id="88" name="Oval 87"/>
          <p:cNvSpPr/>
          <p:nvPr/>
        </p:nvSpPr>
        <p:spPr>
          <a:xfrm rot="2802860">
            <a:off x="6760229" y="1510584"/>
            <a:ext cx="184666" cy="606463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6548912" y="1992046"/>
            <a:ext cx="105209" cy="10520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6623050" y="1676400"/>
            <a:ext cx="88900" cy="101600"/>
          </a:xfrm>
          <a:prstGeom prst="rect">
            <a:avLst/>
          </a:prstGeom>
        </p:spPr>
      </p:pic>
      <p:pic>
        <p:nvPicPr>
          <p:cNvPr id="93" name="Picture 9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7045325" y="1841500"/>
            <a:ext cx="88900" cy="127000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5020364" y="4152391"/>
            <a:ext cx="3889956" cy="2461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5296950" y="4377055"/>
            <a:ext cx="3327400" cy="17907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5"/>
              <a:stretch>
                <a:fillRect/>
              </a:stretch>
            </p:blipFill>
          </mc:Choice>
          <mc:Fallback>
            <p:blipFill>
              <a:blip r:embed="rId46"/>
              <a:stretch>
                <a:fillRect/>
              </a:stretch>
            </p:blipFill>
          </mc:Fallback>
        </mc:AlternateContent>
        <p:spPr>
          <a:xfrm>
            <a:off x="6057265" y="6292850"/>
            <a:ext cx="1854200" cy="139700"/>
          </a:xfrm>
          <a:prstGeom prst="rect">
            <a:avLst/>
          </a:prstGeom>
        </p:spPr>
      </p:pic>
      <p:pic>
        <p:nvPicPr>
          <p:cNvPr id="106" name="Picture 10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7"/>
              <a:stretch>
                <a:fillRect/>
              </a:stretch>
            </p:blipFill>
          </mc:Choice>
          <mc:Fallback>
            <p:blipFill>
              <a:blip r:embed="rId48"/>
              <a:stretch>
                <a:fillRect/>
              </a:stretch>
            </p:blipFill>
          </mc:Fallback>
        </mc:AlternateContent>
        <p:spPr>
          <a:xfrm>
            <a:off x="2206293" y="338863"/>
            <a:ext cx="4584700" cy="25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67118" y="816928"/>
            <a:ext cx="48768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898469" y="65336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" name="Group 63"/>
          <p:cNvGrpSpPr/>
          <p:nvPr/>
        </p:nvGrpSpPr>
        <p:grpSpPr>
          <a:xfrm>
            <a:off x="3624172" y="1754532"/>
            <a:ext cx="1715579" cy="698500"/>
            <a:chOff x="3516212" y="3192144"/>
            <a:chExt cx="1715579" cy="698500"/>
          </a:xfrm>
        </p:grpSpPr>
        <p:grpSp>
          <p:nvGrpSpPr>
            <p:cNvPr id="6" name="Group 59"/>
            <p:cNvGrpSpPr/>
            <p:nvPr/>
          </p:nvGrpSpPr>
          <p:grpSpPr>
            <a:xfrm flipH="1">
              <a:off x="3516212" y="3192144"/>
              <a:ext cx="562179" cy="698500"/>
              <a:chOff x="4669607" y="2365375"/>
              <a:chExt cx="562184" cy="6985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4669607" y="2365375"/>
                <a:ext cx="562184" cy="3492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669607" y="2714625"/>
                <a:ext cx="562184" cy="3492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V="1">
              <a:off x="4669607" y="3192144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69607" y="3541394"/>
              <a:ext cx="562184" cy="349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3"/>
            <p:cNvGrpSpPr/>
            <p:nvPr/>
          </p:nvGrpSpPr>
          <p:grpSpPr>
            <a:xfrm>
              <a:off x="4078391" y="3541394"/>
              <a:ext cx="591221" cy="60325"/>
              <a:chOff x="7060156" y="3127375"/>
              <a:chExt cx="591221" cy="60325"/>
            </a:xfrm>
          </p:grpSpPr>
          <p:grpSp>
            <p:nvGrpSpPr>
              <p:cNvPr id="9" name="Group 17"/>
              <p:cNvGrpSpPr/>
              <p:nvPr/>
            </p:nvGrpSpPr>
            <p:grpSpPr>
              <a:xfrm>
                <a:off x="7060156" y="3127375"/>
                <a:ext cx="298783" cy="60325"/>
                <a:chOff x="7060153" y="3127375"/>
                <a:chExt cx="551295" cy="60325"/>
              </a:xfrm>
            </p:grpSpPr>
            <p:cxnSp>
              <p:nvCxnSpPr>
                <p:cNvPr id="12" name="Curved Connector 11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urved Connector 12"/>
                <p:cNvCxnSpPr/>
                <p:nvPr/>
              </p:nvCxnSpPr>
              <p:spPr>
                <a:xfrm rot="10800000" flipV="1">
                  <a:off x="7191375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urved Connector 14"/>
                <p:cNvCxnSpPr/>
                <p:nvPr/>
              </p:nvCxnSpPr>
              <p:spPr>
                <a:xfrm>
                  <a:off x="7336378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urved Connector 15"/>
                <p:cNvCxnSpPr/>
                <p:nvPr/>
              </p:nvCxnSpPr>
              <p:spPr>
                <a:xfrm rot="10800000" flipV="1">
                  <a:off x="7463270" y="3127375"/>
                  <a:ext cx="148178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18"/>
              <p:cNvGrpSpPr/>
              <p:nvPr/>
            </p:nvGrpSpPr>
            <p:grpSpPr>
              <a:xfrm>
                <a:off x="7355769" y="3127375"/>
                <a:ext cx="295608" cy="60325"/>
                <a:chOff x="7060153" y="3127375"/>
                <a:chExt cx="545436" cy="60325"/>
              </a:xfrm>
            </p:grpSpPr>
            <p:cxnSp>
              <p:nvCxnSpPr>
                <p:cNvPr id="20" name="Curved Connector 19"/>
                <p:cNvCxnSpPr/>
                <p:nvPr/>
              </p:nvCxnSpPr>
              <p:spPr>
                <a:xfrm>
                  <a:off x="7060153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urved Connector 20"/>
                <p:cNvCxnSpPr/>
                <p:nvPr/>
              </p:nvCxnSpPr>
              <p:spPr>
                <a:xfrm rot="10800000" flipV="1">
                  <a:off x="7185517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urved Connector 21"/>
                <p:cNvCxnSpPr/>
                <p:nvPr/>
              </p:nvCxnSpPr>
              <p:spPr>
                <a:xfrm>
                  <a:off x="7330519" y="3127375"/>
                  <a:ext cx="131222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urved Connector 22"/>
                <p:cNvCxnSpPr/>
                <p:nvPr/>
              </p:nvCxnSpPr>
              <p:spPr>
                <a:xfrm rot="10800000" flipV="1">
                  <a:off x="7457412" y="3127375"/>
                  <a:ext cx="148177" cy="6032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7" name="Oval 56"/>
          <p:cNvSpPr/>
          <p:nvPr/>
        </p:nvSpPr>
        <p:spPr>
          <a:xfrm>
            <a:off x="3267850" y="1448954"/>
            <a:ext cx="413278" cy="1270089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30406" y="1687178"/>
            <a:ext cx="88900" cy="1016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17706" y="2440360"/>
            <a:ext cx="101600" cy="1397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432341" y="1633494"/>
            <a:ext cx="101600" cy="1651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38926" y="2437476"/>
            <a:ext cx="114300" cy="1016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863860" y="1972338"/>
            <a:ext cx="241300" cy="2032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89056" y="673746"/>
            <a:ext cx="889000" cy="2159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1331233" y="3276918"/>
            <a:ext cx="6172200" cy="558800"/>
          </a:xfrm>
          <a:prstGeom prst="rect">
            <a:avLst/>
          </a:prstGeom>
        </p:spPr>
      </p:pic>
      <p:sp>
        <p:nvSpPr>
          <p:cNvPr id="65" name="Right Brace 64"/>
          <p:cNvSpPr/>
          <p:nvPr/>
        </p:nvSpPr>
        <p:spPr>
          <a:xfrm rot="5400000">
            <a:off x="3169316" y="2153755"/>
            <a:ext cx="123214" cy="3738799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Brace 65"/>
          <p:cNvSpPr/>
          <p:nvPr/>
        </p:nvSpPr>
        <p:spPr>
          <a:xfrm rot="5400000">
            <a:off x="5366708" y="3853311"/>
            <a:ext cx="123213" cy="339689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Brace 66"/>
          <p:cNvSpPr/>
          <p:nvPr/>
        </p:nvSpPr>
        <p:spPr>
          <a:xfrm rot="5400000">
            <a:off x="6969584" y="3550915"/>
            <a:ext cx="123213" cy="944482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875915" y="4469765"/>
            <a:ext cx="711200" cy="1016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5038408" y="4438015"/>
            <a:ext cx="774700" cy="165100"/>
          </a:xfrm>
          <a:prstGeom prst="rect">
            <a:avLst/>
          </a:prstGeom>
        </p:spPr>
      </p:pic>
      <p:sp>
        <p:nvSpPr>
          <p:cNvPr id="71" name="Oval 70"/>
          <p:cNvSpPr/>
          <p:nvPr/>
        </p:nvSpPr>
        <p:spPr>
          <a:xfrm>
            <a:off x="5598159" y="3276918"/>
            <a:ext cx="640081" cy="558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71" idx="4"/>
          </p:cNvCxnSpPr>
          <p:nvPr/>
        </p:nvCxnSpPr>
        <p:spPr>
          <a:xfrm rot="16200000" flipH="1">
            <a:off x="5494513" y="4259404"/>
            <a:ext cx="1488122" cy="6407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6373813" y="5508625"/>
            <a:ext cx="622300" cy="1397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6797513" y="4437539"/>
            <a:ext cx="457200" cy="16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66990</TotalTime>
  <Words>4629</Words>
  <Application>Microsoft Macintosh PowerPoint</Application>
  <PresentationFormat>On-screen Show (4:3)</PresentationFormat>
  <Paragraphs>658</Paragraphs>
  <Slides>71</Slides>
  <Notes>71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>University of Illinois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B(s) semileptonic decays</dc:title>
  <dc:creator>Chris Bouchard</dc:creator>
  <cp:lastModifiedBy>Chris Bouchard</cp:lastModifiedBy>
  <cp:revision>1100</cp:revision>
  <dcterms:created xsi:type="dcterms:W3CDTF">2014-06-23T11:27:49Z</dcterms:created>
  <dcterms:modified xsi:type="dcterms:W3CDTF">2014-06-23T11:57:31Z</dcterms:modified>
</cp:coreProperties>
</file>