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3"/>
  </p:notesMasterIdLst>
  <p:handoutMasterIdLst>
    <p:handoutMasterId r:id="rId24"/>
  </p:handoutMasterIdLst>
  <p:sldIdLst>
    <p:sldId id="391" r:id="rId2"/>
    <p:sldId id="392" r:id="rId3"/>
    <p:sldId id="406" r:id="rId4"/>
    <p:sldId id="440" r:id="rId5"/>
    <p:sldId id="436" r:id="rId6"/>
    <p:sldId id="438" r:id="rId7"/>
    <p:sldId id="421" r:id="rId8"/>
    <p:sldId id="441" r:id="rId9"/>
    <p:sldId id="467" r:id="rId10"/>
    <p:sldId id="468" r:id="rId11"/>
    <p:sldId id="469" r:id="rId12"/>
    <p:sldId id="470" r:id="rId13"/>
    <p:sldId id="471" r:id="rId14"/>
    <p:sldId id="472" r:id="rId15"/>
    <p:sldId id="477" r:id="rId16"/>
    <p:sldId id="475" r:id="rId17"/>
    <p:sldId id="442" r:id="rId18"/>
    <p:sldId id="458" r:id="rId19"/>
    <p:sldId id="476" r:id="rId20"/>
    <p:sldId id="464" r:id="rId21"/>
    <p:sldId id="463" r:id="rId22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FF"/>
    <a:srgbClr val="008000"/>
    <a:srgbClr val="FF9900"/>
    <a:srgbClr val="800080"/>
    <a:srgbClr val="FFFF99"/>
    <a:srgbClr val="0099CC"/>
    <a:srgbClr val="FF00FF"/>
    <a:srgbClr val="B87D2E"/>
    <a:srgbClr val="A16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0" autoAdjust="0"/>
    <p:restoredTop sz="84444" autoAdjust="0"/>
  </p:normalViewPr>
  <p:slideViewPr>
    <p:cSldViewPr>
      <p:cViewPr varScale="1">
        <p:scale>
          <a:sx n="74" d="100"/>
          <a:sy n="74" d="100"/>
        </p:scale>
        <p:origin x="129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1B1F2A-392F-4340-A3FF-62976B94EEBF}" type="datetimeFigureOut">
              <a:rPr lang="en-US" smtClean="0"/>
              <a:pPr/>
              <a:t>6/23/2014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DC754-4485-4CD2-8106-9461FDD198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69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79484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97A5B1-FE62-47BF-85E4-B097AD312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04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 smtClean="0">
                <a:cs typeface="Times New Roman" pitchFamily="18" charset="0"/>
              </a:rPr>
              <a:t>Generating Functional of a Roughness Profile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Then</a:t>
            </a:r>
            <a:r>
              <a:rPr lang="en-US" baseline="0" dirty="0" smtClean="0"/>
              <a:t> discuss the first attempt people try to include the roughness to the original theory is so called PFA app</a:t>
            </a:r>
          </a:p>
          <a:p>
            <a:r>
              <a:rPr lang="en-US" baseline="0" dirty="0" smtClean="0"/>
              <a:t>Then I will talk about the contradiction between the </a:t>
            </a:r>
            <a:r>
              <a:rPr lang="en-US" baseline="0" dirty="0" err="1" smtClean="0"/>
              <a:t>perturbative</a:t>
            </a:r>
            <a:r>
              <a:rPr lang="en-US" baseline="0" dirty="0" smtClean="0"/>
              <a:t> correction and the scattering theory.</a:t>
            </a:r>
          </a:p>
          <a:p>
            <a:endParaRPr lang="en-US" baseline="0" dirty="0" smtClean="0"/>
          </a:p>
          <a:p>
            <a:r>
              <a:rPr lang="en-US" dirty="0" smtClean="0"/>
              <a:t>second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7A5B1-FE62-47BF-85E4-B097AD312E1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45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7A5B1-FE62-47BF-85E4-B097AD312E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84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7A5B1-FE62-47BF-85E4-B097AD312E1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806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7A5B1-FE62-47BF-85E4-B097AD312E1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72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7A5B1-FE62-47BF-85E4-B097AD312E1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83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7A5B1-FE62-47BF-85E4-B097AD312E1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56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7A5B1-FE62-47BF-85E4-B097AD312E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098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TW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7A5B1-FE62-47BF-85E4-B097AD312E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1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The</a:t>
            </a:r>
            <a:r>
              <a:rPr lang="en-US" altLang="zh-TW" baseline="0" dirty="0" smtClean="0"/>
              <a:t> first reliable measurement of the </a:t>
            </a:r>
            <a:r>
              <a:rPr lang="en-US" altLang="zh-TW" baseline="0" dirty="0" err="1" smtClean="0"/>
              <a:t>casimir</a:t>
            </a:r>
            <a:r>
              <a:rPr lang="en-US" altLang="zh-TW" baseline="0" dirty="0" smtClean="0"/>
              <a:t> force was conducted by </a:t>
            </a:r>
            <a:r>
              <a:rPr lang="en-US" altLang="zh-TW" baseline="0" dirty="0" err="1" smtClean="0"/>
              <a:t>Mohideen</a:t>
            </a:r>
            <a:r>
              <a:rPr lang="en-US" altLang="zh-TW" baseline="0" dirty="0" smtClean="0"/>
              <a:t> and Roy in 1998. 50 years after </a:t>
            </a:r>
            <a:r>
              <a:rPr lang="en-US" altLang="zh-TW" baseline="0" dirty="0" err="1" smtClean="0"/>
              <a:t>casimir</a:t>
            </a:r>
            <a:r>
              <a:rPr lang="en-US" altLang="zh-TW" baseline="0" dirty="0" smtClean="0"/>
              <a:t> predicted it.  They measured the </a:t>
            </a:r>
            <a:r>
              <a:rPr lang="en-US" altLang="zh-TW" baseline="0" dirty="0" err="1" smtClean="0"/>
              <a:t>casimir</a:t>
            </a:r>
            <a:r>
              <a:rPr lang="en-US" altLang="zh-TW" baseline="0" dirty="0" smtClean="0"/>
              <a:t> force between a gold-coated </a:t>
            </a:r>
            <a:r>
              <a:rPr lang="en-US" altLang="zh-TW" baseline="0" dirty="0" err="1" smtClean="0"/>
              <a:t>styrofoam</a:t>
            </a:r>
            <a:r>
              <a:rPr lang="en-US" altLang="zh-TW" baseline="0" dirty="0" smtClean="0"/>
              <a:t> sphere and a gold-coated plate </a:t>
            </a:r>
          </a:p>
          <a:p>
            <a:r>
              <a:rPr lang="en-US" altLang="zh-TW" baseline="0" dirty="0" smtClean="0"/>
              <a:t>The sphere is mounted on a cantilever whose deflection is monitored with a laser. They use a sphere and plate configuration because it is hard </a:t>
            </a:r>
          </a:p>
          <a:p>
            <a:r>
              <a:rPr lang="en-US" altLang="zh-TW" baseline="0" dirty="0" smtClean="0"/>
              <a:t>to experimentally have parallel plates and to avoid finite-size corrections. The roughness amplitude on both surface is about 35nm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7A5B1-FE62-47BF-85E4-B097AD312E1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7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7A5B1-FE62-47BF-85E4-B097AD312E1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7A5B1-FE62-47BF-85E4-B097AD312E1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25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7A5B1-FE62-47BF-85E4-B097AD312E1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99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In</a:t>
            </a:r>
            <a:r>
              <a:rPr lang="en-US" baseline="0" dirty="0" smtClean="0">
                <a:solidFill>
                  <a:srgbClr val="FF0000"/>
                </a:solidFill>
              </a:rPr>
              <a:t>stead of directly modeling or evaluating the roughness profile h(x), in our theory we </a:t>
            </a:r>
            <a:r>
              <a:rPr lang="en-US" baseline="0" dirty="0" err="1" smtClean="0">
                <a:solidFill>
                  <a:srgbClr val="FF0000"/>
                </a:solidFill>
              </a:rPr>
              <a:t>ch</a:t>
            </a:r>
            <a:r>
              <a:rPr lang="en-US" baseline="0" dirty="0" smtClean="0">
                <a:solidFill>
                  <a:srgbClr val="FF0000"/>
                </a:solidFill>
              </a:rPr>
              <a:t>……….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So these</a:t>
            </a:r>
            <a:r>
              <a:rPr lang="en-US" baseline="0" dirty="0" smtClean="0">
                <a:solidFill>
                  <a:srgbClr val="FF0000"/>
                </a:solidFill>
              </a:rPr>
              <a:t> are the </a:t>
            </a:r>
            <a:r>
              <a:rPr lang="en-US" baseline="0" dirty="0" err="1" smtClean="0">
                <a:solidFill>
                  <a:srgbClr val="FF0000"/>
                </a:solidFill>
              </a:rPr>
              <a:t>the</a:t>
            </a:r>
            <a:r>
              <a:rPr lang="en-US" baseline="0" dirty="0" smtClean="0">
                <a:solidFill>
                  <a:srgbClr val="FF0000"/>
                </a:solidFill>
              </a:rPr>
              <a:t> definitions for all correlation functions 1 point 2 points…..until n points.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/>
              <a:t>And</a:t>
            </a:r>
            <a:r>
              <a:rPr lang="en-US" altLang="zh-TW" baseline="0" dirty="0" smtClean="0"/>
              <a:t> here we also assume that the plate is translational invariance so all these correlation functions only depend on the differences in the transverse coordinates.</a:t>
            </a:r>
            <a:endParaRPr lang="en-US" altLang="zh-TW" dirty="0" smtClean="0"/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so In</a:t>
            </a:r>
            <a:r>
              <a:rPr lang="en-US" baseline="0" dirty="0" smtClean="0">
                <a:solidFill>
                  <a:srgbClr val="FF0000"/>
                </a:solidFill>
              </a:rPr>
              <a:t> other words</a:t>
            </a:r>
            <a:r>
              <a:rPr lang="en-US" dirty="0" smtClean="0">
                <a:solidFill>
                  <a:srgbClr val="FF0000"/>
                </a:solidFill>
              </a:rPr>
              <a:t> we do not need to know roughness profile at every point on the plate, but we need to know or measure (all) its </a:t>
            </a:r>
            <a:r>
              <a:rPr lang="en-US" dirty="0" err="1" smtClean="0">
                <a:solidFill>
                  <a:srgbClr val="FF0000"/>
                </a:solidFill>
              </a:rPr>
              <a:t>correlators</a:t>
            </a:r>
            <a:r>
              <a:rPr lang="en-US" dirty="0" smtClean="0"/>
              <a:t>. 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Then because we want to have a field description for the roughness profile</a:t>
            </a:r>
            <a:r>
              <a:rPr lang="en-US" altLang="zh-TW" baseline="0" dirty="0" smtClean="0"/>
              <a:t> so </a:t>
            </a:r>
            <a:r>
              <a:rPr lang="en-US" altLang="zh-TW" dirty="0" smtClean="0"/>
              <a:t>we collect all correlation functions in a single generating functional </a:t>
            </a:r>
            <a:r>
              <a:rPr lang="en-US" altLang="zh-TW" dirty="0" err="1" smtClean="0"/>
              <a:t>Zh</a:t>
            </a:r>
            <a:r>
              <a:rPr lang="en-US" altLang="zh-TW" dirty="0" smtClean="0"/>
              <a:t> </a:t>
            </a:r>
          </a:p>
          <a:p>
            <a:r>
              <a:rPr lang="en-US" altLang="zh-TW" dirty="0" smtClean="0"/>
              <a:t>and model it as a Gaussian form</a:t>
            </a:r>
            <a:r>
              <a:rPr lang="en-US" altLang="zh-TW" baseline="0" dirty="0" smtClean="0"/>
              <a:t> with D2=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7A5B1-FE62-47BF-85E4-B097AD312E1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11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97A5B1-FE62-47BF-85E4-B097AD312E1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6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988" y="-19050"/>
            <a:ext cx="9199563" cy="689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25400" y="1990725"/>
            <a:ext cx="9199563" cy="48926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F46FE-99B7-49A3-A43F-70CDEA50E6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E73A7-EE17-4813-B95B-514212326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8E3EE-7756-462C-B247-241F442EA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2BA7E-7FA3-47FC-A9D6-68009633A0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88BFA1-DFE5-4A7C-B9C2-928650C39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3A548-FB0D-4F2F-BCCE-A1CED7EF0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FC686-2489-4F62-A4AA-EE203048F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6289C-E0C8-412F-9F4E-E3514B54E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45CE9-E731-4D75-8784-CA8128A2A9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95969-64B8-431E-A0DE-C7CF3548E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U_units-banner_red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72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72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2A9BBA8-ADC8-49AE-8905-90DB71D86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BQ-Regular" pitchFamily="50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BQ-Regular" pitchFamily="50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BQ-Regular" pitchFamily="50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BQ-Regular" pitchFamily="50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BQ-Regular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BQ-Regular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BQ-Regular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FormataBQ-Regular" pitchFamily="5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30.png"/><Relationship Id="rId7" Type="http://schemas.openxmlformats.org/officeDocument/2006/relationships/image" Target="../media/image22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image" Target="../media/image59.png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12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11" Type="http://schemas.openxmlformats.org/officeDocument/2006/relationships/image" Target="../media/image33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42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5.emf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51.emf"/><Relationship Id="rId3" Type="http://schemas.openxmlformats.org/officeDocument/2006/relationships/image" Target="../media/image45.emf"/><Relationship Id="rId7" Type="http://schemas.openxmlformats.org/officeDocument/2006/relationships/image" Target="../media/image79.png"/><Relationship Id="rId12" Type="http://schemas.openxmlformats.org/officeDocument/2006/relationships/image" Target="../media/image5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emf"/><Relationship Id="rId11" Type="http://schemas.openxmlformats.org/officeDocument/2006/relationships/image" Target="../media/image82.png"/><Relationship Id="rId5" Type="http://schemas.openxmlformats.org/officeDocument/2006/relationships/image" Target="../media/image46.emf"/><Relationship Id="rId10" Type="http://schemas.openxmlformats.org/officeDocument/2006/relationships/image" Target="../media/image49.emf"/><Relationship Id="rId4" Type="http://schemas.openxmlformats.org/officeDocument/2006/relationships/image" Target="../media/image8.emf"/><Relationship Id="rId9" Type="http://schemas.openxmlformats.org/officeDocument/2006/relationships/image" Target="../media/image4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emf"/><Relationship Id="rId11" Type="http://schemas.openxmlformats.org/officeDocument/2006/relationships/image" Target="../media/image15.emf"/><Relationship Id="rId5" Type="http://schemas.openxmlformats.org/officeDocument/2006/relationships/image" Target="../media/image12.emf"/><Relationship Id="rId10" Type="http://schemas.openxmlformats.org/officeDocument/2006/relationships/image" Target="../media/image21.png"/><Relationship Id="rId4" Type="http://schemas.openxmlformats.org/officeDocument/2006/relationships/image" Target="../media/image11.emf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7.pn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sz="4000" dirty="0" smtClean="0">
                <a:solidFill>
                  <a:schemeClr val="tx2"/>
                </a:solidFill>
              </a:rPr>
              <a:t>Causal Space-Time on a Null Lattice with </a:t>
            </a:r>
            <a:r>
              <a:rPr lang="en-US" sz="4000" dirty="0" err="1" smtClean="0">
                <a:solidFill>
                  <a:schemeClr val="tx2"/>
                </a:solidFill>
              </a:rPr>
              <a:t>Hypercubic</a:t>
            </a:r>
            <a:r>
              <a:rPr lang="en-US" sz="4000" dirty="0" smtClean="0">
                <a:solidFill>
                  <a:schemeClr val="tx2"/>
                </a:solidFill>
              </a:rPr>
              <a:t> Coordination</a:t>
            </a:r>
            <a:endParaRPr lang="en-US" sz="40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3429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Martin Schaden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Rutgers University - Newark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Department of Physics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0" y="1371600"/>
            <a:ext cx="2145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Lattice 2014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84397" y="1307004"/>
            <a:ext cx="2121417" cy="3012610"/>
          </a:xfrm>
          <a:prstGeom prst="rect">
            <a:avLst/>
          </a:prstGeom>
        </p:spPr>
      </p:pic>
      <p:sp>
        <p:nvSpPr>
          <p:cNvPr id="49" name="Title 1"/>
          <p:cNvSpPr txBox="1">
            <a:spLocks/>
          </p:cNvSpPr>
          <p:nvPr/>
        </p:nvSpPr>
        <p:spPr bwMode="auto">
          <a:xfrm>
            <a:off x="1752600" y="0"/>
            <a:ext cx="7391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9pPr>
          </a:lstStyle>
          <a:p>
            <a:pPr marL="514350" indent="-514350" algn="ctr"/>
            <a:r>
              <a:rPr lang="en-US" sz="2600" kern="0" dirty="0" smtClean="0">
                <a:solidFill>
                  <a:schemeClr val="bg1"/>
                </a:solidFill>
                <a:cs typeface="Times New Roman" pitchFamily="18" charset="0"/>
              </a:rPr>
              <a:t>The Manifold Condition for </a:t>
            </a:r>
            <a:r>
              <a:rPr lang="en-US" sz="2600" kern="0" dirty="0" err="1" smtClean="0">
                <a:solidFill>
                  <a:schemeClr val="bg1"/>
                </a:solidFill>
                <a:cs typeface="Times New Roman" pitchFamily="18" charset="0"/>
              </a:rPr>
              <a:t>Coframes</a:t>
            </a:r>
            <a:endParaRPr lang="en-US" sz="2600" kern="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914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For </a:t>
            </a:r>
            <a:r>
              <a:rPr lang="en-US" dirty="0">
                <a:solidFill>
                  <a:schemeClr val="tx2"/>
                </a:solidFill>
              </a:rPr>
              <a:t>a</a:t>
            </a:r>
            <a:r>
              <a:rPr lang="en-US" dirty="0" smtClean="0">
                <a:solidFill>
                  <a:schemeClr val="tx2"/>
                </a:solidFill>
              </a:rPr>
              <a:t> lattice configuration to be the triangulation of a manifold, distances between events common to two inertial systems (“overlapping atlases”) must be the same: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24000" y="1905000"/>
                <a:ext cx="4041812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905000"/>
                <a:ext cx="4041812" cy="310598"/>
              </a:xfrm>
              <a:prstGeom prst="rect">
                <a:avLst/>
              </a:prstGeom>
              <a:blipFill rotWithShape="0">
                <a:blip r:embed="rId3"/>
                <a:stretch>
                  <a:fillRect t="-20000" r="-1659" b="-2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284642" y="2514600"/>
                <a:ext cx="25827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Backward null </a:t>
                </a:r>
                <a:r>
                  <a:rPr lang="en-US" dirty="0" err="1">
                    <a:solidFill>
                      <a:schemeClr val="tx2"/>
                    </a:solidFill>
                  </a:rPr>
                  <a:t>c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oframe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In inertial system at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642" y="2514600"/>
                <a:ext cx="2582758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123" t="-5660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624" name="Straight Arrow Connector 106623"/>
          <p:cNvCxnSpPr/>
          <p:nvPr/>
        </p:nvCxnSpPr>
        <p:spPr>
          <a:xfrm flipV="1">
            <a:off x="4648200" y="2215598"/>
            <a:ext cx="228600" cy="344269"/>
          </a:xfrm>
          <a:prstGeom prst="straightConnector1">
            <a:avLst/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6625" name="TextBox 106624"/>
              <p:cNvSpPr txBox="1"/>
              <p:nvPr/>
            </p:nvSpPr>
            <p:spPr>
              <a:xfrm>
                <a:off x="838200" y="3429000"/>
                <a:ext cx="52534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For a fixed event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the six spatial lengths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6625" name="TextBox 1066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429000"/>
                <a:ext cx="5253426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45" t="-1000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676400" y="3810000"/>
                <a:ext cx="4802084" cy="3048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0&lt;</m:t>
                          </m:r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𝜇𝜈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𝜈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810000"/>
                <a:ext cx="4802084" cy="304827"/>
              </a:xfrm>
              <a:prstGeom prst="rect">
                <a:avLst/>
              </a:prstGeom>
              <a:blipFill rotWithShape="0">
                <a:blip r:embed="rId6"/>
                <a:stretch>
                  <a:fillRect l="-508" r="-1142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626" name="TextBox 106625"/>
              <p:cNvSpPr txBox="1"/>
              <p:nvPr/>
            </p:nvSpPr>
            <p:spPr>
              <a:xfrm>
                <a:off x="115967" y="4319541"/>
                <a:ext cx="887563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are the sides of a spatial tetrahedron (the one formed by the 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4 events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l-GR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=1,…,4  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in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backward light cone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). They can be assembled to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tetrahedron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b="0" i="1" dirty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the lengths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satisfy triangle inequalities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. A configuration of (forward) null frames on this lattice is the discretization of a manifold if and only if: 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06626" name="TextBox 1066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67" y="4319541"/>
                <a:ext cx="8875633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549" t="-3061" r="-755" b="-7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6627" name="Picture 1066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2343" y="5867400"/>
            <a:ext cx="7922057" cy="62411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79861" y="2478313"/>
                <a:ext cx="2621230" cy="669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Forward null </a:t>
                </a:r>
                <a:r>
                  <a:rPr lang="en-US" dirty="0" err="1">
                    <a:solidFill>
                      <a:schemeClr val="tx2"/>
                    </a:solidFill>
                  </a:rPr>
                  <a:t>c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oframe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In inertial system at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/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861" y="2478313"/>
                <a:ext cx="2621230" cy="669992"/>
              </a:xfrm>
              <a:prstGeom prst="rect">
                <a:avLst/>
              </a:prstGeom>
              <a:blipFill rotWithShape="0">
                <a:blip r:embed="rId9"/>
                <a:stretch>
                  <a:fillRect l="-2093" t="-5505" b="-14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2286000" y="2197618"/>
            <a:ext cx="258122" cy="34752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337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609600"/>
          </a:xfrm>
        </p:spPr>
        <p:txBody>
          <a:bodyPr/>
          <a:lstStyle/>
          <a:p>
            <a:pPr marL="514350" indent="-514350" algn="ctr"/>
            <a:r>
              <a:rPr lang="en-US" sz="2600" dirty="0" smtClean="0">
                <a:cs typeface="Times New Roman" pitchFamily="18" charset="0"/>
              </a:rPr>
              <a:t>             </a:t>
            </a:r>
            <a:r>
              <a:rPr lang="en-US" sz="2600" dirty="0" smtClean="0">
                <a:solidFill>
                  <a:schemeClr val="bg1"/>
                </a:solidFill>
                <a:cs typeface="Times New Roman" pitchFamily="18" charset="0"/>
              </a:rPr>
              <a:t>The </a:t>
            </a:r>
            <a:r>
              <a:rPr lang="en-US" sz="2600" dirty="0" err="1" smtClean="0">
                <a:solidFill>
                  <a:schemeClr val="bg1"/>
                </a:solidFill>
                <a:cs typeface="Times New Roman" pitchFamily="18" charset="0"/>
              </a:rPr>
              <a:t>eBRST</a:t>
            </a:r>
            <a:r>
              <a:rPr lang="en-US" sz="2600" dirty="0" smtClean="0">
                <a:solidFill>
                  <a:schemeClr val="bg1"/>
                </a:solidFill>
                <a:cs typeface="Times New Roman" pitchFamily="18" charset="0"/>
              </a:rPr>
              <a:t> and TLT of the </a:t>
            </a: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M</a:t>
            </a:r>
            <a:r>
              <a:rPr lang="en-US" sz="2600" dirty="0" smtClean="0">
                <a:solidFill>
                  <a:schemeClr val="bg1"/>
                </a:solidFill>
                <a:cs typeface="Times New Roman" pitchFamily="18" charset="0"/>
              </a:rPr>
              <a:t>anifold </a:t>
            </a: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C</a:t>
            </a:r>
            <a:r>
              <a:rPr lang="en-US" sz="2600" dirty="0" smtClean="0">
                <a:solidFill>
                  <a:schemeClr val="bg1"/>
                </a:solidFill>
                <a:cs typeface="Times New Roman" pitchFamily="18" charset="0"/>
              </a:rPr>
              <a:t>ondition</a:t>
            </a:r>
            <a:endParaRPr lang="en-US" sz="2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697468"/>
            <a:ext cx="84179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manifold condition can be enforced by a local TLT with an </a:t>
            </a:r>
            <a:r>
              <a:rPr lang="en-US" dirty="0" err="1" smtClean="0">
                <a:solidFill>
                  <a:schemeClr val="tx2"/>
                </a:solidFill>
              </a:rPr>
              <a:t>equivariant</a:t>
            </a:r>
            <a:r>
              <a:rPr lang="en-US" dirty="0" smtClean="0">
                <a:solidFill>
                  <a:schemeClr val="tx2"/>
                </a:solidFill>
              </a:rPr>
              <a:t> BRST.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action of this TLT is: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7960036" cy="13274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7201" y="2667000"/>
                <a:ext cx="8686800" cy="2107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with real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bosonic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Lagrange multiplier fields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𝜈𝜇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enforcing 10 constraints on 16 (backward) tetrads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  <m:sub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 16 anti-ghosts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p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  <m:sup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𝜈𝜇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𝜈𝜇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  an equal number of 16 ghosts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and 6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bosonic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topological ghosts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𝛼𝛽</m:t>
                        </m:r>
                      </m:sup>
                    </m:s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𝛼𝛽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(ghost#=2) and an  equal number of topological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antighosts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p>
                    </m:sSup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𝜈𝜇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(ghost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#=-2</a:t>
                </a:r>
                <a:r>
                  <a:rPr lang="en-US" dirty="0">
                    <a:solidFill>
                      <a:schemeClr val="tx2"/>
                    </a:solidFill>
                  </a:rPr>
                  <a:t>)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and an additional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bosonic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SL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(2,C) symmetry. 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TLT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therefore has 10+16+6+6-6(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SL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(2,C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))=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32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bosonic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d.o.f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. and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16+16=32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fermionic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d.o.f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. , or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total of 0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d.o.f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.  . The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eBRST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is :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1" y="2667000"/>
                <a:ext cx="8686800" cy="2107628"/>
              </a:xfrm>
              <a:prstGeom prst="rect">
                <a:avLst/>
              </a:prstGeom>
              <a:blipFill rotWithShape="0">
                <a:blip r:embed="rId3"/>
                <a:stretch>
                  <a:fillRect l="-561" t="-1739" b="-37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995" y="4746548"/>
            <a:ext cx="6807805" cy="119705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33400" y="5867400"/>
            <a:ext cx="8187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additional fields of the TLT can in fact be integrated out to give the triangle</a:t>
            </a:r>
          </a:p>
          <a:p>
            <a:r>
              <a:rPr lang="en-US" dirty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nequality constraints:  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363913" y="6172200"/>
            <a:ext cx="4941887" cy="659828"/>
            <a:chOff x="3363913" y="6172200"/>
            <a:chExt cx="4941887" cy="659828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63913" y="6172200"/>
              <a:ext cx="1359192" cy="495586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5418" y="6172200"/>
              <a:ext cx="3560382" cy="659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23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154"/>
            <a:ext cx="8839200" cy="609600"/>
          </a:xfrm>
        </p:spPr>
        <p:txBody>
          <a:bodyPr/>
          <a:lstStyle/>
          <a:p>
            <a:pPr marL="514350" indent="-514350" algn="ctr"/>
            <a:r>
              <a:rPr lang="en-US" sz="2600" dirty="0" smtClean="0">
                <a:solidFill>
                  <a:schemeClr val="bg1"/>
                </a:solidFill>
                <a:cs typeface="Times New Roman" pitchFamily="18" charset="0"/>
              </a:rPr>
              <a:t>The Manifold Condition for </a:t>
            </a:r>
            <a:r>
              <a:rPr lang="en-US" sz="2600" dirty="0" err="1" smtClean="0">
                <a:solidFill>
                  <a:schemeClr val="bg1"/>
                </a:solidFill>
                <a:cs typeface="Times New Roman" pitchFamily="18" charset="0"/>
              </a:rPr>
              <a:t>Spinors</a:t>
            </a:r>
            <a:endParaRPr lang="en-US" sz="2600" dirty="0">
              <a:solidFill>
                <a:schemeClr val="bg1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6200" y="762000"/>
                <a:ext cx="8635121" cy="10161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The manifold condition for the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spinors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is: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̃"/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̃"/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p>
                        </m:sSub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  <m:sSubSup>
                          <m:sSubSup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</m:acc>
                          </m:e>
                          <m:sub>
                            <m: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p>
                        </m:sSubSup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</m:oMath>
                </a14:m>
                <a:r>
                  <a:rPr lang="en-US" i="1" dirty="0" smtClean="0">
                    <a:solidFill>
                      <a:schemeClr val="tx2"/>
                    </a:solidFill>
                  </a:rPr>
                  <a:t> 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or  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𝜉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𝜇𝜈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762000"/>
                <a:ext cx="8635121" cy="1016176"/>
              </a:xfrm>
              <a:prstGeom prst="rect">
                <a:avLst/>
              </a:prstGeom>
              <a:blipFill rotWithShape="0">
                <a:blip r:embed="rId3"/>
                <a:stretch>
                  <a:fillRect l="-636" t="-1198" b="-5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3657600" y="1295400"/>
            <a:ext cx="3886200" cy="54582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0" y="2133600"/>
                <a:ext cx="9144000" cy="2214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where the 6 real phases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𝜈𝜇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 </m:t>
                    </m:r>
                    <m:r>
                      <a:rPr lang="en-US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</m:t>
                    </m:r>
                    <m:r>
                      <a:rPr lang="en-US" b="1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are not all independent, 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𝑃𝑓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𝜇𝜈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  </a:t>
                </a:r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Proposition: 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𝑃𝑓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𝜇𝜈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e>
                                </m:d>
                              </m:sup>
                            </m:sSup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  <m:r>
                      <a:rPr lang="en-US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  ∃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a U</a:t>
                </a:r>
                <a:r>
                  <a:rPr lang="en-US" baseline="30000" dirty="0" smtClean="0">
                    <a:solidFill>
                      <a:schemeClr val="tx2"/>
                    </a:solidFill>
                  </a:rPr>
                  <a:t>4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(1) transformation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such that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𝑃𝑓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  <m:r>
                      <a:rPr lang="en-US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:endParaRPr lang="en-US" dirty="0" smtClean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33600"/>
                <a:ext cx="9144000" cy="2214132"/>
              </a:xfrm>
              <a:prstGeom prst="rect">
                <a:avLst/>
              </a:prstGeom>
              <a:blipFill rotWithShape="0">
                <a:blip r:embed="rId4"/>
                <a:stretch>
                  <a:fillRect l="-533" t="-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6200" y="4191000"/>
                <a:ext cx="8935588" cy="652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Proof: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; 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and denote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The 2 relations decouple and can be solved uniquely (modulo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b.c.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):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191000"/>
                <a:ext cx="8935588" cy="652615"/>
              </a:xfrm>
              <a:prstGeom prst="rect">
                <a:avLst/>
              </a:prstGeom>
              <a:blipFill rotWithShape="0">
                <a:blip r:embed="rId5"/>
                <a:stretch>
                  <a:fillRect l="-614" t="-5607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5800" y="4800600"/>
                <a:ext cx="757277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i="1" dirty="0" smtClean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34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14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800600"/>
                <a:ext cx="7572777" cy="646331"/>
              </a:xfrm>
              <a:prstGeom prst="rect">
                <a:avLst/>
              </a:prstGeom>
              <a:blipFill rotWithShape="0">
                <a:blip r:embed="rId6"/>
                <a:stretch>
                  <a:fillRect b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57200" y="5665330"/>
                <a:ext cx="7212616" cy="5068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manifold condition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∃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transformation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∋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665330"/>
                <a:ext cx="7212616" cy="506870"/>
              </a:xfrm>
              <a:prstGeom prst="rect">
                <a:avLst/>
              </a:prstGeom>
              <a:blipFill rotWithShape="0">
                <a:blip r:embed="rId7"/>
                <a:stretch>
                  <a:fillRect l="-676" b="-3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71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3154"/>
            <a:ext cx="8839200" cy="609600"/>
          </a:xfrm>
        </p:spPr>
        <p:txBody>
          <a:bodyPr/>
          <a:lstStyle/>
          <a:p>
            <a:pPr marL="514350" indent="-514350" algn="ctr"/>
            <a:r>
              <a:rPr lang="en-US" sz="2600" dirty="0" smtClean="0">
                <a:solidFill>
                  <a:schemeClr val="bg1"/>
                </a:solidFill>
                <a:cs typeface="Times New Roman" pitchFamily="18" charset="0"/>
              </a:rPr>
              <a:t>The Manifold TLT for </a:t>
            </a:r>
            <a:r>
              <a:rPr lang="en-US" sz="2600" dirty="0" err="1" smtClean="0">
                <a:solidFill>
                  <a:schemeClr val="bg1"/>
                </a:solidFill>
                <a:cs typeface="Times New Roman" pitchFamily="18" charset="0"/>
              </a:rPr>
              <a:t>Spinors</a:t>
            </a:r>
            <a:endParaRPr lang="en-US" sz="2600" dirty="0">
              <a:solidFill>
                <a:schemeClr val="bg1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659" y="649585"/>
                <a:ext cx="9144000" cy="60860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The TLT of the manifold condition is obtained by using it to fix (part of) the U</a:t>
                </a:r>
                <a:r>
                  <a:rPr lang="en-US" baseline="30000" dirty="0" smtClean="0">
                    <a:solidFill>
                      <a:schemeClr val="tx2"/>
                    </a:solidFill>
                  </a:rPr>
                  <a:t>4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(1).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BRST: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sSubSup>
                      <m:sSub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sSubSup>
                      <m:sSub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i="1" dirty="0" smtClean="0">
                  <a:solidFill>
                    <a:schemeClr val="tx2"/>
                  </a:solidFill>
                </a:endParaRPr>
              </a:p>
              <a:p>
                <a:r>
                  <a:rPr lang="en-US" i="1" dirty="0">
                    <a:solidFill>
                      <a:schemeClr val="tx2"/>
                    </a:solidFill>
                  </a:rPr>
                  <a:t> </a:t>
                </a:r>
                <a:r>
                  <a:rPr lang="en-US" i="1" dirty="0" smtClean="0">
                    <a:solidFill>
                      <a:schemeClr val="tx2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sSubSup>
                      <m:sSub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sSubSup>
                      <m:sSub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i="1" dirty="0" smtClean="0">
                    <a:solidFill>
                      <a:schemeClr val="tx2"/>
                    </a:solidFill>
                  </a:rPr>
                  <a:t>   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  <m:sub/>
                    </m:sSub>
                  </m:oMath>
                </a14:m>
                <a:endParaRPr lang="en-US" i="1" dirty="0" smtClean="0">
                  <a:solidFill>
                    <a:schemeClr val="tx2"/>
                  </a:solidFill>
                </a:endParaRPr>
              </a:p>
              <a:p>
                <a:r>
                  <a:rPr lang="en-US" i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sSubSup>
                      <m:sSub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sSubSup>
                      <m:sSubSup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b="1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 smtClean="0">
                    <a:solidFill>
                      <a:srgbClr val="000000"/>
                    </a:solidFill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sSubSup>
                      <m:sSub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                  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  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d>
                  </m:oMath>
                </a14:m>
                <a:endParaRPr lang="en-US" b="0" i="1" dirty="0" smtClean="0">
                  <a:solidFill>
                    <a:schemeClr val="tx2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i="1" dirty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en-US" dirty="0" smtClean="0">
                    <a:solidFill>
                      <a:schemeClr val="tx2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Pf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b="1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en-US" b="1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</m:oMathPara>
                </a14:m>
                <a:endParaRPr lang="en-US" b="1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endParaRPr lang="en-US" b="1" i="1" dirty="0" smtClean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TLT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/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e>
                      </m:nary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Pf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e>
                      </m:d>
                      <m: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  <m:r>
                        <m:rPr>
                          <m:sty m:val="p"/>
                        </m:rPr>
                        <a:rPr lang="en-US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Pf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̃"/>
                                  <m:ctrlP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b="1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nary>
                    <m:r>
                      <m:rPr>
                        <m:sty m:val="p"/>
                      </m:rP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Pf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Pf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p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d>
                      <m:d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Pf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e>
                        </m:d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Pf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en-US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2"/>
                              </a:solidFill>
                            </a:rPr>
                            <m:t>Im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42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Re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d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2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chemeClr val="tx2"/>
                              </a:solidFill>
                            </a:rPr>
                            <m:t>Im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d>
                            </m:e>
                          </m:d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Re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̃"/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</m:d>
                            </m:e>
                          </m:d>
                        </m:e>
                      </m:d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" y="649585"/>
                <a:ext cx="9144000" cy="6086025"/>
              </a:xfrm>
              <a:prstGeom prst="rect">
                <a:avLst/>
              </a:prstGeom>
              <a:blipFill rotWithShape="0">
                <a:blip r:embed="rId3"/>
                <a:stretch>
                  <a:fillRect l="-600" t="-60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751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FC686-2489-4F62-A4AA-EE203048F79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3154"/>
            <a:ext cx="8839200" cy="609600"/>
          </a:xfrm>
        </p:spPr>
        <p:txBody>
          <a:bodyPr/>
          <a:lstStyle/>
          <a:p>
            <a:pPr marL="514350" indent="-514350" algn="ctr"/>
            <a:r>
              <a:rPr lang="en-US" sz="2600" dirty="0" smtClean="0">
                <a:solidFill>
                  <a:schemeClr val="bg1"/>
                </a:solidFill>
                <a:cs typeface="Times New Roman" pitchFamily="18" charset="0"/>
              </a:rPr>
              <a:t>The TLT measure</a:t>
            </a:r>
            <a:endParaRPr lang="en-US" sz="2600" dirty="0">
              <a:solidFill>
                <a:schemeClr val="bg1"/>
              </a:solidFill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000" y="914400"/>
                <a:ext cx="8763000" cy="5639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One can integrate out the real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bosonic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fields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as well as the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fermionic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ghosts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to arrive at the TLT contribution to the measure:</a:t>
                </a: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dirty="0" smtClean="0">
                  <a:solidFill>
                    <a:schemeClr val="tx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TLT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</m:sub>
                        <m:sup/>
                        <m:e>
                          <m:acc>
                            <m:accPr>
                              <m:chr m:val="̃"/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exp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Pf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𝒏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nary>
                        <m:naryPr>
                          <m:chr m:val="∏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w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ith  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Pf</m:t>
                    </m:r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d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34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32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and                       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d>
                      <m:d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𝜈𝜌𝜎</m:t>
                        </m:r>
                      </m:sub>
                      <m:sup/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𝜇𝜈𝜌𝜎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US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𝜈𝜌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  <m:acc>
                              <m:accPr>
                                <m:chr m:val="̃"/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en-US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𝜌𝜎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</m:e>
                    </m:nary>
                    <m:sSubSup>
                      <m:sSub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𝜎𝜇</m:t>
                        </m:r>
                      </m:sub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chemeClr val="tx2"/>
                  </a:solidFill>
                </a:endParaRPr>
              </a:p>
              <a:p>
                <a:endParaRPr lang="en-US" i="1" dirty="0">
                  <a:solidFill>
                    <a:schemeClr val="tx2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w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here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≔</m:t>
                    </m:r>
                    <m:sSubSup>
                      <m:sSub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sSubSup>
                      <m:sSubSup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  <m:sup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</m:d>
                  </m:oMath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Note:  Observables of the lattice theory do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NOT DEPEND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on the parameter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,  but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lattice configurations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generally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are triangulations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of causal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manifolds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⟶0</m:t>
                    </m:r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only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!</a:t>
                </a: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dependence on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a particular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“direction”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used in the construction of  the TLT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has disappeared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(as it must).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914400"/>
                <a:ext cx="8763000" cy="5639621"/>
              </a:xfrm>
              <a:prstGeom prst="rect">
                <a:avLst/>
              </a:prstGeom>
              <a:blipFill rotWithShape="0">
                <a:blip r:embed="rId2"/>
                <a:stretch>
                  <a:fillRect l="-626" t="-541" r="-418" b="-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967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76200"/>
            <a:ext cx="4333461" cy="533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Conclusion and Outlook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6FC686-2489-4F62-A4AA-EE203048F79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1" y="1219200"/>
            <a:ext cx="8305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Summary: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Causal </a:t>
            </a:r>
            <a:r>
              <a:rPr lang="en-US" dirty="0" smtClean="0">
                <a:solidFill>
                  <a:schemeClr val="tx2"/>
                </a:solidFill>
              </a:rPr>
              <a:t>description of discretized space-time on a </a:t>
            </a:r>
            <a:r>
              <a:rPr lang="en-US" dirty="0" smtClean="0">
                <a:solidFill>
                  <a:schemeClr val="tx2"/>
                </a:solidFill>
              </a:rPr>
              <a:t>null </a:t>
            </a:r>
            <a:r>
              <a:rPr lang="en-US" dirty="0" smtClean="0">
                <a:solidFill>
                  <a:schemeClr val="tx2"/>
                </a:solidFill>
              </a:rPr>
              <a:t>lattice with fixed </a:t>
            </a:r>
            <a:r>
              <a:rPr lang="en-US" dirty="0" err="1" smtClean="0">
                <a:solidFill>
                  <a:schemeClr val="tx2"/>
                </a:solidFill>
              </a:rPr>
              <a:t>hypercubic</a:t>
            </a:r>
            <a:r>
              <a:rPr lang="en-US" dirty="0" smtClean="0">
                <a:solidFill>
                  <a:schemeClr val="tx2"/>
                </a:solidFill>
              </a:rPr>
              <a:t> coordination.</a:t>
            </a:r>
            <a:br>
              <a:rPr lang="en-US" dirty="0" smtClean="0">
                <a:solidFill>
                  <a:schemeClr val="tx2"/>
                </a:solidFill>
              </a:rPr>
            </a:b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Local </a:t>
            </a:r>
            <a:r>
              <a:rPr lang="en-US" dirty="0" err="1" smtClean="0">
                <a:solidFill>
                  <a:schemeClr val="tx2"/>
                </a:solidFill>
              </a:rPr>
              <a:t>eBRST</a:t>
            </a:r>
            <a:r>
              <a:rPr lang="en-US" dirty="0" smtClean="0">
                <a:solidFill>
                  <a:schemeClr val="tx2"/>
                </a:solidFill>
              </a:rPr>
              <a:t> actions that encode the topological manifold </a:t>
            </a:r>
            <a:r>
              <a:rPr lang="en-US" dirty="0" smtClean="0">
                <a:solidFill>
                  <a:schemeClr val="tx2"/>
                </a:solidFill>
              </a:rPr>
              <a:t>condition.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 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Outlook: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Integration Measures and Regularization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tx2"/>
                </a:solidFill>
              </a:rPr>
              <a:t>Invariants and Observables</a:t>
            </a:r>
            <a:endParaRPr lang="en-US" dirty="0" smtClean="0">
              <a:solidFill>
                <a:schemeClr val="tx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tx2"/>
                </a:solidFill>
              </a:rPr>
              <a:t>eBRST</a:t>
            </a:r>
            <a:r>
              <a:rPr lang="en-US" dirty="0" smtClean="0">
                <a:solidFill>
                  <a:schemeClr val="tx2"/>
                </a:solidFill>
              </a:rPr>
              <a:t> localization to compact SU(2) structure group of spatial rotations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Hope You Enjoyed the Talk. Thank You.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1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8229600" cy="685800"/>
          </a:xfrm>
        </p:spPr>
        <p:txBody>
          <a:bodyPr/>
          <a:lstStyle/>
          <a:p>
            <a:pPr marL="514350" indent="-514350" algn="ctr"/>
            <a:r>
              <a:rPr lang="en-US" sz="2600" dirty="0" smtClean="0">
                <a:cs typeface="Times New Roman" pitchFamily="18" charset="0"/>
              </a:rPr>
              <a:t>            </a:t>
            </a:r>
            <a:r>
              <a:rPr lang="en-US" sz="2600" dirty="0" smtClean="0">
                <a:solidFill>
                  <a:schemeClr val="bg1"/>
                </a:solidFill>
                <a:cs typeface="Times New Roman" pitchFamily="18" charset="0"/>
              </a:rPr>
              <a:t>Invariant Integral Measures &amp; Regularization</a:t>
            </a:r>
            <a:endParaRPr lang="en-US" sz="2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28600" y="609600"/>
            <a:ext cx="8058616" cy="1126581"/>
            <a:chOff x="228600" y="609600"/>
            <a:chExt cx="8058616" cy="1126581"/>
          </a:xfrm>
        </p:grpSpPr>
        <p:sp>
          <p:nvSpPr>
            <p:cNvPr id="7" name="TextBox 6"/>
            <p:cNvSpPr txBox="1"/>
            <p:nvPr/>
          </p:nvSpPr>
          <p:spPr>
            <a:xfrm>
              <a:off x="228600" y="609600"/>
              <a:ext cx="80586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The integration measures for the </a:t>
              </a:r>
              <a:r>
                <a:rPr lang="en-US" dirty="0" err="1" smtClean="0">
                  <a:solidFill>
                    <a:schemeClr val="tx2"/>
                  </a:solidFill>
                </a:rPr>
                <a:t>spinors</a:t>
              </a:r>
              <a:r>
                <a:rPr lang="en-US" dirty="0" smtClean="0">
                  <a:solidFill>
                    <a:schemeClr val="tx2"/>
                  </a:solidFill>
                </a:rPr>
                <a:t> and SL(2,C) transport matrices are </a:t>
              </a:r>
            </a:p>
            <a:p>
              <a:r>
                <a:rPr lang="en-US" dirty="0" smtClean="0">
                  <a:solidFill>
                    <a:schemeClr val="tx2"/>
                  </a:solidFill>
                </a:rPr>
                <a:t>dictated by SL(2,C) invariance: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430739" y="914400"/>
              <a:ext cx="7810010" cy="821781"/>
              <a:chOff x="430739" y="1303050"/>
              <a:chExt cx="7810010" cy="821781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57600" y="1303050"/>
                <a:ext cx="4583149" cy="37335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30739" y="1676400"/>
                <a:ext cx="3898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or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2483" y="1661462"/>
                <a:ext cx="5333999" cy="463369"/>
              </a:xfrm>
              <a:prstGeom prst="rect">
                <a:avLst/>
              </a:prstGeom>
            </p:spPr>
          </p:pic>
        </p:grpSp>
      </p:grpSp>
      <p:grpSp>
        <p:nvGrpSpPr>
          <p:cNvPr id="51" name="Group 50"/>
          <p:cNvGrpSpPr/>
          <p:nvPr/>
        </p:nvGrpSpPr>
        <p:grpSpPr>
          <a:xfrm>
            <a:off x="300365" y="3048000"/>
            <a:ext cx="6566363" cy="839597"/>
            <a:chOff x="300365" y="3505200"/>
            <a:chExt cx="6566363" cy="839597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76400" y="3886200"/>
              <a:ext cx="5190328" cy="458597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00365" y="3505200"/>
              <a:ext cx="5186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The SL(2,C) invariant measure for the tetrads is: 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04800" y="1828800"/>
            <a:ext cx="8610600" cy="1219200"/>
            <a:chOff x="304800" y="2362200"/>
            <a:chExt cx="8610600" cy="1219200"/>
          </a:xfrm>
        </p:grpSpPr>
        <p:grpSp>
          <p:nvGrpSpPr>
            <p:cNvPr id="16" name="Group 15"/>
            <p:cNvGrpSpPr/>
            <p:nvPr/>
          </p:nvGrpSpPr>
          <p:grpSpPr>
            <a:xfrm>
              <a:off x="2057400" y="2971800"/>
              <a:ext cx="6858000" cy="609600"/>
              <a:chOff x="609600" y="3200400"/>
              <a:chExt cx="6858000" cy="60960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9600" y="3286861"/>
                <a:ext cx="4211868" cy="436679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800600" y="3261633"/>
                <a:ext cx="949930" cy="487134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29982" y="3200400"/>
                <a:ext cx="1737618" cy="609600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304800" y="2438400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Parameterizing: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2178262" y="2362200"/>
              <a:ext cx="4755938" cy="599434"/>
              <a:chOff x="4263760" y="3220922"/>
              <a:chExt cx="3517797" cy="416156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63760" y="3225446"/>
                <a:ext cx="616480" cy="407109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53000" y="3220922"/>
                <a:ext cx="2828557" cy="416156"/>
              </a:xfrm>
              <a:prstGeom prst="rect">
                <a:avLst/>
              </a:prstGeom>
            </p:spPr>
          </p:pic>
        </p:grpSp>
      </p:grpSp>
      <p:grpSp>
        <p:nvGrpSpPr>
          <p:cNvPr id="49" name="Group 48"/>
          <p:cNvGrpSpPr/>
          <p:nvPr/>
        </p:nvGrpSpPr>
        <p:grpSpPr>
          <a:xfrm>
            <a:off x="300365" y="3962400"/>
            <a:ext cx="8243096" cy="825801"/>
            <a:chOff x="258191" y="4953000"/>
            <a:chExt cx="8243096" cy="825801"/>
          </a:xfrm>
        </p:grpSpPr>
        <p:grpSp>
          <p:nvGrpSpPr>
            <p:cNvPr id="48" name="Group 47"/>
            <p:cNvGrpSpPr/>
            <p:nvPr/>
          </p:nvGrpSpPr>
          <p:grpSpPr>
            <a:xfrm>
              <a:off x="258191" y="4953000"/>
              <a:ext cx="8243096" cy="392523"/>
              <a:chOff x="258191" y="4953000"/>
              <a:chExt cx="8243096" cy="39252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876800" y="4953000"/>
                <a:ext cx="3624487" cy="368827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258191" y="4976191"/>
                <a:ext cx="45961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The invariant measure of SL(2,C) matrices: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304800" y="5363046"/>
                  <a:ext cx="6968767" cy="4157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tx2"/>
                      </a:solidFill>
                    </a:rPr>
                    <a:t>is the (non-compact) SL(2,C) </a:t>
                  </a:r>
                  <a:r>
                    <a:rPr lang="en-US" dirty="0" err="1" smtClean="0">
                      <a:solidFill>
                        <a:schemeClr val="tx2"/>
                      </a:solidFill>
                    </a:rPr>
                    <a:t>Haar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 measure: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𝑆𝐿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(2,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a14:m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5363046"/>
                  <a:ext cx="6968767" cy="415755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l="-787" t="-2941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46974" y="5181600"/>
                <a:ext cx="786632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So far NO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UV-Regularization: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the discretization can locally be arbitrary fine.</a:t>
                </a: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>
                    <a:solidFill>
                      <a:schemeClr val="tx2"/>
                    </a:solidFill>
                  </a:rPr>
                  <a:t>C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oordinate invariant local regularization: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974" y="5181600"/>
                <a:ext cx="7866321" cy="1015663"/>
              </a:xfrm>
              <a:prstGeom prst="rect">
                <a:avLst/>
              </a:prstGeom>
              <a:blipFill rotWithShape="0">
                <a:blip r:embed="rId13"/>
                <a:stretch>
                  <a:fillRect l="-698" t="-2994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583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 bwMode="auto">
          <a:xfrm>
            <a:off x="1905000" y="1524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9pPr>
          </a:lstStyle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Invariants and Observables</a:t>
            </a:r>
            <a:endParaRPr lang="en-US" sz="2600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" y="753070"/>
            <a:ext cx="8915400" cy="999530"/>
            <a:chOff x="228600" y="753070"/>
            <a:chExt cx="8915400" cy="9995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7427" y="975536"/>
              <a:ext cx="7046573" cy="77706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28600" y="753070"/>
              <a:ext cx="263405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Basic SL(2,C) </a:t>
              </a:r>
              <a:r>
                <a:rPr lang="en-US" dirty="0" smtClean="0">
                  <a:solidFill>
                    <a:srgbClr val="FF0000"/>
                  </a:solidFill>
                </a:rPr>
                <a:t>invariants</a:t>
              </a:r>
            </a:p>
            <a:p>
              <a:r>
                <a:rPr lang="en-US" dirty="0" smtClean="0">
                  <a:solidFill>
                    <a:schemeClr val="tx2"/>
                  </a:solidFill>
                </a:rPr>
                <a:t>Closed loops:</a:t>
              </a:r>
            </a:p>
            <a:p>
              <a:r>
                <a:rPr lang="en-US" dirty="0" smtClean="0">
                  <a:solidFill>
                    <a:schemeClr val="tx2"/>
                  </a:solidFill>
                </a:rPr>
                <a:t>Open strings: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2400" y="2057400"/>
            <a:ext cx="8991600" cy="1142999"/>
            <a:chOff x="152400" y="2133600"/>
            <a:chExt cx="8991600" cy="114299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43005" y="2133600"/>
              <a:ext cx="7700995" cy="114299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52400" y="2286000"/>
              <a:ext cx="12362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Most local</a:t>
              </a:r>
            </a:p>
            <a:p>
              <a:r>
                <a:rPr lang="en-US" dirty="0" smtClean="0">
                  <a:solidFill>
                    <a:schemeClr val="tx2"/>
                  </a:solidFill>
                </a:rPr>
                <a:t>examples: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33702" y="3440668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Observables</a:t>
            </a:r>
            <a:r>
              <a:rPr lang="en-US" dirty="0" smtClean="0">
                <a:solidFill>
                  <a:schemeClr val="tx2"/>
                </a:solidFill>
              </a:rPr>
              <a:t> are real scalars of SL(2,C) invariant densities. Some are: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152400" y="3962400"/>
            <a:ext cx="8831604" cy="1640686"/>
            <a:chOff x="159996" y="3974068"/>
            <a:chExt cx="8831604" cy="1640686"/>
          </a:xfrm>
        </p:grpSpPr>
        <p:grpSp>
          <p:nvGrpSpPr>
            <p:cNvPr id="20" name="Group 19"/>
            <p:cNvGrpSpPr/>
            <p:nvPr/>
          </p:nvGrpSpPr>
          <p:grpSpPr>
            <a:xfrm>
              <a:off x="159996" y="4343400"/>
              <a:ext cx="8831604" cy="1271354"/>
              <a:chOff x="159996" y="3810000"/>
              <a:chExt cx="8831604" cy="1271354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214685" y="3810000"/>
                <a:ext cx="6186115" cy="344268"/>
                <a:chOff x="826162" y="3767358"/>
                <a:chExt cx="6338515" cy="384442"/>
              </a:xfrm>
            </p:grpSpPr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26162" y="3767358"/>
                  <a:ext cx="4357315" cy="384442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234540" y="3794848"/>
                  <a:ext cx="1930137" cy="329463"/>
                </a:xfrm>
                <a:prstGeom prst="rect">
                  <a:avLst/>
                </a:prstGeom>
              </p:spPr>
            </p:pic>
          </p:grp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9996" y="4724400"/>
                <a:ext cx="8831604" cy="356954"/>
              </a:xfrm>
              <a:prstGeom prst="rect">
                <a:avLst/>
              </a:prstGeom>
            </p:spPr>
          </p:pic>
        </p:grpSp>
        <p:sp>
          <p:nvSpPr>
            <p:cNvPr id="22" name="TextBox 21"/>
            <p:cNvSpPr txBox="1"/>
            <p:nvPr/>
          </p:nvSpPr>
          <p:spPr>
            <a:xfrm>
              <a:off x="3657600" y="3974068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4-volume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124200" y="48122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Hilbert-</a:t>
            </a:r>
            <a:r>
              <a:rPr lang="en-US" dirty="0" err="1" smtClean="0">
                <a:solidFill>
                  <a:srgbClr val="FF0000"/>
                </a:solidFill>
              </a:rPr>
              <a:t>Palatini</a:t>
            </a:r>
            <a:r>
              <a:rPr lang="en-US" dirty="0" smtClean="0">
                <a:solidFill>
                  <a:srgbClr val="FF0000"/>
                </a:solidFill>
              </a:rPr>
              <a:t> term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5335062" y="1676400"/>
            <a:ext cx="760938" cy="228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096000" y="1676400"/>
            <a:ext cx="2762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SL(2,C) parallel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5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8229600" cy="685800"/>
          </a:xfrm>
        </p:spPr>
        <p:txBody>
          <a:bodyPr/>
          <a:lstStyle/>
          <a:p>
            <a:pPr marL="514350" indent="-514350" algn="ctr"/>
            <a:r>
              <a:rPr lang="en-US" sz="2600" dirty="0" smtClean="0"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cs typeface="Times New Roman" pitchFamily="18" charset="0"/>
              </a:rPr>
              <a:t>Partial </a:t>
            </a:r>
            <a:r>
              <a:rPr lang="en-US" sz="2600" dirty="0">
                <a:solidFill>
                  <a:schemeClr val="bg1"/>
                </a:solidFill>
                <a:cs typeface="Times New Roman" pitchFamily="18" charset="0"/>
              </a:rPr>
              <a:t>L</a:t>
            </a:r>
            <a:r>
              <a:rPr lang="en-US" sz="2600" dirty="0" smtClean="0">
                <a:solidFill>
                  <a:schemeClr val="bg1"/>
                </a:solidFill>
                <a:cs typeface="Times New Roman" pitchFamily="18" charset="0"/>
              </a:rPr>
              <a:t>ocalization</a:t>
            </a:r>
            <a:endParaRPr lang="en-US" sz="2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3886200"/>
            <a:ext cx="9144000" cy="2884636"/>
            <a:chOff x="0" y="2553615"/>
            <a:chExt cx="9144000" cy="2884636"/>
          </a:xfrm>
        </p:grpSpPr>
        <p:grpSp>
          <p:nvGrpSpPr>
            <p:cNvPr id="16" name="Group 15"/>
            <p:cNvGrpSpPr/>
            <p:nvPr/>
          </p:nvGrpSpPr>
          <p:grpSpPr>
            <a:xfrm>
              <a:off x="0" y="2553615"/>
              <a:ext cx="9144000" cy="2884636"/>
              <a:chOff x="0" y="986558"/>
              <a:chExt cx="9144000" cy="288463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285999" y="1437965"/>
                <a:ext cx="3733801" cy="727330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0" y="986558"/>
                    <a:ext cx="9144000" cy="28846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tx2"/>
                        </a:solidFill>
                      </a:rPr>
                      <a:t>The partially gauge-fixed lattice integration measure in polar </a:t>
                    </a:r>
                    <a:r>
                      <a:rPr lang="en-US" dirty="0" err="1" smtClean="0">
                        <a:solidFill>
                          <a:schemeClr val="tx2"/>
                        </a:solidFill>
                      </a:rPr>
                      <a:t>parametrization</a:t>
                    </a:r>
                    <a:r>
                      <a:rPr lang="en-US" dirty="0" smtClean="0">
                        <a:solidFill>
                          <a:schemeClr val="tx2"/>
                        </a:solidFill>
                      </a:rPr>
                      <a:t> becomes: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  <a:p>
                    <a:endParaRPr lang="en-US" dirty="0" smtClean="0">
                      <a:solidFill>
                        <a:schemeClr val="tx2"/>
                      </a:solidFill>
                    </a:endParaRPr>
                  </a:p>
                  <a:p>
                    <a:r>
                      <a:rPr lang="en-US" b="0" dirty="0" smtClean="0">
                        <a:solidFill>
                          <a:schemeClr val="tx2"/>
                        </a:solidFill>
                      </a:rPr>
                      <a:t>                   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𝐿𝐴𝑇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a14:m>
                    <a:r>
                      <a:rPr lang="en-US" dirty="0" smtClean="0">
                        <a:solidFill>
                          <a:schemeClr val="tx2"/>
                        </a:solidFill>
                      </a:rPr>
                      <a:t>                                       </a:t>
                    </a:r>
                    <a14:m>
                      <m:oMath xmlns:m="http://schemas.openxmlformats.org/officeDocument/2006/math">
                        <m:r>
                          <a:rPr lang="en-US" b="0" i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  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a14:m>
                    <a:endParaRPr lang="en-US" dirty="0" smtClean="0">
                      <a:solidFill>
                        <a:schemeClr val="tx2"/>
                      </a:solidFill>
                    </a:endParaRPr>
                  </a:p>
                  <a:p>
                    <a:endParaRPr lang="en-US" dirty="0">
                      <a:solidFill>
                        <a:schemeClr val="tx2"/>
                      </a:solidFill>
                    </a:endParaRPr>
                  </a:p>
                  <a:p>
                    <a:endParaRPr lang="en-US" dirty="0">
                      <a:solidFill>
                        <a:schemeClr val="tx2"/>
                      </a:solidFill>
                    </a:endParaRPr>
                  </a:p>
                  <a:p>
                    <a:r>
                      <a:rPr lang="en-US" dirty="0" smtClean="0">
                        <a:solidFill>
                          <a:schemeClr val="tx2"/>
                        </a:solidFill>
                      </a:rPr>
                      <a:t>where                                            is the 3-volume of the (spatial) tetrahedron and is </a:t>
                    </a:r>
                  </a:p>
                  <a:p>
                    <a:endParaRPr lang="en-US" dirty="0">
                      <a:solidFill>
                        <a:schemeClr val="tx2"/>
                      </a:solidFill>
                    </a:endParaRPr>
                  </a:p>
                  <a:p>
                    <a:endParaRPr lang="en-US" dirty="0" smtClean="0">
                      <a:solidFill>
                        <a:schemeClr val="tx2"/>
                      </a:solidFill>
                    </a:endParaRPr>
                  </a:p>
                  <a:p>
                    <a:r>
                      <a:rPr lang="en-US" dirty="0" smtClean="0">
                        <a:solidFill>
                          <a:schemeClr val="tx2"/>
                        </a:solidFill>
                      </a:rPr>
                      <a:t>related to the 4-volume by:</a:t>
                    </a:r>
                  </a:p>
                  <a:p>
                    <a:endParaRPr lang="en-US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0" y="986558"/>
                    <a:ext cx="9144000" cy="2884636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533" t="-126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" y="3738576"/>
              <a:ext cx="2715458" cy="792478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0" y="3163669"/>
            <a:ext cx="916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partial gauge fixing </a:t>
            </a:r>
            <a:r>
              <a:rPr lang="en-US" dirty="0" smtClean="0">
                <a:solidFill>
                  <a:schemeClr val="tx2"/>
                </a:solidFill>
              </a:rPr>
              <a:t>is</a:t>
            </a:r>
            <a:r>
              <a:rPr lang="en-US" dirty="0" smtClean="0">
                <a:solidFill>
                  <a:srgbClr val="FF0000"/>
                </a:solidFill>
              </a:rPr>
              <a:t> local </a:t>
            </a:r>
            <a:r>
              <a:rPr lang="en-US" dirty="0" smtClean="0">
                <a:solidFill>
                  <a:schemeClr val="tx2"/>
                </a:solidFill>
              </a:rPr>
              <a:t>and</a:t>
            </a:r>
            <a:r>
              <a:rPr lang="en-US" dirty="0" smtClean="0">
                <a:solidFill>
                  <a:srgbClr val="FF0000"/>
                </a:solidFill>
              </a:rPr>
              <a:t> ghost-free. 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It is unique and the </a:t>
            </a:r>
            <a:r>
              <a:rPr lang="en-US" dirty="0" err="1" smtClean="0">
                <a:solidFill>
                  <a:schemeClr val="tx2"/>
                </a:solidFill>
              </a:rPr>
              <a:t>Jacobian</a:t>
            </a:r>
            <a:r>
              <a:rPr lang="en-US" dirty="0" smtClean="0">
                <a:solidFill>
                  <a:schemeClr val="tx2"/>
                </a:solidFill>
              </a:rPr>
              <a:t> can be evaluated explicitly. The </a:t>
            </a:r>
            <a:r>
              <a:rPr lang="en-US" dirty="0" smtClean="0">
                <a:solidFill>
                  <a:srgbClr val="FF0000"/>
                </a:solidFill>
              </a:rPr>
              <a:t>residual SU(2)</a:t>
            </a:r>
            <a:r>
              <a:rPr lang="en-US" dirty="0">
                <a:solidFill>
                  <a:srgbClr val="FF0000"/>
                </a:solidFill>
              </a:rPr>
              <a:t> structure group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is</a:t>
            </a:r>
            <a:r>
              <a:rPr lang="en-US" dirty="0" smtClean="0">
                <a:solidFill>
                  <a:srgbClr val="FF0000"/>
                </a:solidFill>
              </a:rPr>
              <a:t> compact !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84963" y="6000026"/>
            <a:ext cx="5549437" cy="629374"/>
            <a:chOff x="381000" y="3561629"/>
            <a:chExt cx="5549437" cy="629374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3561629"/>
              <a:ext cx="4043710" cy="62937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419600" y="3657600"/>
                  <a:ext cx="1510837" cy="37715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groupChr>
                          <m:groupChrPr>
                            <m:chr m:val="→"/>
                            <m:pos m:val="top"/>
                            <m:ctrlPr>
                              <a:rPr lang="en-US" sz="1700" i="1" smtClean="0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groupChr>
                        <m:sSup>
                          <m:sSupPr>
                            <m:ctrlPr>
                              <a:rPr lang="en-US" sz="17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7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acc>
                          <m:accPr>
                            <m:chr m:val="̂"/>
                            <m:ctrlP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7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acc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700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17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7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9600" y="3657600"/>
                  <a:ext cx="1510837" cy="377155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806" t="-9677" r="-4435" b="-161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/>
          <p:cNvGrpSpPr/>
          <p:nvPr/>
        </p:nvGrpSpPr>
        <p:grpSpPr>
          <a:xfrm>
            <a:off x="216105" y="685800"/>
            <a:ext cx="8737190" cy="2486741"/>
            <a:chOff x="304800" y="4812268"/>
            <a:chExt cx="8737190" cy="2486741"/>
          </a:xfrm>
        </p:grpSpPr>
        <p:sp>
          <p:nvSpPr>
            <p:cNvPr id="18" name="TextBox 17"/>
            <p:cNvSpPr txBox="1"/>
            <p:nvPr/>
          </p:nvSpPr>
          <p:spPr>
            <a:xfrm>
              <a:off x="304800" y="4812268"/>
              <a:ext cx="800732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No matter what the invariant action, </a:t>
              </a:r>
              <a:r>
                <a:rPr lang="en-US" dirty="0" smtClean="0">
                  <a:solidFill>
                    <a:srgbClr val="FF0000"/>
                  </a:solidFill>
                </a:rPr>
                <a:t>we must</a:t>
              </a:r>
              <a:r>
                <a:rPr lang="en-US" dirty="0" smtClean="0">
                  <a:solidFill>
                    <a:schemeClr val="tx2"/>
                  </a:solidFill>
                </a:rPr>
                <a:t> factor the </a:t>
              </a:r>
              <a:r>
                <a:rPr lang="en-US" dirty="0" smtClean="0">
                  <a:solidFill>
                    <a:srgbClr val="FF0000"/>
                  </a:solidFill>
                </a:rPr>
                <a:t>infinite volume </a:t>
              </a:r>
              <a:r>
                <a:rPr lang="en-US" dirty="0" smtClean="0">
                  <a:solidFill>
                    <a:schemeClr val="tx2"/>
                  </a:solidFill>
                </a:rPr>
                <a:t>of the </a:t>
              </a:r>
            </a:p>
            <a:p>
              <a:r>
                <a:rPr lang="en-US" dirty="0" smtClean="0">
                  <a:solidFill>
                    <a:schemeClr val="tx2"/>
                  </a:solidFill>
                </a:rPr>
                <a:t>non-compact </a:t>
              </a:r>
              <a:r>
                <a:rPr lang="en-US" dirty="0" smtClean="0">
                  <a:solidFill>
                    <a:srgbClr val="FF0000"/>
                  </a:solidFill>
                </a:rPr>
                <a:t>SL(2,C) structure group! </a:t>
              </a:r>
            </a:p>
            <a:p>
              <a:endParaRPr lang="en-US" dirty="0">
                <a:solidFill>
                  <a:schemeClr val="tx2"/>
                </a:solidFill>
              </a:endParaRPr>
            </a:p>
            <a:p>
              <a:r>
                <a:rPr lang="en-US" dirty="0" smtClean="0">
                  <a:solidFill>
                    <a:schemeClr val="tx2"/>
                  </a:solidFill>
                </a:rPr>
                <a:t>We localize to the </a:t>
              </a:r>
              <a:r>
                <a:rPr lang="en-US" dirty="0" smtClean="0">
                  <a:solidFill>
                    <a:srgbClr val="FF0000"/>
                  </a:solidFill>
                </a:rPr>
                <a:t>compact SU(2) subgroup of spatial rotations by requiring: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49619" y="5987145"/>
              <a:ext cx="3505494" cy="36999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329348" y="6375679"/>
              <a:ext cx="871264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Physically we are choosing </a:t>
              </a:r>
              <a:r>
                <a:rPr lang="en-US" dirty="0" smtClean="0">
                  <a:solidFill>
                    <a:srgbClr val="FF0000"/>
                  </a:solidFill>
                </a:rPr>
                <a:t>a local inertial system </a:t>
              </a:r>
              <a:r>
                <a:rPr lang="en-US" dirty="0" smtClean="0">
                  <a:solidFill>
                    <a:schemeClr val="tx2"/>
                  </a:solidFill>
                </a:rPr>
                <a:t>at </a:t>
              </a:r>
              <a:r>
                <a:rPr lang="en-US" b="1" dirty="0" smtClean="0">
                  <a:solidFill>
                    <a:schemeClr val="tx2"/>
                  </a:solidFill>
                </a:rPr>
                <a:t>n</a:t>
              </a:r>
              <a:r>
                <a:rPr lang="en-US" dirty="0" smtClean="0">
                  <a:solidFill>
                    <a:schemeClr val="tx2"/>
                  </a:solidFill>
                </a:rPr>
                <a:t> where the </a:t>
              </a:r>
              <a:r>
                <a:rPr lang="en-US" dirty="0" smtClean="0">
                  <a:solidFill>
                    <a:srgbClr val="FF0000"/>
                  </a:solidFill>
                </a:rPr>
                <a:t>4 non-collinear events </a:t>
              </a:r>
              <a:r>
                <a:rPr lang="en-US" dirty="0" smtClean="0">
                  <a:solidFill>
                    <a:schemeClr val="tx2"/>
                  </a:solidFill>
                </a:rPr>
                <a:t>on the forward light cone </a:t>
              </a:r>
              <a:r>
                <a:rPr lang="en-US" dirty="0" smtClean="0">
                  <a:solidFill>
                    <a:srgbClr val="FF0000"/>
                  </a:solidFill>
                </a:rPr>
                <a:t>are simultaneous</a:t>
              </a:r>
              <a:r>
                <a:rPr lang="en-US" dirty="0" smtClean="0">
                  <a:solidFill>
                    <a:schemeClr val="tx2"/>
                  </a:solidFill>
                </a:rPr>
                <a:t>. This local inertial system always exists and is </a:t>
              </a:r>
              <a:r>
                <a:rPr lang="en-US" dirty="0" smtClean="0">
                  <a:solidFill>
                    <a:srgbClr val="FF0000"/>
                  </a:solidFill>
                </a:rPr>
                <a:t>unique </a:t>
              </a:r>
              <a:r>
                <a:rPr lang="en-US" dirty="0" smtClean="0">
                  <a:solidFill>
                    <a:schemeClr val="tx2"/>
                  </a:solidFill>
                </a:rPr>
                <a:t>up to </a:t>
              </a:r>
              <a:r>
                <a:rPr lang="en-US" dirty="0" smtClean="0">
                  <a:solidFill>
                    <a:srgbClr val="FF0000"/>
                  </a:solidFill>
                </a:rPr>
                <a:t>spatial rotations</a:t>
              </a:r>
              <a:r>
                <a:rPr lang="en-US" dirty="0" smtClean="0">
                  <a:solidFill>
                    <a:schemeClr val="tx2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70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88E3EE-7756-462C-B247-241F442EADD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892300" y="1524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9pPr>
          </a:lstStyle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Lattice Actions</a:t>
            </a:r>
            <a:endParaRPr lang="en-US" sz="2600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762000"/>
            <a:ext cx="9150960" cy="2135366"/>
            <a:chOff x="0" y="762000"/>
            <a:chExt cx="9150960" cy="213536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762000"/>
              <a:ext cx="9150960" cy="162706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81000" y="2528034"/>
              <a:ext cx="92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volume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19400" y="2528034"/>
              <a:ext cx="16850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Hilbert-</a:t>
              </a:r>
              <a:r>
                <a:rPr lang="en-US" dirty="0" err="1" smtClean="0">
                  <a:solidFill>
                    <a:schemeClr val="tx2"/>
                  </a:solidFill>
                </a:rPr>
                <a:t>Palatini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34200" y="2528034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Holst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3200400"/>
            <a:ext cx="5885718" cy="8810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33400" y="4114800"/>
                <a:ext cx="8229600" cy="2599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Letting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−1/4</m:t>
                        </m:r>
                      </m:sup>
                    </m:sSup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 the Hilbert-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Palatini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action is proportional to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  <m:sSubSup>
                            <m:sSubSupPr>
                              <m:ctrlPr>
                                <a:rPr lang="el-G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l-G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𝐺h</m:t>
                              </m:r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</m:d>
                        </m:den>
                      </m:f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2 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120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chemeClr val="tx2"/>
                  </a:solidFill>
                </a:endParaRPr>
              </a:p>
              <a:p>
                <a:endParaRPr lang="en-US" dirty="0">
                  <a:solidFill>
                    <a:schemeClr val="tx2"/>
                  </a:solidFill>
                </a:endParaRP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only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dimensionless coupling of the lattice model. 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Without cosmological constant - no critical limit!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In units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=ℏ=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, critical and thermodynamic limits coincide if the average 4-volume of the universe is fixed (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is the Lagrange multiplier).</a:t>
                </a:r>
              </a:p>
              <a:p>
                <a:endParaRPr lang="en-US" dirty="0" smtClean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14800"/>
                <a:ext cx="8229600" cy="2599494"/>
              </a:xfrm>
              <a:prstGeom prst="rect">
                <a:avLst/>
              </a:prstGeom>
              <a:blipFill rotWithShape="0">
                <a:blip r:embed="rId4"/>
                <a:stretch>
                  <a:fillRect l="-667" t="-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41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85800"/>
            <a:ext cx="883920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romanUcPeriod"/>
            </a:pPr>
            <a:r>
              <a:rPr lang="en-US" b="1" dirty="0" smtClean="0">
                <a:solidFill>
                  <a:schemeClr val="tx2"/>
                </a:solidFill>
              </a:rPr>
              <a:t>Introduction: Two </a:t>
            </a:r>
            <a:r>
              <a:rPr lang="en-US" b="1" dirty="0" err="1" smtClean="0">
                <a:solidFill>
                  <a:schemeClr val="tx2"/>
                </a:solidFill>
              </a:rPr>
              <a:t>discretizations</a:t>
            </a:r>
            <a:r>
              <a:rPr lang="en-US" b="1" dirty="0" smtClean="0">
                <a:solidFill>
                  <a:schemeClr val="tx2"/>
                </a:solidFill>
              </a:rPr>
              <a:t> of causal manifolds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Causal Dynamical </a:t>
            </a:r>
            <a:r>
              <a:rPr lang="en-US" dirty="0" err="1" smtClean="0">
                <a:solidFill>
                  <a:schemeClr val="tx2"/>
                </a:solidFill>
              </a:rPr>
              <a:t>Regge</a:t>
            </a:r>
            <a:r>
              <a:rPr lang="en-US" dirty="0" smtClean="0">
                <a:solidFill>
                  <a:schemeClr val="tx2"/>
                </a:solidFill>
              </a:rPr>
              <a:t> Triangulation (CDT) 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of </a:t>
            </a:r>
            <a:r>
              <a:rPr lang="en-US" dirty="0" err="1" smtClean="0">
                <a:solidFill>
                  <a:schemeClr val="tx2"/>
                </a:solidFill>
              </a:rPr>
              <a:t>Ambjørn</a:t>
            </a:r>
            <a:r>
              <a:rPr lang="en-US" dirty="0" smtClean="0">
                <a:solidFill>
                  <a:schemeClr val="tx2"/>
                </a:solidFill>
              </a:rPr>
              <a:t> and Loll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</a:t>
            </a:r>
            <a:r>
              <a:rPr lang="en-US" dirty="0" smtClean="0">
                <a:solidFill>
                  <a:schemeClr val="tx2"/>
                </a:solidFill>
              </a:rPr>
              <a:t>r on a topological lattice</a:t>
            </a:r>
          </a:p>
          <a:p>
            <a:pPr marL="342900" indent="-342900">
              <a:lnSpc>
                <a:spcPct val="150000"/>
              </a:lnSpc>
              <a:buAutoNum type="romanUcPeriod"/>
            </a:pPr>
            <a:r>
              <a:rPr lang="en-US" b="1" dirty="0" smtClean="0">
                <a:solidFill>
                  <a:schemeClr val="tx2"/>
                </a:solidFill>
              </a:rPr>
              <a:t>Topological Null Lattice</a:t>
            </a:r>
            <a:endParaRPr lang="en-US" dirty="0" smtClean="0">
              <a:solidFill>
                <a:schemeClr val="tx2"/>
              </a:solidFill>
            </a:endParaRP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dirty="0">
                <a:solidFill>
                  <a:schemeClr val="tx2"/>
                </a:solidFill>
              </a:rPr>
              <a:t>D</a:t>
            </a:r>
            <a:r>
              <a:rPr lang="en-US" altLang="zh-TW" dirty="0" smtClean="0">
                <a:solidFill>
                  <a:schemeClr val="tx2"/>
                </a:solidFill>
              </a:rPr>
              <a:t>iscretization of a causal 2,3,and 4 dimensional manifold </a:t>
            </a: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chemeClr val="tx2"/>
                </a:solidFill>
              </a:rPr>
              <a:t> The Manifold Constraint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tx2"/>
                </a:solidFill>
                <a:cs typeface="Times New Roman" pitchFamily="18" charset="0"/>
              </a:rPr>
              <a:t>Construction of the Topological Lattice Theory (TLT)</a:t>
            </a:r>
          </a:p>
          <a:p>
            <a:pPr marL="1257300" lvl="2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dirty="0" smtClean="0">
                <a:solidFill>
                  <a:schemeClr val="tx2"/>
                </a:solidFill>
                <a:cs typeface="Times New Roman" pitchFamily="18" charset="0"/>
              </a:rPr>
              <a:t>for tetrads</a:t>
            </a:r>
          </a:p>
          <a:p>
            <a:pPr marL="1257300" lvl="2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zh-TW" dirty="0">
                <a:solidFill>
                  <a:schemeClr val="tx2"/>
                </a:solidFill>
                <a:cs typeface="Times New Roman" pitchFamily="18" charset="0"/>
              </a:rPr>
              <a:t>f</a:t>
            </a:r>
            <a:r>
              <a:rPr lang="en-US" altLang="zh-TW" dirty="0" smtClean="0">
                <a:solidFill>
                  <a:schemeClr val="tx2"/>
                </a:solidFill>
                <a:cs typeface="Times New Roman" pitchFamily="18" charset="0"/>
              </a:rPr>
              <a:t>or </a:t>
            </a:r>
            <a:r>
              <a:rPr lang="en-US" altLang="zh-TW" dirty="0" err="1" smtClean="0">
                <a:solidFill>
                  <a:schemeClr val="tx2"/>
                </a:solidFill>
                <a:cs typeface="Times New Roman" pitchFamily="18" charset="0"/>
              </a:rPr>
              <a:t>spinors</a:t>
            </a:r>
            <a:r>
              <a:rPr lang="en-US" altLang="zh-TW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romanUcPeriod"/>
            </a:pPr>
            <a:r>
              <a:rPr lang="en-US" b="1" dirty="0" smtClean="0">
                <a:solidFill>
                  <a:schemeClr val="tx2"/>
                </a:solidFill>
              </a:rPr>
              <a:t> Outlook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Invariant integration measures and observables</a:t>
            </a:r>
          </a:p>
          <a:p>
            <a:pPr marL="800100" lvl="1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Regularization</a:t>
            </a:r>
            <a:endParaRPr lang="en-US" b="1" dirty="0" smtClean="0">
              <a:solidFill>
                <a:schemeClr val="tx2"/>
              </a:solidFill>
            </a:endParaRPr>
          </a:p>
          <a:p>
            <a:pPr marL="342900" indent="-342900">
              <a:lnSpc>
                <a:spcPct val="150000"/>
              </a:lnSpc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38200"/>
          </a:xfrm>
        </p:spPr>
        <p:txBody>
          <a:bodyPr/>
          <a:lstStyle/>
          <a:p>
            <a:pPr algn="ctr"/>
            <a:r>
              <a:rPr lang="en-US" sz="2600" dirty="0" smtClean="0"/>
              <a:t>Outline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229600" cy="685800"/>
          </a:xfrm>
        </p:spPr>
        <p:txBody>
          <a:bodyPr/>
          <a:lstStyle/>
          <a:p>
            <a:pPr algn="ctr"/>
            <a:r>
              <a:rPr lang="en-US" sz="2600" dirty="0" smtClean="0"/>
              <a:t>Hilbert-</a:t>
            </a:r>
            <a:r>
              <a:rPr lang="en-US" sz="2600" dirty="0" err="1" smtClean="0"/>
              <a:t>Palatini</a:t>
            </a:r>
            <a:r>
              <a:rPr lang="en-US" sz="2600" dirty="0" smtClean="0"/>
              <a:t> GR with Null Co-Frames 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o-frame, 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2000" y="3048000"/>
            <a:ext cx="6380108" cy="381000"/>
            <a:chOff x="826547" y="3352800"/>
            <a:chExt cx="6380108" cy="381000"/>
          </a:xfrm>
        </p:grpSpPr>
        <p:sp>
          <p:nvSpPr>
            <p:cNvPr id="7" name="TextBox 6"/>
            <p:cNvSpPr txBox="1"/>
            <p:nvPr/>
          </p:nvSpPr>
          <p:spPr>
            <a:xfrm>
              <a:off x="826547" y="3364468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so(3,1) curvature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31947" y="3352800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i</a:t>
              </a:r>
              <a:r>
                <a:rPr lang="en-US" dirty="0" smtClean="0">
                  <a:solidFill>
                    <a:schemeClr val="tx2"/>
                  </a:solidFill>
                </a:rPr>
                <a:t>s a 2-form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2265" y="685800"/>
            <a:ext cx="7451135" cy="3148816"/>
            <a:chOff x="702265" y="685800"/>
            <a:chExt cx="7451135" cy="31488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265" y="685800"/>
              <a:ext cx="7451135" cy="13716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45252" y="2450068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is a  1-form 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5000" y="2393115"/>
              <a:ext cx="1371600" cy="451679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762000" y="3019012"/>
              <a:ext cx="6477000" cy="815604"/>
              <a:chOff x="826547" y="3312144"/>
              <a:chExt cx="6477000" cy="815604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0423" y="3312144"/>
                <a:ext cx="3112547" cy="435933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826547" y="3758416"/>
                <a:ext cx="53255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c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onstructed from an SL(2,C) connection 1-form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9547" y="3775593"/>
                <a:ext cx="1524000" cy="292464"/>
              </a:xfrm>
              <a:prstGeom prst="rect">
                <a:avLst/>
              </a:prstGeom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486670" y="3886200"/>
            <a:ext cx="8200130" cy="2755626"/>
            <a:chOff x="773653" y="3962400"/>
            <a:chExt cx="8200130" cy="27556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73653" y="3962400"/>
                  <a:ext cx="8200130" cy="27556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tx2"/>
                      </a:solidFill>
                    </a:rPr>
                    <a:t>Introducing a basis of anti-</a:t>
                  </a:r>
                  <a:r>
                    <a:rPr lang="en-US" dirty="0" err="1" smtClean="0">
                      <a:solidFill>
                        <a:schemeClr val="tx2"/>
                      </a:solidFill>
                    </a:rPr>
                    <a:t>hermitian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 2x2 matrices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chemeClr val="tx2"/>
                      </a:solidFill>
                    </a:rPr>
                    <a:t>, the 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co-frame 1-form</a:t>
                  </a:r>
                </a:p>
                <a:p>
                  <a:r>
                    <a:rPr lang="en-US" dirty="0">
                      <a:solidFill>
                        <a:srgbClr val="FF0000"/>
                      </a:solidFill>
                    </a:rPr>
                    <a:t>c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orresponds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 to an 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anti-</a:t>
                  </a:r>
                  <a:r>
                    <a:rPr lang="en-US" dirty="0" err="1" smtClean="0">
                      <a:solidFill>
                        <a:srgbClr val="FF0000"/>
                      </a:solidFill>
                    </a:rPr>
                    <a:t>hermitian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 matrix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sup>
                        </m:sSub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den>
                        </m:f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acc>
                              <m:accPr>
                                <m:chr m:val="̇"/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sup>
                        </m:sSubSup>
                        <m:nary>
                          <m:nary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dirty="0" smtClean="0"/>
                </a:p>
                <a:p>
                  <a:r>
                    <a:rPr lang="en-US" dirty="0">
                      <a:solidFill>
                        <a:schemeClr val="tx2"/>
                      </a:solidFill>
                    </a:rPr>
                    <a:t>l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ine-integral on geodesic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dirty="0" smtClean="0">
                      <a:solidFill>
                        <a:schemeClr val="tx2"/>
                      </a:solidFill>
                    </a:rPr>
                    <a:t>. The lattice nodes have 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light-like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 separation</a:t>
                  </a:r>
                </a:p>
                <a:p>
                  <a:endParaRPr lang="en-US" dirty="0" smtClean="0">
                    <a:solidFill>
                      <a:schemeClr val="tx2"/>
                    </a:solidFill>
                  </a:endParaRPr>
                </a:p>
                <a:p>
                  <a:r>
                    <a:rPr lang="en-US" dirty="0">
                      <a:solidFill>
                        <a:schemeClr val="tx2"/>
                      </a:solidFill>
                    </a:rPr>
                    <a:t>	</a:t>
                  </a:r>
                  <a14:m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det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</m:oMath>
                  </a14:m>
                  <a:endParaRPr lang="en-US" dirty="0" smtClean="0">
                    <a:solidFill>
                      <a:schemeClr val="tx2"/>
                    </a:solidFill>
                  </a:endParaRPr>
                </a:p>
                <a:p>
                  <a:endParaRPr lang="en-US" dirty="0" smtClean="0">
                    <a:solidFill>
                      <a:schemeClr val="tx2"/>
                    </a:solidFill>
                  </a:endParaRPr>
                </a:p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Null links 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thus are described by 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complex </a:t>
                  </a:r>
                  <a:r>
                    <a:rPr lang="en-US" dirty="0" err="1" smtClean="0">
                      <a:solidFill>
                        <a:srgbClr val="FF0000"/>
                      </a:solidFill>
                    </a:rPr>
                    <a:t>bosonic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dirty="0" err="1" smtClean="0">
                      <a:solidFill>
                        <a:srgbClr val="FF0000"/>
                      </a:solidFill>
                    </a:rPr>
                    <a:t>spinors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 smtClean="0">
                      <a:solidFill>
                        <a:schemeClr val="tx2"/>
                      </a:solidFill>
                    </a:rPr>
                    <a:t>.</a:t>
                  </a:r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653" y="3962400"/>
                  <a:ext cx="8200130" cy="275562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669" t="-1327" b="-15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0000" y="5681241"/>
              <a:ext cx="4528947" cy="4147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607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229600" cy="685800"/>
          </a:xfrm>
        </p:spPr>
        <p:txBody>
          <a:bodyPr/>
          <a:lstStyle/>
          <a:p>
            <a:pPr algn="ctr"/>
            <a:r>
              <a:rPr lang="en-US" sz="2600" dirty="0" smtClean="0"/>
              <a:t>Hilbert-</a:t>
            </a:r>
            <a:r>
              <a:rPr lang="en-US" sz="2600" dirty="0" err="1" smtClean="0"/>
              <a:t>Palatini</a:t>
            </a:r>
            <a:r>
              <a:rPr lang="en-US" sz="2600" dirty="0" smtClean="0"/>
              <a:t> GR with Null Co-Frames </a:t>
            </a:r>
            <a:endParaRPr 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4384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o-frame, 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762000" y="3048000"/>
            <a:ext cx="6380108" cy="381000"/>
            <a:chOff x="826547" y="3352800"/>
            <a:chExt cx="6380108" cy="381000"/>
          </a:xfrm>
        </p:grpSpPr>
        <p:sp>
          <p:nvSpPr>
            <p:cNvPr id="7" name="TextBox 6"/>
            <p:cNvSpPr txBox="1"/>
            <p:nvPr/>
          </p:nvSpPr>
          <p:spPr>
            <a:xfrm>
              <a:off x="826547" y="3364468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so(3,1) curvature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31947" y="3352800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i</a:t>
              </a:r>
              <a:r>
                <a:rPr lang="en-US" dirty="0" smtClean="0">
                  <a:solidFill>
                    <a:schemeClr val="tx2"/>
                  </a:solidFill>
                </a:rPr>
                <a:t>s a 2-form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2265" y="685800"/>
            <a:ext cx="7451135" cy="3148816"/>
            <a:chOff x="702265" y="685800"/>
            <a:chExt cx="7451135" cy="31488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2265" y="685800"/>
              <a:ext cx="7451135" cy="1371600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245252" y="2450068"/>
              <a:ext cx="14029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is a  1-form 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05000" y="2393115"/>
              <a:ext cx="1371600" cy="451679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762000" y="3019012"/>
              <a:ext cx="6477000" cy="815604"/>
              <a:chOff x="826547" y="3312144"/>
              <a:chExt cx="6477000" cy="815604"/>
            </a:xfrm>
          </p:grpSpPr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90423" y="3312144"/>
                <a:ext cx="3112547" cy="435933"/>
              </a:xfrm>
              <a:prstGeom prst="rect">
                <a:avLst/>
              </a:prstGeom>
            </p:spPr>
          </p:pic>
          <p:sp>
            <p:nvSpPr>
              <p:cNvPr id="47" name="TextBox 46"/>
              <p:cNvSpPr txBox="1"/>
              <p:nvPr/>
            </p:nvSpPr>
            <p:spPr>
              <a:xfrm>
                <a:off x="826547" y="3758416"/>
                <a:ext cx="53255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tx2"/>
                    </a:solidFill>
                  </a:rPr>
                  <a:t>c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onstructed from an SL(2,C) connection 1-form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79547" y="3775593"/>
                <a:ext cx="1524000" cy="292464"/>
              </a:xfrm>
              <a:prstGeom prst="rect">
                <a:avLst/>
              </a:prstGeom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685800" y="3949974"/>
            <a:ext cx="8007770" cy="2755626"/>
            <a:chOff x="773653" y="3962400"/>
            <a:chExt cx="8007770" cy="27556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73653" y="3962400"/>
                  <a:ext cx="8007770" cy="27556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tx2"/>
                      </a:solidFill>
                    </a:rPr>
                    <a:t>Introducing a basis of anti-</a:t>
                  </a:r>
                  <a:r>
                    <a:rPr lang="en-US" dirty="0" err="1" smtClean="0">
                      <a:solidFill>
                        <a:schemeClr val="tx2"/>
                      </a:solidFill>
                    </a:rPr>
                    <a:t>hermitian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 2x2 matrices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chemeClr val="tx2"/>
                      </a:solidFill>
                    </a:rPr>
                    <a:t>, the co-frame 1-form</a:t>
                  </a:r>
                </a:p>
                <a:p>
                  <a:r>
                    <a:rPr lang="en-US" dirty="0">
                      <a:solidFill>
                        <a:schemeClr val="tx2"/>
                      </a:solidFill>
                    </a:rPr>
                    <a:t>c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orresponds to an anti-</a:t>
                  </a:r>
                  <a:r>
                    <a:rPr lang="en-US" dirty="0" err="1" smtClean="0">
                      <a:solidFill>
                        <a:schemeClr val="tx2"/>
                      </a:solidFill>
                    </a:rPr>
                    <a:t>hermitian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 matrix,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sup>
                        </m:sSub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den>
                        </m:f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acc>
                              <m:accPr>
                                <m:chr m:val="̇"/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sup>
                        </m:sSubSup>
                        <m:nary>
                          <m:nary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dirty="0" smtClean="0"/>
                </a:p>
                <a:p>
                  <a:r>
                    <a:rPr lang="en-US" dirty="0" smtClean="0">
                      <a:solidFill>
                        <a:schemeClr val="tx2"/>
                      </a:solidFill>
                    </a:rPr>
                    <a:t>on the link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dirty="0" smtClean="0">
                      <a:solidFill>
                        <a:schemeClr val="tx2"/>
                      </a:solidFill>
                    </a:rPr>
                    <a:t>. </a:t>
                  </a:r>
                  <a:r>
                    <a:rPr lang="en-US" dirty="0">
                      <a:solidFill>
                        <a:schemeClr val="tx2"/>
                      </a:solidFill>
                    </a:rPr>
                    <a:t>T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he separation between these nodes is light-like or null</a:t>
                  </a:r>
                </a:p>
                <a:p>
                  <a:endParaRPr lang="en-US" dirty="0" smtClean="0">
                    <a:solidFill>
                      <a:schemeClr val="tx2"/>
                    </a:solidFill>
                  </a:endParaRPr>
                </a:p>
                <a:p>
                  <a:r>
                    <a:rPr lang="en-US" dirty="0">
                      <a:solidFill>
                        <a:schemeClr val="tx2"/>
                      </a:solidFill>
                    </a:rPr>
                    <a:t>	</a:t>
                  </a:r>
                  <a14:m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det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</m:oMath>
                  </a14:m>
                  <a:endParaRPr lang="en-US" dirty="0" smtClean="0">
                    <a:solidFill>
                      <a:schemeClr val="tx2"/>
                    </a:solidFill>
                  </a:endParaRPr>
                </a:p>
                <a:p>
                  <a:endParaRPr lang="en-US" dirty="0" smtClean="0">
                    <a:solidFill>
                      <a:schemeClr val="tx2"/>
                    </a:solidFill>
                  </a:endParaRPr>
                </a:p>
                <a:p>
                  <a:r>
                    <a:rPr lang="en-US" dirty="0" smtClean="0">
                      <a:solidFill>
                        <a:schemeClr val="tx2"/>
                      </a:solidFill>
                    </a:rPr>
                    <a:t>Null links are described by </a:t>
                  </a:r>
                  <a:r>
                    <a:rPr lang="en-US" dirty="0" err="1" smtClean="0">
                      <a:solidFill>
                        <a:srgbClr val="FF0000"/>
                      </a:solidFill>
                    </a:rPr>
                    <a:t>bosonic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dirty="0" err="1" smtClean="0">
                      <a:solidFill>
                        <a:srgbClr val="FF0000"/>
                      </a:solidFill>
                    </a:rPr>
                    <a:t>spinors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 smtClean="0">
                      <a:solidFill>
                        <a:schemeClr val="tx2"/>
                      </a:solidFill>
                    </a:rPr>
                    <a:t>.</a:t>
                  </a:r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653" y="3962400"/>
                  <a:ext cx="8007770" cy="2755626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685" t="-1327" b="-17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10000" y="5681241"/>
              <a:ext cx="4528947" cy="41475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509107" y="722084"/>
            <a:ext cx="7729503" cy="1753827"/>
            <a:chOff x="509107" y="566857"/>
            <a:chExt cx="7729503" cy="1801402"/>
          </a:xfrm>
        </p:grpSpPr>
        <p:sp>
          <p:nvSpPr>
            <p:cNvPr id="21" name="TextBox 20"/>
            <p:cNvSpPr txBox="1"/>
            <p:nvPr/>
          </p:nvSpPr>
          <p:spPr>
            <a:xfrm>
              <a:off x="6007316" y="1280294"/>
              <a:ext cx="2231294" cy="5426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09107" y="566857"/>
              <a:ext cx="7568093" cy="1801402"/>
              <a:chOff x="297922" y="613339"/>
              <a:chExt cx="8234843" cy="2407184"/>
            </a:xfrm>
            <a:solidFill>
              <a:schemeClr val="bg1"/>
            </a:solidFill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0182" y="883233"/>
                <a:ext cx="8042583" cy="952547"/>
              </a:xfrm>
              <a:prstGeom prst="rect">
                <a:avLst/>
              </a:prstGeom>
              <a:grpFill/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97922" y="613339"/>
                <a:ext cx="5123156" cy="493532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First order formulation of electromagnetism: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6348" y="2203398"/>
                <a:ext cx="6626892" cy="817125"/>
              </a:xfrm>
              <a:prstGeom prst="rect">
                <a:avLst/>
              </a:prstGeom>
              <a:grpFill/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97922" y="1676400"/>
                    <a:ext cx="6741686" cy="600464"/>
                  </a:xfrm>
                  <a:prstGeom prst="rect">
                    <a:avLst/>
                  </a:prstGeom>
                  <a:grp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chemeClr val="tx2"/>
                        </a:solidFill>
                      </a:rPr>
                      <a:t>Upon shifting the  auxiliary field</a:t>
                    </a:r>
                    <a14:m>
                      <m:oMath xmlns:m="http://schemas.openxmlformats.org/officeDocument/2006/math">
                        <m:sSubSup>
                          <m:sSubSupPr>
                            <m:ctrlP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/>
                          <m:sup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𝛼𝛽</m:t>
                            </m:r>
                          </m:sup>
                        </m:sSubSup>
                      </m:oMath>
                    </a14:m>
                    <a:r>
                      <a:rPr lang="en-US" dirty="0" smtClean="0">
                        <a:solidFill>
                          <a:schemeClr val="tx2"/>
                        </a:solidFill>
                      </a:rPr>
                      <a:t> ,                            </a:t>
                    </a:r>
                    <a:endParaRPr lang="en-US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922" y="1676400"/>
                    <a:ext cx="6741686" cy="600464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886" b="-197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27" name="Group 26"/>
          <p:cNvGrpSpPr/>
          <p:nvPr/>
        </p:nvGrpSpPr>
        <p:grpSpPr>
          <a:xfrm>
            <a:off x="256215" y="747600"/>
            <a:ext cx="8388770" cy="1754326"/>
            <a:chOff x="304800" y="609600"/>
            <a:chExt cx="8388770" cy="1754326"/>
          </a:xfrm>
        </p:grpSpPr>
        <p:sp>
          <p:nvSpPr>
            <p:cNvPr id="26" name="TextBox 25"/>
            <p:cNvSpPr txBox="1"/>
            <p:nvPr/>
          </p:nvSpPr>
          <p:spPr>
            <a:xfrm>
              <a:off x="304800" y="609600"/>
              <a:ext cx="8388770" cy="17543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First order formulation for a scalar:</a:t>
              </a:r>
            </a:p>
            <a:p>
              <a:endParaRPr lang="en-US" dirty="0">
                <a:solidFill>
                  <a:schemeClr val="tx2"/>
                </a:solidFill>
              </a:endParaRPr>
            </a:p>
            <a:p>
              <a:endParaRPr lang="en-US" dirty="0" smtClean="0">
                <a:solidFill>
                  <a:schemeClr val="tx2"/>
                </a:solidFill>
              </a:endParaRPr>
            </a:p>
            <a:p>
              <a:endParaRPr lang="en-US" dirty="0" smtClean="0">
                <a:solidFill>
                  <a:schemeClr val="tx2"/>
                </a:solidFill>
              </a:endParaRPr>
            </a:p>
            <a:p>
              <a:r>
                <a:rPr lang="en-US" dirty="0" smtClean="0">
                  <a:solidFill>
                    <a:schemeClr val="tx2"/>
                  </a:solidFill>
                </a:rPr>
                <a:t>and a </a:t>
              </a:r>
              <a:r>
                <a:rPr lang="en-US" dirty="0" err="1" smtClean="0">
                  <a:solidFill>
                    <a:schemeClr val="tx2"/>
                  </a:solidFill>
                </a:rPr>
                <a:t>spinor</a:t>
              </a:r>
              <a:r>
                <a:rPr lang="en-US" dirty="0" smtClean="0">
                  <a:solidFill>
                    <a:schemeClr val="tx2"/>
                  </a:solidFill>
                </a:rPr>
                <a:t>:</a:t>
              </a:r>
            </a:p>
            <a:p>
              <a:r>
                <a:rPr lang="en-US" dirty="0" smtClean="0">
                  <a:solidFill>
                    <a:schemeClr val="tx2"/>
                  </a:solidFill>
                </a:rPr>
                <a:t> 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752600" y="1565017"/>
              <a:ext cx="6533905" cy="72098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801185" y="928800"/>
              <a:ext cx="5077785" cy="744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318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76200"/>
            <a:ext cx="6934200" cy="685800"/>
          </a:xfrm>
        </p:spPr>
        <p:txBody>
          <a:bodyPr/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 Causal Dynamical triangulation (CDT)</a:t>
            </a:r>
            <a:endParaRPr lang="en-US" sz="2600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37160" y="776288"/>
            <a:ext cx="9077231" cy="6081712"/>
            <a:chOff x="137160" y="776288"/>
            <a:chExt cx="9077231" cy="60817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763375" y="914400"/>
                  <a:ext cx="6380625" cy="2585323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marL="0" lvl="1" algn="just">
                    <a:buClr>
                      <a:schemeClr val="accent2"/>
                    </a:buClr>
                  </a:pPr>
                  <a:r>
                    <a:rPr lang="en-US" dirty="0" smtClean="0">
                      <a:solidFill>
                        <a:schemeClr val="tx2"/>
                      </a:solidFill>
                    </a:rPr>
                    <a:t>Foliated Gravity as QM of space histories (</a:t>
                  </a:r>
                  <a:r>
                    <a:rPr lang="en-US" dirty="0" err="1">
                      <a:solidFill>
                        <a:schemeClr val="tx2"/>
                      </a:solidFill>
                    </a:rPr>
                    <a:t>Ambjørn</a:t>
                  </a:r>
                  <a:r>
                    <a:rPr lang="en-US" dirty="0">
                      <a:solidFill>
                        <a:schemeClr val="tx2"/>
                      </a:solidFill>
                    </a:rPr>
                    <a:t> and 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Loll):</a:t>
                  </a:r>
                </a:p>
                <a:p>
                  <a:pPr marL="285750" indent="-285750" algn="just"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</a:pPr>
                  <a:r>
                    <a:rPr lang="en-US" dirty="0" smtClean="0">
                      <a:solidFill>
                        <a:schemeClr val="tx2"/>
                      </a:solidFill>
                    </a:rPr>
                    <a:t>Foliated space-time with spatial </a:t>
                  </a:r>
                  <a:r>
                    <a:rPr lang="en-US" dirty="0" err="1" smtClean="0">
                      <a:solidFill>
                        <a:schemeClr val="tx2"/>
                      </a:solidFill>
                    </a:rPr>
                    <a:t>submanifolds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 at 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fixed temporal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 separation. </a:t>
                  </a:r>
                  <a:r>
                    <a:rPr lang="en-US" dirty="0">
                      <a:solidFill>
                        <a:schemeClr val="tx2"/>
                      </a:solidFill>
                    </a:rPr>
                    <a:t>T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riangulation of spatial manifolds by simplexes of 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fixed size, 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but varying coordination number.</a:t>
                  </a:r>
                </a:p>
                <a:p>
                  <a:pPr marL="285750" indent="-285750" algn="just"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</a:pPr>
                  <a:r>
                    <a:rPr lang="en-US" dirty="0" smtClean="0">
                      <a:solidFill>
                        <a:schemeClr val="tx2"/>
                      </a:solidFill>
                    </a:rPr>
                    <a:t>Can be “rotated” to Euclidean space, but contrary to </a:t>
                  </a:r>
                  <a:r>
                    <a:rPr lang="en-US" dirty="0" err="1" smtClean="0">
                      <a:solidFill>
                        <a:schemeClr val="tx2"/>
                      </a:solidFill>
                    </a:rPr>
                    <a:t>Regge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 QG simulates a subset of causal manifolds only.</a:t>
                  </a:r>
                </a:p>
                <a:p>
                  <a:pPr marL="285750" indent="-285750" algn="just">
                    <a:buClr>
                      <a:schemeClr val="accent2"/>
                    </a:buClr>
                    <a:buFont typeface="Arial" panose="020B0604020202020204" pitchFamily="34" charset="0"/>
                    <a:buChar char="•"/>
                  </a:pPr>
                  <a:r>
                    <a:rPr lang="en-US" dirty="0" smtClean="0">
                      <a:solidFill>
                        <a:schemeClr val="tx2"/>
                      </a:solidFill>
                    </a:rPr>
                    <a:t>There exist 3 distinct phases: A, B and C that depend on the coupling constants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𝜅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b="0" dirty="0" smtClean="0">
                    <a:solidFill>
                      <a:schemeClr val="tx2"/>
                    </a:solidFill>
                  </a:endParaRPr>
                </a:p>
                <a:p>
                  <a:pPr algn="just">
                    <a:buClr>
                      <a:schemeClr val="accent2"/>
                    </a:buClr>
                  </a:pPr>
                  <a:r>
                    <a:rPr lang="en-US" dirty="0" smtClean="0">
                      <a:solidFill>
                        <a:schemeClr val="tx2"/>
                      </a:solidFill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375" y="914400"/>
                  <a:ext cx="6380625" cy="258532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67" t="-939" r="-763"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22"/>
            <p:cNvGrpSpPr/>
            <p:nvPr/>
          </p:nvGrpSpPr>
          <p:grpSpPr>
            <a:xfrm>
              <a:off x="137160" y="776288"/>
              <a:ext cx="9077231" cy="6081712"/>
              <a:chOff x="137160" y="776288"/>
              <a:chExt cx="9077231" cy="6081712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2400" y="776288"/>
                <a:ext cx="2610975" cy="3094031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33400" y="1219200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</a:t>
                </a:r>
                <a:endParaRPr lang="en-US" dirty="0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137160" y="3899672"/>
                <a:ext cx="9077231" cy="2958328"/>
                <a:chOff x="137160" y="3899672"/>
                <a:chExt cx="9077231" cy="2958328"/>
              </a:xfrm>
            </p:grpSpPr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7160" y="3917765"/>
                  <a:ext cx="2610975" cy="2940235"/>
                </a:xfrm>
                <a:prstGeom prst="rect">
                  <a:avLst/>
                </a:prstGeom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685800" y="4495800"/>
                  <a:ext cx="3385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  <p:grpSp>
              <p:nvGrpSpPr>
                <p:cNvPr id="21" name="Group 20"/>
                <p:cNvGrpSpPr/>
                <p:nvPr/>
              </p:nvGrpSpPr>
              <p:grpSpPr>
                <a:xfrm>
                  <a:off x="2819400" y="3899672"/>
                  <a:ext cx="6394991" cy="2958328"/>
                  <a:chOff x="2819400" y="3899672"/>
                  <a:chExt cx="6394991" cy="2958328"/>
                </a:xfrm>
              </p:grpSpPr>
              <p:pic>
                <p:nvPicPr>
                  <p:cNvPr id="8" name="Picture 7"/>
                  <p:cNvPicPr>
                    <a:picLocks noChangeAspect="1"/>
                  </p:cNvPicPr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2819400" y="3899672"/>
                    <a:ext cx="5943600" cy="2958328"/>
                  </a:xfrm>
                  <a:prstGeom prst="rect">
                    <a:avLst/>
                  </a:prstGeom>
                </p:spPr>
              </p:pic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3657600" y="4343400"/>
                    <a:ext cx="351378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C</a:t>
                    </a:r>
                    <a:endParaRPr lang="en-US" b="1" dirty="0"/>
                  </a:p>
                </p:txBody>
              </p:sp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400800" y="4081522"/>
                    <a:ext cx="2813591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>
                        <a:solidFill>
                          <a:srgbClr val="00B0F0"/>
                        </a:solidFill>
                      </a:rPr>
                      <a:t>Critical Continuum Limit ?</a:t>
                    </a:r>
                  </a:p>
                  <a:p>
                    <a:endParaRPr lang="en-US" dirty="0">
                      <a:solidFill>
                        <a:srgbClr val="00B0F0"/>
                      </a:solidFill>
                    </a:endParaRPr>
                  </a:p>
                  <a:p>
                    <a:r>
                      <a:rPr lang="en-US" dirty="0" smtClean="0">
                        <a:solidFill>
                          <a:srgbClr val="00B0F0"/>
                        </a:solidFill>
                      </a:rPr>
                      <a:t>        local # </a:t>
                    </a:r>
                    <a:r>
                      <a:rPr lang="en-US" dirty="0" err="1" smtClean="0">
                        <a:solidFill>
                          <a:srgbClr val="00B0F0"/>
                        </a:solidFill>
                      </a:rPr>
                      <a:t>d.o.f</a:t>
                    </a:r>
                    <a:r>
                      <a:rPr lang="en-US" dirty="0" smtClean="0">
                        <a:solidFill>
                          <a:srgbClr val="00B0F0"/>
                        </a:solidFill>
                      </a:rPr>
                      <a:t>.  ? </a:t>
                    </a:r>
                    <a:endParaRPr lang="en-US" dirty="0">
                      <a:solidFill>
                        <a:srgbClr val="00B0F0"/>
                      </a:solidFill>
                    </a:endParaRPr>
                  </a:p>
                </p:txBody>
              </p:sp>
            </p:grpSp>
          </p:grpSp>
          <p:cxnSp>
            <p:nvCxnSpPr>
              <p:cNvPr id="19" name="Straight Arrow Connector 18"/>
              <p:cNvCxnSpPr/>
              <p:nvPr/>
            </p:nvCxnSpPr>
            <p:spPr>
              <a:xfrm>
                <a:off x="304800" y="3511792"/>
                <a:ext cx="2057400" cy="0"/>
              </a:xfrm>
              <a:prstGeom prst="straightConnector1">
                <a:avLst/>
              </a:prstGeom>
              <a:ln w="38100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1981200" y="3124200"/>
                <a:ext cx="2616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chemeClr val="tx2"/>
                    </a:solidFill>
                  </a:rPr>
                  <a:t>t</a:t>
                </a:r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1676400" y="6260068"/>
            <a:ext cx="327660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pPr marL="0" lvl="1" algn="just">
              <a:buClr>
                <a:schemeClr val="accent2"/>
              </a:buClr>
            </a:pPr>
            <a:r>
              <a:rPr lang="en-US" dirty="0" err="1" smtClean="0">
                <a:solidFill>
                  <a:schemeClr val="tx2"/>
                </a:solidFill>
              </a:rPr>
              <a:t>Ambjørn,Jurkiewicz</a:t>
            </a:r>
            <a:r>
              <a:rPr lang="en-US" dirty="0" smtClean="0">
                <a:solidFill>
                  <a:schemeClr val="tx2"/>
                </a:solidFill>
              </a:rPr>
              <a:t>, Loll 2010</a:t>
            </a:r>
          </a:p>
        </p:txBody>
      </p:sp>
      <p:sp>
        <p:nvSpPr>
          <p:cNvPr id="25" name="TextBox 24"/>
          <p:cNvSpPr txBox="1"/>
          <p:nvPr/>
        </p:nvSpPr>
        <p:spPr>
          <a:xfrm flipH="1">
            <a:off x="6934199" y="589073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Too restrictive 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-76200"/>
            <a:ext cx="8229600" cy="685800"/>
          </a:xfrm>
        </p:spPr>
        <p:txBody>
          <a:bodyPr/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Null Lattice </a:t>
            </a:r>
            <a:r>
              <a:rPr lang="en-US" sz="2600" dirty="0" err="1" smtClean="0">
                <a:solidFill>
                  <a:schemeClr val="bg1"/>
                </a:solidFill>
              </a:rPr>
              <a:t>Combinatorics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76870"/>
            <a:ext cx="9144000" cy="9233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accent2"/>
              </a:buClr>
              <a:buFont typeface="Wingdings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 Light-like signals naturally foliate a causal manifold: </a:t>
            </a:r>
          </a:p>
          <a:p>
            <a:pPr algn="just">
              <a:buClr>
                <a:schemeClr val="accent2"/>
              </a:buClr>
            </a:pPr>
            <a:r>
              <a:rPr lang="en-US" dirty="0" smtClean="0">
                <a:solidFill>
                  <a:schemeClr val="tx2"/>
                </a:solidFill>
              </a:rPr>
              <a:t>The (future) light cones of a spatial line segment (in d=1), a spatial triangle (in d=2) and of a spatial tetrahedron (in d=3)  </a:t>
            </a:r>
            <a:r>
              <a:rPr lang="en-US" dirty="0" smtClean="0">
                <a:solidFill>
                  <a:srgbClr val="FF0000"/>
                </a:solidFill>
              </a:rPr>
              <a:t>intersect</a:t>
            </a:r>
            <a:r>
              <a:rPr lang="en-US" dirty="0" smtClean="0">
                <a:solidFill>
                  <a:schemeClr val="tx2"/>
                </a:solidFill>
              </a:rPr>
              <a:t> at a </a:t>
            </a:r>
            <a:r>
              <a:rPr lang="en-US" dirty="0" smtClean="0">
                <a:solidFill>
                  <a:srgbClr val="FF0000"/>
                </a:solidFill>
              </a:rPr>
              <a:t>unique point</a:t>
            </a:r>
            <a:r>
              <a:rPr lang="en-US" dirty="0" smtClean="0">
                <a:solidFill>
                  <a:schemeClr val="tx2"/>
                </a:solidFill>
              </a:rPr>
              <a:t>:  </a:t>
            </a:r>
          </a:p>
        </p:txBody>
      </p:sp>
      <p:grpSp>
        <p:nvGrpSpPr>
          <p:cNvPr id="59416" name="Group 59415"/>
          <p:cNvGrpSpPr/>
          <p:nvPr/>
        </p:nvGrpSpPr>
        <p:grpSpPr>
          <a:xfrm>
            <a:off x="228600" y="1981200"/>
            <a:ext cx="2788920" cy="2243410"/>
            <a:chOff x="899160" y="2340126"/>
            <a:chExt cx="2788920" cy="2243410"/>
          </a:xfrm>
        </p:grpSpPr>
        <p:cxnSp>
          <p:nvCxnSpPr>
            <p:cNvPr id="59404" name="Straight Connector 59403"/>
            <p:cNvCxnSpPr/>
            <p:nvPr/>
          </p:nvCxnSpPr>
          <p:spPr>
            <a:xfrm>
              <a:off x="1676400" y="3733800"/>
              <a:ext cx="1219200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Isosceles Triangle 63"/>
            <p:cNvSpPr/>
            <p:nvPr/>
          </p:nvSpPr>
          <p:spPr>
            <a:xfrm rot="10800000">
              <a:off x="899160" y="2362200"/>
              <a:ext cx="1600199" cy="1371600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06" name="Isosceles Triangle 59405"/>
            <p:cNvSpPr/>
            <p:nvPr/>
          </p:nvSpPr>
          <p:spPr>
            <a:xfrm rot="10800000">
              <a:off x="2087881" y="2340126"/>
              <a:ext cx="1600199" cy="1371600"/>
            </a:xfrm>
            <a:prstGeom prst="triangl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408" name="Straight Connector 59407"/>
            <p:cNvCxnSpPr>
              <a:stCxn id="64" idx="0"/>
            </p:cNvCxnSpPr>
            <p:nvPr/>
          </p:nvCxnSpPr>
          <p:spPr>
            <a:xfrm flipV="1">
              <a:off x="1699259" y="2362200"/>
              <a:ext cx="800100" cy="13716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10" name="Straight Connector 59409"/>
            <p:cNvCxnSpPr>
              <a:stCxn id="59406" idx="4"/>
              <a:endCxn id="59406" idx="0"/>
            </p:cNvCxnSpPr>
            <p:nvPr/>
          </p:nvCxnSpPr>
          <p:spPr>
            <a:xfrm>
              <a:off x="2087881" y="2340126"/>
              <a:ext cx="800099" cy="137160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414" name="Oval 59413"/>
            <p:cNvSpPr/>
            <p:nvPr/>
          </p:nvSpPr>
          <p:spPr>
            <a:xfrm>
              <a:off x="2263315" y="2682392"/>
              <a:ext cx="45719" cy="45719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15" name="TextBox 59414"/>
            <p:cNvSpPr txBox="1"/>
            <p:nvPr/>
          </p:nvSpPr>
          <p:spPr>
            <a:xfrm>
              <a:off x="2087880" y="4214204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d=1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59417" name="Group 59416"/>
          <p:cNvGrpSpPr/>
          <p:nvPr/>
        </p:nvGrpSpPr>
        <p:grpSpPr>
          <a:xfrm>
            <a:off x="3200400" y="1676400"/>
            <a:ext cx="2971800" cy="2924162"/>
            <a:chOff x="5715000" y="1981200"/>
            <a:chExt cx="2971800" cy="2924162"/>
          </a:xfrm>
        </p:grpSpPr>
        <p:grpSp>
          <p:nvGrpSpPr>
            <p:cNvPr id="28" name="Group 27"/>
            <p:cNvGrpSpPr/>
            <p:nvPr/>
          </p:nvGrpSpPr>
          <p:grpSpPr>
            <a:xfrm>
              <a:off x="5715000" y="1981200"/>
              <a:ext cx="2971800" cy="2514600"/>
              <a:chOff x="1219200" y="2895600"/>
              <a:chExt cx="2971800" cy="2514600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1981200" y="2895600"/>
                <a:ext cx="1600200" cy="1905000"/>
                <a:chOff x="1371600" y="3048000"/>
                <a:chExt cx="990600" cy="1143000"/>
              </a:xfrm>
            </p:grpSpPr>
            <p:sp>
              <p:nvSpPr>
                <p:cNvPr id="46" name="Isosceles Triangle 45"/>
                <p:cNvSpPr/>
                <p:nvPr/>
              </p:nvSpPr>
              <p:spPr>
                <a:xfrm rot="10800000">
                  <a:off x="1377696" y="3276600"/>
                  <a:ext cx="984504" cy="914400"/>
                </a:xfrm>
                <a:prstGeom prst="triangle">
                  <a:avLst/>
                </a:prstGeom>
                <a:scene3d>
                  <a:camera prst="perspectiveAbove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1371600" y="3048000"/>
                  <a:ext cx="9906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/>
              <p:cNvGrpSpPr/>
              <p:nvPr/>
            </p:nvGrpSpPr>
            <p:grpSpPr>
              <a:xfrm>
                <a:off x="2590800" y="3276600"/>
                <a:ext cx="1600200" cy="1905000"/>
                <a:chOff x="1371600" y="3048000"/>
                <a:chExt cx="990600" cy="1143000"/>
              </a:xfrm>
            </p:grpSpPr>
            <p:sp>
              <p:nvSpPr>
                <p:cNvPr id="49" name="Isosceles Triangle 48"/>
                <p:cNvSpPr/>
                <p:nvPr/>
              </p:nvSpPr>
              <p:spPr>
                <a:xfrm rot="10800000">
                  <a:off x="1377696" y="3276600"/>
                  <a:ext cx="984504" cy="914400"/>
                </a:xfrm>
                <a:prstGeom prst="triangle">
                  <a:avLst/>
                </a:prstGeom>
                <a:scene3d>
                  <a:camera prst="perspectiveAbove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1371600" y="3048000"/>
                  <a:ext cx="9906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1219200" y="3505200"/>
                <a:ext cx="1600200" cy="1905000"/>
                <a:chOff x="1371600" y="3048000"/>
                <a:chExt cx="990600" cy="1143000"/>
              </a:xfrm>
            </p:grpSpPr>
            <p:sp>
              <p:nvSpPr>
                <p:cNvPr id="20" name="Isosceles Triangle 19"/>
                <p:cNvSpPr/>
                <p:nvPr/>
              </p:nvSpPr>
              <p:spPr>
                <a:xfrm rot="10800000">
                  <a:off x="1377696" y="3276600"/>
                  <a:ext cx="984504" cy="914400"/>
                </a:xfrm>
                <a:prstGeom prst="triangle">
                  <a:avLst/>
                </a:prstGeom>
                <a:scene3d>
                  <a:camera prst="perspectiveAbove"/>
                  <a:lightRig rig="threePt" dir="t"/>
                </a:scene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371600" y="3048000"/>
                  <a:ext cx="990600" cy="457200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Isosceles Triangle 25"/>
              <p:cNvSpPr/>
              <p:nvPr/>
            </p:nvSpPr>
            <p:spPr>
              <a:xfrm rot="21087008">
                <a:off x="2004254" y="4724529"/>
                <a:ext cx="1361754" cy="508125"/>
              </a:xfrm>
              <a:prstGeom prst="triangle">
                <a:avLst>
                  <a:gd name="adj" fmla="val 62333"/>
                </a:avLst>
              </a:prstGeom>
              <a:solidFill>
                <a:srgbClr val="FFC000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606040" y="3794760"/>
                <a:ext cx="60960" cy="91440"/>
              </a:xfrm>
              <a:prstGeom prst="ellipse">
                <a:avLst/>
              </a:prstGeom>
              <a:solidFill>
                <a:schemeClr val="tx2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9400" name="Straight Connector 59399"/>
            <p:cNvCxnSpPr>
              <a:endCxn id="26" idx="2"/>
            </p:cNvCxnSpPr>
            <p:nvPr/>
          </p:nvCxnSpPr>
          <p:spPr>
            <a:xfrm flipH="1">
              <a:off x="6545392" y="2246976"/>
              <a:ext cx="868114" cy="2169681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396" name="Straight Connector 59395"/>
            <p:cNvCxnSpPr>
              <a:endCxn id="26" idx="4"/>
            </p:cNvCxnSpPr>
            <p:nvPr/>
          </p:nvCxnSpPr>
          <p:spPr>
            <a:xfrm>
              <a:off x="6718879" y="2246976"/>
              <a:ext cx="1173134" cy="1967228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402" name="Straight Connector 59401"/>
            <p:cNvCxnSpPr>
              <a:endCxn id="26" idx="0"/>
            </p:cNvCxnSpPr>
            <p:nvPr/>
          </p:nvCxnSpPr>
          <p:spPr>
            <a:xfrm>
              <a:off x="6998141" y="2309204"/>
              <a:ext cx="311097" cy="147878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7056527" y="4536030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d=2</a:t>
              </a:r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040880" y="2438399"/>
            <a:ext cx="883920" cy="1588533"/>
            <a:chOff x="7040880" y="2438399"/>
            <a:chExt cx="883920" cy="1588533"/>
          </a:xfrm>
        </p:grpSpPr>
        <p:sp>
          <p:nvSpPr>
            <p:cNvPr id="59418" name="TextBox 59417"/>
            <p:cNvSpPr txBox="1"/>
            <p:nvPr/>
          </p:nvSpPr>
          <p:spPr>
            <a:xfrm>
              <a:off x="7040880" y="3657600"/>
              <a:ext cx="8839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d=3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9419" name="Action Button: Help 59418">
              <a:hlinkClick r:id="" action="ppaction://noaction" highlightClick="1"/>
            </p:cNvPr>
            <p:cNvSpPr/>
            <p:nvPr/>
          </p:nvSpPr>
          <p:spPr>
            <a:xfrm>
              <a:off x="7117081" y="2438399"/>
              <a:ext cx="701039" cy="1143001"/>
            </a:xfrm>
            <a:prstGeom prst="actionButtonHel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420" name="TextBox 59419"/>
          <p:cNvSpPr txBox="1"/>
          <p:nvPr/>
        </p:nvSpPr>
        <p:spPr>
          <a:xfrm>
            <a:off x="1" y="4625876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2"/>
                </a:solidFill>
              </a:rPr>
              <a:t>Each spatial triangle (tetrahedron) maps to a point on a spatial (hyper-)surface with  time-like separation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     - if each vertex is common to 3 (4) otherwise disjoint triangles (tetrahedrons), the 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   mapping between points of two </a:t>
            </a:r>
            <a:r>
              <a:rPr lang="en-US" dirty="0" err="1" smtClean="0">
                <a:solidFill>
                  <a:schemeClr val="tx2"/>
                </a:solidFill>
              </a:rPr>
              <a:t>timelike</a:t>
            </a:r>
            <a:r>
              <a:rPr lang="en-US" dirty="0" smtClean="0">
                <a:solidFill>
                  <a:schemeClr val="tx2"/>
                </a:solidFill>
              </a:rPr>
              <a:t> separated spatial surfaces is 1 to 1 !!!!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 - </a:t>
            </a:r>
            <a:r>
              <a:rPr lang="en-US" dirty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he (spatial) coordination of a spatial </a:t>
            </a:r>
            <a:r>
              <a:rPr lang="en-US" dirty="0">
                <a:solidFill>
                  <a:schemeClr val="tx2"/>
                </a:solidFill>
              </a:rPr>
              <a:t>vertex in </a:t>
            </a:r>
            <a:r>
              <a:rPr lang="en-US" dirty="0" smtClean="0">
                <a:solidFill>
                  <a:schemeClr val="tx2"/>
                </a:solidFill>
              </a:rPr>
              <a:t>d=1,2,3 dimensions thus is 2,6,12.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In 2 (3) spatial dimensions the (spatial) triangulation is hexagonal (tetrahedral) and fixed!  </a:t>
            </a:r>
          </a:p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LENGTHS ARE VARIABLE: LATTICE IS TOPOLOGICALLY (HYPER)CUBIC ONLY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3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95" name="Picture 12699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309" y="685800"/>
            <a:ext cx="5108891" cy="515156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43000" y="-76200"/>
            <a:ext cx="8229600" cy="685800"/>
          </a:xfrm>
        </p:spPr>
        <p:txBody>
          <a:bodyPr/>
          <a:lstStyle/>
          <a:p>
            <a:pPr algn="ctr"/>
            <a:r>
              <a:rPr lang="en-US" sz="2600" dirty="0" smtClean="0"/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Null Lattices in 1+1 and 2+1 dimensions</a:t>
            </a:r>
            <a:endParaRPr lang="en-US" sz="26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2133600"/>
            <a:ext cx="1905000" cy="2514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2286000" y="2133600"/>
            <a:ext cx="2057400" cy="2514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905000" y="1752600"/>
            <a:ext cx="1600200" cy="2362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295400" y="1447800"/>
            <a:ext cx="1752600" cy="1905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762000" y="762000"/>
            <a:ext cx="1447800" cy="18288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762000" y="1752600"/>
            <a:ext cx="2057400" cy="22860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1295400" y="1066800"/>
            <a:ext cx="1905000" cy="25146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2133600" y="762000"/>
            <a:ext cx="1447800" cy="23622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752600" y="2819400"/>
            <a:ext cx="990600" cy="152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743200" y="2971800"/>
            <a:ext cx="838200" cy="1524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62000" y="2590800"/>
            <a:ext cx="990600" cy="2286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76" name="Straight Connector 126975"/>
          <p:cNvCxnSpPr/>
          <p:nvPr/>
        </p:nvCxnSpPr>
        <p:spPr>
          <a:xfrm>
            <a:off x="1143000" y="2133600"/>
            <a:ext cx="1143000" cy="2286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80" name="Straight Connector 126979"/>
          <p:cNvCxnSpPr/>
          <p:nvPr/>
        </p:nvCxnSpPr>
        <p:spPr>
          <a:xfrm>
            <a:off x="2286000" y="2362200"/>
            <a:ext cx="83820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82" name="Straight Connector 126981"/>
          <p:cNvCxnSpPr/>
          <p:nvPr/>
        </p:nvCxnSpPr>
        <p:spPr>
          <a:xfrm>
            <a:off x="1600200" y="1447800"/>
            <a:ext cx="1143000" cy="3048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84" name="Straight Connector 126983"/>
          <p:cNvCxnSpPr/>
          <p:nvPr/>
        </p:nvCxnSpPr>
        <p:spPr>
          <a:xfrm>
            <a:off x="2362200" y="3505200"/>
            <a:ext cx="838200" cy="76199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86" name="Straight Connector 126985"/>
          <p:cNvCxnSpPr/>
          <p:nvPr/>
        </p:nvCxnSpPr>
        <p:spPr>
          <a:xfrm>
            <a:off x="1295400" y="3352800"/>
            <a:ext cx="1066800" cy="1524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88" name="Straight Connector 126987"/>
          <p:cNvCxnSpPr/>
          <p:nvPr/>
        </p:nvCxnSpPr>
        <p:spPr>
          <a:xfrm flipV="1">
            <a:off x="1905000" y="4038599"/>
            <a:ext cx="914400" cy="7620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989" name="TextBox 126988"/>
          <p:cNvSpPr txBox="1"/>
          <p:nvPr/>
        </p:nvSpPr>
        <p:spPr>
          <a:xfrm>
            <a:off x="762000" y="4114800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d=1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467600" y="4278868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d=2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26991" name="Straight Connector 126990"/>
          <p:cNvCxnSpPr/>
          <p:nvPr/>
        </p:nvCxnSpPr>
        <p:spPr>
          <a:xfrm flipV="1">
            <a:off x="2838450" y="3581399"/>
            <a:ext cx="361950" cy="45720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994" name="Straight Arrow Connector 126993"/>
          <p:cNvCxnSpPr/>
          <p:nvPr/>
        </p:nvCxnSpPr>
        <p:spPr>
          <a:xfrm flipH="1" flipV="1">
            <a:off x="2362200" y="3535795"/>
            <a:ext cx="476250" cy="5028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276600" y="4690055"/>
            <a:ext cx="859315" cy="1588533"/>
            <a:chOff x="7035005" y="2438399"/>
            <a:chExt cx="859315" cy="1588533"/>
          </a:xfrm>
        </p:grpSpPr>
        <p:sp>
          <p:nvSpPr>
            <p:cNvPr id="27" name="TextBox 26"/>
            <p:cNvSpPr txBox="1"/>
            <p:nvPr/>
          </p:nvSpPr>
          <p:spPr>
            <a:xfrm>
              <a:off x="7035005" y="3657600"/>
              <a:ext cx="8593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  d=3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9" name="Action Button: Help 28">
              <a:hlinkClick r:id="" action="ppaction://noaction" highlightClick="1"/>
            </p:cNvPr>
            <p:cNvSpPr/>
            <p:nvPr/>
          </p:nvSpPr>
          <p:spPr>
            <a:xfrm>
              <a:off x="7117081" y="2438399"/>
              <a:ext cx="701039" cy="1143001"/>
            </a:xfrm>
            <a:prstGeom prst="actionButtonHelp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" name="Straight Arrow Connector 8"/>
          <p:cNvCxnSpPr/>
          <p:nvPr/>
        </p:nvCxnSpPr>
        <p:spPr>
          <a:xfrm flipV="1">
            <a:off x="8534400" y="2362200"/>
            <a:ext cx="0" cy="2514600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10600" y="342900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t</a:t>
            </a:r>
            <a:endParaRPr lang="en-US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781800" y="1066800"/>
                <a:ext cx="1165191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1066800"/>
                <a:ext cx="1165191" cy="391646"/>
              </a:xfrm>
              <a:prstGeom prst="rect">
                <a:avLst/>
              </a:prstGeom>
              <a:blipFill rotWithShape="0">
                <a:blip r:embed="rId4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81000" y="6248400"/>
                <a:ext cx="8383577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Deformed: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Actual geometry determined by “fields”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a:rPr lang="en-US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on lattice. 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6248400"/>
                <a:ext cx="8383577" cy="391646"/>
              </a:xfrm>
              <a:prstGeom prst="rect">
                <a:avLst/>
              </a:prstGeom>
              <a:blipFill rotWithShape="0">
                <a:blip r:embed="rId5"/>
                <a:stretch>
                  <a:fillRect l="-655" t="-7813" b="-18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8001000" cy="609600"/>
          </a:xfrm>
        </p:spPr>
        <p:txBody>
          <a:bodyPr/>
          <a:lstStyle/>
          <a:p>
            <a:pPr algn="ctr"/>
            <a:r>
              <a:rPr lang="en-US" sz="2600" dirty="0" smtClean="0">
                <a:solidFill>
                  <a:srgbClr val="000000"/>
                </a:solidFill>
              </a:rPr>
              <a:t>        </a:t>
            </a:r>
            <a:r>
              <a:rPr lang="en-US" sz="2600" dirty="0" smtClean="0">
                <a:solidFill>
                  <a:schemeClr val="bg1"/>
                </a:solidFill>
              </a:rPr>
              <a:t>Spatial Triangulation in d=1,2,3</a:t>
            </a:r>
            <a:endParaRPr lang="en-US" sz="260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2400" y="762000"/>
            <a:ext cx="8686800" cy="5867400"/>
            <a:chOff x="457200" y="684668"/>
            <a:chExt cx="8686800" cy="5867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1817687" y="685800"/>
              <a:ext cx="7326313" cy="4395788"/>
            </a:xfrm>
            <a:prstGeom prst="rect">
              <a:avLst/>
            </a:prstGeom>
          </p:spPr>
        </p:pic>
        <p:grpSp>
          <p:nvGrpSpPr>
            <p:cNvPr id="53" name="Group 52"/>
            <p:cNvGrpSpPr/>
            <p:nvPr/>
          </p:nvGrpSpPr>
          <p:grpSpPr>
            <a:xfrm>
              <a:off x="457200" y="2010610"/>
              <a:ext cx="3738033" cy="3399590"/>
              <a:chOff x="302682" y="2224504"/>
              <a:chExt cx="3738033" cy="3399590"/>
            </a:xfrm>
          </p:grpSpPr>
          <p:sp>
            <p:nvSpPr>
              <p:cNvPr id="46" name="Isosceles Triangle 45"/>
              <p:cNvSpPr>
                <a:spLocks noChangeAspect="1"/>
              </p:cNvSpPr>
              <p:nvPr/>
            </p:nvSpPr>
            <p:spPr>
              <a:xfrm rot="3600000" flipV="1">
                <a:off x="181030" y="2633211"/>
                <a:ext cx="1981200" cy="1737895"/>
              </a:xfrm>
              <a:prstGeom prst="triangle">
                <a:avLst/>
              </a:prstGeom>
              <a:solidFill>
                <a:srgbClr val="0000CC"/>
              </a:solidFill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Isosceles Triangle 46"/>
              <p:cNvSpPr>
                <a:spLocks noChangeAspect="1"/>
              </p:cNvSpPr>
              <p:nvPr/>
            </p:nvSpPr>
            <p:spPr>
              <a:xfrm rot="7200000" flipV="1">
                <a:off x="199968" y="3471411"/>
                <a:ext cx="1981200" cy="1737895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1447799" y="2224504"/>
                <a:ext cx="2592916" cy="3399590"/>
                <a:chOff x="1447800" y="2224505"/>
                <a:chExt cx="2592916" cy="3399590"/>
              </a:xfrm>
            </p:grpSpPr>
            <p:sp>
              <p:nvSpPr>
                <p:cNvPr id="49" name="Isosceles Triangle 48"/>
                <p:cNvSpPr>
                  <a:spLocks noChangeAspect="1"/>
                </p:cNvSpPr>
                <p:nvPr/>
              </p:nvSpPr>
              <p:spPr>
                <a:xfrm flipV="1">
                  <a:off x="1447800" y="2224505"/>
                  <a:ext cx="1981200" cy="1737895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Isosceles Triangle 49"/>
                <p:cNvSpPr>
                  <a:spLocks noChangeAspect="1"/>
                </p:cNvSpPr>
                <p:nvPr/>
              </p:nvSpPr>
              <p:spPr>
                <a:xfrm rot="3600000" flipV="1">
                  <a:off x="2181169" y="2639293"/>
                  <a:ext cx="1981200" cy="1737895"/>
                </a:xfrm>
                <a:prstGeom prst="triangle">
                  <a:avLst/>
                </a:prstGeom>
                <a:solidFill>
                  <a:srgbClr val="0000CC"/>
                </a:solidFill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Isosceles Triangle 51"/>
                <p:cNvSpPr>
                  <a:spLocks noChangeAspect="1"/>
                </p:cNvSpPr>
                <p:nvPr/>
              </p:nvSpPr>
              <p:spPr>
                <a:xfrm>
                  <a:off x="1447800" y="3886200"/>
                  <a:ext cx="1981200" cy="1737895"/>
                </a:xfrm>
                <a:prstGeom prst="triangle">
                  <a:avLst/>
                </a:prstGeom>
                <a:solidFill>
                  <a:srgbClr val="0000CC"/>
                </a:solidFill>
                <a:ln>
                  <a:solidFill>
                    <a:srgbClr val="0000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Isosceles Triangle 50"/>
                <p:cNvSpPr>
                  <a:spLocks noChangeAspect="1"/>
                </p:cNvSpPr>
                <p:nvPr/>
              </p:nvSpPr>
              <p:spPr>
                <a:xfrm rot="7200000" flipV="1">
                  <a:off x="2181169" y="3477493"/>
                  <a:ext cx="1981200" cy="1737895"/>
                </a:xfrm>
                <a:prstGeom prst="triangle">
                  <a:avLst/>
                </a:prstGeom>
                <a:solidFill>
                  <a:srgbClr val="FFC000"/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4" name="TextBox 53"/>
            <p:cNvSpPr txBox="1"/>
            <p:nvPr/>
          </p:nvSpPr>
          <p:spPr>
            <a:xfrm>
              <a:off x="1600200" y="5791200"/>
              <a:ext cx="19864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Hexagonal in d=2</a:t>
              </a:r>
            </a:p>
            <a:p>
              <a:r>
                <a:rPr lang="en-US" dirty="0" smtClean="0">
                  <a:solidFill>
                    <a:schemeClr val="tx2"/>
                  </a:solidFill>
                </a:rPr>
                <a:t>Coordination=6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7088450" y="4800600"/>
              <a:ext cx="20378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Tetrahedral in d=3</a:t>
              </a:r>
            </a:p>
            <a:p>
              <a:r>
                <a:rPr lang="en-US" dirty="0" smtClean="0">
                  <a:solidFill>
                    <a:schemeClr val="tx2"/>
                  </a:solidFill>
                </a:rPr>
                <a:t>Coordination=12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cxnSp>
          <p:nvCxnSpPr>
            <p:cNvPr id="57" name="Straight Connector 56"/>
            <p:cNvCxnSpPr/>
            <p:nvPr/>
          </p:nvCxnSpPr>
          <p:spPr>
            <a:xfrm>
              <a:off x="914400" y="990600"/>
              <a:ext cx="903287" cy="0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1817687" y="684668"/>
              <a:ext cx="925513" cy="305932"/>
            </a:xfrm>
            <a:prstGeom prst="line">
              <a:avLst/>
            </a:prstGeom>
            <a:ln w="762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Oval 61"/>
            <p:cNvSpPr/>
            <p:nvPr/>
          </p:nvSpPr>
          <p:spPr>
            <a:xfrm>
              <a:off x="1783081" y="989468"/>
              <a:ext cx="45719" cy="45719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7042731" y="2846278"/>
              <a:ext cx="45719" cy="45719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2536086" y="3666224"/>
              <a:ext cx="45719" cy="45719"/>
            </a:xfrm>
            <a:prstGeom prst="ellipse">
              <a:avLst/>
            </a:prstGeom>
            <a:solidFill>
              <a:schemeClr val="tx2"/>
            </a:solidFill>
            <a:ln w="762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914400" y="1106269"/>
              <a:ext cx="17556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Linear in d=1</a:t>
              </a:r>
            </a:p>
            <a:p>
              <a:r>
                <a:rPr lang="en-US" dirty="0" smtClean="0">
                  <a:solidFill>
                    <a:schemeClr val="tx2"/>
                  </a:solidFill>
                </a:rPr>
                <a:t>Coordination=2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876800" y="5628738"/>
              <a:ext cx="4114800" cy="92333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</a:t>
              </a:r>
              <a:r>
                <a:rPr lang="en-US" dirty="0" smtClean="0">
                  <a:solidFill>
                    <a:srgbClr val="FF0000"/>
                  </a:solidFill>
                </a:rPr>
                <a:t>he </a:t>
              </a:r>
              <a:r>
                <a:rPr lang="en-US" dirty="0" err="1">
                  <a:solidFill>
                    <a:srgbClr val="FF0000"/>
                  </a:solidFill>
                </a:rPr>
                <a:t>tetrahedra</a:t>
              </a:r>
              <a:r>
                <a:rPr lang="en-US" dirty="0">
                  <a:solidFill>
                    <a:srgbClr val="FF0000"/>
                  </a:solidFill>
                </a:rPr>
                <a:t> in this triangulation of spatial </a:t>
              </a:r>
              <a:r>
                <a:rPr lang="en-US" dirty="0" err="1">
                  <a:solidFill>
                    <a:srgbClr val="FF0000"/>
                  </a:solidFill>
                </a:rPr>
                <a:t>hypersurfaces</a:t>
              </a:r>
              <a:r>
                <a:rPr lang="en-US" dirty="0">
                  <a:solidFill>
                    <a:srgbClr val="FF0000"/>
                  </a:solidFill>
                </a:rPr>
                <a:t> in general </a:t>
              </a:r>
              <a:r>
                <a:rPr lang="en-US" dirty="0" smtClean="0">
                  <a:solidFill>
                    <a:srgbClr val="FF0000"/>
                  </a:solidFill>
                </a:rPr>
                <a:t>are </a:t>
              </a:r>
              <a:r>
                <a:rPr lang="en-US" dirty="0">
                  <a:solidFill>
                    <a:srgbClr val="FF0000"/>
                  </a:solidFill>
                </a:rPr>
                <a:t>neither equal nor </a:t>
              </a:r>
              <a:r>
                <a:rPr lang="en-US" dirty="0" smtClean="0">
                  <a:solidFill>
                    <a:srgbClr val="FF0000"/>
                  </a:solidFill>
                </a:rPr>
                <a:t>regular !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200400" y="762000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>
                <a:solidFill>
                  <a:srgbClr val="000000"/>
                </a:solidFill>
              </a:rPr>
              <a:t>Coordination=d(d+1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-76200"/>
            <a:ext cx="8229600" cy="685800"/>
          </a:xfrm>
        </p:spPr>
        <p:txBody>
          <a:bodyPr/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Null </a:t>
            </a:r>
            <a:r>
              <a:rPr lang="en-US" sz="2600" dirty="0" err="1" smtClean="0">
                <a:solidFill>
                  <a:schemeClr val="bg1"/>
                </a:solidFill>
              </a:rPr>
              <a:t>Coframes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  <a:endParaRPr lang="en-US" sz="26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90800" y="919921"/>
            <a:ext cx="3886200" cy="451679"/>
            <a:chOff x="762000" y="2393115"/>
            <a:chExt cx="3886200" cy="451679"/>
          </a:xfrm>
        </p:grpSpPr>
        <p:sp>
          <p:nvSpPr>
            <p:cNvPr id="4" name="TextBox 3"/>
            <p:cNvSpPr txBox="1"/>
            <p:nvPr/>
          </p:nvSpPr>
          <p:spPr>
            <a:xfrm>
              <a:off x="762000" y="2438400"/>
              <a:ext cx="12747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2"/>
                  </a:solidFill>
                </a:rPr>
                <a:t>C</a:t>
              </a:r>
              <a:r>
                <a:rPr lang="en-US" dirty="0" smtClean="0">
                  <a:solidFill>
                    <a:schemeClr val="tx2"/>
                  </a:solidFill>
                </a:rPr>
                <a:t>o-frame, 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905000" y="2393115"/>
              <a:ext cx="2743200" cy="451679"/>
              <a:chOff x="1905000" y="2393115"/>
              <a:chExt cx="2743200" cy="451679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245252" y="2450068"/>
                <a:ext cx="14029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is a  1-form 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05000" y="2393115"/>
                <a:ext cx="1371600" cy="451679"/>
              </a:xfrm>
              <a:prstGeom prst="rect">
                <a:avLst/>
              </a:prstGeom>
            </p:spPr>
          </p:pic>
        </p:grpSp>
      </p:grpSp>
      <p:grpSp>
        <p:nvGrpSpPr>
          <p:cNvPr id="9" name="Group 8"/>
          <p:cNvGrpSpPr/>
          <p:nvPr/>
        </p:nvGrpSpPr>
        <p:grpSpPr>
          <a:xfrm>
            <a:off x="486670" y="1511574"/>
            <a:ext cx="7648697" cy="4971617"/>
            <a:chOff x="773653" y="3962400"/>
            <a:chExt cx="7648697" cy="49716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73653" y="3962400"/>
                  <a:ext cx="7648697" cy="497161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tx2"/>
                      </a:solidFill>
                    </a:rPr>
                    <a:t>Introducing a basis of anti-</a:t>
                  </a:r>
                  <a:r>
                    <a:rPr lang="en-US" dirty="0" err="1" smtClean="0">
                      <a:solidFill>
                        <a:schemeClr val="tx2"/>
                      </a:solidFill>
                    </a:rPr>
                    <a:t>hermitian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 2x2 matrices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</m:oMath>
                  </a14:m>
                  <a:r>
                    <a:rPr lang="en-US" dirty="0" smtClean="0">
                      <a:solidFill>
                        <a:schemeClr val="tx2"/>
                      </a:solidFill>
                    </a:rPr>
                    <a:t>, this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 1-form</a:t>
                  </a:r>
                </a:p>
                <a:p>
                  <a:r>
                    <a:rPr lang="en-US" dirty="0">
                      <a:solidFill>
                        <a:srgbClr val="FF0000"/>
                      </a:solidFill>
                    </a:rPr>
                    <a:t>c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orresponds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 to an 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anti-</a:t>
                  </a:r>
                  <a:r>
                    <a:rPr lang="en-US" dirty="0" err="1" smtClean="0">
                      <a:solidFill>
                        <a:srgbClr val="FF0000"/>
                      </a:solidFill>
                    </a:rPr>
                    <a:t>hermitian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 matrix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,</a:t>
                  </a:r>
                </a:p>
                <a:p>
                  <a:endParaRPr lang="en-US" dirty="0">
                    <a:solidFill>
                      <a:schemeClr val="tx2"/>
                    </a:solidFill>
                  </a:endParaRPr>
                </a:p>
                <a:p>
                  <a:endParaRPr lang="en-US" dirty="0" smtClean="0">
                    <a:solidFill>
                      <a:schemeClr val="tx2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sup>
                        </m:sSubSup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sub>
                            </m:sSub>
                          </m:den>
                        </m:f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acc>
                              <m:accPr>
                                <m:chr m:val="̇"/>
                                <m:ctrlP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sup>
                        </m:sSubSup>
                        <m:nary>
                          <m:naryPr>
                            <m:ctrlP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b>
                          <m:sup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dirty="0" smtClean="0"/>
                </a:p>
                <a:p>
                  <a:endParaRPr lang="en-US" dirty="0" smtClean="0">
                    <a:solidFill>
                      <a:schemeClr val="tx2"/>
                    </a:solidFill>
                  </a:endParaRPr>
                </a:p>
                <a:p>
                  <a:endParaRPr lang="en-US" dirty="0">
                    <a:solidFill>
                      <a:schemeClr val="tx2"/>
                    </a:solidFill>
                  </a:endParaRPr>
                </a:p>
                <a:p>
                  <a:r>
                    <a:rPr lang="en-US" dirty="0" smtClean="0">
                      <a:solidFill>
                        <a:schemeClr val="tx2"/>
                      </a:solidFill>
                    </a:rPr>
                    <a:t>where the line-integral is along the geodesic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en-US" dirty="0" smtClean="0">
                      <a:solidFill>
                        <a:schemeClr val="tx2"/>
                      </a:solidFill>
                    </a:rPr>
                    <a:t>. The lattice nodes </a:t>
                  </a:r>
                </a:p>
                <a:p>
                  <a:r>
                    <a:rPr lang="en-US" dirty="0" smtClean="0">
                      <a:solidFill>
                        <a:schemeClr val="tx2"/>
                      </a:solidFill>
                    </a:rPr>
                    <a:t>have 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light-like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 or null separation</a:t>
                  </a:r>
                </a:p>
                <a:p>
                  <a:endParaRPr lang="en-US" dirty="0" smtClean="0">
                    <a:solidFill>
                      <a:schemeClr val="tx2"/>
                    </a:solidFill>
                  </a:endParaRPr>
                </a:p>
                <a:p>
                  <a:r>
                    <a:rPr lang="en-US" dirty="0">
                      <a:solidFill>
                        <a:schemeClr val="tx2"/>
                      </a:solidFill>
                    </a:rPr>
                    <a:t>	</a:t>
                  </a:r>
                  <a14:m>
                    <m:oMath xmlns:m="http://schemas.openxmlformats.org/officeDocument/2006/math">
                      <m:groupChr>
                        <m:groupChrPr>
                          <m:chr m:val="⇔"/>
                          <m:pos m:val="top"/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det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d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groupChr>
                        <m:groupChrPr>
                          <m:chr m:val="⇔"/>
                          <m:pos m:val="top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</m:oMath>
                  </a14:m>
                  <a:endParaRPr lang="en-US" dirty="0" smtClean="0">
                    <a:solidFill>
                      <a:schemeClr val="tx2"/>
                    </a:solidFill>
                  </a:endParaRPr>
                </a:p>
                <a:p>
                  <a:endParaRPr lang="en-US" dirty="0" smtClean="0">
                    <a:solidFill>
                      <a:schemeClr val="tx2"/>
                    </a:solidFill>
                  </a:endParaRPr>
                </a:p>
                <a:p>
                  <a:r>
                    <a:rPr lang="en-US" dirty="0" smtClean="0">
                      <a:solidFill>
                        <a:srgbClr val="FF0000"/>
                      </a:solidFill>
                    </a:rPr>
                    <a:t>Null links 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thus are described by 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complex </a:t>
                  </a:r>
                  <a:r>
                    <a:rPr lang="en-US" dirty="0" err="1" smtClean="0">
                      <a:solidFill>
                        <a:srgbClr val="FF0000"/>
                      </a:solidFill>
                    </a:rPr>
                    <a:t>bosonic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dirty="0" err="1" smtClean="0">
                      <a:solidFill>
                        <a:srgbClr val="FF0000"/>
                      </a:solidFill>
                    </a:rPr>
                    <a:t>spinors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 smtClean="0">
                      <a:solidFill>
                        <a:schemeClr val="tx2"/>
                      </a:solidFill>
                    </a:rPr>
                    <a:t>.</a:t>
                  </a:r>
                </a:p>
                <a:p>
                  <a:endParaRPr lang="en-US" dirty="0">
                    <a:solidFill>
                      <a:schemeClr val="tx2"/>
                    </a:solidFill>
                  </a:endParaRPr>
                </a:p>
                <a:p>
                  <a:r>
                    <a:rPr lang="en-US" dirty="0" err="1">
                      <a:solidFill>
                        <a:srgbClr val="FF0000"/>
                      </a:solidFill>
                    </a:rPr>
                    <a:t>d.o.f</a:t>
                  </a:r>
                  <a:r>
                    <a:rPr lang="en-US" dirty="0">
                      <a:solidFill>
                        <a:srgbClr val="FF0000"/>
                      </a:solidFill>
                    </a:rPr>
                    <a:t>. per site:</a:t>
                  </a:r>
                  <a:r>
                    <a:rPr lang="en-US" dirty="0">
                      <a:solidFill>
                        <a:schemeClr val="tx2"/>
                      </a:solidFill>
                    </a:rPr>
                    <a:t> </a:t>
                  </a:r>
                  <a:r>
                    <a:rPr lang="en-US" dirty="0" err="1">
                      <a:solidFill>
                        <a:schemeClr val="tx2"/>
                      </a:solidFill>
                    </a:rPr>
                    <a:t>spinors</a:t>
                  </a:r>
                  <a:r>
                    <a:rPr lang="en-US" dirty="0">
                      <a:solidFill>
                        <a:schemeClr val="tx2"/>
                      </a:solidFill>
                    </a:rPr>
                    <a:t>: 2x2x4-6[</a:t>
                  </a:r>
                  <a:r>
                    <a:rPr lang="en-US" dirty="0" err="1">
                      <a:solidFill>
                        <a:schemeClr val="tx2"/>
                      </a:solidFill>
                    </a:rPr>
                    <a:t>sl</a:t>
                  </a:r>
                  <a:r>
                    <a:rPr lang="en-US" dirty="0">
                      <a:solidFill>
                        <a:schemeClr val="tx2"/>
                      </a:solidFill>
                    </a:rPr>
                    <a:t>(2,C)]=10, 10-4 phases=6 metric </a:t>
                  </a:r>
                  <a:r>
                    <a:rPr lang="en-US" dirty="0" err="1">
                      <a:solidFill>
                        <a:schemeClr val="tx2"/>
                      </a:solidFill>
                    </a:rPr>
                    <a:t>d.o.f</a:t>
                  </a:r>
                  <a:r>
                    <a:rPr lang="en-US" dirty="0">
                      <a:solidFill>
                        <a:schemeClr val="tx2"/>
                      </a:solidFill>
                    </a:rPr>
                    <a:t>.</a:t>
                  </a:r>
                </a:p>
                <a:p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653" y="3962400"/>
                  <a:ext cx="7648697" cy="49716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17" t="-7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98035" y="7099026"/>
              <a:ext cx="4528947" cy="4147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914400" y="-762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FormataBQ-Regular" pitchFamily="50" charset="0"/>
              </a:defRPr>
            </a:lvl9pPr>
          </a:lstStyle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The Metric and a Skew </a:t>
            </a:r>
            <a:r>
              <a:rPr lang="en-US" sz="2600" dirty="0" err="1" smtClean="0">
                <a:solidFill>
                  <a:schemeClr val="bg1"/>
                </a:solidFill>
              </a:rPr>
              <a:t>Spinorial</a:t>
            </a:r>
            <a:r>
              <a:rPr lang="en-US" sz="2600" dirty="0" smtClean="0">
                <a:solidFill>
                  <a:schemeClr val="bg1"/>
                </a:solidFill>
              </a:rPr>
              <a:t> Form  </a:t>
            </a:r>
            <a:endParaRPr lang="en-US" sz="2600" dirty="0">
              <a:solidFill>
                <a:schemeClr val="bg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228600" y="838200"/>
            <a:ext cx="8138477" cy="2362201"/>
            <a:chOff x="304800" y="988167"/>
            <a:chExt cx="8138477" cy="236220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1600201"/>
              <a:ext cx="7122463" cy="433386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304800" y="988167"/>
              <a:ext cx="7571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Local (spatial) lengths on the null lattice are given by the scalar product :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81000" y="2362200"/>
              <a:ext cx="526297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with the SL(2,C) invariant skew-symmetric tensor </a:t>
              </a:r>
            </a:p>
            <a:p>
              <a:endParaRPr lang="en-US" dirty="0">
                <a:solidFill>
                  <a:schemeClr val="tx2"/>
                </a:solidFill>
              </a:endParaRPr>
            </a:p>
            <a:p>
              <a:r>
                <a:rPr lang="en-US" dirty="0" smtClean="0">
                  <a:solidFill>
                    <a:schemeClr val="tx2"/>
                  </a:solidFill>
                </a:rPr>
                <a:t>and the invariant </a:t>
              </a:r>
              <a:r>
                <a:rPr lang="en-US" dirty="0">
                  <a:solidFill>
                    <a:schemeClr val="tx2"/>
                  </a:solidFill>
                </a:rPr>
                <a:t> </a:t>
              </a:r>
              <a:r>
                <a:rPr lang="en-US" dirty="0" smtClean="0">
                  <a:solidFill>
                    <a:schemeClr val="tx2"/>
                  </a:solidFill>
                </a:rPr>
                <a:t>skew product 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15000" y="2308457"/>
              <a:ext cx="1427433" cy="356110"/>
            </a:xfrm>
            <a:prstGeom prst="rect">
              <a:avLst/>
            </a:prstGeom>
          </p:spPr>
        </p:pic>
        <p:grpSp>
          <p:nvGrpSpPr>
            <p:cNvPr id="28" name="Group 27"/>
            <p:cNvGrpSpPr/>
            <p:nvPr/>
          </p:nvGrpSpPr>
          <p:grpSpPr>
            <a:xfrm>
              <a:off x="4114799" y="2909865"/>
              <a:ext cx="4328478" cy="440503"/>
              <a:chOff x="3526199" y="3150952"/>
              <a:chExt cx="2662165" cy="271406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6199" y="3173568"/>
                <a:ext cx="1341751" cy="226172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2876" y="3150952"/>
                <a:ext cx="1305488" cy="271406"/>
              </a:xfrm>
              <a:prstGeom prst="rect">
                <a:avLst/>
              </a:prstGeom>
            </p:spPr>
          </p:pic>
        </p:grpSp>
      </p:grpSp>
      <p:grpSp>
        <p:nvGrpSpPr>
          <p:cNvPr id="41" name="Group 40"/>
          <p:cNvGrpSpPr/>
          <p:nvPr/>
        </p:nvGrpSpPr>
        <p:grpSpPr>
          <a:xfrm>
            <a:off x="169522" y="3276600"/>
            <a:ext cx="8822078" cy="1161981"/>
            <a:chOff x="169522" y="3581400"/>
            <a:chExt cx="8822078" cy="1161981"/>
          </a:xfrm>
        </p:grpSpPr>
        <p:sp>
          <p:nvSpPr>
            <p:cNvPr id="36" name="TextBox 35"/>
            <p:cNvSpPr txBox="1"/>
            <p:nvPr/>
          </p:nvSpPr>
          <p:spPr>
            <a:xfrm>
              <a:off x="304800" y="3581400"/>
              <a:ext cx="3467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The latter algebraically satisfies:</a:t>
              </a:r>
              <a:endParaRPr lang="en-US" dirty="0">
                <a:solidFill>
                  <a:schemeClr val="tx2"/>
                </a:solidFill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9522" y="4038600"/>
              <a:ext cx="8822078" cy="704781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1879" y="4419600"/>
                <a:ext cx="9027023" cy="1031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  <m:sup/>
                    </m:sSub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are the 6 spatial lengths of the tetrahedron whose sides are 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</m:sSub>
                    <m:d>
                      <m:dPr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. </a:t>
                </a:r>
                <a:r>
                  <a:rPr lang="en-US" dirty="0">
                    <a:solidFill>
                      <a:schemeClr val="tx2"/>
                    </a:solidFill>
                  </a:rPr>
                  <a:t>T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hese vectors are all given in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same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inertial system at</a:t>
                </a:r>
                <a:r>
                  <a:rPr lang="en-US" b="1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.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The lengths are invariant under local SL(2,C) transformations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p>
                    </m:sSubSup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). 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79" y="4419600"/>
                <a:ext cx="9027023" cy="1031757"/>
              </a:xfrm>
              <a:prstGeom prst="rect">
                <a:avLst/>
              </a:prstGeom>
              <a:blipFill rotWithShape="0">
                <a:blip r:embed="rId8"/>
                <a:stretch>
                  <a:fillRect l="-540" b="-6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74922" y="6019800"/>
                <a:ext cx="7069436" cy="391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skew form: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2x6-2constraints=10,10-4 =6  only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| related to metric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22" y="6019800"/>
                <a:ext cx="7069436" cy="391646"/>
              </a:xfrm>
              <a:prstGeom prst="rect">
                <a:avLst/>
              </a:prstGeom>
              <a:blipFill rotWithShape="0">
                <a:blip r:embed="rId9"/>
                <a:stretch>
                  <a:fillRect l="-777" t="-9375" b="-17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69522" y="5472803"/>
            <a:ext cx="8060078" cy="613457"/>
            <a:chOff x="169522" y="5482543"/>
            <a:chExt cx="8060078" cy="6134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169522" y="5486400"/>
                  <a:ext cx="5165838" cy="4113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tx2"/>
                      </a:solidFill>
                    </a:rPr>
                    <a:t>Since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𝑃𝑓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𝜇𝜈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</m:oMath>
                  </a14:m>
                  <a:r>
                    <a:rPr lang="en-US" dirty="0" smtClean="0">
                      <a:solidFill>
                        <a:srgbClr val="FF0000"/>
                      </a:solidFill>
                    </a:rPr>
                    <a:t> two 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vectors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sup>
                      </m:sSubSup>
                    </m:oMath>
                  </a14:m>
                  <a:r>
                    <a:rPr lang="en-US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for which</a:t>
                  </a:r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522" y="5486400"/>
                  <a:ext cx="5165838" cy="411395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063" t="-2941" r="-118"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288463" y="5482543"/>
              <a:ext cx="2941137" cy="6134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085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391400" cy="609600"/>
          </a:xfrm>
        </p:spPr>
        <p:txBody>
          <a:bodyPr/>
          <a:lstStyle/>
          <a:p>
            <a:pPr marL="514350" indent="-514350" algn="ctr"/>
            <a:r>
              <a:rPr lang="en-US" sz="2600" dirty="0" smtClean="0">
                <a:solidFill>
                  <a:schemeClr val="bg1"/>
                </a:solidFill>
                <a:cs typeface="Times New Roman" pitchFamily="18" charset="0"/>
              </a:rPr>
              <a:t>The Manifold Condition</a:t>
            </a:r>
            <a:endParaRPr lang="en-US" sz="2600" dirty="0">
              <a:solidFill>
                <a:schemeClr val="bg1"/>
              </a:solidFill>
              <a:cs typeface="Times New Roman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990600"/>
            <a:ext cx="8991600" cy="3733800"/>
            <a:chOff x="0" y="990600"/>
            <a:chExt cx="8991600" cy="3733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76200" y="990600"/>
                  <a:ext cx="8915400" cy="36933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tx2"/>
                      </a:solidFill>
                    </a:rPr>
                    <a:t>Any causal manifold can be discretized on a topological null-lattice with </a:t>
                  </a:r>
                  <a:r>
                    <a:rPr lang="en-US" dirty="0" err="1" smtClean="0">
                      <a:solidFill>
                        <a:schemeClr val="tx2"/>
                      </a:solidFill>
                    </a:rPr>
                    <a:t>hypercubic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 coordination.</a:t>
                  </a:r>
                </a:p>
                <a:p>
                  <a:endParaRPr lang="en-US" dirty="0">
                    <a:solidFill>
                      <a:schemeClr val="tx2"/>
                    </a:solidFill>
                  </a:endParaRPr>
                </a:p>
                <a:p>
                  <a:r>
                    <a:rPr lang="en-US" dirty="0" smtClean="0">
                      <a:solidFill>
                        <a:schemeClr val="tx2"/>
                      </a:solidFill>
                    </a:rPr>
                    <a:t>Example: </a:t>
                  </a:r>
                  <a:r>
                    <a:rPr lang="en-US" dirty="0" err="1" smtClean="0">
                      <a:solidFill>
                        <a:schemeClr val="tx2"/>
                      </a:solidFill>
                    </a:rPr>
                    <a:t>Minkowski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 space-time with null </a:t>
                  </a:r>
                  <a:r>
                    <a:rPr lang="en-US" dirty="0" err="1" smtClean="0">
                      <a:solidFill>
                        <a:schemeClr val="tx2"/>
                      </a:solidFill>
                    </a:rPr>
                    <a:t>coframes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,</a:t>
                  </a:r>
                </a:p>
                <a:p>
                  <a:endParaRPr lang="en-US" dirty="0">
                    <a:solidFill>
                      <a:schemeClr val="tx2"/>
                    </a:solidFill>
                  </a:endParaRPr>
                </a:p>
                <a:p>
                  <a:endParaRPr lang="en-US" dirty="0" smtClean="0">
                    <a:solidFill>
                      <a:schemeClr val="tx2"/>
                    </a:solidFill>
                  </a:endParaRPr>
                </a:p>
                <a:p>
                  <a:endParaRPr lang="en-US" dirty="0">
                    <a:solidFill>
                      <a:schemeClr val="tx2"/>
                    </a:solidFill>
                  </a:endParaRPr>
                </a:p>
                <a:p>
                  <a:r>
                    <a:rPr lang="en-US" dirty="0" smtClean="0">
                      <a:solidFill>
                        <a:schemeClr val="tx2"/>
                      </a:solidFill>
                    </a:rPr>
                    <a:t>Independent of the node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dirty="0" smtClean="0">
                      <a:solidFill>
                        <a:schemeClr val="tx2"/>
                      </a:solidFill>
                    </a:rPr>
                    <a:t>(scaled and Lorentz-transformed frames here are equivalent). The </a:t>
                  </a:r>
                  <a:r>
                    <a:rPr lang="en-US" dirty="0" err="1" smtClean="0">
                      <a:solidFill>
                        <a:schemeClr val="tx2"/>
                      </a:solidFill>
                    </a:rPr>
                    <a:t>Minkowski</a:t>
                  </a:r>
                  <a:r>
                    <a:rPr lang="en-US" dirty="0" smtClean="0">
                      <a:solidFill>
                        <a:schemeClr val="tx2"/>
                      </a:solidFill>
                    </a:rPr>
                    <a:t> metric (distances) in  these coordinates is:</a:t>
                  </a:r>
                </a:p>
                <a:p>
                  <a:endParaRPr lang="en-US" dirty="0">
                    <a:solidFill>
                      <a:schemeClr val="tx2"/>
                    </a:solidFill>
                  </a:endParaRPr>
                </a:p>
                <a:p>
                  <a:endParaRPr lang="en-US" dirty="0" smtClean="0">
                    <a:solidFill>
                      <a:schemeClr val="tx2"/>
                    </a:solidFill>
                  </a:endParaRPr>
                </a:p>
                <a:p>
                  <a:endParaRPr lang="en-US" dirty="0">
                    <a:solidFill>
                      <a:schemeClr val="tx2"/>
                    </a:solidFill>
                  </a:endParaRPr>
                </a:p>
                <a:p>
                  <a:r>
                    <a:rPr lang="en-US" dirty="0" smtClean="0">
                      <a:solidFill>
                        <a:schemeClr val="tx2"/>
                      </a:solidFill>
                    </a:rPr>
                    <a:t>and                                          , preserving orientation.</a:t>
                  </a:r>
                  <a:endParaRPr lang="en-US" dirty="0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00" y="990600"/>
                  <a:ext cx="8915400" cy="3693319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16" t="-992" b="-165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209800"/>
              <a:ext cx="8963067" cy="490261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762000" y="3581400"/>
              <a:ext cx="7629549" cy="504696"/>
              <a:chOff x="762000" y="3762504"/>
              <a:chExt cx="7629549" cy="50469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8800" y="3762504"/>
                <a:ext cx="6562749" cy="399792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762000" y="3776104"/>
                    <a:ext cx="1219200" cy="49109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3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sz="23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3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  <m:sub>
                              <m:r>
                                <a:rPr lang="en-US" sz="23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𝝁𝝂</m:t>
                              </m:r>
                            </m:sub>
                            <m:sup>
                              <m:r>
                                <a:rPr lang="en-US" sz="23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  <m:r>
                            <a:rPr lang="en-US" sz="23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en-US" sz="2300" b="1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2000" y="3776104"/>
                    <a:ext cx="1219200" cy="491096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625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5800" y="4320084"/>
              <a:ext cx="2504664" cy="404316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8600" y="4953000"/>
                <a:ext cx="8520666" cy="1477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BUT: 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NOT EVERY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orientation-preserving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configuration of null-frames 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on a lattice 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with 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hypercubic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orientation represents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discretized manifold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!!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Since the #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d.o.f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. is correct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 the additional conditions are topological and </a:t>
                </a:r>
              </a:p>
              <a:p>
                <a:r>
                  <a:rPr lang="en-US" dirty="0" smtClean="0">
                    <a:solidFill>
                      <a:schemeClr val="tx2"/>
                    </a:solidFill>
                  </a:rPr>
                  <a:t>do not alter the #</a:t>
                </a:r>
                <a:r>
                  <a:rPr lang="en-US" dirty="0" err="1" smtClean="0">
                    <a:solidFill>
                      <a:schemeClr val="tx2"/>
                    </a:solidFill>
                  </a:rPr>
                  <a:t>d.o.f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.   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953000"/>
                <a:ext cx="8520666" cy="1477328"/>
              </a:xfrm>
              <a:prstGeom prst="rect">
                <a:avLst/>
              </a:prstGeom>
              <a:blipFill rotWithShape="0">
                <a:blip r:embed="rId8"/>
                <a:stretch>
                  <a:fillRect l="-644" t="-2479" b="-5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137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U_Template_Formata">
  <a:themeElements>
    <a:clrScheme name="RU_Template_Formata 13">
      <a:dk1>
        <a:srgbClr val="848589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D21034"/>
      </a:accent2>
      <a:accent3>
        <a:srgbClr val="FFFFFF"/>
      </a:accent3>
      <a:accent4>
        <a:srgbClr val="707174"/>
      </a:accent4>
      <a:accent5>
        <a:srgbClr val="DAEDEF"/>
      </a:accent5>
      <a:accent6>
        <a:srgbClr val="BE0D2E"/>
      </a:accent6>
      <a:hlink>
        <a:srgbClr val="0000FF"/>
      </a:hlink>
      <a:folHlink>
        <a:srgbClr val="CC00FF"/>
      </a:folHlink>
    </a:clrScheme>
    <a:fontScheme name="RU_Template_Formata">
      <a:majorFont>
        <a:latin typeface="FormataBQ-Regular"/>
        <a:ea typeface=""/>
        <a:cs typeface=""/>
      </a:majorFont>
      <a:minorFont>
        <a:latin typeface="FormataBQ-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U_Template_Forma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_Template_Forma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U_Template_Formata 13">
        <a:dk1>
          <a:srgbClr val="848589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D21034"/>
        </a:accent2>
        <a:accent3>
          <a:srgbClr val="FFFFFF"/>
        </a:accent3>
        <a:accent4>
          <a:srgbClr val="707174"/>
        </a:accent4>
        <a:accent5>
          <a:srgbClr val="DAEDEF"/>
        </a:accent5>
        <a:accent6>
          <a:srgbClr val="BE0D2E"/>
        </a:accent6>
        <a:hlink>
          <a:srgbClr val="0000FF"/>
        </a:hlink>
        <a:folHlink>
          <a:srgbClr val="CC0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RU_Template_Formata</Template>
  <TotalTime>69412</TotalTime>
  <Words>1359</Words>
  <Application>Microsoft Office PowerPoint</Application>
  <PresentationFormat>On-screen Show (4:3)</PresentationFormat>
  <Paragraphs>314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新細明體</vt:lpstr>
      <vt:lpstr>Arial</vt:lpstr>
      <vt:lpstr>Cambria Math</vt:lpstr>
      <vt:lpstr>FormataBQ-Regular</vt:lpstr>
      <vt:lpstr>Times New Roman</vt:lpstr>
      <vt:lpstr>Wingdings</vt:lpstr>
      <vt:lpstr>RU_Template_Formata</vt:lpstr>
      <vt:lpstr>Causal Space-Time on a Null Lattice with Hypercubic Coordination</vt:lpstr>
      <vt:lpstr>Outline</vt:lpstr>
      <vt:lpstr> Causal Dynamical triangulation (CDT)</vt:lpstr>
      <vt:lpstr>Null Lattice Combinatorics</vt:lpstr>
      <vt:lpstr> Null Lattices in 1+1 and 2+1 dimensions</vt:lpstr>
      <vt:lpstr>        Spatial Triangulation in d=1,2,3</vt:lpstr>
      <vt:lpstr>Null Coframes </vt:lpstr>
      <vt:lpstr>PowerPoint Presentation</vt:lpstr>
      <vt:lpstr>The Manifold Condition</vt:lpstr>
      <vt:lpstr>PowerPoint Presentation</vt:lpstr>
      <vt:lpstr>             The eBRST and TLT of the Manifold Condition</vt:lpstr>
      <vt:lpstr>The Manifold Condition for Spinors</vt:lpstr>
      <vt:lpstr>The Manifold TLT for Spinors</vt:lpstr>
      <vt:lpstr>The TLT measure</vt:lpstr>
      <vt:lpstr>Conclusion and Outlook</vt:lpstr>
      <vt:lpstr>            Invariant Integral Measures &amp; Regularization</vt:lpstr>
      <vt:lpstr>PowerPoint Presentation</vt:lpstr>
      <vt:lpstr> Partial Localization</vt:lpstr>
      <vt:lpstr>PowerPoint Presentation</vt:lpstr>
      <vt:lpstr>Hilbert-Palatini GR with Null Co-Frames </vt:lpstr>
      <vt:lpstr>Hilbert-Palatini GR with Null Co-Frames </vt:lpstr>
    </vt:vector>
  </TitlesOfParts>
  <Company>Rutgers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of surface interactions of spin polarized Rb atoms using the evanescent wave magnetometer</dc:title>
  <dc:creator>Martin Schaden</dc:creator>
  <cp:lastModifiedBy>Martin Schaden</cp:lastModifiedBy>
  <cp:revision>3726</cp:revision>
  <dcterms:created xsi:type="dcterms:W3CDTF">2007-02-11T14:13:50Z</dcterms:created>
  <dcterms:modified xsi:type="dcterms:W3CDTF">2014-06-24T01:37:13Z</dcterms:modified>
</cp:coreProperties>
</file>