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9" r:id="rId3"/>
    <p:sldId id="312" r:id="rId4"/>
    <p:sldId id="313" r:id="rId5"/>
    <p:sldId id="316" r:id="rId6"/>
    <p:sldId id="319" r:id="rId7"/>
    <p:sldId id="314" r:id="rId8"/>
    <p:sldId id="315" r:id="rId9"/>
    <p:sldId id="259" r:id="rId10"/>
    <p:sldId id="277" r:id="rId11"/>
    <p:sldId id="323" r:id="rId12"/>
    <p:sldId id="324" r:id="rId13"/>
    <p:sldId id="325" r:id="rId14"/>
    <p:sldId id="302" r:id="rId15"/>
    <p:sldId id="275" r:id="rId16"/>
    <p:sldId id="326" r:id="rId17"/>
    <p:sldId id="327" r:id="rId18"/>
    <p:sldId id="318" r:id="rId19"/>
    <p:sldId id="31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114" autoAdjust="0"/>
  </p:normalViewPr>
  <p:slideViewPr>
    <p:cSldViewPr>
      <p:cViewPr varScale="1">
        <p:scale>
          <a:sx n="42" d="100"/>
          <a:sy n="42" d="100"/>
        </p:scale>
        <p:origin x="-150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20B4-B9B0-4679-AB06-5480B7C14015}" type="datetimeFigureOut">
              <a:rPr lang="de-DE" smtClean="0"/>
              <a:pPr/>
              <a:t>27.06.2014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E7417-FF35-4670-A1F9-F84E0CAF77B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77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2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Eigenvalues almost does not move with magnetic field and at deconfinement phase chiral condensate stays nearly at the same level.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44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Catalysis is the shift of the</a:t>
            </a:r>
            <a:r>
              <a:rPr lang="en-US" baseline="0" smtClean="0"/>
              <a:t> phase transition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28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Magnetic field can have</a:t>
            </a:r>
            <a:r>
              <a:rPr lang="en-US" baseline="0" smtClean="0"/>
              <a:t> an </a:t>
            </a:r>
            <a:r>
              <a:rPr lang="en-US" smtClean="0"/>
              <a:t>influence on</a:t>
            </a:r>
            <a:r>
              <a:rPr lang="en-US" baseline="0" smtClean="0"/>
              <a:t> the results of heavy-ion collision experiments.</a:t>
            </a:r>
            <a:endParaRPr lang="en-US" baseline="0" dirty="0" smtClean="0"/>
          </a:p>
          <a:p>
            <a:r>
              <a:rPr lang="en-US" baseline="0" dirty="0" smtClean="0"/>
              <a:t>Also, it can shift a </a:t>
            </a:r>
            <a:r>
              <a:rPr lang="en-US" baseline="0" dirty="0" err="1" smtClean="0"/>
              <a:t>deconfinement</a:t>
            </a:r>
            <a:r>
              <a:rPr lang="en-US" baseline="0" dirty="0" smtClean="0"/>
              <a:t> phase transition.</a:t>
            </a:r>
          </a:p>
          <a:p>
            <a:r>
              <a:rPr lang="en-US" baseline="0" dirty="0" smtClean="0"/>
              <a:t>Intensive studies of external magnetic field </a:t>
            </a:r>
            <a:r>
              <a:rPr lang="en-US" baseline="0" smtClean="0"/>
              <a:t>effects has been performed on </a:t>
            </a:r>
            <a:r>
              <a:rPr lang="en-US" baseline="0" dirty="0" smtClean="0"/>
              <a:t>the </a:t>
            </a:r>
            <a:r>
              <a:rPr lang="en-US" baseline="0" smtClean="0"/>
              <a:t>lattice.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92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Pion mass+ action!!!!!!!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30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</a:t>
            </a:r>
            <a:r>
              <a:rPr lang="en-US" baseline="0" smtClean="0"/>
              <a:t> is the first algorithm with dynamical overlap and topological tunneling.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66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3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Формулу</a:t>
            </a:r>
          </a:p>
          <a:p>
            <a:r>
              <a:rPr lang="en-US" smtClean="0"/>
              <a:t>Plot</a:t>
            </a:r>
            <a:r>
              <a:rPr lang="en-US" baseline="0" smtClean="0"/>
              <a:t> …, plot with lines </a:t>
            </a:r>
            <a:r>
              <a:rPr lang="ru-RU" baseline="0" smtClean="0"/>
              <a:t>для нашего рисунка</a:t>
            </a:r>
          </a:p>
          <a:p>
            <a:r>
              <a:rPr lang="ru-RU" baseline="0" smtClean="0"/>
              <a:t>Можно написать для каждого рисунка </a:t>
            </a:r>
            <a:r>
              <a:rPr lang="en-US" baseline="0" smtClean="0"/>
              <a:t>T=… </a:t>
            </a:r>
            <a:r>
              <a:rPr lang="ru-RU" baseline="0" smtClean="0"/>
              <a:t>текстом.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76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Chiral</a:t>
            </a:r>
            <a:r>
              <a:rPr lang="en-US" baseline="0" smtClean="0"/>
              <a:t> condensate and dirac spectra are related via Banks-Casher.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70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lowest eigenmodes for each histogram.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7417-FF35-4670-A1F9-F84E0CAF77B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37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854696" cy="1752600"/>
          </a:xfrm>
        </p:spPr>
        <p:txBody>
          <a:bodyPr>
            <a:normAutofit fontScale="475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59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Oleg </a:t>
            </a:r>
            <a:r>
              <a:rPr lang="en-US" sz="5900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Kochetkov</a:t>
            </a:r>
            <a:r>
              <a:rPr lang="en-US" sz="59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59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</a:t>
            </a:r>
            <a:r>
              <a:rPr lang="en-US" sz="59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Regensburg) </a:t>
            </a:r>
          </a:p>
          <a:p>
            <a:r>
              <a:rPr lang="en-US" sz="5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collaboration with</a:t>
            </a:r>
          </a:p>
          <a:p>
            <a:r>
              <a:rPr lang="en-US" sz="51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V.G.Bornyakov</a:t>
            </a:r>
            <a:r>
              <a:rPr lang="en-US" sz="5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P.V. </a:t>
            </a:r>
            <a:r>
              <a:rPr lang="en-US" sz="51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r>
              <a:rPr lang="en-US" sz="5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1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N.Cundy</a:t>
            </a:r>
            <a:r>
              <a:rPr lang="en-US" sz="5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1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A.Sch</a:t>
            </a:r>
            <a:r>
              <a:rPr lang="de-DE" sz="51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äfer</a:t>
            </a:r>
            <a:endParaRPr lang="en-US" sz="51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332656"/>
            <a:ext cx="91440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900" dirty="0" smtClean="0"/>
              <a:t>   </a:t>
            </a:r>
            <a:r>
              <a:rPr lang="en-US" sz="4900" dirty="0" err="1" smtClean="0"/>
              <a:t>Deconfinement</a:t>
            </a:r>
            <a:r>
              <a:rPr lang="en-US" sz="4900" dirty="0" smtClean="0"/>
              <a:t> transition in two-</a:t>
            </a:r>
            <a:r>
              <a:rPr lang="en-US" sz="4900" dirty="0" err="1" smtClean="0"/>
              <a:t>flavour</a:t>
            </a:r>
            <a:r>
              <a:rPr lang="en-US" sz="4900" dirty="0" smtClean="0"/>
              <a:t> lattice QCD with dynamical overlap fermions in an external magnetic field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5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792"/>
            <a:ext cx="9144000" cy="542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4768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Non-renormalized Polyakov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 dependence on magnetic field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6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0" y="1700808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from path integral expression for chiral condensate:</a:t>
            </a:r>
            <a:endParaRPr lang="de-D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" y="3682483"/>
            <a:ext cx="8460352" cy="102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-19416" y="50851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will suppress configurations with large number of zero modes!!!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8536" y="270892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“Sea” quarks effect: </a:t>
            </a:r>
            <a:endParaRPr lang="de-D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8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2610608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648" y="7133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“Valence” quarks effect: </a:t>
            </a:r>
            <a:endParaRPr lang="de-D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64" y="112474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 the low-lying Dirac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zero!!!!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9078" y="6165303"/>
            <a:ext cx="430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Landau levels!!!</a:t>
            </a:r>
            <a:endParaRPr lang="ru-RU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" y="2852936"/>
            <a:ext cx="6304212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0536" y="4015808"/>
                <a:ext cx="1296144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~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e>
                    </m:rad>
                  </m:oMath>
                </a14:m>
                <a:endParaRPr lang="ru-RU" b="1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36" y="4015808"/>
                <a:ext cx="1296144" cy="698589"/>
              </a:xfrm>
              <a:prstGeom prst="rect">
                <a:avLst/>
              </a:prstGeom>
              <a:blipFill rotWithShape="1">
                <a:blip r:embed="rId5"/>
                <a:stretch>
                  <a:fillRect l="-15023" t="-6140" b="-3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92080" y="497010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~B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between valence and sea quarks: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the winner?</a:t>
            </a:r>
            <a:endParaRPr lang="de-D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684" y="2013631"/>
            <a:ext cx="4032448" cy="411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10"/>
          <p:cNvSpPr/>
          <p:nvPr/>
        </p:nvSpPr>
        <p:spPr>
          <a:xfrm>
            <a:off x="5908120" y="3087705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7758164" y="2965735"/>
            <a:ext cx="118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endParaRPr lang="de-D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18"/>
          <p:cNvSpPr/>
          <p:nvPr/>
        </p:nvSpPr>
        <p:spPr>
          <a:xfrm>
            <a:off x="2153440" y="3815536"/>
            <a:ext cx="10801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9712" y="3641613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Valence</a:t>
            </a:r>
            <a:endParaRPr lang="de-D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0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54383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Chiral</a:t>
            </a:r>
            <a:r>
              <a:rPr lang="en-US" sz="4000" dirty="0" smtClean="0">
                <a:solidFill>
                  <a:srgbClr val="FF0000"/>
                </a:solidFill>
              </a:rPr>
              <a:t> condensate dependence on magnetic field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46440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OK,PB et al (ARXIV:1312.5628)      	      </a:t>
            </a:r>
            <a:r>
              <a:rPr lang="de-DE" dirty="0" err="1" smtClean="0">
                <a:solidFill>
                  <a:srgbClr val="7030A0"/>
                </a:solidFill>
              </a:rPr>
              <a:t>G.Bali,F.Bruckmann</a:t>
            </a:r>
            <a:r>
              <a:rPr lang="de-DE" dirty="0" smtClean="0">
                <a:solidFill>
                  <a:srgbClr val="7030A0"/>
                </a:solidFill>
              </a:rPr>
              <a:t> et al (</a:t>
            </a:r>
            <a:r>
              <a:rPr lang="en-US" dirty="0" smtClean="0">
                <a:solidFill>
                  <a:srgbClr val="7030A0"/>
                </a:solidFill>
              </a:rPr>
              <a:t>ARXIV:</a:t>
            </a:r>
            <a:r>
              <a:rPr lang="de-DE" dirty="0" smtClean="0">
                <a:solidFill>
                  <a:srgbClr val="7030A0"/>
                </a:solidFill>
              </a:rPr>
              <a:t>1303.1328v2)</a:t>
            </a:r>
            <a:endParaRPr lang="de-D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032" y="62373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</a:t>
            </a:r>
            <a:r>
              <a:rPr lang="en-US" sz="2400" smtClean="0"/>
              <a:t> 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-19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A-la Banks-Casher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685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11560" y="4869160"/>
            <a:ext cx="4248472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12050" y="3986768"/>
            <a:ext cx="118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 of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Hermitian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Overlap operator at T=220Mev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7300"/>
            <a:ext cx="4572001" cy="259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300"/>
            <a:ext cx="4572000" cy="259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143"/>
            <a:ext cx="4572000" cy="302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2142"/>
            <a:ext cx="4572001" cy="302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8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 of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Hermitian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Overlap operator at T=280Mev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0329"/>
            <a:ext cx="4572001" cy="266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0329"/>
            <a:ext cx="4565104" cy="266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4525"/>
            <a:ext cx="4572000" cy="29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1188"/>
            <a:ext cx="4578816" cy="308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8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Catalysis 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decrease of the deconfinement temperature)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true chiral fermions even with sufficiently large pion mass.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overlap fermions seems to be advantageous for magnetic field studies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47667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448" y="256490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attention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7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de-DE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smtClean="0"/>
              <a:t>Motivation </a:t>
            </a:r>
          </a:p>
          <a:p>
            <a:r>
              <a:rPr lang="en-US" sz="3200" b="1">
                <a:solidFill>
                  <a:srgbClr val="FF0000"/>
                </a:solidFill>
              </a:rPr>
              <a:t>	</a:t>
            </a:r>
            <a:r>
              <a:rPr lang="en-US" sz="3200" b="1" smtClean="0">
                <a:solidFill>
                  <a:srgbClr val="FF0000"/>
                </a:solidFill>
              </a:rPr>
              <a:t>Magnetic Catalysis Tc(B)&gt;Tc(0)</a:t>
            </a:r>
            <a:endParaRPr lang="de-DE" sz="3200" b="1" dirty="0" smtClean="0">
              <a:solidFill>
                <a:srgbClr val="FF0000"/>
              </a:solidFill>
            </a:endParaRPr>
          </a:p>
          <a:p>
            <a:pPr marL="571500" indent="-571500"/>
            <a:r>
              <a:rPr lang="de-DE" sz="3200" b="1" smtClean="0">
                <a:solidFill>
                  <a:srgbClr val="FF0000"/>
                </a:solidFill>
              </a:rPr>
              <a:t>					vs </a:t>
            </a:r>
          </a:p>
          <a:p>
            <a:pPr marL="571500" indent="-571500"/>
            <a:r>
              <a:rPr lang="en-US" sz="3200" b="1" smtClean="0">
                <a:solidFill>
                  <a:srgbClr val="FF0000"/>
                </a:solidFill>
              </a:rPr>
              <a:t>	Inverse Magnetic Catalysis Tc(B)&lt;Tc(0)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/>
              <a:t>Simulation details(algorithm, parameters)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/>
              <a:t>Effects of magnetic field at </a:t>
            </a:r>
            <a:r>
              <a:rPr lang="en-US" sz="3200" b="1" dirty="0" err="1" smtClean="0"/>
              <a:t>T~Tc</a:t>
            </a:r>
            <a:r>
              <a:rPr lang="en-US" sz="3200" b="1" dirty="0" smtClean="0"/>
              <a:t> </a:t>
            </a:r>
            <a:r>
              <a:rPr lang="en-US" sz="3200" b="1" smtClean="0"/>
              <a:t>and </a:t>
            </a:r>
            <a:r>
              <a:rPr lang="en-US" sz="3200" b="1" smtClean="0"/>
              <a:t>T&gt;Tc  </a:t>
            </a:r>
            <a:endParaRPr lang="en-US" sz="3200" b="1" dirty="0" smtClean="0"/>
          </a:p>
          <a:p>
            <a:pPr marL="1943100" lvl="3" indent="-571500">
              <a:buFont typeface="Wingdings" pitchFamily="2" charset="2"/>
              <a:buChar char="q"/>
            </a:pPr>
            <a:r>
              <a:rPr lang="en-US" sz="3200" b="1" dirty="0" err="1" smtClean="0"/>
              <a:t>Polyakov</a:t>
            </a:r>
            <a:r>
              <a:rPr lang="en-US" sz="3200" b="1" dirty="0" smtClean="0"/>
              <a:t> loop</a:t>
            </a:r>
          </a:p>
          <a:p>
            <a:pPr marL="1943100" lvl="3" indent="-571500">
              <a:buFont typeface="Wingdings" pitchFamily="2" charset="2"/>
              <a:buChar char="q"/>
            </a:pPr>
            <a:r>
              <a:rPr lang="en-US" sz="3200" b="1" dirty="0" err="1" smtClean="0"/>
              <a:t>Chiral</a:t>
            </a:r>
            <a:r>
              <a:rPr lang="en-US" sz="3200" b="1" dirty="0" smtClean="0"/>
              <a:t> condensate</a:t>
            </a:r>
          </a:p>
          <a:p>
            <a:pPr marL="1943100" lvl="3" indent="-571500">
              <a:buFont typeface="Wingdings" pitchFamily="2" charset="2"/>
              <a:buChar char="q"/>
            </a:pPr>
            <a:r>
              <a:rPr lang="en-US" sz="3200" b="1" dirty="0" err="1" smtClean="0"/>
              <a:t>Eigenvalue</a:t>
            </a:r>
            <a:r>
              <a:rPr lang="en-US" sz="3200" b="1" dirty="0" smtClean="0"/>
              <a:t> density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/>
              <a:t>Summary</a:t>
            </a:r>
            <a:endParaRPr lang="en-US" sz="3600" b="1" dirty="0" smtClean="0"/>
          </a:p>
          <a:p>
            <a:pPr lvl="2"/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/>
          </a:p>
          <a:p>
            <a:pPr>
              <a:buFont typeface="Wingdings" pitchFamily="2" charset="2"/>
              <a:buChar char="Ø"/>
            </a:pPr>
            <a:endParaRPr lang="en-US" sz="3200" b="1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7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381328"/>
            <a:ext cx="2581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81328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D‘Elia</a:t>
            </a:r>
            <a:r>
              <a:rPr lang="de-DE" dirty="0" smtClean="0">
                <a:solidFill>
                  <a:srgbClr val="7030A0"/>
                </a:solidFill>
              </a:rPr>
              <a:t> et al(ARXIV:1005.5365v2) 			        </a:t>
            </a:r>
            <a:r>
              <a:rPr lang="en-US" sz="2000" dirty="0" smtClean="0"/>
              <a:t>with </a:t>
            </a:r>
            <a:r>
              <a:rPr lang="en-US" sz="2000" dirty="0" err="1" smtClean="0"/>
              <a:t>stagerred</a:t>
            </a:r>
            <a:r>
              <a:rPr lang="en-US" sz="2000" dirty="0" smtClean="0"/>
              <a:t> action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catalysis scenario:</a:t>
            </a:r>
            <a:endParaRPr lang="de-D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4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7332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solidFill>
                  <a:srgbClr val="7030A0"/>
                </a:solidFill>
              </a:rPr>
              <a:t>G.Bali</a:t>
            </a:r>
            <a:r>
              <a:rPr lang="de-DE" sz="2400" dirty="0" smtClean="0">
                <a:solidFill>
                  <a:srgbClr val="7030A0"/>
                </a:solidFill>
              </a:rPr>
              <a:t> et al(</a:t>
            </a:r>
            <a:r>
              <a:rPr lang="en-US" sz="2400" dirty="0" smtClean="0">
                <a:solidFill>
                  <a:srgbClr val="7030A0"/>
                </a:solidFill>
              </a:rPr>
              <a:t>ARXIV:</a:t>
            </a:r>
            <a:r>
              <a:rPr lang="de-DE" sz="2400" dirty="0" smtClean="0">
                <a:solidFill>
                  <a:srgbClr val="7030A0"/>
                </a:solidFill>
              </a:rPr>
              <a:t>1303.1328v2)  </a:t>
            </a:r>
            <a:r>
              <a:rPr lang="de-DE" sz="2400" dirty="0" err="1" smtClean="0">
                <a:solidFill>
                  <a:srgbClr val="7030A0"/>
                </a:solidFill>
              </a:rPr>
              <a:t>stout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err="1" smtClean="0">
                <a:solidFill>
                  <a:srgbClr val="7030A0"/>
                </a:solidFill>
              </a:rPr>
              <a:t>stagerred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err="1" smtClean="0">
                <a:solidFill>
                  <a:srgbClr val="7030A0"/>
                </a:solidFill>
              </a:rPr>
              <a:t>fermions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err="1" smtClean="0">
                <a:solidFill>
                  <a:srgbClr val="7030A0"/>
                </a:solidFill>
              </a:rPr>
              <a:t>with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err="1" smtClean="0">
                <a:solidFill>
                  <a:srgbClr val="7030A0"/>
                </a:solidFill>
              </a:rPr>
              <a:t>physical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err="1" smtClean="0">
                <a:solidFill>
                  <a:srgbClr val="7030A0"/>
                </a:solidFill>
              </a:rPr>
              <a:t>mass</a:t>
            </a:r>
            <a:endParaRPr lang="de-D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Inverse magnetic catalysis scenario: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5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04664"/>
                <a:ext cx="9144000" cy="5151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Simulation parameters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200" smtClean="0"/>
                  <a:t> 3-color </a:t>
                </a:r>
                <a:r>
                  <a:rPr lang="en-US" sz="3200" dirty="0" smtClean="0">
                    <a:solidFill>
                      <a:schemeClr val="accent5"/>
                    </a:solidFill>
                  </a:rPr>
                  <a:t>Q</a:t>
                </a:r>
                <a:r>
                  <a:rPr lang="en-US" sz="3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C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D</a:t>
                </a:r>
                <a:r>
                  <a:rPr lang="en-US" sz="3200" dirty="0" smtClean="0"/>
                  <a:t> with dynamic overlap fermions</a:t>
                </a:r>
              </a:p>
              <a:p>
                <a:r>
                  <a:rPr lang="en-US" sz="3200" dirty="0" smtClean="0"/>
                  <a:t>- truly </a:t>
                </a:r>
                <a:r>
                  <a:rPr lang="en-US" sz="32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chiral</a:t>
                </a:r>
                <a:r>
                  <a:rPr lang="en-US" sz="3200" dirty="0" smtClean="0"/>
                  <a:t> lattice fermions( 2 light quarks with charges +1/3 and -2/3)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200" smtClean="0"/>
                  <a:t> Tadpole </a:t>
                </a:r>
                <a:r>
                  <a:rPr lang="en-US" sz="3200" dirty="0" smtClean="0"/>
                  <a:t>improved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Lüsher-Weisz</a:t>
                </a:r>
                <a:r>
                  <a:rPr lang="en-US" sz="3200" dirty="0" smtClean="0"/>
                  <a:t> gauge action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200" smtClean="0"/>
                  <a:t> Lattice </a:t>
                </a:r>
                <a:r>
                  <a:rPr lang="en-US" sz="3200" dirty="0" smtClean="0"/>
                  <a:t>size</a:t>
                </a:r>
                <a:r>
                  <a:rPr lang="en-US" sz="320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smtClean="0">
                    <a:solidFill>
                      <a:srgbClr val="FF0000"/>
                    </a:solidFill>
                  </a:rPr>
                  <a:t>×6</a:t>
                </a:r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200" smtClean="0"/>
                  <a:t> Gauge </a:t>
                </a:r>
                <a:r>
                  <a:rPr lang="en-US" sz="3200" dirty="0" smtClean="0"/>
                  <a:t>coupling </a:t>
                </a:r>
                <a:r>
                  <a:rPr lang="el-GR" sz="3200" dirty="0" smtClean="0"/>
                  <a:t>β</a:t>
                </a:r>
                <a:r>
                  <a:rPr lang="en-US" sz="3200" dirty="0" smtClean="0"/>
                  <a:t>=7.5 … 8.3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200" smtClean="0"/>
                  <a:t> Pion </a:t>
                </a:r>
                <a:r>
                  <a:rPr lang="en-US" sz="3200" dirty="0" smtClean="0"/>
                  <a:t>mass: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~500 </a:t>
                </a:r>
                <a:r>
                  <a:rPr lang="en-US" sz="3200" b="1" dirty="0" err="1" smtClean="0">
                    <a:solidFill>
                      <a:srgbClr val="FF0000"/>
                    </a:solidFill>
                  </a:rPr>
                  <a:t>MeV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smtClean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smtClean="0">
                    <a:solidFill>
                      <a:srgbClr val="FF0000"/>
                    </a:solidFill>
                  </a:rPr>
                  <a:t>×24</a:t>
                </a:r>
                <a:r>
                  <a:rPr lang="en-US" sz="3200" smtClean="0"/>
                  <a:t>  </a:t>
                </a:r>
                <a:r>
                  <a:rPr lang="en-US" sz="3200" dirty="0" smtClean="0"/>
                  <a:t>lattice and </a:t>
                </a:r>
                <a:r>
                  <a:rPr lang="el-GR" sz="3200" dirty="0" smtClean="0"/>
                  <a:t>β</a:t>
                </a:r>
                <a:r>
                  <a:rPr lang="en-US" sz="3200" dirty="0" smtClean="0"/>
                  <a:t>=8.1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200" smtClean="0"/>
                  <a:t> Hermitian </a:t>
                </a:r>
                <a:r>
                  <a:rPr lang="en-US" sz="3200" dirty="0" smtClean="0"/>
                  <a:t>overlap operator:</a:t>
                </a:r>
                <a:endParaRPr lang="de-DE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9144000" cy="5151025"/>
              </a:xfrm>
              <a:prstGeom prst="rect">
                <a:avLst/>
              </a:prstGeom>
              <a:blipFill rotWithShape="1">
                <a:blip r:embed="rId2"/>
                <a:stretch>
                  <a:fillRect l="-1667" t="-2249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430"/>
            <a:ext cx="8784976" cy="49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Shift of eigenvalue density with zero magnetic field</a:t>
            </a:r>
            <a:endParaRPr lang="ru-RU" sz="40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439"/>
            <a:ext cx="9143999" cy="55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3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5553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			</a:t>
                </a:r>
                <a:r>
                  <a:rPr lang="en-US" sz="4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Algorithm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4400" b="1" smtClean="0"/>
                  <a:t>  Supports </a:t>
                </a:r>
                <a:r>
                  <a:rPr lang="en-US" sz="4400" b="1" dirty="0" smtClean="0"/>
                  <a:t>topological tunneling between topological sectors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4400" b="1" smtClean="0"/>
                  <a:t>  Reduces autocorrelation length of topological charge</a:t>
                </a:r>
                <a:endParaRPr lang="en-US" sz="4400" b="1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4400" b="1" smtClean="0"/>
                  <a:t>  Disadvantage</a:t>
                </a:r>
                <a:r>
                  <a:rPr lang="en-US" sz="4400" b="1" dirty="0" smtClean="0"/>
                  <a:t>: density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4400" b="1" smtClean="0"/>
                  <a:t> </a:t>
                </a:r>
                <a:r>
                  <a:rPr lang="en-US" sz="4400" b="1" dirty="0" err="1" smtClean="0"/>
                  <a:t>eigenvalues</a:t>
                </a:r>
                <a:r>
                  <a:rPr lang="en-US" sz="4400" b="1" dirty="0" smtClean="0"/>
                  <a:t> near zero increases with the physical volume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553764"/>
              </a:xfrm>
              <a:prstGeom prst="rect">
                <a:avLst/>
              </a:prstGeom>
              <a:blipFill rotWithShape="1">
                <a:blip r:embed="rId3"/>
                <a:stretch>
                  <a:fillRect l="-2667" t="-2305" r="-3067" b="-42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9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149"/>
            <a:ext cx="9144000" cy="553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topological charge in confinement regime</a:t>
            </a:r>
            <a:endParaRPr lang="de-D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76261"/>
              </p:ext>
            </p:extLst>
          </p:nvPr>
        </p:nvGraphicFramePr>
        <p:xfrm>
          <a:off x="395536" y="1484784"/>
          <a:ext cx="8352928" cy="4522674"/>
        </p:xfrm>
        <a:graphic>
          <a:graphicData uri="http://schemas.openxmlformats.org/drawingml/2006/table">
            <a:tbl>
              <a:tblPr firstRow="1" firstCol="1" bandRow="1"/>
              <a:tblGrid>
                <a:gridCol w="1448050"/>
                <a:gridCol w="3592509"/>
                <a:gridCol w="3312369"/>
              </a:tblGrid>
              <a:tr h="1032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B, β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 (T~Tc,T=220MeV)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8.3 (T&gt;Tc,T=280MeV)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302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1333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443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378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762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774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778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0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statistics with non-zero magnetic field: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535</TotalTime>
  <Words>462</Words>
  <Application>Microsoft Office PowerPoint</Application>
  <PresentationFormat>Экран (4:3)</PresentationFormat>
  <Paragraphs>102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  Deconfinement transition in two-flavour lattice QCD with dynamical overlap fermions in an external magnetic field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Deconfinement transition in two-flavour lattice QCD with dynamical overlap fermions in an external magnetic field</dc:title>
  <dc:creator>Oleg</dc:creator>
  <cp:lastModifiedBy>Олег</cp:lastModifiedBy>
  <cp:revision>517</cp:revision>
  <dcterms:created xsi:type="dcterms:W3CDTF">2014-05-15T10:31:33Z</dcterms:created>
  <dcterms:modified xsi:type="dcterms:W3CDTF">2014-06-27T15:41:50Z</dcterms:modified>
</cp:coreProperties>
</file>