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0"/>
  </p:notesMasterIdLst>
  <p:sldIdLst>
    <p:sldId id="256" r:id="rId2"/>
    <p:sldId id="319" r:id="rId3"/>
    <p:sldId id="267" r:id="rId4"/>
    <p:sldId id="320" r:id="rId5"/>
    <p:sldId id="307" r:id="rId6"/>
    <p:sldId id="314" r:id="rId7"/>
    <p:sldId id="301" r:id="rId8"/>
    <p:sldId id="315" r:id="rId9"/>
    <p:sldId id="317" r:id="rId10"/>
    <p:sldId id="295" r:id="rId11"/>
    <p:sldId id="313" r:id="rId12"/>
    <p:sldId id="311" r:id="rId13"/>
    <p:sldId id="297" r:id="rId14"/>
    <p:sldId id="304" r:id="rId15"/>
    <p:sldId id="312" r:id="rId16"/>
    <p:sldId id="309" r:id="rId17"/>
    <p:sldId id="284" r:id="rId18"/>
    <p:sldId id="31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43" autoAdjust="0"/>
  </p:normalViewPr>
  <p:slideViewPr>
    <p:cSldViewPr>
      <p:cViewPr varScale="1">
        <p:scale>
          <a:sx n="77" d="100"/>
          <a:sy n="77" d="100"/>
        </p:scale>
        <p:origin x="12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367AC-84A9-4DCF-B4A2-69C06EBE564F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10711-7F3A-475B-B05F-21E84A93C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0711-7F3A-475B-B05F-21E84A93C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0711-7F3A-475B-B05F-21E84A93C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6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the interaction</a:t>
            </a:r>
            <a:r>
              <a:rPr lang="en-US" baseline="0" dirty="0" smtClean="0"/>
              <a:t> 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0711-7F3A-475B-B05F-21E84A93C5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 massless theory  for infinite V there are singularities.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0711-7F3A-475B-B05F-21E84A93C5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0711-7F3A-475B-B05F-21E84A93C5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3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0711-7F3A-475B-B05F-21E84A93C5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9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new slide with 2</a:t>
            </a:r>
            <a:r>
              <a:rPr lang="en-US" baseline="0" dirty="0" smtClean="0"/>
              <a:t> figs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0711-7F3A-475B-B05F-21E84A93C5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7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10711-7F3A-475B-B05F-21E84A93C5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5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93DF-D16B-4855-B5BB-F127043D65D9}" type="datetime1">
              <a:rPr lang="en-US" smtClean="0"/>
              <a:t>6/27/2014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7A53-782A-420F-90E2-F1BEEA6598A6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BE-3D39-4C6B-AC6A-6FE63EF43988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DF90-19F5-4B1B-9C15-64FD0DA4EE2B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4CE7-6D8A-4ADE-A5E1-2E40CA6ED6C4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00F5-8D1A-4DA7-ABEF-6E9953E8D4DD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4818-E100-4A23-8E5E-9B87CE18627E}" type="datetime1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8A70-6466-4FAC-9AED-CD8FEA8FDAF0}" type="datetime1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14A0-CB93-4FE8-96FD-8146DFA0ABC7}" type="datetime1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48B5-B521-4703-AD61-2B6EB926768A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43BD-193C-483B-8A09-1A5D0A0D7DBA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68C8CC-C800-4436-A0E1-A31DE93FC040}" type="datetime1">
              <a:rPr lang="en-US" smtClean="0"/>
              <a:t>6/27/2014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7D580D-EB3B-41DD-9C62-5F716C9B521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05200"/>
            <a:ext cx="7778496" cy="1600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800" dirty="0" err="1" smtClean="0"/>
              <a:t>Venkitesh</a:t>
            </a:r>
            <a:r>
              <a:rPr lang="en-US" sz="2800" dirty="0" smtClean="0"/>
              <a:t> </a:t>
            </a:r>
            <a:r>
              <a:rPr lang="en-US" sz="2800" dirty="0" err="1" smtClean="0"/>
              <a:t>Ayyar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Shailesh</a:t>
            </a:r>
            <a:r>
              <a:rPr lang="en-US" sz="2800" dirty="0" smtClean="0"/>
              <a:t> </a:t>
            </a:r>
            <a:r>
              <a:rPr lang="en-US" sz="2800" dirty="0" err="1" smtClean="0"/>
              <a:t>Chandrasekharan</a:t>
            </a:r>
            <a:endParaRPr lang="en-US" sz="2800" dirty="0" smtClean="0"/>
          </a:p>
          <a:p>
            <a:pPr algn="ctr"/>
            <a:r>
              <a:rPr lang="en-US" sz="2800" dirty="0" smtClean="0"/>
              <a:t>Duke University</a:t>
            </a:r>
          </a:p>
          <a:p>
            <a:pPr algn="ctr"/>
            <a:r>
              <a:rPr lang="en-US" sz="2800" dirty="0" smtClean="0"/>
              <a:t>Lattice 2014 NYC, </a:t>
            </a:r>
            <a:r>
              <a:rPr lang="en-US" sz="2000" dirty="0" smtClean="0"/>
              <a:t>6/27/2014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Work supported by DOE grant #DEFG0205ER41368</a:t>
            </a:r>
          </a:p>
          <a:p>
            <a:pPr algn="ctr"/>
            <a:r>
              <a:rPr lang="en-US" sz="2000" dirty="0" smtClean="0"/>
              <a:t>Computational work done using the Open Science Grid (OSG) and local Duke cluster</a:t>
            </a:r>
            <a:r>
              <a:rPr lang="en-US" sz="1500" dirty="0" smtClean="0"/>
              <a:t>.</a:t>
            </a:r>
          </a:p>
          <a:p>
            <a:pPr algn="ctr"/>
            <a:endParaRPr lang="en-US" sz="1500" dirty="0" smtClean="0"/>
          </a:p>
          <a:p>
            <a:pPr algn="ctr"/>
            <a:endParaRPr lang="en-US" sz="15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8036" y="304800"/>
            <a:ext cx="75293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Fermion mass generation without a chiral condensate?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2"/>
    </mc:Choice>
    <mc:Fallback xmlns="">
      <p:transition spd="slow" advTm="100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884" y="1828800"/>
                <a:ext cx="5157716" cy="380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Small U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 smtClean="0"/>
                  <a:t> Irrelevant coupling </a:t>
                </a:r>
                <a:endParaRPr lang="en-US" sz="240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 smtClean="0"/>
                  <a:t> massless fermions.</a:t>
                </a:r>
              </a:p>
              <a:p>
                <a:endParaRPr lang="en-US" sz="2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For very large U </a:t>
                </a:r>
              </a:p>
              <a:p>
                <a:r>
                  <a:rPr lang="en-US" sz="2400" dirty="0" smtClean="0"/>
                  <a:t> G(t)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) 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</m:func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/>
                  <a:t> massive fermions.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Exponential decay of all </a:t>
                </a:r>
                <a:r>
                  <a:rPr lang="en-US" sz="2400" dirty="0" err="1" smtClean="0"/>
                  <a:t>correlators</a:t>
                </a:r>
                <a:r>
                  <a:rPr lang="en-US" sz="2400" dirty="0" smtClean="0"/>
                  <a:t> indicates a zero condensate at very large U.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4" y="1828800"/>
                <a:ext cx="5157716" cy="3802066"/>
              </a:xfrm>
              <a:prstGeom prst="rect">
                <a:avLst/>
              </a:prstGeom>
              <a:blipFill rotWithShape="0">
                <a:blip r:embed="rId3"/>
                <a:stretch>
                  <a:fillRect l="-1655" t="-1282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414557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Fermion Mass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743325" cy="355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14"/>
    </mc:Choice>
    <mc:Fallback xmlns="">
      <p:transition spd="slow" advTm="4791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736" y="1719153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Expectation from traditional</a:t>
            </a:r>
          </a:p>
          <a:p>
            <a:r>
              <a:rPr lang="en-US" sz="2400" dirty="0" smtClean="0"/>
              <a:t>understanding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41011" y="3329807"/>
            <a:ext cx="4010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02044" y="5855664"/>
            <a:ext cx="4010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334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seem to observe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11471" y="53297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Phase Transition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86" y="1198314"/>
            <a:ext cx="4505325" cy="2764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36083" y="3042794"/>
                <a:ext cx="579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083" y="3042794"/>
                <a:ext cx="57926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94616" y="3016692"/>
                <a:ext cx="579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616" y="3016692"/>
                <a:ext cx="57926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467309"/>
            <a:ext cx="3373846" cy="2183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93269" y="5864304"/>
                <a:ext cx="4010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269" y="5864304"/>
                <a:ext cx="40109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53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8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799" y="6265142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Susceptibility saturates indicating a zero condensate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9400" y="2739221"/>
                <a:ext cx="22480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smtClean="0"/>
                  <a:t>const.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condensate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739221"/>
                <a:ext cx="2248087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359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6359382" cy="45496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799" y="351666"/>
            <a:ext cx="579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Preliminary results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29400" y="3810000"/>
                <a:ext cx="2438400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𝑁𝑒𝑎𝑟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=0.96,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𝑔𝑟𝑜𝑤𝑠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𝑤𝑖𝑡h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810000"/>
                <a:ext cx="2438400" cy="822469"/>
              </a:xfrm>
              <a:prstGeom prst="rect">
                <a:avLst/>
              </a:prstGeom>
              <a:blipFill rotWithShape="0">
                <a:blip r:embed="rId4"/>
                <a:stretch>
                  <a:fillRect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20087" y="12954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Have used Open Science Grid (OSG) for computations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86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8805" y="655761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Results contd.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9550" y="1371600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Susceptibility reaches a maximum for intermediate 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Then decreases and then saturates.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568397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susceptibility vs  coupling U for cubical lattices </a:t>
            </a:r>
            <a:r>
              <a:rPr lang="en-US" sz="1600" smtClean="0"/>
              <a:t>of length </a:t>
            </a:r>
            <a:r>
              <a:rPr lang="en-US" sz="1600" dirty="0" smtClean="0"/>
              <a:t>8,12,16,20,24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-5687" y="358738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Instead of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5549" y="3988188"/>
            <a:ext cx="6096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405" y="1112222"/>
            <a:ext cx="4644768" cy="4157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7183" y="5044036"/>
                <a:ext cx="191379" cy="28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83" y="5044036"/>
                <a:ext cx="191379" cy="283991"/>
              </a:xfrm>
              <a:prstGeom prst="rect">
                <a:avLst/>
              </a:prstGeom>
              <a:blipFill rotWithShape="0">
                <a:blip r:embed="rId3"/>
                <a:stretch>
                  <a:fillRect l="-25806" r="-3225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68494" y="6553996"/>
                <a:ext cx="4055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94" y="6553996"/>
                <a:ext cx="4055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57349" y="4583174"/>
                <a:ext cx="459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49" y="4583174"/>
                <a:ext cx="45986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698" y="3988188"/>
            <a:ext cx="2174902" cy="26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25"/>
    </mc:Choice>
    <mc:Fallback xmlns="">
      <p:transition spd="slow" advTm="3902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4200" y="5097088"/>
                <a:ext cx="3396018" cy="47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Plot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/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097088"/>
                <a:ext cx="3396018" cy="471796"/>
              </a:xfrm>
              <a:prstGeom prst="rect">
                <a:avLst/>
              </a:prstGeom>
              <a:blipFill rotWithShape="0">
                <a:blip r:embed="rId2"/>
                <a:stretch>
                  <a:fillRect l="-161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273982"/>
                <a:ext cx="7772400" cy="827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For a second order transition we expect : 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73982"/>
                <a:ext cx="7772400" cy="827727"/>
              </a:xfrm>
              <a:prstGeom prst="rect">
                <a:avLst/>
              </a:prstGeom>
              <a:blipFill rotWithShape="0">
                <a:blip r:embed="rId4"/>
                <a:stretch>
                  <a:fillRect l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43000" y="609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Evidence that </a:t>
            </a:r>
            <a:r>
              <a:rPr lang="en-US" sz="2400" dirty="0" err="1" smtClean="0"/>
              <a:t>Uc</a:t>
            </a:r>
            <a:r>
              <a:rPr lang="en-US" sz="2400" dirty="0" smtClean="0"/>
              <a:t> is a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 critical point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11" y="1742998"/>
            <a:ext cx="7890601" cy="3293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09600" y="5639758"/>
                <a:ext cx="6934200" cy="1051554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/>
                  <a:buNone/>
                </a:pPr>
                <a:r>
                  <a:rPr lang="en-US" sz="2000" dirty="0" smtClean="0"/>
                  <a:t>Preliminary calc. of Critical exponents :</a:t>
                </a:r>
              </a:p>
              <a:p>
                <a:pPr marL="0" indent="0"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=0.878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1.21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=0.958 (2)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39758"/>
                <a:ext cx="6934200" cy="1051554"/>
              </a:xfrm>
              <a:prstGeom prst="rect">
                <a:avLst/>
              </a:prstGeom>
              <a:blipFill rotWithShape="0">
                <a:blip r:embed="rId6"/>
                <a:stretch>
                  <a:fillRect l="-879" t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3"/>
          <p:cNvSpPr txBox="1">
            <a:spLocks/>
          </p:cNvSpPr>
          <p:nvPr/>
        </p:nvSpPr>
        <p:spPr>
          <a:xfrm>
            <a:off x="8077200" y="65087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7D580D-EB3B-41DD-9C62-5F716C9B521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39211" y="5508734"/>
            <a:ext cx="201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Errors too small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"/>
    </mc:Choice>
    <mc:Fallback xmlns="">
      <p:transition spd="slow" advTm="114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8266" y="81231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Caveats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do </a:t>
            </a:r>
            <a:r>
              <a:rPr lang="en-US" dirty="0" smtClean="0"/>
              <a:t>observe some rare large fluctuations </a:t>
            </a:r>
            <a:r>
              <a:rPr lang="en-US" dirty="0"/>
              <a:t>in data for large U</a:t>
            </a:r>
            <a:r>
              <a:rPr lang="en-US" dirty="0" smtClean="0"/>
              <a:t>. Are these statistically significant ?</a:t>
            </a:r>
          </a:p>
          <a:p>
            <a:r>
              <a:rPr lang="en-US" dirty="0" smtClean="0"/>
              <a:t>Results using two very different Monte-Carlo algorithms seem to give consistent results.</a:t>
            </a:r>
          </a:p>
          <a:p>
            <a:r>
              <a:rPr lang="en-US" dirty="0" smtClean="0"/>
              <a:t>Considering the unconventional nature of the result, we are trying to develop another algorithm that gives results without fluctuations.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5490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Conclusions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found a lattice model in 3D, in which fermions acquire a mass at large couplings, but without a fermion bilinear condensate.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Possibly no spontaneous symmetry breaking ?</a:t>
            </a:r>
          </a:p>
          <a:p>
            <a:r>
              <a:rPr lang="en-US" dirty="0" smtClean="0"/>
              <a:t>The transition from massless to massive phase seems second order. If true, we could have an interesting 3D continuum field theory.</a:t>
            </a:r>
          </a:p>
          <a:p>
            <a:r>
              <a:rPr lang="en-US" dirty="0" smtClean="0"/>
              <a:t>Similar result in 4D could be exciting for particle physics.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8124" y="2967335"/>
            <a:ext cx="44277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7D580D-EB3B-41DD-9C62-5F716C9B52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"/>
    </mc:Choice>
    <mc:Fallback xmlns="">
      <p:transition spd="slow" advTm="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27206"/>
            <a:ext cx="861285" cy="1196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652028"/>
            <a:ext cx="2286000" cy="1131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" y="1611685"/>
            <a:ext cx="2226564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3301423"/>
                <a:ext cx="3694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invariant under SU(4)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301423"/>
                <a:ext cx="3694072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89100" y="904735"/>
                <a:ext cx="22610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can be written as :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00" y="904735"/>
                <a:ext cx="226100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54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5748" y="4544860"/>
            <a:ext cx="168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every site,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41" y="4415201"/>
            <a:ext cx="1917383" cy="628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0" y="4513545"/>
                <a:ext cx="2730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invariant </a:t>
                </a:r>
                <a:r>
                  <a:rPr lang="en-US" dirty="0"/>
                  <a:t>under SU(4)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13545"/>
                <a:ext cx="2730556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05000" y="5638800"/>
            <a:ext cx="467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 the SU(4) symmetry is preserved by the interaction.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9100" y="533400"/>
            <a:ext cx="307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16677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224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619" y="4126726"/>
            <a:ext cx="4038600" cy="13945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/>
              <a:t>Conventionally by Spontaneous Symmetry </a:t>
            </a:r>
            <a:r>
              <a:rPr lang="en-US" sz="2400" dirty="0" smtClean="0"/>
              <a:t>Breaking signaled through </a:t>
            </a:r>
            <a:r>
              <a:rPr lang="en-US" sz="2400" dirty="0"/>
              <a:t>a non-zero chiral condensate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6238" y="4105849"/>
            <a:ext cx="4038600" cy="990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Can we achieve fermion mass generation without a chiral condensate 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31290" y="5584773"/>
            <a:ext cx="3598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a lattice model in 3D in which a 4 fermion interaction makes this is possible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210846" y="1752600"/>
                <a:ext cx="8645064" cy="52705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§"/>
                </a:pPr>
                <a:r>
                  <a:rPr lang="en-US" sz="2800" dirty="0" smtClean="0"/>
                  <a:t>Symmetries can forbid the inclusion of mass terms.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800" dirty="0" smtClean="0"/>
                  <a:t>Chiral symmetries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800" dirty="0" smtClean="0"/>
                  <a:t> massless fermions.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800" dirty="0" smtClean="0"/>
                  <a:t> Can interactions that preserve these symmetries generate fermion masses dynamically ?</a:t>
                </a:r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6" y="1752600"/>
                <a:ext cx="8645064" cy="5270500"/>
              </a:xfrm>
              <a:prstGeom prst="rect">
                <a:avLst/>
              </a:prstGeom>
              <a:blipFill rotWithShape="0">
                <a:blip r:embed="rId2"/>
                <a:stretch>
                  <a:fillRect l="-112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019800" y="5193590"/>
            <a:ext cx="0" cy="468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6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Lattice model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7D580D-EB3B-41DD-9C62-5F716C9B5210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9747" y="1371600"/>
                <a:ext cx="6147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Staggered fermion action for two flavors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in </a:t>
                </a:r>
                <a:r>
                  <a:rPr lang="en-US" dirty="0"/>
                  <a:t>3</a:t>
                </a:r>
                <a:r>
                  <a:rPr lang="en-US" dirty="0" smtClean="0"/>
                  <a:t>D :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47" y="1371600"/>
                <a:ext cx="614725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9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5628" y="3128768"/>
            <a:ext cx="82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where,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77334" y="1447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fields are </a:t>
            </a:r>
            <a:r>
              <a:rPr lang="en-US" dirty="0" err="1" smtClean="0"/>
              <a:t>Grassmann</a:t>
            </a:r>
            <a:r>
              <a:rPr lang="en-US" dirty="0" smtClean="0"/>
              <a:t> fields.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976" y="4624386"/>
            <a:ext cx="386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Four-fermion Interaction 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760" y="5697326"/>
            <a:ext cx="782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addition to the usual discrete space-time symmetries*, the action has a continuous SU(4) symmetry.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9234" y="2465864"/>
            <a:ext cx="177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similarity to the Dirac Action !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7" y="1917356"/>
            <a:ext cx="6044853" cy="8291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49" y="3129882"/>
            <a:ext cx="4930658" cy="7562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07" y="3980131"/>
            <a:ext cx="4074732" cy="482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976" y="6340899"/>
            <a:ext cx="83705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Maarten F.L. </a:t>
            </a:r>
            <a:r>
              <a:rPr lang="en-US" sz="1050" dirty="0" err="1"/>
              <a:t>Golterman</a:t>
            </a:r>
            <a:r>
              <a:rPr lang="en-US" sz="1050" dirty="0"/>
              <a:t> and Jan </a:t>
            </a:r>
            <a:r>
              <a:rPr lang="en-US" sz="1050" dirty="0" err="1"/>
              <a:t>Smit</a:t>
            </a:r>
            <a:r>
              <a:rPr lang="en-US" sz="1050" dirty="0"/>
              <a:t>. </a:t>
            </a:r>
            <a:r>
              <a:rPr lang="en-US" sz="1050" dirty="0" err="1"/>
              <a:t>Selfenergy</a:t>
            </a:r>
            <a:r>
              <a:rPr lang="en-US" sz="1050" dirty="0"/>
              <a:t> and Flavor Interpretation of </a:t>
            </a:r>
            <a:r>
              <a:rPr lang="en-US" sz="1050" dirty="0" smtClean="0"/>
              <a:t>Staggered Fermions</a:t>
            </a:r>
            <a:r>
              <a:rPr lang="en-US" sz="1050" dirty="0"/>
              <a:t>. </a:t>
            </a:r>
            <a:r>
              <a:rPr lang="en-US" sz="1050" dirty="0" err="1"/>
              <a:t>Nucl.Phys</a:t>
            </a:r>
            <a:r>
              <a:rPr lang="en-US" sz="1050" dirty="0"/>
              <a:t>., B245:61, 1984.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73" y="4630390"/>
            <a:ext cx="4876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3"/>
    </mc:Choice>
    <mc:Fallback xmlns="">
      <p:transition spd="slow" advTm="2900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839" y="3539513"/>
            <a:ext cx="4085573" cy="2649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255" y="1752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four-fermion interactions, we </a:t>
            </a:r>
            <a:r>
              <a:rPr lang="en-US" dirty="0" smtClean="0"/>
              <a:t>expect*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932" y="770633"/>
            <a:ext cx="3102868" cy="1963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66564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get 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8" idx="3"/>
          </p:cNvCxnSpPr>
          <p:nvPr/>
        </p:nvCxnSpPr>
        <p:spPr>
          <a:xfrm>
            <a:off x="1524000" y="485031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63655" y="2075765"/>
            <a:ext cx="10845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9226" y="6314058"/>
            <a:ext cx="624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*NPB388</a:t>
            </a:r>
            <a:r>
              <a:rPr lang="da-DK" sz="1100" dirty="0"/>
              <a:t>, 1992, page 243 Bock, De and Smit</a:t>
            </a:r>
            <a:r>
              <a:rPr lang="da-DK" sz="1100" dirty="0"/>
              <a:t/>
            </a:r>
            <a:br>
              <a:rPr lang="da-DK" sz="1100" dirty="0"/>
            </a:br>
            <a:r>
              <a:rPr lang="da-DK" sz="1100" dirty="0" smtClean="0"/>
              <a:t>*NPB344</a:t>
            </a:r>
            <a:r>
              <a:rPr lang="da-DK" sz="1100" dirty="0"/>
              <a:t>, 1990, page 207 Bock et. al.,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088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85" y="278572"/>
            <a:ext cx="8229600" cy="8644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*The Fermion Bag approach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7D580D-EB3B-41DD-9C62-5F716C9B5210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9257" y="4553524"/>
                <a:ext cx="260353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 smtClean="0"/>
                  <a:t>Assigning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 smtClean="0"/>
                  <a:t>= 0 or 1 to each lattice site</a:t>
                </a:r>
              </a:p>
              <a:p>
                <a:pPr algn="ctr"/>
                <a:endParaRPr lang="en-US" sz="16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/>
                  <a:t>= 0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1600" b="1" i="1">
                        <a:latin typeface="Cambria Math"/>
                      </a:rPr>
                      <m:t>𝒇𝒓𝒆𝒆</m:t>
                    </m:r>
                    <m:r>
                      <a:rPr lang="en-US" sz="1600" b="1" i="1">
                        <a:latin typeface="Cambria Math"/>
                      </a:rPr>
                      <m:t> </m:t>
                    </m:r>
                    <m:r>
                      <a:rPr lang="en-US" sz="1600" b="1" i="1">
                        <a:latin typeface="Cambria Math"/>
                      </a:rPr>
                      <m:t>𝒔𝒊𝒕𝒆𝒔</m:t>
                    </m:r>
                    <m:r>
                      <a:rPr lang="en-US" sz="1600" b="1" i="1">
                        <a:latin typeface="Cambria Math"/>
                      </a:rPr>
                      <m:t> </m:t>
                    </m:r>
                  </m:oMath>
                </a14:m>
                <a:endParaRPr lang="en-US" sz="1600" b="1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nor/>
                      </m:rPr>
                      <a:rPr lang="en-US" sz="1600" dirty="0"/>
                      <m:t>=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𝒎𝒐𝒏𝒐𝒎𝒆𝒓𝒔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257" y="4553524"/>
                <a:ext cx="2603533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1405" t="-138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059" y="6290588"/>
            <a:ext cx="88346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*</a:t>
            </a:r>
            <a:r>
              <a:rPr lang="en-US" sz="1100" dirty="0" smtClean="0"/>
              <a:t>S </a:t>
            </a:r>
            <a:r>
              <a:rPr lang="en-US" sz="1100" dirty="0" err="1"/>
              <a:t>Chandrasekharan</a:t>
            </a:r>
            <a:r>
              <a:rPr lang="en-US" sz="1100" dirty="0"/>
              <a:t> and </a:t>
            </a:r>
            <a:r>
              <a:rPr lang="en-US" sz="1100" dirty="0" err="1"/>
              <a:t>Anyi</a:t>
            </a:r>
            <a:r>
              <a:rPr lang="en-US" sz="1100" dirty="0"/>
              <a:t> Li. The generalized fermion-bag approach. </a:t>
            </a:r>
            <a:r>
              <a:rPr lang="en-US" sz="1100" dirty="0" err="1" smtClean="0"/>
              <a:t>Procd</a:t>
            </a:r>
            <a:r>
              <a:rPr lang="en-US" sz="1100" dirty="0" smtClean="0"/>
              <a:t> </a:t>
            </a:r>
            <a:r>
              <a:rPr lang="en-US" sz="1100" dirty="0"/>
              <a:t>of </a:t>
            </a:r>
            <a:r>
              <a:rPr lang="en-US" sz="1100" dirty="0" smtClean="0"/>
              <a:t>Sc., LATTICE2011:058</a:t>
            </a:r>
            <a:r>
              <a:rPr lang="en-US" sz="1100" dirty="0"/>
              <a:t>, 2011.</a:t>
            </a:r>
          </a:p>
          <a:p>
            <a:r>
              <a:rPr lang="en-US" sz="1100" dirty="0" err="1"/>
              <a:t>Shailesh</a:t>
            </a:r>
            <a:r>
              <a:rPr lang="en-US" sz="1100" dirty="0"/>
              <a:t> </a:t>
            </a:r>
            <a:r>
              <a:rPr lang="en-US" sz="1100" dirty="0" err="1"/>
              <a:t>Chandrasekharan</a:t>
            </a:r>
            <a:r>
              <a:rPr lang="en-US" sz="1100" dirty="0"/>
              <a:t>. The Fermion bag approach to lattice </a:t>
            </a:r>
            <a:r>
              <a:rPr lang="en-US" sz="1100" dirty="0" smtClean="0"/>
              <a:t>field </a:t>
            </a:r>
            <a:r>
              <a:rPr lang="en-US" sz="1100" dirty="0"/>
              <a:t>theories. </a:t>
            </a:r>
            <a:r>
              <a:rPr lang="en-US" sz="1100" dirty="0" smtClean="0"/>
              <a:t>PRD 82:025007, 2010</a:t>
            </a:r>
            <a:r>
              <a:rPr lang="en-US" sz="11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256" y="838203"/>
            <a:ext cx="2794743" cy="2892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5667" y="3938722"/>
            <a:ext cx="283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Fermion Bag configuration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6" y="4774763"/>
            <a:ext cx="5774654" cy="695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3" y="1403396"/>
            <a:ext cx="6067654" cy="9015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7" y="2626273"/>
            <a:ext cx="5155123" cy="8926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3" y="3730515"/>
            <a:ext cx="5706390" cy="71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6"/>
    </mc:Choice>
    <mc:Fallback xmlns="">
      <p:transition spd="slow" advTm="6502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Weak coupling limit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51" y="847746"/>
            <a:ext cx="2394343" cy="224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76663" y="2561142"/>
                <a:ext cx="20145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   </m:t>
                    </m:r>
                    <m:r>
                      <a:rPr lang="en-US" sz="1600" b="0" i="1" smtClean="0">
                        <a:latin typeface="Cambria Math"/>
                      </a:rPr>
                      <m:t>𝑘𝑥𝑘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matrix of propagators.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63" y="2561142"/>
                <a:ext cx="2014537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818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1463" y="3264194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Strong coupling limit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19" y="3261050"/>
            <a:ext cx="2492665" cy="250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6663" y="4448634"/>
                <a:ext cx="20145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is a</a:t>
                </a:r>
              </a:p>
              <a:p>
                <a:r>
                  <a:rPr lang="en-US" sz="1600" dirty="0" smtClean="0"/>
                  <a:t> (V-k) x (V-k) matrix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63" y="4448634"/>
                <a:ext cx="2014537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3125" r="-272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1463" y="575618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show that each determinant can be expressed as a square of smaller determinants.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3830154"/>
            <a:ext cx="4125262" cy="618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4" y="1687040"/>
            <a:ext cx="5166921" cy="59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95300" y="838200"/>
                <a:ext cx="8305800" cy="55168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 smtClean="0"/>
                  <a:t>Extracting the condensate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5300" y="838200"/>
                <a:ext cx="8305800" cy="551688"/>
              </a:xfrm>
              <a:blipFill rotWithShape="0">
                <a:blip r:embed="rId3"/>
                <a:stretch>
                  <a:fillRect t="-10000" b="-4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7D580D-EB3B-41DD-9C62-5F716C9B5210}" type="slidenum">
              <a:rPr lang="en-US" smtClean="0"/>
              <a:t>7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962400" cy="99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819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massless fermions, we can instead compute the </a:t>
            </a:r>
            <a:r>
              <a:rPr lang="en-US" dirty="0" err="1" smtClean="0"/>
              <a:t>bosonic</a:t>
            </a:r>
            <a:r>
              <a:rPr lang="en-US" dirty="0"/>
              <a:t> </a:t>
            </a:r>
            <a:r>
              <a:rPr lang="en-US" dirty="0" smtClean="0"/>
              <a:t>susceptibility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5578" y="1828800"/>
                <a:ext cx="2133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sz="2400" dirty="0" smtClean="0"/>
                  <a:t> is usually defined as: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8" y="1828800"/>
                <a:ext cx="213360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428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0778" y="3512771"/>
                <a:ext cx="4876800" cy="1029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78" y="3512771"/>
                <a:ext cx="4876800" cy="10297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31808" y="4802953"/>
                <a:ext cx="6432784" cy="637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+ constant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08" y="4802953"/>
                <a:ext cx="6432784" cy="637290"/>
              </a:xfrm>
              <a:prstGeom prst="rect">
                <a:avLst/>
              </a:prstGeom>
              <a:blipFill rotWithShape="0">
                <a:blip r:embed="rId7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2152" y="5700656"/>
                <a:ext cx="5866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smtClean="0"/>
                  <a:t>const.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condensate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52" y="5700656"/>
                <a:ext cx="586654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0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1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93"/>
    </mc:Choice>
    <mc:Fallback xmlns="">
      <p:transition spd="slow" advTm="3999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2" y="2796116"/>
            <a:ext cx="3118107" cy="269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65013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for a path of free sites connecting 0 &amp; t for a non-zero </a:t>
            </a:r>
            <a:r>
              <a:rPr lang="en-US" dirty="0" err="1" smtClean="0"/>
              <a:t>correlator</a:t>
            </a:r>
            <a:r>
              <a:rPr lang="en-US" dirty="0" smtClean="0"/>
              <a:t>  G(</a:t>
            </a:r>
            <a:r>
              <a:rPr lang="en-US" dirty="0" err="1" smtClean="0"/>
              <a:t>x,y</a:t>
            </a:r>
            <a:r>
              <a:rPr lang="en-US" dirty="0" smtClean="0"/>
              <a:t>) !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42757" y="3324678"/>
          <a:ext cx="2514600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650"/>
                <a:gridCol w="628650"/>
                <a:gridCol w="628650"/>
                <a:gridCol w="62865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Left Bracket 11"/>
          <p:cNvSpPr/>
          <p:nvPr/>
        </p:nvSpPr>
        <p:spPr>
          <a:xfrm>
            <a:off x="4533900" y="3210378"/>
            <a:ext cx="76200" cy="2286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/>
          <p:cNvSpPr/>
          <p:nvPr/>
        </p:nvSpPr>
        <p:spPr>
          <a:xfrm>
            <a:off x="7162800" y="3210378"/>
            <a:ext cx="76200" cy="23622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70400" y="2796116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are block diagonal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2796116"/>
                <a:ext cx="365760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7930" y="1534368"/>
            <a:ext cx="7065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W can be written in terms of bags in block diagonal form.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Can show that the </a:t>
            </a:r>
            <a:r>
              <a:rPr lang="en-US" sz="1600" dirty="0" err="1" smtClean="0"/>
              <a:t>correlator</a:t>
            </a:r>
            <a:r>
              <a:rPr lang="en-US" sz="1600" dirty="0" smtClean="0"/>
              <a:t> is zero unless x and y belong to the same bag.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979428"/>
            <a:ext cx="6086475" cy="95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799" y="48562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Fermionic</a:t>
            </a:r>
            <a:r>
              <a:rPr lang="en-US" sz="2400" dirty="0" smtClean="0"/>
              <a:t> </a:t>
            </a:r>
            <a:r>
              <a:rPr lang="en-US" sz="2400" dirty="0" err="1" smtClean="0"/>
              <a:t>correlator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74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580D-EB3B-41DD-9C62-5F716C9B5210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7355"/>
            <a:ext cx="8134350" cy="952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858" y="2536860"/>
                <a:ext cx="6172200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Since, for a non-zero determinant, </a:t>
                </a:r>
              </a:p>
              <a:p>
                <a:r>
                  <a:rPr lang="en-US" dirty="0" smtClean="0"/>
                  <a:t>Number of even sites = Number of odd sites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  Can show that, 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𝐷𝑒𝑡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 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   and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𝐷𝑒𝑡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 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58" y="2536860"/>
                <a:ext cx="6172200" cy="2769989"/>
              </a:xfrm>
              <a:prstGeom prst="rect">
                <a:avLst/>
              </a:prstGeom>
              <a:blipFill rotWithShape="0">
                <a:blip r:embed="rId3"/>
                <a:stretch>
                  <a:fillRect l="-889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79121" y="5454187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two flavors ensure :</a:t>
            </a:r>
          </a:p>
          <a:p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/>
              <a:t>for a path of free sites connecting 0 &amp; t for a non-zero </a:t>
            </a:r>
            <a:r>
              <a:rPr lang="en-US" dirty="0" err="1"/>
              <a:t>correlator</a:t>
            </a:r>
            <a:r>
              <a:rPr lang="en-US" dirty="0"/>
              <a:t>  G(0,t) 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98" y="2971800"/>
            <a:ext cx="2870375" cy="248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57035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Bosonic</a:t>
            </a:r>
            <a:r>
              <a:rPr lang="en-US" sz="2400" dirty="0" smtClean="0"/>
              <a:t> </a:t>
            </a:r>
            <a:r>
              <a:rPr lang="en-US" sz="2400" dirty="0" err="1" smtClean="0"/>
              <a:t>correlator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8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6008</TotalTime>
  <Words>731</Words>
  <Application>Microsoft Office PowerPoint</Application>
  <PresentationFormat>On-screen Show (4:3)</PresentationFormat>
  <Paragraphs>164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Constantia</vt:lpstr>
      <vt:lpstr>Wingdings</vt:lpstr>
      <vt:lpstr>Wingdings 2</vt:lpstr>
      <vt:lpstr>Flow</vt:lpstr>
      <vt:lpstr>PowerPoint Presentation</vt:lpstr>
      <vt:lpstr>Introduction</vt:lpstr>
      <vt:lpstr>Our Lattice model </vt:lpstr>
      <vt:lpstr>PowerPoint Presentation</vt:lpstr>
      <vt:lpstr>*The Fermion Bag approach</vt:lpstr>
      <vt:lpstr>PowerPoint Presentation</vt:lpstr>
      <vt:lpstr>Extracting the condensate 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Caveats </vt:lpstr>
      <vt:lpstr>Conclusions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Fermion mass generation without Spontaneous Symmetry Breaking ?</dc:title>
  <dc:creator>Ambulocetous</dc:creator>
  <cp:lastModifiedBy>Indricotherium</cp:lastModifiedBy>
  <cp:revision>536</cp:revision>
  <dcterms:created xsi:type="dcterms:W3CDTF">2013-03-15T02:37:30Z</dcterms:created>
  <dcterms:modified xsi:type="dcterms:W3CDTF">2014-06-27T14:22:45Z</dcterms:modified>
</cp:coreProperties>
</file>