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67" r:id="rId4"/>
    <p:sldId id="304" r:id="rId5"/>
    <p:sldId id="271" r:id="rId6"/>
    <p:sldId id="275" r:id="rId7"/>
    <p:sldId id="306" r:id="rId8"/>
    <p:sldId id="278" r:id="rId9"/>
    <p:sldId id="274" r:id="rId10"/>
    <p:sldId id="273" r:id="rId11"/>
    <p:sldId id="283" r:id="rId12"/>
    <p:sldId id="286" r:id="rId13"/>
    <p:sldId id="285" r:id="rId14"/>
    <p:sldId id="288" r:id="rId15"/>
    <p:sldId id="279" r:id="rId16"/>
    <p:sldId id="291" r:id="rId17"/>
    <p:sldId id="292" r:id="rId18"/>
    <p:sldId id="293" r:id="rId19"/>
    <p:sldId id="294" r:id="rId20"/>
    <p:sldId id="309" r:id="rId2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24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SNL_Mot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6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03737" y="6264797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0353" y="6375406"/>
            <a:ext cx="3761580" cy="38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7037DA52-CCEE-4D06-8BB4-E86CA4A6BF98}" type="datetimeFigureOut">
              <a:rPr lang="en-US" smtClean="0"/>
              <a:t>8/4/2014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E5A8676C-B2CF-4C93-8C67-C0DCAB7D9AF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rectives.doe.gov/directives/441.1-EGuide-10/vie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7772400" cy="898198"/>
          </a:xfrm>
        </p:spPr>
        <p:txBody>
          <a:bodyPr>
            <a:noAutofit/>
          </a:bodyPr>
          <a:lstStyle/>
          <a:p>
            <a:r>
              <a:rPr lang="en-US" sz="3200" dirty="0" smtClean="0"/>
              <a:t>Accelerator Safety Workshop (ASW) 2014:</a:t>
            </a:r>
            <a:br>
              <a:rPr lang="en-US" sz="3200" dirty="0" smtClean="0"/>
            </a:br>
            <a:r>
              <a:rPr lang="en-US" sz="3200" dirty="0" smtClean="0"/>
              <a:t>Implementation of DOE Order 420.2C </a:t>
            </a:r>
            <a:br>
              <a:rPr lang="en-US" sz="3200" dirty="0" smtClean="0"/>
            </a:br>
            <a:r>
              <a:rPr lang="en-US" sz="3200" dirty="0" smtClean="0"/>
              <a:t>Safety of Accelerator Facilities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151290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Timothy S. Stirrup</a:t>
            </a:r>
          </a:p>
          <a:p>
            <a:r>
              <a:rPr lang="en-US" dirty="0" smtClean="0"/>
              <a:t>Industrial Facilities Safety Basis</a:t>
            </a:r>
          </a:p>
          <a:p>
            <a:r>
              <a:rPr lang="en-US" dirty="0" smtClean="0"/>
              <a:t>Sandia National Laboratories, New Mexico</a:t>
            </a:r>
          </a:p>
          <a:p>
            <a:endParaRPr lang="en-US" dirty="0"/>
          </a:p>
          <a:p>
            <a:r>
              <a:rPr lang="en-US" dirty="0"/>
              <a:t>SAND2014-16485PE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3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3.c.[1]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Applicability Logic Step </a:t>
            </a:r>
            <a:r>
              <a:rPr lang="en-US" dirty="0" smtClean="0"/>
              <a:t>#2 (Non-Complex &amp; Local Area Impacts)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Define Non-Complex (site specific)</a:t>
            </a:r>
          </a:p>
          <a:p>
            <a:pPr lvl="2"/>
            <a:r>
              <a:rPr lang="en-US" dirty="0" smtClean="0"/>
              <a:t>Equivalent </a:t>
            </a:r>
            <a:r>
              <a:rPr lang="en-US" dirty="0"/>
              <a:t>to a device in a “single-room” or defined area with access control that can be operated by a single operator either proximate to the device or from a single control area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Define Local Area Impact (site specific)</a:t>
            </a:r>
          </a:p>
          <a:p>
            <a:pPr lvl="2"/>
            <a:r>
              <a:rPr lang="en-US" dirty="0" smtClean="0"/>
              <a:t>Area within 100 m of the facility</a:t>
            </a:r>
          </a:p>
          <a:p>
            <a:pPr lvl="2"/>
            <a:r>
              <a:rPr lang="en-US" dirty="0" smtClean="0"/>
              <a:t>Corresponds with “low hazard classification”</a:t>
            </a:r>
          </a:p>
          <a:p>
            <a:pPr lvl="2"/>
            <a:endParaRPr lang="en-US" dirty="0"/>
          </a:p>
          <a:p>
            <a:r>
              <a:rPr lang="en-US" dirty="0" smtClean="0"/>
              <a:t>3.c.[1] Exemption Applies Only If Non-Complex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Local Area Impacts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3.c.[1]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Listed Examples – Order Lists As Examples Only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3.c.[1] (a) (#1) Current </a:t>
            </a:r>
            <a:r>
              <a:rPr lang="en-US" dirty="0"/>
              <a:t>Generating Device</a:t>
            </a:r>
          </a:p>
          <a:p>
            <a:pPr lvl="2"/>
            <a:r>
              <a:rPr lang="en-US" dirty="0"/>
              <a:t>Device’s primary function is to generate electrical </a:t>
            </a:r>
            <a:r>
              <a:rPr lang="en-US" dirty="0" smtClean="0"/>
              <a:t>current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(a) (#2) Exempt RGD</a:t>
            </a:r>
          </a:p>
          <a:p>
            <a:pPr lvl="2"/>
            <a:r>
              <a:rPr lang="en-US" dirty="0"/>
              <a:t>Device is an exempt-shielded or shielded class </a:t>
            </a:r>
            <a:r>
              <a:rPr lang="en-US" b="1" dirty="0"/>
              <a:t>radiation generating device</a:t>
            </a:r>
            <a:r>
              <a:rPr lang="en-US" dirty="0"/>
              <a:t> (RGD).  An exempt-shielded or shielded class RGD may be considered as one of the following examples:</a:t>
            </a:r>
          </a:p>
          <a:p>
            <a:pPr lvl="3"/>
            <a:r>
              <a:rPr lang="en-US" dirty="0"/>
              <a:t>Inherently safe</a:t>
            </a:r>
          </a:p>
          <a:p>
            <a:pPr lvl="3"/>
            <a:r>
              <a:rPr lang="en-US" dirty="0"/>
              <a:t>Certified cabinet</a:t>
            </a:r>
          </a:p>
          <a:p>
            <a:pPr lvl="3"/>
            <a:r>
              <a:rPr lang="en-US" dirty="0"/>
              <a:t>X-ray diffraction or fluorescence analysis equipment</a:t>
            </a:r>
          </a:p>
          <a:p>
            <a:pPr lvl="3"/>
            <a:r>
              <a:rPr lang="en-US" dirty="0"/>
              <a:t>Other shielded RGD</a:t>
            </a:r>
          </a:p>
          <a:p>
            <a:pPr lvl="3"/>
            <a:r>
              <a:rPr lang="en-US" dirty="0"/>
              <a:t>Portable or mobile radiography RGD not using a radiological source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3.c.[1]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Listed Examples (cont.)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(c) (#1) X-ray &lt;10 MeV</a:t>
            </a:r>
          </a:p>
          <a:p>
            <a:pPr lvl="2"/>
            <a:r>
              <a:rPr lang="en-US" dirty="0"/>
              <a:t>Device is a single beam, </a:t>
            </a:r>
            <a:r>
              <a:rPr lang="en-US" b="1" dirty="0"/>
              <a:t>“bench-top” sized, x-ray generator</a:t>
            </a:r>
            <a:r>
              <a:rPr lang="en-US" dirty="0"/>
              <a:t>, with an accelerating potential below 10 MeV and may be operated by a single operator in accordance with American National Standards Institute (ANSI) N43.3 or other consensus standard.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(c) (#2) Neutron Generator </a:t>
            </a:r>
            <a:r>
              <a:rPr lang="en-US" dirty="0" smtClean="0"/>
              <a:t>&lt; 600 </a:t>
            </a:r>
            <a:r>
              <a:rPr lang="en-US" dirty="0" err="1"/>
              <a:t>keV</a:t>
            </a:r>
            <a:r>
              <a:rPr lang="en-US" dirty="0"/>
              <a:t> (accelerating potential)</a:t>
            </a:r>
          </a:p>
          <a:p>
            <a:pPr lvl="2"/>
            <a:r>
              <a:rPr lang="en-US" dirty="0"/>
              <a:t>Device is a </a:t>
            </a:r>
            <a:r>
              <a:rPr lang="en-US" b="1" dirty="0"/>
              <a:t>“bench-top” sized, neutron generator</a:t>
            </a:r>
            <a:r>
              <a:rPr lang="en-US" dirty="0"/>
              <a:t>, with an accelerating potential below 600 </a:t>
            </a:r>
            <a:r>
              <a:rPr lang="en-US" dirty="0" err="1"/>
              <a:t>keV</a:t>
            </a:r>
            <a:r>
              <a:rPr lang="en-US" dirty="0"/>
              <a:t> and may be operated by a single operator in accordance with the National Council on Radiation Protection and Measurements (NCRP) or other consensus standard.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– 3.c.[1] </a:t>
            </a:r>
            <a:r>
              <a:rPr lang="en-US" dirty="0" smtClean="0"/>
              <a:t>Exemption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Listed Examples (cont.)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(b) Single Room Device</a:t>
            </a:r>
          </a:p>
          <a:p>
            <a:pPr lvl="2"/>
            <a:r>
              <a:rPr lang="en-US" dirty="0"/>
              <a:t>Device is a </a:t>
            </a:r>
            <a:r>
              <a:rPr lang="en-US" b="1" dirty="0"/>
              <a:t>room-sized accelerator</a:t>
            </a:r>
            <a:r>
              <a:rPr lang="en-US" dirty="0"/>
              <a:t> with a single external and/or extractable beam, an active safety system, and the room has a single point of </a:t>
            </a:r>
            <a:r>
              <a:rPr lang="en-US" dirty="0" smtClean="0"/>
              <a:t>entry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(d) Unmodified Commercially Available</a:t>
            </a:r>
          </a:p>
          <a:p>
            <a:pPr lvl="2"/>
            <a:r>
              <a:rPr lang="en-US" dirty="0"/>
              <a:t>Device is </a:t>
            </a:r>
            <a:r>
              <a:rPr lang="en-US" b="1" dirty="0"/>
              <a:t>unmodified and commercially </a:t>
            </a:r>
            <a:r>
              <a:rPr lang="en-US" b="1" dirty="0" smtClean="0"/>
              <a:t>available</a:t>
            </a:r>
            <a:endParaRPr lang="en-US" dirty="0"/>
          </a:p>
          <a:p>
            <a:pPr lvl="2"/>
            <a:r>
              <a:rPr lang="en-US" dirty="0"/>
              <a:t>Examples include, but are not limited to, electron microscopes, ion implant devices, and x-ray generators; additional equipment may also include other types of semiconductor equipment and commercially available research </a:t>
            </a:r>
            <a:r>
              <a:rPr lang="en-US" dirty="0" smtClean="0"/>
              <a:t>accelerators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Existing Primary Hazard Screen (PHS) System/Process</a:t>
            </a:r>
          </a:p>
          <a:p>
            <a:pPr lvl="1"/>
            <a:r>
              <a:rPr lang="en-US" dirty="0" smtClean="0"/>
              <a:t>Logic Based Question &amp; Answer Hazards Identification Tool</a:t>
            </a:r>
          </a:p>
          <a:p>
            <a:pPr lvl="1"/>
            <a:r>
              <a:rPr lang="en-US" dirty="0" smtClean="0"/>
              <a:t>Used to Evaluate and Assign Hazard Classification</a:t>
            </a:r>
          </a:p>
          <a:p>
            <a:endParaRPr lang="en-US" dirty="0" smtClean="0"/>
          </a:p>
          <a:p>
            <a:r>
              <a:rPr lang="en-US" dirty="0" smtClean="0"/>
              <a:t>Additional Question Added</a:t>
            </a:r>
          </a:p>
          <a:p>
            <a:pPr lvl="1"/>
            <a:r>
              <a:rPr lang="en-US" dirty="0" smtClean="0"/>
              <a:t>Question 1k.  Does </a:t>
            </a:r>
            <a:r>
              <a:rPr lang="en-US" dirty="0"/>
              <a:t>the operation involve a device capable of creating a </a:t>
            </a:r>
            <a:r>
              <a:rPr lang="en-US" dirty="0">
                <a:hlinkClick r:id="rId2"/>
              </a:rPr>
              <a:t>radiological area</a:t>
            </a:r>
            <a:r>
              <a:rPr lang="en-US" dirty="0"/>
              <a:t>? </a:t>
            </a:r>
            <a:endParaRPr lang="en-US" dirty="0" smtClean="0"/>
          </a:p>
          <a:p>
            <a:pPr lvl="2"/>
            <a:r>
              <a:rPr lang="en-US" b="1" dirty="0" smtClean="0"/>
              <a:t>Note</a:t>
            </a:r>
            <a:r>
              <a:rPr lang="en-US" b="1" dirty="0"/>
              <a:t>:</a:t>
            </a:r>
            <a:r>
              <a:rPr lang="en-US" dirty="0"/>
              <a:t> By definition, radiological areas must be accessible to individuals - otherwise the area is not a radiological area. 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Answers</a:t>
            </a:r>
          </a:p>
          <a:p>
            <a:pPr lvl="2"/>
            <a:r>
              <a:rPr lang="en-US" dirty="0" smtClean="0"/>
              <a:t>If “no,” then not an accelerator.</a:t>
            </a:r>
          </a:p>
          <a:p>
            <a:pPr lvl="2"/>
            <a:r>
              <a:rPr lang="en-US" dirty="0" smtClean="0"/>
              <a:t>If “yes,” then fill out logic table to determine applicability.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68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PHS Question Logic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3505200" y="1524000"/>
            <a:ext cx="1905000" cy="1371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Non-complex &amp; Local?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6019800" y="1524000"/>
            <a:ext cx="1905000" cy="1371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C(1) Exempt?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(SNL)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914400" y="1524000"/>
            <a:ext cx="1905000" cy="1371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RGD creates Radiation Area?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3505200" y="3581400"/>
            <a:ext cx="1905000" cy="13716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C(2) Exempt?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(SSO)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1873" y="54864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Accelerator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2" idx="3"/>
            <a:endCxn id="4" idx="1"/>
          </p:cNvCxnSpPr>
          <p:nvPr/>
        </p:nvCxnSpPr>
        <p:spPr>
          <a:xfrm>
            <a:off x="2819400" y="220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1" idx="1"/>
          </p:cNvCxnSpPr>
          <p:nvPr/>
        </p:nvCxnSpPr>
        <p:spPr>
          <a:xfrm>
            <a:off x="54102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13" idx="0"/>
          </p:cNvCxnSpPr>
          <p:nvPr/>
        </p:nvCxnSpPr>
        <p:spPr>
          <a:xfrm>
            <a:off x="4457700" y="2895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1" idx="2"/>
            <a:endCxn id="13" idx="0"/>
          </p:cNvCxnSpPr>
          <p:nvPr/>
        </p:nvCxnSpPr>
        <p:spPr>
          <a:xfrm rot="5400000">
            <a:off x="5372100" y="1981200"/>
            <a:ext cx="685800" cy="25146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9200" y="3913257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C(2) Exempt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Accelerator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403828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C(1) Exempt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Accelerator</a:t>
            </a:r>
            <a:endParaRPr lang="en-US" sz="2000" dirty="0">
              <a:solidFill>
                <a:srgbClr val="FFC000"/>
              </a:solidFill>
            </a:endParaRPr>
          </a:p>
        </p:txBody>
      </p:sp>
      <p:cxnSp>
        <p:nvCxnSpPr>
          <p:cNvPr id="34" name="Straight Arrow Connector 33"/>
          <p:cNvCxnSpPr>
            <a:stCxn id="11" idx="3"/>
          </p:cNvCxnSpPr>
          <p:nvPr/>
        </p:nvCxnSpPr>
        <p:spPr>
          <a:xfrm>
            <a:off x="7924800" y="2209800"/>
            <a:ext cx="0" cy="182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1"/>
            <a:endCxn id="31" idx="3"/>
          </p:cNvCxnSpPr>
          <p:nvPr/>
        </p:nvCxnSpPr>
        <p:spPr>
          <a:xfrm flipH="1">
            <a:off x="2899468" y="4267200"/>
            <a:ext cx="6057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14" idx="0"/>
          </p:cNvCxnSpPr>
          <p:nvPr/>
        </p:nvCxnSpPr>
        <p:spPr>
          <a:xfrm flipH="1">
            <a:off x="4457699" y="4953000"/>
            <a:ext cx="1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4911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3089968" y="39132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5512673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7924800" y="29239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4457700" y="32439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1868" y="19620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457700" y="4953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82204" y="317005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OK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>
            <a:stCxn id="12" idx="2"/>
            <a:endCxn id="48" idx="0"/>
          </p:cNvCxnSpPr>
          <p:nvPr/>
        </p:nvCxnSpPr>
        <p:spPr>
          <a:xfrm flipH="1">
            <a:off x="1866898" y="2895600"/>
            <a:ext cx="2" cy="27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874027" y="28104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000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04656"/>
            <a:ext cx="606368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1"/>
            <a:ext cx="6035040" cy="55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37195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Sandia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Year Implementation for Incorporation of Annual PHS Updates</a:t>
            </a:r>
          </a:p>
          <a:p>
            <a:endParaRPr lang="en-US" dirty="0"/>
          </a:p>
          <a:p>
            <a:r>
              <a:rPr lang="en-US" dirty="0"/>
              <a:t>PHS Documents Decision Process</a:t>
            </a:r>
          </a:p>
          <a:p>
            <a:endParaRPr lang="en-US" dirty="0" smtClean="0"/>
          </a:p>
          <a:p>
            <a:r>
              <a:rPr lang="en-US" dirty="0" smtClean="0"/>
              <a:t>PHS Maintains 3.c.(1) Exempt List</a:t>
            </a:r>
          </a:p>
          <a:p>
            <a:pPr lvl="1"/>
            <a:r>
              <a:rPr lang="en-US" dirty="0" smtClean="0"/>
              <a:t>Not Required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PHS Maintains Required List</a:t>
            </a:r>
          </a:p>
          <a:p>
            <a:pPr lvl="1"/>
            <a:r>
              <a:rPr lang="en-US" dirty="0" smtClean="0"/>
              <a:t>Regulated Accelerators</a:t>
            </a:r>
          </a:p>
          <a:p>
            <a:pPr lvl="1"/>
            <a:r>
              <a:rPr lang="en-US" dirty="0" smtClean="0"/>
              <a:t>3.c.[2] Exemptions</a:t>
            </a:r>
          </a:p>
          <a:p>
            <a:pPr lvl="1"/>
            <a:r>
              <a:rPr lang="en-US" dirty="0" smtClean="0"/>
              <a:t>3.c.[3] Equivalency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ASO Guide Awareness, Consideration, &amp; Implementation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16463"/>
            <a:ext cx="7085489" cy="593737"/>
          </a:xfrm>
        </p:spPr>
        <p:txBody>
          <a:bodyPr/>
          <a:lstStyle/>
          <a:p>
            <a:r>
              <a:rPr lang="en-US" dirty="0" smtClean="0"/>
              <a:t>Exempt Devices And Accelerator Listing/Inventory</a:t>
            </a:r>
            <a:endParaRPr lang="en-US" dirty="0"/>
          </a:p>
        </p:txBody>
      </p:sp>
      <p:pic>
        <p:nvPicPr>
          <p:cNvPr id="4" name="Picture 3" descr="Herm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81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59229"/>
            <a:ext cx="2895600" cy="161737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09" y="1676400"/>
            <a:ext cx="230909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Timothy S. Stirrup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Safety Basis Engineer</a:t>
            </a:r>
          </a:p>
          <a:p>
            <a:pPr marL="0" indent="0">
              <a:buNone/>
            </a:pPr>
            <a:r>
              <a:rPr lang="en-US" sz="1600" dirty="0" smtClean="0"/>
              <a:t>Nuclear and Industrial Facilities Safety Basis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PO Box 5800 MS 0794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Sandia National Laboratories</a:t>
            </a:r>
          </a:p>
          <a:p>
            <a:pPr marL="0" indent="0">
              <a:buNone/>
            </a:pPr>
            <a:r>
              <a:rPr lang="en-US" sz="1600" dirty="0" smtClean="0"/>
              <a:t>Albuquerque, NM  87185</a:t>
            </a:r>
          </a:p>
          <a:p>
            <a:pPr marL="0" indent="0">
              <a:buNone/>
            </a:pPr>
            <a:r>
              <a:rPr lang="en-US" sz="1600" dirty="0" smtClean="0"/>
              <a:t>(505) 845-7155</a:t>
            </a:r>
          </a:p>
          <a:p>
            <a:pPr marL="0" indent="0">
              <a:buNone/>
            </a:pPr>
            <a:r>
              <a:rPr lang="en-US" sz="1600" dirty="0" smtClean="0"/>
              <a:t>tsstirr@sandia.gov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18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DOE Order 420.2C Revisions Included: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Accelerator Definitions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Approval Authorities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Minimum Program Requirements</a:t>
            </a:r>
          </a:p>
          <a:p>
            <a:pPr lvl="1"/>
            <a:r>
              <a:rPr lang="en-US" sz="1800" b="1" dirty="0" smtClean="0"/>
              <a:t>Exemptions/Equivalencies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Removed Duplications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No New Significant Requirements for Applicable/Regulated Accelerators</a:t>
            </a:r>
          </a:p>
          <a:p>
            <a:pPr lvl="1"/>
            <a:r>
              <a:rPr lang="en-US" sz="1600" dirty="0" smtClean="0"/>
              <a:t>High Energy Radiation Megavolt Electron Source [HERMES-III]</a:t>
            </a:r>
          </a:p>
          <a:p>
            <a:pPr lvl="1"/>
            <a:r>
              <a:rPr lang="en-US" sz="1600" dirty="0" smtClean="0"/>
              <a:t>Radiographic Integrated Test Stand [RITS-6]</a:t>
            </a:r>
          </a:p>
          <a:p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/>
              <a:t>Change to Identified/Number of “Regulated” Accelerators At Sandia</a:t>
            </a:r>
          </a:p>
          <a:p>
            <a:pPr lvl="1"/>
            <a:endParaRPr lang="en-US" sz="16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2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Exemptions/Equivalencies for DOE O 420.2C. Accelerators and </a:t>
            </a:r>
            <a:r>
              <a:rPr lang="en-US" dirty="0" smtClean="0"/>
              <a:t>accelerator facilities </a:t>
            </a:r>
            <a:r>
              <a:rPr lang="en-US" dirty="0"/>
              <a:t>or modules </a:t>
            </a:r>
            <a:r>
              <a:rPr lang="en-US" dirty="0" smtClean="0"/>
              <a:t>thereof </a:t>
            </a:r>
            <a:r>
              <a:rPr lang="en-US" dirty="0"/>
              <a:t>that meet at least one of the criteria in </a:t>
            </a:r>
            <a:r>
              <a:rPr lang="en-US" dirty="0" smtClean="0"/>
              <a:t>paragraph </a:t>
            </a:r>
            <a:r>
              <a:rPr lang="en-US" b="1" dirty="0" smtClean="0"/>
              <a:t>3.c</a:t>
            </a:r>
            <a:r>
              <a:rPr lang="en-US" b="1" dirty="0"/>
              <a:t>.(1) </a:t>
            </a:r>
            <a:r>
              <a:rPr lang="en-US" dirty="0"/>
              <a:t>or as specifically provided in </a:t>
            </a:r>
            <a:r>
              <a:rPr lang="en-US" b="1" dirty="0"/>
              <a:t>3.c.(2) </a:t>
            </a:r>
            <a:r>
              <a:rPr lang="en-US" dirty="0"/>
              <a:t>are exempt from the requirements </a:t>
            </a:r>
            <a:r>
              <a:rPr lang="en-US" dirty="0" smtClean="0"/>
              <a:t>in paragraph 4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[e.g., Requirements] </a:t>
            </a:r>
            <a:r>
              <a:rPr lang="en-US" dirty="0" smtClean="0"/>
              <a:t>of this Order. </a:t>
            </a:r>
          </a:p>
          <a:p>
            <a:endParaRPr lang="en-US" dirty="0"/>
          </a:p>
          <a:p>
            <a:r>
              <a:rPr lang="en-US" dirty="0" smtClean="0"/>
              <a:t>Order is Still Applicable to Exempt Accelerators</a:t>
            </a:r>
          </a:p>
          <a:p>
            <a:pPr lvl="1"/>
            <a:r>
              <a:rPr lang="en-US" dirty="0" smtClean="0"/>
              <a:t>Except No Paragraph 4 Requirements for Exempt Accelerators.</a:t>
            </a:r>
          </a:p>
          <a:p>
            <a:endParaRPr lang="en-US" dirty="0" smtClean="0"/>
          </a:p>
          <a:p>
            <a:r>
              <a:rPr lang="en-US" dirty="0" smtClean="0"/>
              <a:t>Draft </a:t>
            </a:r>
            <a:r>
              <a:rPr lang="en-US" dirty="0"/>
              <a:t>Guide Reflects Order </a:t>
            </a:r>
          </a:p>
          <a:p>
            <a:pPr lvl="1"/>
            <a:r>
              <a:rPr lang="en-US" dirty="0"/>
              <a:t>Any questions of ASO applicability should be discussed between the DOE field organization and the contractor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Paragraph 4 Requirements 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(1)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Accelerator Safety Envelope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(2) Safety Assessment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(3) Clearly Defined Roles &amp; Responsibilities (Training)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(4) Unreviewed Safety Issue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(5) Accelerator Readiness Review</a:t>
            </a:r>
          </a:p>
          <a:p>
            <a:pPr lvl="1"/>
            <a:r>
              <a:rPr lang="en-US" b="1" dirty="0" smtClean="0"/>
              <a:t>(6) Current Listing of [Regulated] Accelerators &amp; Exemptions/Equivalencies</a:t>
            </a:r>
          </a:p>
          <a:p>
            <a:pPr lvl="2"/>
            <a:r>
              <a:rPr lang="en-US" b="1" dirty="0" smtClean="0"/>
              <a:t>Including 3.c.[2] Exemptions</a:t>
            </a:r>
          </a:p>
          <a:p>
            <a:pPr lvl="2"/>
            <a:r>
              <a:rPr lang="en-US" b="1" dirty="0" smtClean="0"/>
              <a:t>Including 3.c.[3] Equivalency</a:t>
            </a:r>
          </a:p>
          <a:p>
            <a:pPr lvl="2"/>
            <a:r>
              <a:rPr lang="en-US" dirty="0" smtClean="0"/>
              <a:t>Does Not Specifically Require List of 3.c.[1] Exempt Accelerators</a:t>
            </a:r>
          </a:p>
        </p:txBody>
      </p:sp>
    </p:spTree>
    <p:extLst>
      <p:ext uri="{BB962C8B-B14F-4D97-AF65-F5344CB8AC3E}">
        <p14:creationId xmlns:p14="http://schemas.microsoft.com/office/powerpoint/2010/main" val="3464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Applicability Changed How to Look </a:t>
            </a:r>
            <a:r>
              <a:rPr lang="en-US" sz="2000" dirty="0"/>
              <a:t>at Definition of Accelerator</a:t>
            </a:r>
          </a:p>
          <a:p>
            <a:pPr lvl="1"/>
            <a:r>
              <a:rPr lang="en-US" sz="1800" dirty="0"/>
              <a:t>Accelerator: </a:t>
            </a:r>
            <a:r>
              <a:rPr lang="en-US" sz="1800" dirty="0" smtClean="0"/>
              <a:t>  A </a:t>
            </a:r>
            <a:r>
              <a:rPr lang="en-US" sz="1800" dirty="0"/>
              <a:t>device [e.g., RGD] employing electrostatic or electromagnetic fields to impart kinetic energy to molecular, atomic or sub-atomic particles and capable of creating a </a:t>
            </a:r>
            <a:r>
              <a:rPr lang="en-US" sz="1800" u="sng" dirty="0">
                <a:solidFill>
                  <a:srgbClr val="FF0000"/>
                </a:solidFill>
              </a:rPr>
              <a:t>radiological area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[DOE O 420.2C</a:t>
            </a:r>
            <a:r>
              <a:rPr lang="en-US" sz="1800" dirty="0" smtClean="0"/>
              <a:t>]</a:t>
            </a:r>
          </a:p>
          <a:p>
            <a:pPr lvl="1"/>
            <a:r>
              <a:rPr lang="en-US" sz="1800" dirty="0"/>
              <a:t>Radiological Area:  Any area within a </a:t>
            </a:r>
            <a:r>
              <a:rPr lang="en-US" sz="1800" u="sng" dirty="0">
                <a:solidFill>
                  <a:srgbClr val="FF0000"/>
                </a:solidFill>
              </a:rPr>
              <a:t>controlled area </a:t>
            </a:r>
            <a:r>
              <a:rPr lang="en-US" sz="1800" dirty="0"/>
              <a:t>defined in 10 CFR 835 as a </a:t>
            </a:r>
            <a:r>
              <a:rPr lang="en-US" sz="1800" u="sng" dirty="0">
                <a:solidFill>
                  <a:srgbClr val="FF0000"/>
                </a:solidFill>
              </a:rPr>
              <a:t>radiation area</a:t>
            </a:r>
            <a:r>
              <a:rPr lang="en-US" sz="1800" dirty="0"/>
              <a:t>, high radiation area, very high radiation area, contamination area, high contamination area, or </a:t>
            </a:r>
            <a:r>
              <a:rPr lang="en-US" sz="1800" u="sng" dirty="0">
                <a:solidFill>
                  <a:srgbClr val="FF0000"/>
                </a:solidFill>
              </a:rPr>
              <a:t>airborne radioactivity area</a:t>
            </a:r>
            <a:r>
              <a:rPr lang="en-US" sz="1800" dirty="0"/>
              <a:t> [10 CFR 835</a:t>
            </a:r>
            <a:r>
              <a:rPr lang="en-US" sz="1800" dirty="0" smtClean="0"/>
              <a:t>]</a:t>
            </a:r>
            <a:endParaRPr lang="en-US" sz="1800" u="sng" dirty="0" smtClean="0"/>
          </a:p>
          <a:p>
            <a:pPr lvl="1"/>
            <a:r>
              <a:rPr lang="en-US" sz="1800" dirty="0"/>
              <a:t>Controlled Area: Any area to which </a:t>
            </a:r>
            <a:r>
              <a:rPr lang="en-US" sz="1800" u="sng" dirty="0">
                <a:solidFill>
                  <a:srgbClr val="FF0000"/>
                </a:solidFill>
              </a:rPr>
              <a:t>access is managed</a:t>
            </a:r>
            <a:r>
              <a:rPr lang="en-US" sz="1800" dirty="0"/>
              <a:t> by or for DOE to protect individuals from exposure to radiation and/or radioactive material [10 CFR 835] </a:t>
            </a:r>
          </a:p>
          <a:p>
            <a:pPr lvl="1"/>
            <a:r>
              <a:rPr lang="en-US" sz="1800" dirty="0" smtClean="0"/>
              <a:t>Radiation </a:t>
            </a:r>
            <a:r>
              <a:rPr lang="en-US" sz="1800" dirty="0"/>
              <a:t>Area:   Any area, </a:t>
            </a:r>
            <a:r>
              <a:rPr lang="en-US" sz="1800" u="sng" dirty="0">
                <a:solidFill>
                  <a:srgbClr val="FF0000"/>
                </a:solidFill>
              </a:rPr>
              <a:t>accessible to individuals</a:t>
            </a:r>
            <a:r>
              <a:rPr lang="en-US" sz="1800" dirty="0"/>
              <a:t>, in which radiation levels could result in an individual receiving an equivalent dose to the whole body in excess of 0.005 rem (0.05 </a:t>
            </a:r>
            <a:r>
              <a:rPr lang="en-US" sz="1800" dirty="0" err="1"/>
              <a:t>mSv</a:t>
            </a:r>
            <a:r>
              <a:rPr lang="en-US" sz="1800" dirty="0"/>
              <a:t>) in 1 hour at 30 centimeters from the source or from any surface that the radiation penetrates [10 CFR 835]</a:t>
            </a:r>
          </a:p>
          <a:p>
            <a:r>
              <a:rPr lang="en-US" sz="2200" dirty="0" smtClean="0"/>
              <a:t>The Order Now Includes Radiation Generating Devices (RGDs), Not Traditionally Considered Accelerators Under The Old Order</a:t>
            </a:r>
          </a:p>
          <a:p>
            <a:pPr marL="457200" lvl="1" indent="0">
              <a:buNone/>
            </a:pPr>
            <a:endParaRPr lang="en-US" sz="1400" i="1" dirty="0" smtClean="0"/>
          </a:p>
          <a:p>
            <a:pPr lvl="1"/>
            <a:endParaRPr lang="en-US" sz="14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04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Meant to Establish Minimum Criteria Where </a:t>
            </a:r>
            <a:r>
              <a:rPr lang="en-US" sz="2000" dirty="0" smtClean="0"/>
              <a:t>420.2C </a:t>
            </a:r>
            <a:r>
              <a:rPr lang="en-US" sz="2000" dirty="0"/>
              <a:t>Applicable</a:t>
            </a:r>
          </a:p>
          <a:p>
            <a:pPr lvl="1"/>
            <a:r>
              <a:rPr lang="en-US" sz="1800" dirty="0"/>
              <a:t>“Exempt” </a:t>
            </a:r>
            <a:r>
              <a:rPr lang="en-US" sz="1800" dirty="0" smtClean="0"/>
              <a:t>Accelerators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 No Paragraph 4 Requirements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800" dirty="0"/>
              <a:t>“Regulated” </a:t>
            </a:r>
            <a:r>
              <a:rPr lang="en-US" sz="1800" dirty="0" smtClean="0"/>
              <a:t>Accelerators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~ Paragraph 4 Requirements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Meant </a:t>
            </a:r>
            <a:r>
              <a:rPr lang="en-US" sz="2000" dirty="0"/>
              <a:t>to Exempt Devices Already </a:t>
            </a:r>
            <a:r>
              <a:rPr lang="en-US" sz="2000" dirty="0" smtClean="0"/>
              <a:t>Addressed Other </a:t>
            </a:r>
            <a:r>
              <a:rPr lang="en-US" sz="2000" dirty="0"/>
              <a:t>Directives (e.g., RGDs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Meant to Allow Flexibility with 10 CFR 830 Compliance</a:t>
            </a:r>
            <a:endParaRPr lang="en-US" sz="1600" dirty="0"/>
          </a:p>
          <a:p>
            <a:endParaRPr lang="en-US" sz="2000" dirty="0" smtClean="0"/>
          </a:p>
          <a:p>
            <a:r>
              <a:rPr lang="en-US" sz="2000" dirty="0" smtClean="0"/>
              <a:t>How Determine Which Accelerators Are Exempt?</a:t>
            </a:r>
          </a:p>
          <a:p>
            <a:endParaRPr lang="en-US" sz="2000" dirty="0"/>
          </a:p>
          <a:p>
            <a:r>
              <a:rPr lang="en-US" sz="2000" dirty="0" smtClean="0"/>
              <a:t>How Document Determination?</a:t>
            </a:r>
          </a:p>
        </p:txBody>
      </p:sp>
    </p:spTree>
    <p:extLst>
      <p:ext uri="{BB962C8B-B14F-4D97-AF65-F5344CB8AC3E}">
        <p14:creationId xmlns:p14="http://schemas.microsoft.com/office/powerpoint/2010/main" val="1724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Process to Determine/Document Exemptions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Types of Exemptions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.[1]  Non-Complex &amp; Local Area Impacts</a:t>
            </a:r>
          </a:p>
          <a:p>
            <a:pPr lvl="2"/>
            <a:r>
              <a:rPr lang="en-US" dirty="0"/>
              <a:t>Majority of RGDs</a:t>
            </a:r>
          </a:p>
          <a:p>
            <a:pPr lvl="2"/>
            <a:r>
              <a:rPr lang="en-US" dirty="0"/>
              <a:t>Contractor </a:t>
            </a:r>
            <a:r>
              <a:rPr lang="en-US" dirty="0" smtClean="0"/>
              <a:t>Approved</a:t>
            </a:r>
          </a:p>
          <a:p>
            <a:pPr lvl="2"/>
            <a:r>
              <a:rPr lang="en-US" dirty="0" smtClean="0"/>
              <a:t>Internally Maintain </a:t>
            </a:r>
            <a:r>
              <a:rPr lang="en-US" dirty="0"/>
              <a:t>List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3.c</a:t>
            </a:r>
            <a:r>
              <a:rPr lang="en-US" dirty="0"/>
              <a:t>.[2]  DOE Local Field Office Approval</a:t>
            </a:r>
          </a:p>
          <a:p>
            <a:pPr lvl="2"/>
            <a:r>
              <a:rPr lang="en-US" dirty="0"/>
              <a:t>Limited # of Accelerators</a:t>
            </a:r>
          </a:p>
          <a:p>
            <a:pPr lvl="2"/>
            <a:r>
              <a:rPr lang="en-US" dirty="0"/>
              <a:t>DOE Site Office </a:t>
            </a:r>
            <a:r>
              <a:rPr lang="en-US" dirty="0" smtClean="0"/>
              <a:t>Approval</a:t>
            </a:r>
          </a:p>
          <a:p>
            <a:pPr lvl="2"/>
            <a:r>
              <a:rPr lang="en-US" dirty="0" smtClean="0"/>
              <a:t>Provide List to Site Office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– Applicability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Applicability Logic Step #1 (Accelerator Definition)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Applicability:  RGD Create A Radiological Area</a:t>
            </a:r>
          </a:p>
          <a:p>
            <a:pPr lvl="2"/>
            <a:r>
              <a:rPr lang="en-US" dirty="0" smtClean="0"/>
              <a:t>Radiation Area, High Radiation Area, or Very High Radiation Area</a:t>
            </a:r>
          </a:p>
          <a:p>
            <a:pPr lvl="2"/>
            <a:r>
              <a:rPr lang="en-US" dirty="0" smtClean="0"/>
              <a:t>Accessible to Individuals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Accessible to Individuals</a:t>
            </a:r>
          </a:p>
          <a:p>
            <a:pPr lvl="2"/>
            <a:r>
              <a:rPr lang="en-US" dirty="0"/>
              <a:t>Likely Site Specific</a:t>
            </a:r>
          </a:p>
          <a:p>
            <a:pPr lvl="3"/>
            <a:r>
              <a:rPr lang="en-US" dirty="0"/>
              <a:t>Area Within Shield Walls ~ Yes</a:t>
            </a:r>
          </a:p>
          <a:p>
            <a:pPr lvl="3"/>
            <a:r>
              <a:rPr lang="en-US" dirty="0"/>
              <a:t>Area Within Equipment  ~ No</a:t>
            </a:r>
          </a:p>
          <a:p>
            <a:pPr lvl="1"/>
            <a:r>
              <a:rPr lang="en-US" dirty="0" smtClean="0"/>
              <a:t>Applicability:  RGD Create an Airborne Radiological Area</a:t>
            </a:r>
          </a:p>
          <a:p>
            <a:endParaRPr lang="en-US" dirty="0"/>
          </a:p>
          <a:p>
            <a:r>
              <a:rPr lang="en-US" dirty="0" smtClean="0"/>
              <a:t>No Radiological Area or Airborne Radiological Area – Then Not Accelerator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LRRI Presentation April 16</Template>
  <TotalTime>3420</TotalTime>
  <Words>1248</Words>
  <Application>Microsoft Office PowerPoint</Application>
  <PresentationFormat>On-screen Show (4:3)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Sandia_CorpPresentation_Template1</vt:lpstr>
      <vt:lpstr>Accelerator Safety Workshop (ASW) 2014: Implementation of DOE Order 420.2C  Safety of Accelerator Facilities</vt:lpstr>
      <vt:lpstr>ASO Guide Awareness, Consideration, &amp; Implementation</vt:lpstr>
      <vt:lpstr>Background</vt:lpstr>
      <vt:lpstr>Background</vt:lpstr>
      <vt:lpstr>Background</vt:lpstr>
      <vt:lpstr>Background</vt:lpstr>
      <vt:lpstr>Background</vt:lpstr>
      <vt:lpstr>Implementation</vt:lpstr>
      <vt:lpstr>Implementation – Applicability</vt:lpstr>
      <vt:lpstr>Implementation – 3.c.[1] Exemption</vt:lpstr>
      <vt:lpstr>Implementation – 3.c.[1] Exemption</vt:lpstr>
      <vt:lpstr>Implementation – 3.c.[1] Exemption</vt:lpstr>
      <vt:lpstr>Implementation – 3.c.[1] Exemption</vt:lpstr>
      <vt:lpstr>Sandia Implementation</vt:lpstr>
      <vt:lpstr>Sandia PHS Question Logic</vt:lpstr>
      <vt:lpstr>Sandia Implementation</vt:lpstr>
      <vt:lpstr>Sandia Implementation</vt:lpstr>
      <vt:lpstr>Sandia Implementation</vt:lpstr>
      <vt:lpstr>Sandia Implementation</vt:lpstr>
      <vt:lpstr>Questions?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L. F. Curran</dc:creator>
  <cp:lastModifiedBy>Lynanne DiFilippo</cp:lastModifiedBy>
  <cp:revision>97</cp:revision>
  <cp:lastPrinted>2012-06-27T15:43:06Z</cp:lastPrinted>
  <dcterms:created xsi:type="dcterms:W3CDTF">2012-04-15T04:25:36Z</dcterms:created>
  <dcterms:modified xsi:type="dcterms:W3CDTF">2014-08-05T01:38:56Z</dcterms:modified>
</cp:coreProperties>
</file>