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5"/>
  </p:notesMasterIdLst>
  <p:handoutMasterIdLst>
    <p:handoutMasterId r:id="rId46"/>
  </p:handoutMasterIdLst>
  <p:sldIdLst>
    <p:sldId id="277" r:id="rId5"/>
    <p:sldId id="346" r:id="rId6"/>
    <p:sldId id="349" r:id="rId7"/>
    <p:sldId id="302" r:id="rId8"/>
    <p:sldId id="306" r:id="rId9"/>
    <p:sldId id="315" r:id="rId10"/>
    <p:sldId id="417" r:id="rId11"/>
    <p:sldId id="305" r:id="rId12"/>
    <p:sldId id="319" r:id="rId13"/>
    <p:sldId id="318" r:id="rId14"/>
    <p:sldId id="320" r:id="rId15"/>
    <p:sldId id="383" r:id="rId16"/>
    <p:sldId id="384" r:id="rId17"/>
    <p:sldId id="385" r:id="rId18"/>
    <p:sldId id="390" r:id="rId19"/>
    <p:sldId id="398" r:id="rId20"/>
    <p:sldId id="395" r:id="rId21"/>
    <p:sldId id="400" r:id="rId22"/>
    <p:sldId id="371" r:id="rId23"/>
    <p:sldId id="378" r:id="rId24"/>
    <p:sldId id="379" r:id="rId25"/>
    <p:sldId id="380" r:id="rId26"/>
    <p:sldId id="420" r:id="rId27"/>
    <p:sldId id="381" r:id="rId28"/>
    <p:sldId id="416" r:id="rId29"/>
    <p:sldId id="401" r:id="rId30"/>
    <p:sldId id="403" r:id="rId31"/>
    <p:sldId id="404" r:id="rId32"/>
    <p:sldId id="408" r:id="rId33"/>
    <p:sldId id="369" r:id="rId34"/>
    <p:sldId id="370" r:id="rId35"/>
    <p:sldId id="409" r:id="rId36"/>
    <p:sldId id="399" r:id="rId37"/>
    <p:sldId id="411" r:id="rId38"/>
    <p:sldId id="410" r:id="rId39"/>
    <p:sldId id="327" r:id="rId40"/>
    <p:sldId id="328" r:id="rId41"/>
    <p:sldId id="329" r:id="rId42"/>
    <p:sldId id="330" r:id="rId43"/>
    <p:sldId id="357" r:id="rId4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 autoAdjust="0"/>
    <p:restoredTop sz="96626" autoAdjust="0"/>
  </p:normalViewPr>
  <p:slideViewPr>
    <p:cSldViewPr>
      <p:cViewPr>
        <p:scale>
          <a:sx n="103" d="100"/>
          <a:sy n="103" d="100"/>
        </p:scale>
        <p:origin x="-62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[_D-D Program Detail Rev2.xlsx]Summary!PivotTable3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Summary!$C$23:$C$24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Summary!$A$25:$B$29</c:f>
              <c:strCache>
                <c:ptCount val="4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</c:strCache>
            </c:strRef>
          </c:cat>
          <c:val>
            <c:numRef>
              <c:f>Summary!$C$25:$C$29</c:f>
              <c:numCache>
                <c:formatCode>0</c:formatCode>
                <c:ptCount val="4"/>
                <c:pt idx="0">
                  <c:v>16.062999999999999</c:v>
                </c:pt>
                <c:pt idx="1">
                  <c:v>99.007000000000005</c:v>
                </c:pt>
                <c:pt idx="2">
                  <c:v>1391.8620000000001</c:v>
                </c:pt>
                <c:pt idx="3">
                  <c:v>1098.8364999999999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71296"/>
        <c:axId val="89281664"/>
      </c:barChart>
      <c:catAx>
        <c:axId val="8927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Period</a:t>
                </a:r>
              </a:p>
            </c:rich>
          </c:tx>
          <c:layout>
            <c:manualLayout>
              <c:xMode val="edge"/>
              <c:yMode val="edge"/>
              <c:x val="0.455463691742653"/>
              <c:y val="0.932455061482293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9281664"/>
        <c:crosses val="autoZero"/>
        <c:auto val="0"/>
        <c:lblAlgn val="ctr"/>
        <c:lblOffset val="100"/>
        <c:noMultiLvlLbl val="0"/>
      </c:catAx>
      <c:valAx>
        <c:axId val="89281664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Tons</a:t>
                </a:r>
                <a:r>
                  <a:rPr lang="en-US" sz="1100" baseline="0"/>
                  <a:t> Recycled</a:t>
                </a:r>
                <a:endParaRPr lang="en-US" sz="110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9271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C6BFEE25-CA7B-44AA-AAA1-C0176AD804AA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7362E787-E824-4D9E-95F2-4274D9EB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61AAFFB2-9C51-4000-8D53-B561ED7CB64B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5" tIns="46678" rIns="93355" bIns="46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37160C1A-40D4-496E-AD6F-2ED3EFB8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some photos</a:t>
            </a:r>
            <a:r>
              <a:rPr lang="en-US" baseline="0" dirty="0" smtClean="0"/>
              <a:t> </a:t>
            </a:r>
            <a:r>
              <a:rPr lang="en-US" dirty="0" smtClean="0"/>
              <a:t>from SLAC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Clearance: Removal of personal property that contains or may contain residual radioactive material from DOE radiological control.</a:t>
            </a:r>
          </a:p>
          <a:p>
            <a:endParaRPr lang="en-US" dirty="0" smtClean="0"/>
          </a:p>
          <a:p>
            <a:r>
              <a:rPr lang="en-US" dirty="0" smtClean="0"/>
              <a:t>Release: Transfer of control or ownership of property from DOE to a non-DOE party.</a:t>
            </a:r>
          </a:p>
          <a:p>
            <a:endParaRPr lang="en-US" dirty="0" smtClean="0"/>
          </a:p>
          <a:p>
            <a:r>
              <a:rPr lang="en-US" dirty="0" smtClean="0"/>
              <a:t>62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Clearance: Removal of personal property that contains or may contain residual radioactive material from DOE radiological control.</a:t>
            </a:r>
          </a:p>
          <a:p>
            <a:r>
              <a:rPr lang="en-US" dirty="0" smtClean="0"/>
              <a:t>Release: Transfer of control or ownership of property from DOE to a non-DOE party.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34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569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48663" y="-47625"/>
            <a:ext cx="1371600" cy="476250"/>
          </a:xfrm>
        </p:spPr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967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950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10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1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87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96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32000" rtlCol="0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CA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0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704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34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4BD0-073C-3743-88F2-55DFA9AAA0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090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668463"/>
            <a:ext cx="810895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88" y="6543675"/>
            <a:ext cx="4125912" cy="3143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cs typeface="Arial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charset="0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79388" indent="-179388" algn="l" rtl="0" eaLnBrk="1" fontAlgn="base" hangingPunct="1">
        <a:lnSpc>
          <a:spcPct val="120000"/>
        </a:lnSpc>
        <a:spcBef>
          <a:spcPts val="80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5032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82708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1509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1534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Clearance of </a:t>
            </a:r>
            <a:r>
              <a:rPr lang="en-US" sz="3600" dirty="0"/>
              <a:t>Personal Property from Accelerator Facilities</a:t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Draft </a:t>
            </a:r>
            <a:r>
              <a:rPr lang="en-US" sz="3200" i="1" dirty="0" smtClean="0"/>
              <a:t>DOE </a:t>
            </a:r>
            <a:r>
              <a:rPr lang="en-US" sz="3200" i="1" dirty="0"/>
              <a:t>Technical </a:t>
            </a:r>
            <a:r>
              <a:rPr lang="en-US" sz="3200" i="1" dirty="0" smtClean="0"/>
              <a:t>Standard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8305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Sayed Rokni for </a:t>
            </a:r>
            <a:r>
              <a:rPr lang="en-US" altLang="en-US" sz="2400" dirty="0" smtClean="0"/>
              <a:t>Technical </a:t>
            </a:r>
            <a:r>
              <a:rPr lang="en-US" altLang="en-US" sz="2400" dirty="0"/>
              <a:t>Standard </a:t>
            </a:r>
            <a:r>
              <a:rPr lang="en-US" sz="2400" dirty="0"/>
              <a:t>Working </a:t>
            </a:r>
            <a:r>
              <a:rPr lang="en-US" sz="2400" dirty="0" smtClean="0"/>
              <a:t>Group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DOE Accelerator Safety Workshop, </a:t>
            </a:r>
            <a:r>
              <a:rPr lang="en-US" sz="2000" dirty="0"/>
              <a:t> </a:t>
            </a:r>
            <a:r>
              <a:rPr lang="en-US" sz="2000" dirty="0" smtClean="0"/>
              <a:t>Germantown, MD, August </a:t>
            </a:r>
            <a:r>
              <a:rPr lang="en-US" sz="2000" dirty="0"/>
              <a:t>5-7, 2014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7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Clearance Criteria for Surface Contamination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56785"/>
              </p:ext>
            </p:extLst>
          </p:nvPr>
        </p:nvGraphicFramePr>
        <p:xfrm>
          <a:off x="762000" y="1600200"/>
          <a:ext cx="7619999" cy="2571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  <a:gridCol w="1371600"/>
                <a:gridCol w="1447800"/>
                <a:gridCol w="1752599"/>
              </a:tblGrid>
              <a:tr h="990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  <a:effectLst/>
                        </a:rPr>
                        <a:t>Radionuclide</a:t>
                      </a:r>
                      <a:endParaRPr lang="en-US" sz="20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  <a:effectLst/>
                        </a:rPr>
                        <a:t>Allowable 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Total Residual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Surface Contamination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  <a:effectLst/>
                        </a:rPr>
                        <a:t>dpm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  <a:effectLst/>
                        </a:rPr>
                        <a:t>/100 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cm</a:t>
                      </a:r>
                      <a:r>
                        <a:rPr lang="en-US" sz="2000" b="1" baseline="30000" dirty="0">
                          <a:solidFill>
                            <a:srgbClr val="000090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  <a:effectLst/>
                        </a:rPr>
                        <a:t>) </a:t>
                      </a:r>
                      <a:endParaRPr lang="en-US" sz="20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Average</a:t>
                      </a:r>
                      <a:endParaRPr lang="en-US" sz="20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Maximum</a:t>
                      </a:r>
                      <a:endParaRPr lang="en-US" sz="20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</a:rPr>
                        <a:t>Removable</a:t>
                      </a:r>
                      <a:endParaRPr lang="en-US" sz="2000" b="1" dirty="0">
                        <a:solidFill>
                          <a:srgbClr val="00009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0959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Beta-gamma emitters, except </a:t>
                      </a:r>
                      <a:r>
                        <a:rPr lang="en-US" sz="2000" b="0" baseline="300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Sr and others noted in Figure IV-1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5,000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15,000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1,000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19400" y="4419600"/>
            <a:ext cx="339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DOE Order 5400.5 Figure IV-1</a:t>
            </a:r>
          </a:p>
        </p:txBody>
      </p:sp>
    </p:spTree>
    <p:extLst>
      <p:ext uri="{BB962C8B-B14F-4D97-AF65-F5344CB8AC3E}">
        <p14:creationId xmlns:p14="http://schemas.microsoft.com/office/powerpoint/2010/main" val="5263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Clearance Criteria for Volumetric Radioactivity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5240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/>
          </a:p>
          <a:p>
            <a:pPr>
              <a:spcBef>
                <a:spcPts val="600"/>
              </a:spcBef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2296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</a:rPr>
              <a:t>Indistinguishable </a:t>
            </a:r>
            <a:r>
              <a:rPr lang="en-US" altLang="en-US" sz="2400" dirty="0">
                <a:solidFill>
                  <a:srgbClr val="002060"/>
                </a:solidFill>
              </a:rPr>
              <a:t>from Background (</a:t>
            </a:r>
            <a:r>
              <a:rPr lang="en-US" altLang="en-US" sz="2400" dirty="0" smtClean="0">
                <a:solidFill>
                  <a:srgbClr val="002060"/>
                </a:solidFill>
              </a:rPr>
              <a:t>IFB) 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material has no detectable radioactivity other than natural </a:t>
            </a:r>
            <a:r>
              <a:rPr lang="en-US" sz="2400" dirty="0" smtClean="0">
                <a:solidFill>
                  <a:srgbClr val="000000"/>
                </a:solidFill>
              </a:rPr>
              <a:t>background</a:t>
            </a: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level lower than the ANSI N13.12 </a:t>
            </a:r>
            <a:r>
              <a:rPr lang="en-US" sz="2400" dirty="0" smtClean="0">
                <a:solidFill>
                  <a:srgbClr val="000000"/>
                </a:solidFill>
              </a:rPr>
              <a:t>(2013) Volume </a:t>
            </a:r>
            <a:r>
              <a:rPr lang="en-US" sz="2400" dirty="0" smtClean="0">
                <a:solidFill>
                  <a:srgbClr val="00009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creening </a:t>
            </a:r>
            <a:r>
              <a:rPr lang="en-US" sz="2400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evels</a:t>
            </a:r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</a:rPr>
              <a:t>&gt; </a:t>
            </a:r>
            <a:r>
              <a:rPr lang="en-US" altLang="en-US" sz="2400" dirty="0">
                <a:solidFill>
                  <a:srgbClr val="002060"/>
                </a:solidFill>
              </a:rPr>
              <a:t>IFB and</a:t>
            </a:r>
            <a:r>
              <a:rPr lang="en-US" altLang="en-US" sz="2400" dirty="0">
                <a:solidFill>
                  <a:srgbClr val="002060"/>
                </a:solidFill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ea typeface="MS Mincho" pitchFamily="49" charset="-128"/>
                <a:cs typeface="Times New Roman" pitchFamily="18" charset="0"/>
              </a:rPr>
              <a:t>≤</a:t>
            </a:r>
            <a:r>
              <a:rPr lang="en-US" altLang="en-US" sz="2400" dirty="0" smtClean="0">
                <a:solidFill>
                  <a:srgbClr val="002060"/>
                </a:solidFill>
              </a:rPr>
              <a:t> ANSI SLs </a:t>
            </a:r>
          </a:p>
          <a:p>
            <a:pPr marL="9144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dose </a:t>
            </a:r>
            <a:r>
              <a:rPr lang="en-US" altLang="en-US" sz="2400" dirty="0" smtClean="0"/>
              <a:t>constraints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of </a:t>
            </a:r>
            <a:r>
              <a:rPr lang="en-US" altLang="en-US" sz="2400" dirty="0" smtClean="0">
                <a:solidFill>
                  <a:srgbClr val="000000"/>
                </a:solidFill>
              </a:rPr>
              <a:t>1 </a:t>
            </a:r>
            <a:r>
              <a:rPr lang="en-US" altLang="en-US" sz="2400" dirty="0" err="1">
                <a:solidFill>
                  <a:srgbClr val="000000"/>
                </a:solidFill>
              </a:rPr>
              <a:t>mrem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(</a:t>
            </a:r>
            <a:r>
              <a:rPr lang="en-US" altLang="en-US" sz="2400" dirty="0" smtClean="0"/>
              <a:t>0.01 </a:t>
            </a:r>
            <a:r>
              <a:rPr lang="en-US" altLang="en-US" sz="2400" dirty="0" err="1"/>
              <a:t>mSv</a:t>
            </a:r>
            <a:r>
              <a:rPr lang="en-US" altLang="en-US" sz="2400" smtClean="0"/>
              <a:t>)</a:t>
            </a:r>
            <a:r>
              <a:rPr lang="en-US" altLang="en-US" sz="240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per year</a:t>
            </a:r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rgbClr val="002060"/>
                </a:solidFill>
              </a:rPr>
              <a:t>&gt; SL </a:t>
            </a:r>
            <a:r>
              <a:rPr lang="en-US" altLang="en-US" sz="2400" dirty="0" smtClean="0">
                <a:solidFill>
                  <a:srgbClr val="002060"/>
                </a:solidFill>
              </a:rPr>
              <a:t>and ≤ 100 SL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IFB Clearance Criterion for Volumetric Radioactivity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6002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/>
          </a:p>
          <a:p>
            <a:pPr>
              <a:spcBef>
                <a:spcPts val="600"/>
              </a:spcBef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12</a:t>
            </a:fld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8878"/>
              </p:ext>
            </p:extLst>
          </p:nvPr>
        </p:nvGraphicFramePr>
        <p:xfrm>
          <a:off x="152400" y="1371600"/>
          <a:ext cx="8763000" cy="3967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2600"/>
                <a:gridCol w="3200400"/>
              </a:tblGrid>
              <a:tr h="762000">
                <a:tc>
                  <a:txBody>
                    <a:bodyPr/>
                    <a:lstStyle/>
                    <a:p>
                      <a:pPr marL="347345" marR="0" indent="-347345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Basis, Requirements, Usage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DOE Approval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5683">
                <a:tc>
                  <a:txBody>
                    <a:bodyPr/>
                    <a:lstStyle/>
                    <a:p>
                      <a:pPr marL="182880" marR="0" indent="-18288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Measurements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are IFB (material has no detectable radioactivity other than natural background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indent="-18288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IFB is the preferred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criterion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indent="-18288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radiological control is warranted and is already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ALARA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Releases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are covered by the scope of the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approved program</a:t>
                      </a:r>
                    </a:p>
                    <a:p>
                      <a:pPr marL="182880" marR="0" indent="-1828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Approval for releases is not needed</a:t>
                      </a:r>
                    </a:p>
                    <a:p>
                      <a:pPr marL="182880" marR="0" indent="-18288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ANSI (2013) SL Clearance Criterion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6002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/>
          </a:p>
          <a:p>
            <a:pPr>
              <a:spcBef>
                <a:spcPts val="600"/>
              </a:spcBef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64443"/>
              </p:ext>
            </p:extLst>
          </p:nvPr>
        </p:nvGraphicFramePr>
        <p:xfrm>
          <a:off x="304800" y="1371600"/>
          <a:ext cx="8229600" cy="385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9419"/>
                <a:gridCol w="2920181"/>
              </a:tblGrid>
              <a:tr h="762000">
                <a:tc>
                  <a:txBody>
                    <a:bodyPr/>
                    <a:lstStyle/>
                    <a:p>
                      <a:pPr marL="347345" marR="0" indent="-347345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Basis, Requirements, Usage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DOE Approval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418">
                <a:tc>
                  <a:txBody>
                    <a:bodyPr/>
                    <a:lstStyle/>
                    <a:p>
                      <a:pPr marL="182880" marR="0" indent="-18288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Measurements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meet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ANSI SLs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indent="-18288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SLs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satisfy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DOE Order 458.1 dose constraint of 1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</a:rPr>
                        <a:t>mrem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indent="-18288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ALARA analysis is required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since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materials with detectable radioactivity may be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released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Field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Element approval of each release plan, which includes a qualitative ALARA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analysis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9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&gt;ANSI  SL Clearance Criterion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6002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/>
          </a:p>
          <a:p>
            <a:pPr>
              <a:spcBef>
                <a:spcPts val="600"/>
              </a:spcBef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14</a:t>
            </a:fld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87581"/>
              </p:ext>
            </p:extLst>
          </p:nvPr>
        </p:nvGraphicFramePr>
        <p:xfrm>
          <a:off x="304800" y="1371600"/>
          <a:ext cx="8153400" cy="406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0258"/>
                <a:gridCol w="2893142"/>
              </a:tblGrid>
              <a:tr h="685800">
                <a:tc>
                  <a:txBody>
                    <a:bodyPr/>
                    <a:lstStyle/>
                    <a:p>
                      <a:pPr marL="347345" marR="0" indent="-347345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Basis, Requirements, Usage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DOE Approval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4070">
                <a:tc>
                  <a:txBody>
                    <a:bodyPr/>
                    <a:lstStyle/>
                    <a:p>
                      <a:pPr marL="342900" marR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&gt; SL and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≤ 100SL </a:t>
                      </a:r>
                    </a:p>
                    <a:p>
                      <a:pPr marL="182880" marR="0" indent="-18288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Follow DOE Authorized Limit process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to obtain approval for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release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indent="-18288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50825" algn="l"/>
                        </a:tabLs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Recommended for restricted release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only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indent="-18288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HQ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approval of the clearance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criterion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indent="-182880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Field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Element approval of each release plan, which includes a quantitative ALARA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analysis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97656" y="198438"/>
            <a:ext cx="8617744" cy="639762"/>
          </a:xfrm>
        </p:spPr>
        <p:txBody>
          <a:bodyPr anchor="ctr"/>
          <a:lstStyle/>
          <a:p>
            <a:r>
              <a:rPr lang="en-US" altLang="en-US" sz="2800" dirty="0"/>
              <a:t>Key Technical </a:t>
            </a:r>
            <a:r>
              <a:rPr lang="en-US" altLang="en-US" sz="2800" dirty="0" smtClean="0"/>
              <a:t>Issues</a:t>
            </a:r>
            <a:endParaRPr lang="en-US" sz="2800" dirty="0">
              <a:latin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304800" y="1295401"/>
            <a:ext cx="8624888" cy="48768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Induced activity in an object is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volumetric </a:t>
            </a:r>
            <a:r>
              <a:rPr lang="en-US" sz="2400" dirty="0" smtClean="0">
                <a:latin typeface="+mj-lt"/>
              </a:rPr>
              <a:t>and presents its 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maximum at the surface </a:t>
            </a:r>
            <a:r>
              <a:rPr lang="en-US" sz="2400" dirty="0" smtClean="0">
                <a:latin typeface="+mj-lt"/>
              </a:rPr>
              <a:t>that faces beam loss points </a:t>
            </a:r>
          </a:p>
          <a:p>
            <a:pPr marL="846900" lvl="2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cs typeface="Arial" charset="0"/>
                <a:hlinkClick r:id="rId2" action="ppaction://hlinksldjump"/>
              </a:rPr>
              <a:t>This supports surface measurements</a:t>
            </a:r>
            <a:endParaRPr lang="en-US" sz="2400" dirty="0" smtClean="0">
              <a:latin typeface="+mj-lt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Radioisotopes that are difficult to detect are generally accompanied by </a:t>
            </a:r>
            <a:r>
              <a:rPr lang="ja-JP" altLang="en-US" sz="2400" dirty="0" smtClean="0">
                <a:latin typeface="+mj-lt"/>
              </a:rPr>
              <a:t>“</a:t>
            </a:r>
            <a:r>
              <a:rPr lang="en-US" altLang="ja-JP" sz="2400" dirty="0" smtClean="0">
                <a:solidFill>
                  <a:srgbClr val="008000"/>
                </a:solidFill>
                <a:latin typeface="+mj-lt"/>
              </a:rPr>
              <a:t>proxy</a:t>
            </a:r>
            <a:r>
              <a:rPr lang="ja-JP" altLang="en-US" sz="2400" dirty="0" smtClean="0">
                <a:latin typeface="+mj-lt"/>
              </a:rPr>
              <a:t>”</a:t>
            </a:r>
            <a:r>
              <a:rPr lang="en-US" altLang="ja-JP" sz="2400" dirty="0" smtClean="0">
                <a:latin typeface="+mj-lt"/>
              </a:rPr>
              <a:t> radioisotopes that can be clearly measured</a:t>
            </a:r>
          </a:p>
          <a:p>
            <a:pPr marL="846900" lvl="2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cs typeface="Arial" charset="0"/>
              </a:rPr>
              <a:t>This supports measurements for proxy radioisotopes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Generally, </a:t>
            </a:r>
            <a:r>
              <a:rPr lang="en-US" sz="2400" dirty="0">
                <a:solidFill>
                  <a:srgbClr val="008000"/>
                </a:solidFill>
              </a:rPr>
              <a:t>alpha</a:t>
            </a:r>
            <a:r>
              <a:rPr lang="en-US" sz="2400" dirty="0"/>
              <a:t> emitters </a:t>
            </a:r>
            <a:r>
              <a:rPr lang="en-US" sz="2400" dirty="0" smtClean="0"/>
              <a:t>are not produced</a:t>
            </a:r>
            <a:endParaRPr lang="en-US" sz="2400" dirty="0"/>
          </a:p>
          <a:p>
            <a:pPr marL="846900" lvl="2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</a:pPr>
            <a:r>
              <a:rPr lang="en-US" sz="2400" dirty="0">
                <a:solidFill>
                  <a:srgbClr val="C00000"/>
                </a:solidFill>
              </a:rPr>
              <a:t>This justifies the measurements of beta-gamma radionuclides.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Minimal surface contamination due to beam operations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For decommissioning projects most abundant radioisotopes are those with a half-life of the order of the irradiation time</a:t>
            </a:r>
          </a:p>
          <a:p>
            <a:pPr marL="846900" lvl="2" indent="-342900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SzPct val="150000"/>
            </a:pPr>
            <a:endParaRPr lang="en-US" sz="2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27" name="Slide Number Placeholder 3"/>
          <p:cNvSpPr txBox="1">
            <a:spLocks/>
          </p:cNvSpPr>
          <p:nvPr/>
        </p:nvSpPr>
        <p:spPr bwMode="auto">
          <a:xfrm>
            <a:off x="8610600" y="6318250"/>
            <a:ext cx="319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57600" rIns="72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71101F-2B9B-DB48-A6A0-1FB7508C7E42}" type="slidenum">
              <a:rPr lang="en-US" sz="700">
                <a:cs typeface="Arial" charset="0"/>
              </a:rPr>
              <a:pPr eaLnBrk="1" hangingPunct="1"/>
              <a:t>15</a:t>
            </a:fld>
            <a:endParaRPr lang="en-US" sz="7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610600" cy="762000"/>
          </a:xfrm>
        </p:spPr>
        <p:txBody>
          <a:bodyPr anchor="ctr"/>
          <a:lstStyle/>
          <a:p>
            <a:pPr eaLnBrk="1" hangingPunct="1"/>
            <a:r>
              <a:rPr lang="en-US" sz="2800" dirty="0" smtClean="0">
                <a:latin typeface="Arial" charset="0"/>
              </a:rPr>
              <a:t>Main </a:t>
            </a:r>
            <a:r>
              <a:rPr lang="en-US" sz="2800" dirty="0">
                <a:latin typeface="Arial" charset="0"/>
              </a:rPr>
              <a:t>and Proxy Radioisotopes</a:t>
            </a:r>
          </a:p>
        </p:txBody>
      </p:sp>
      <p:graphicFrame>
        <p:nvGraphicFramePr>
          <p:cNvPr id="22602" name="Group 74"/>
          <p:cNvGraphicFramePr>
            <a:graphicFrameLocks noGrp="1"/>
          </p:cNvGraphicFramePr>
          <p:nvPr>
            <p:ph type="tbl" idx="1"/>
          </p:nvPr>
        </p:nvGraphicFramePr>
        <p:xfrm>
          <a:off x="381000" y="1066800"/>
          <a:ext cx="5257800" cy="5391173"/>
        </p:xfrm>
        <a:graphic>
          <a:graphicData uri="http://schemas.openxmlformats.org/drawingml/2006/table">
            <a:tbl>
              <a:tblPr/>
              <a:tblGrid>
                <a:gridCol w="1776073"/>
                <a:gridCol w="2131287"/>
                <a:gridCol w="1350440"/>
              </a:tblGrid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Radionuclide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Half-life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Carbon steel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(Fe, 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Cast  iron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(Fe, C, Si, Mn) 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Mn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 (5.9 keV x-ray)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2.73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Aluminum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Copper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Fe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(5.9 keV x-ray)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2.73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Co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Concrete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 (pure beta)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Mn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 (5.9 keV x-ray)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2.73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5.26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Eu, 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Eu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13.5 y, 8.59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6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234C4-B6A3-194E-BEC4-8008479C4A57}" type="slidenum">
              <a:rPr lang="en-US" sz="700">
                <a:cs typeface="Arial" charset="0"/>
              </a:rPr>
              <a:pPr eaLnBrk="1" hangingPunct="1"/>
              <a:t>16</a:t>
            </a:fld>
            <a:endParaRPr lang="en-US" sz="700">
              <a:cs typeface="Arial" charset="0"/>
            </a:endParaRPr>
          </a:p>
        </p:txBody>
      </p:sp>
      <p:sp>
        <p:nvSpPr>
          <p:cNvPr id="27713" name="Rectangle 72"/>
          <p:cNvSpPr>
            <a:spLocks noChangeArrowheads="1"/>
          </p:cNvSpPr>
          <p:nvPr/>
        </p:nvSpPr>
        <p:spPr bwMode="auto">
          <a:xfrm>
            <a:off x="5791200" y="31242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Proxy radioisotopes (</a:t>
            </a:r>
            <a:r>
              <a:rPr lang="en-US" b="1" baseline="30000">
                <a:solidFill>
                  <a:srgbClr val="FF3300"/>
                </a:solidFill>
              </a:rPr>
              <a:t>22</a:t>
            </a:r>
            <a:r>
              <a:rPr lang="en-US" b="1">
                <a:solidFill>
                  <a:srgbClr val="FF3300"/>
                </a:solidFill>
              </a:rPr>
              <a:t>Na,</a:t>
            </a:r>
            <a:r>
              <a:rPr lang="en-US" b="1" baseline="30000">
                <a:solidFill>
                  <a:srgbClr val="FF3300"/>
                </a:solidFill>
              </a:rPr>
              <a:t> 54</a:t>
            </a:r>
            <a:r>
              <a:rPr lang="en-US" b="1">
                <a:solidFill>
                  <a:srgbClr val="FF3300"/>
                </a:solidFill>
              </a:rPr>
              <a:t>Mn, </a:t>
            </a:r>
            <a:r>
              <a:rPr lang="en-US" b="1" baseline="30000">
                <a:solidFill>
                  <a:srgbClr val="FF3300"/>
                </a:solidFill>
              </a:rPr>
              <a:t>60</a:t>
            </a:r>
            <a:r>
              <a:rPr lang="en-US" b="1">
                <a:solidFill>
                  <a:srgbClr val="FF3300"/>
                </a:solidFill>
              </a:rPr>
              <a:t>Co</a:t>
            </a:r>
            <a:r>
              <a:rPr lang="en-US" b="1">
                <a:solidFill>
                  <a:srgbClr val="000000"/>
                </a:solidFill>
              </a:rPr>
              <a:t>) emit high-energy and high-intensity gamma rays</a:t>
            </a:r>
          </a:p>
        </p:txBody>
      </p:sp>
      <p:sp>
        <p:nvSpPr>
          <p:cNvPr id="27714" name="Rectangle 18"/>
          <p:cNvSpPr>
            <a:spLocks noChangeArrowheads="1"/>
          </p:cNvSpPr>
          <p:nvPr/>
        </p:nvSpPr>
        <p:spPr bwMode="auto">
          <a:xfrm>
            <a:off x="5715000" y="11430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Radioisotopes with long half-lives are of interest.</a:t>
            </a:r>
          </a:p>
        </p:txBody>
      </p:sp>
      <p:sp>
        <p:nvSpPr>
          <p:cNvPr id="27715" name="Rectangle 18"/>
          <p:cNvSpPr>
            <a:spLocks noChangeArrowheads="1"/>
          </p:cNvSpPr>
          <p:nvPr/>
        </p:nvSpPr>
        <p:spPr bwMode="auto">
          <a:xfrm>
            <a:off x="5715000" y="19050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Hard-to-measure radioisotopes 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baseline="30000" dirty="0" smtClean="0">
                <a:solidFill>
                  <a:srgbClr val="336600"/>
                </a:solidFill>
              </a:rPr>
              <a:t>55</a:t>
            </a:r>
            <a:r>
              <a:rPr lang="en-US" b="1" dirty="0" smtClean="0">
                <a:solidFill>
                  <a:srgbClr val="336600"/>
                </a:solidFill>
              </a:rPr>
              <a:t>Fe</a:t>
            </a:r>
            <a:r>
              <a:rPr lang="en-US" b="1" dirty="0">
                <a:solidFill>
                  <a:srgbClr val="3366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</a:rPr>
              <a:t>emit only beta or low-energy X rays</a:t>
            </a:r>
          </a:p>
        </p:txBody>
      </p:sp>
      <p:sp>
        <p:nvSpPr>
          <p:cNvPr id="27717" name="Rectangle 18"/>
          <p:cNvSpPr>
            <a:spLocks noChangeArrowheads="1"/>
          </p:cNvSpPr>
          <p:nvPr/>
        </p:nvSpPr>
        <p:spPr bwMode="auto">
          <a:xfrm>
            <a:off x="6019800" y="4494074"/>
            <a:ext cx="2819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ANSI</a:t>
            </a:r>
            <a:r>
              <a:rPr lang="en-US" b="1" dirty="0"/>
              <a:t> </a:t>
            </a:r>
            <a:r>
              <a:rPr lang="en-US" b="1" dirty="0" smtClean="0"/>
              <a:t>SL:</a:t>
            </a:r>
            <a:endParaRPr lang="en-US" b="1" dirty="0"/>
          </a:p>
          <a:p>
            <a:r>
              <a:rPr lang="en-US" b="1" baseline="30000" dirty="0">
                <a:solidFill>
                  <a:srgbClr val="FF3300"/>
                </a:solidFill>
              </a:rPr>
              <a:t>22</a:t>
            </a:r>
            <a:r>
              <a:rPr lang="en-US" b="1" dirty="0">
                <a:solidFill>
                  <a:srgbClr val="FF3300"/>
                </a:solidFill>
              </a:rPr>
              <a:t>Na, </a:t>
            </a:r>
            <a:r>
              <a:rPr lang="en-US" b="1" baseline="30000" dirty="0">
                <a:solidFill>
                  <a:srgbClr val="FF3300"/>
                </a:solidFill>
              </a:rPr>
              <a:t>54</a:t>
            </a:r>
            <a:r>
              <a:rPr lang="en-US" b="1" dirty="0">
                <a:solidFill>
                  <a:srgbClr val="FF3300"/>
                </a:solidFill>
              </a:rPr>
              <a:t>Mn, </a:t>
            </a:r>
            <a:r>
              <a:rPr lang="en-US" b="1" baseline="30000" dirty="0">
                <a:solidFill>
                  <a:srgbClr val="FF3300"/>
                </a:solidFill>
              </a:rPr>
              <a:t>60</a:t>
            </a:r>
            <a:r>
              <a:rPr lang="en-US" b="1" dirty="0">
                <a:solidFill>
                  <a:srgbClr val="FF3300"/>
                </a:solidFill>
              </a:rPr>
              <a:t>Co: </a:t>
            </a:r>
            <a:r>
              <a:rPr lang="en-US" b="1" dirty="0" smtClean="0">
                <a:solidFill>
                  <a:srgbClr val="FF3300"/>
                </a:solidFill>
              </a:rPr>
              <a:t>3 </a:t>
            </a:r>
            <a:r>
              <a:rPr lang="en-US" b="1" dirty="0" err="1" smtClean="0">
                <a:solidFill>
                  <a:srgbClr val="FF3300"/>
                </a:solidFill>
              </a:rPr>
              <a:t>pCi</a:t>
            </a:r>
            <a:r>
              <a:rPr lang="en-US" b="1" dirty="0" smtClean="0">
                <a:solidFill>
                  <a:srgbClr val="FF3300"/>
                </a:solidFill>
              </a:rPr>
              <a:t>/g</a:t>
            </a:r>
            <a:endParaRPr lang="en-US" b="1" dirty="0">
              <a:solidFill>
                <a:srgbClr val="FF3300"/>
              </a:solidFill>
            </a:endParaRPr>
          </a:p>
          <a:p>
            <a:r>
              <a:rPr lang="en-US" b="1" baseline="30000" dirty="0" smtClean="0">
                <a:solidFill>
                  <a:srgbClr val="336600"/>
                </a:solidFill>
              </a:rPr>
              <a:t>55</a:t>
            </a:r>
            <a:r>
              <a:rPr lang="en-US" b="1" dirty="0" smtClean="0">
                <a:solidFill>
                  <a:srgbClr val="336600"/>
                </a:solidFill>
              </a:rPr>
              <a:t>Fe: 30,000 </a:t>
            </a:r>
            <a:r>
              <a:rPr lang="en-US" b="1" dirty="0" err="1" smtClean="0">
                <a:solidFill>
                  <a:srgbClr val="336600"/>
                </a:solidFill>
              </a:rPr>
              <a:t>pCi</a:t>
            </a:r>
            <a:r>
              <a:rPr lang="en-US" b="1" dirty="0" smtClean="0">
                <a:solidFill>
                  <a:srgbClr val="336600"/>
                </a:solidFill>
              </a:rPr>
              <a:t>/g</a:t>
            </a:r>
            <a:endParaRPr lang="en-US" b="1" dirty="0">
              <a:solidFill>
                <a:srgbClr val="336600"/>
              </a:solidFill>
            </a:endParaRPr>
          </a:p>
          <a:p>
            <a:r>
              <a:rPr lang="en-US" b="1" dirty="0">
                <a:solidFill>
                  <a:srgbClr val="000099"/>
                </a:solidFill>
              </a:rPr>
              <a:t>Requirements:</a:t>
            </a:r>
          </a:p>
          <a:p>
            <a:r>
              <a:rPr lang="en-US" b="1" dirty="0">
                <a:solidFill>
                  <a:srgbClr val="000099"/>
                </a:solidFill>
                <a:cs typeface="Arial" charset="0"/>
              </a:rPr>
              <a:t>∑</a:t>
            </a:r>
            <a:r>
              <a:rPr lang="en-US" b="1" baseline="-25000" dirty="0" err="1">
                <a:solidFill>
                  <a:srgbClr val="000099"/>
                </a:solidFill>
                <a:cs typeface="Arial" charset="0"/>
              </a:rPr>
              <a:t>i</a:t>
            </a:r>
            <a:r>
              <a:rPr lang="en-US" b="1" baseline="-250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cs typeface="Arial" charset="0"/>
              </a:rPr>
              <a:t>(</a:t>
            </a:r>
            <a:r>
              <a:rPr lang="en-US" b="1" dirty="0" smtClean="0">
                <a:solidFill>
                  <a:srgbClr val="000099"/>
                </a:solidFill>
              </a:rPr>
              <a:t>Ai </a:t>
            </a:r>
            <a:r>
              <a:rPr lang="en-US" b="1" dirty="0">
                <a:solidFill>
                  <a:srgbClr val="000099"/>
                </a:solidFill>
              </a:rPr>
              <a:t>/ </a:t>
            </a:r>
            <a:r>
              <a:rPr lang="en-US" b="1" dirty="0" err="1">
                <a:solidFill>
                  <a:srgbClr val="000099"/>
                </a:solidFill>
              </a:rPr>
              <a:t>SLi</a:t>
            </a:r>
            <a:r>
              <a:rPr lang="en-US" b="1" dirty="0">
                <a:solidFill>
                  <a:srgbClr val="000099"/>
                </a:solidFill>
              </a:rPr>
              <a:t>) </a:t>
            </a:r>
            <a:r>
              <a:rPr lang="en-US" b="1" dirty="0">
                <a:solidFill>
                  <a:srgbClr val="000099"/>
                </a:solidFill>
                <a:sym typeface="Symbol" charset="0"/>
              </a:rPr>
              <a:t> </a:t>
            </a:r>
            <a:r>
              <a:rPr lang="en-US" b="1" dirty="0">
                <a:solidFill>
                  <a:srgbClr val="000099"/>
                </a:solidFill>
              </a:rPr>
              <a:t>1</a:t>
            </a:r>
          </a:p>
          <a:p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96200" cy="457200"/>
          </a:xfrm>
        </p:spPr>
        <p:txBody>
          <a:bodyPr/>
          <a:lstStyle/>
          <a:p>
            <a:r>
              <a:rPr lang="en-US" dirty="0"/>
              <a:t>Measurement </a:t>
            </a:r>
            <a:r>
              <a:rPr lang="en-US" dirty="0" smtClean="0"/>
              <a:t>Methods (Appendix E)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17</a:t>
            </a:fld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305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663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Use survey </a:t>
            </a:r>
            <a:r>
              <a:rPr lang="en-US" sz="2400" dirty="0"/>
              <a:t>instruments with sufficient sensitivity in a sufficiently low ambient background environment to achieve the required detection </a:t>
            </a:r>
            <a:r>
              <a:rPr lang="en-US" sz="2400" dirty="0" smtClean="0"/>
              <a:t>capability</a:t>
            </a:r>
          </a:p>
          <a:p>
            <a:pPr lvl="2" indent="-4663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Detection capability shall be estimated and documented</a:t>
            </a:r>
          </a:p>
          <a:p>
            <a:pPr marL="457200" indent="-4663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Many survey </a:t>
            </a:r>
            <a:r>
              <a:rPr lang="en-US" sz="2400" dirty="0"/>
              <a:t>instruments that are commercially available have </a:t>
            </a:r>
            <a:r>
              <a:rPr lang="en-US" sz="2400" dirty="0" smtClean="0"/>
              <a:t>detection capability less </a:t>
            </a:r>
            <a:r>
              <a:rPr lang="en-US" sz="2400" dirty="0"/>
              <a:t>than the ANSI N13.12 </a:t>
            </a:r>
            <a:r>
              <a:rPr lang="en-US" sz="2400" dirty="0" smtClean="0"/>
              <a:t>(2013) Volume Screening Levels (SL) values</a:t>
            </a:r>
            <a:endParaRPr lang="en-US" sz="2400" dirty="0"/>
          </a:p>
          <a:p>
            <a:pPr lvl="2" indent="-4663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For example, </a:t>
            </a:r>
            <a:r>
              <a:rPr lang="en-US" sz="2000" dirty="0" smtClean="0">
                <a:solidFill>
                  <a:srgbClr val="000090"/>
                </a:solidFill>
                <a:hlinkClick r:id="rId2" action="ppaction://hlinksldjump"/>
              </a:rPr>
              <a:t>1”x1” </a:t>
            </a:r>
            <a:r>
              <a:rPr lang="en-US" sz="2000" dirty="0" err="1" smtClean="0">
                <a:solidFill>
                  <a:srgbClr val="000090"/>
                </a:solidFill>
                <a:hlinkClick r:id="rId2" action="ppaction://hlinksldjump"/>
              </a:rPr>
              <a:t>NaI</a:t>
            </a:r>
            <a:r>
              <a:rPr lang="en-US" sz="2000" dirty="0" smtClean="0">
                <a:solidFill>
                  <a:srgbClr val="000090"/>
                </a:solidFill>
                <a:hlinkClick r:id="rId2" action="ppaction://hlinksldjump"/>
              </a:rPr>
              <a:t> detector </a:t>
            </a:r>
            <a:r>
              <a:rPr lang="en-US" sz="2000" dirty="0" smtClean="0">
                <a:solidFill>
                  <a:srgbClr val="000090"/>
                </a:solidFill>
              </a:rPr>
              <a:t>operated </a:t>
            </a:r>
            <a:r>
              <a:rPr lang="en-US" sz="2000" dirty="0">
                <a:solidFill>
                  <a:srgbClr val="000090"/>
                </a:solidFill>
              </a:rPr>
              <a:t>in surface scanning mode can be less than the ANSI volume SLs of </a:t>
            </a:r>
            <a:r>
              <a:rPr lang="en-US" sz="2000" dirty="0">
                <a:solidFill>
                  <a:srgbClr val="008000"/>
                </a:solidFill>
              </a:rPr>
              <a:t>3 </a:t>
            </a:r>
            <a:r>
              <a:rPr lang="en-US" sz="2000" dirty="0" err="1">
                <a:solidFill>
                  <a:srgbClr val="008000"/>
                </a:solidFill>
              </a:rPr>
              <a:t>pCi</a:t>
            </a:r>
            <a:r>
              <a:rPr lang="en-US" sz="2000" dirty="0">
                <a:solidFill>
                  <a:srgbClr val="008000"/>
                </a:solidFill>
              </a:rPr>
              <a:t>/g </a:t>
            </a:r>
            <a:r>
              <a:rPr lang="en-US" sz="2000" dirty="0">
                <a:solidFill>
                  <a:srgbClr val="000090"/>
                </a:solidFill>
              </a:rPr>
              <a:t>for Group 1 </a:t>
            </a:r>
            <a:r>
              <a:rPr lang="en-US" sz="2000" dirty="0" smtClean="0">
                <a:solidFill>
                  <a:srgbClr val="000090"/>
                </a:solidFill>
              </a:rPr>
              <a:t>radionuclides</a:t>
            </a:r>
            <a:endParaRPr lang="en-US" sz="2000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91400" cy="533400"/>
          </a:xfrm>
        </p:spPr>
        <p:txBody>
          <a:bodyPr/>
          <a:lstStyle/>
          <a:p>
            <a:r>
              <a:rPr lang="en-US" dirty="0" smtClean="0"/>
              <a:t>Standard Table of Content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18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219200"/>
            <a:ext cx="8153400" cy="566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Purpose and </a:t>
            </a:r>
            <a:r>
              <a:rPr lang="en-US" dirty="0" smtClean="0"/>
              <a:t>Scope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Material </a:t>
            </a:r>
            <a:r>
              <a:rPr lang="en-US" dirty="0"/>
              <a:t>Clearance </a:t>
            </a:r>
            <a:r>
              <a:rPr lang="en-US" dirty="0" smtClean="0"/>
              <a:t>Protocols</a:t>
            </a:r>
          </a:p>
          <a:p>
            <a:pPr marL="457200" lvl="0" indent="-457200">
              <a:buAutoNum type="arabicPeriod" startAt="4"/>
            </a:pPr>
            <a:r>
              <a:rPr lang="en-US" dirty="0"/>
              <a:t>Documentation and Reporting </a:t>
            </a:r>
            <a:r>
              <a:rPr lang="en-US" dirty="0" smtClean="0"/>
              <a:t>Requirements</a:t>
            </a:r>
            <a:endParaRPr lang="en-US" dirty="0"/>
          </a:p>
          <a:p>
            <a:pPr marL="457200" lvl="0" indent="-457200">
              <a:buAutoNum type="arabicPeriod" startAt="4"/>
            </a:pPr>
            <a:r>
              <a:rPr lang="en-US" dirty="0"/>
              <a:t>DOE Independent Verification and Approval, Stakeholder </a:t>
            </a:r>
            <a:r>
              <a:rPr lang="en-US" dirty="0" smtClean="0"/>
              <a:t>Communication</a:t>
            </a:r>
            <a:endParaRPr lang="en-US" dirty="0"/>
          </a:p>
          <a:p>
            <a:pPr marL="457200" lvl="0" indent="-457200">
              <a:buAutoNum type="arabicPeriod" startAt="4"/>
            </a:pPr>
            <a:r>
              <a:rPr lang="en-US" dirty="0" smtClean="0"/>
              <a:t>References</a:t>
            </a:r>
            <a:endParaRPr lang="en-US" dirty="0"/>
          </a:p>
          <a:p>
            <a:pPr marL="457200" lvl="0" indent="-457200">
              <a:buAutoNum type="arabicPeriod" startAt="4"/>
            </a:pPr>
            <a:r>
              <a:rPr lang="en-US" dirty="0"/>
              <a:t>Acronym and </a:t>
            </a:r>
            <a:r>
              <a:rPr lang="en-US" dirty="0" smtClean="0"/>
              <a:t>Definitions</a:t>
            </a:r>
          </a:p>
          <a:p>
            <a:pPr marL="457200" lvl="0" indent="-457200">
              <a:buAutoNum type="arabicPeriod" startAt="4"/>
            </a:pPr>
            <a:endParaRPr lang="en-US" dirty="0" smtClean="0"/>
          </a:p>
          <a:p>
            <a:r>
              <a:rPr lang="en-US" i="1" dirty="0"/>
              <a:t>Appendix A: Process Knowledge for </a:t>
            </a:r>
            <a:r>
              <a:rPr lang="en-US" i="1" dirty="0">
                <a:solidFill>
                  <a:srgbClr val="FF0000"/>
                </a:solidFill>
              </a:rPr>
              <a:t>Accelerator </a:t>
            </a:r>
            <a:r>
              <a:rPr lang="en-US" i="1" dirty="0" smtClean="0">
                <a:solidFill>
                  <a:srgbClr val="FF0000"/>
                </a:solidFill>
              </a:rPr>
              <a:t>Facilities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/>
              <a:t>Appendix B: Rationale and Use of ANSI N13.12 </a:t>
            </a:r>
            <a:r>
              <a:rPr lang="en-US" i="1" dirty="0" smtClean="0"/>
              <a:t>(2013)Volume </a:t>
            </a:r>
            <a:r>
              <a:rPr lang="en-US" i="1" dirty="0"/>
              <a:t>SLs as DOE Pre-Approved Authorized </a:t>
            </a:r>
            <a:r>
              <a:rPr lang="en-US" i="1" dirty="0" smtClean="0"/>
              <a:t>Limits</a:t>
            </a:r>
            <a:endParaRPr lang="en-US" i="1" dirty="0"/>
          </a:p>
          <a:p>
            <a:r>
              <a:rPr lang="en-US" i="1" dirty="0"/>
              <a:t>Appendix C: Technical Basis for Volumetric Activation at </a:t>
            </a:r>
            <a:r>
              <a:rPr lang="en-US" i="1" dirty="0">
                <a:solidFill>
                  <a:srgbClr val="C00000"/>
                </a:solidFill>
              </a:rPr>
              <a:t>Electron Accelerator </a:t>
            </a:r>
            <a:r>
              <a:rPr lang="en-US" i="1" dirty="0" smtClean="0">
                <a:solidFill>
                  <a:srgbClr val="C00000"/>
                </a:solidFill>
              </a:rPr>
              <a:t>Facilities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/>
              <a:t>Appendix D: Technical Basis for Volumetric Activation at </a:t>
            </a:r>
            <a:r>
              <a:rPr lang="en-US" i="1" dirty="0">
                <a:solidFill>
                  <a:srgbClr val="C00000"/>
                </a:solidFill>
              </a:rPr>
              <a:t>Proton Accelerator </a:t>
            </a:r>
            <a:r>
              <a:rPr lang="en-US" i="1" dirty="0" smtClean="0">
                <a:solidFill>
                  <a:srgbClr val="C00000"/>
                </a:solidFill>
              </a:rPr>
              <a:t>Facilities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/>
              <a:t>Appendix E: Technical Basis for </a:t>
            </a:r>
            <a:r>
              <a:rPr lang="en-US" i="1" dirty="0">
                <a:solidFill>
                  <a:srgbClr val="C00000"/>
                </a:solidFill>
              </a:rPr>
              <a:t>Measurements of Volumetric Radioactivity and Determination of Detection </a:t>
            </a:r>
            <a:r>
              <a:rPr lang="en-US" i="1" dirty="0" smtClean="0">
                <a:solidFill>
                  <a:srgbClr val="C00000"/>
                </a:solidFill>
              </a:rPr>
              <a:t>Capabilities</a:t>
            </a: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Standard draft was submitted to DOE for review on April  2014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438" y="160338"/>
            <a:ext cx="8102600" cy="754062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" y="1447800"/>
            <a:ext cx="8108950" cy="5029200"/>
          </a:xfrm>
        </p:spPr>
        <p:txBody>
          <a:bodyPr>
            <a:normAutofit/>
          </a:bodyPr>
          <a:lstStyle/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Background</a:t>
            </a:r>
          </a:p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Purpose</a:t>
            </a:r>
            <a:r>
              <a:rPr lang="en-US" altLang="en-US" sz="2800" dirty="0"/>
              <a:t>, Scope </a:t>
            </a:r>
            <a:endParaRPr lang="en-US" altLang="en-US" sz="2800" dirty="0" smtClean="0"/>
          </a:p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Clearance Protocols</a:t>
            </a:r>
          </a:p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Clearance Criteria </a:t>
            </a:r>
          </a:p>
          <a:p>
            <a:pPr marL="769938" lvl="3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Volumetric, Surface</a:t>
            </a:r>
            <a:endParaRPr lang="en-US" sz="2800" dirty="0" smtClean="0"/>
          </a:p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Key Technical Issues</a:t>
            </a:r>
            <a:endParaRPr lang="en-US" sz="2800" dirty="0"/>
          </a:p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Measurement Methods </a:t>
            </a:r>
            <a:endParaRPr lang="en-US" sz="2800" dirty="0" smtClean="0"/>
          </a:p>
          <a:p>
            <a:pPr marL="446088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Summary</a:t>
            </a:r>
            <a:endParaRPr lang="en-US" sz="2800" dirty="0"/>
          </a:p>
          <a:p>
            <a:pPr marL="769938" lvl="3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Joint Activation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8000"/>
                </a:solidFill>
              </a:rPr>
              <a:t>Co-Team Leads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smtClean="0"/>
              <a:t>	</a:t>
            </a:r>
          </a:p>
          <a:p>
            <a:pPr eaLnBrk="1" hangingPunct="1">
              <a:defRPr/>
            </a:pPr>
            <a:r>
              <a:rPr lang="en-US" sz="2000" b="1" dirty="0" smtClean="0"/>
              <a:t>Scott  Davis – SC-31.1		HQ	</a:t>
            </a:r>
          </a:p>
          <a:p>
            <a:pPr eaLnBrk="1" hangingPunct="1">
              <a:defRPr/>
            </a:pPr>
            <a:r>
              <a:rPr lang="en-US" sz="2000" b="1" dirty="0" smtClean="0"/>
              <a:t>Major David Pugh – NA-171.2	HQ	</a:t>
            </a:r>
          </a:p>
          <a:p>
            <a:pPr eaLnBrk="1" hangingPunct="1">
              <a:defRPr/>
            </a:pPr>
            <a:endParaRPr lang="en-US" sz="2000" b="1" u="sng" dirty="0" smtClean="0"/>
          </a:p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8000"/>
                </a:solidFill>
              </a:rPr>
              <a:t>SC Representatives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000" b="1" dirty="0" smtClean="0"/>
              <a:t>Dennis Ryan			BNL			</a:t>
            </a:r>
          </a:p>
          <a:p>
            <a:pPr eaLnBrk="1" hangingPunct="1">
              <a:defRPr/>
            </a:pPr>
            <a:r>
              <a:rPr lang="en-US" sz="2000" b="1" dirty="0" smtClean="0"/>
              <a:t>Sayed Rokni			SLAC	</a:t>
            </a:r>
          </a:p>
          <a:p>
            <a:pPr eaLnBrk="1" hangingPunct="1">
              <a:defRPr/>
            </a:pPr>
            <a:r>
              <a:rPr lang="en-US" sz="2000" b="1" dirty="0" smtClean="0"/>
              <a:t>Don Gregory			ORNL</a:t>
            </a:r>
          </a:p>
          <a:p>
            <a:pPr eaLnBrk="1" hangingPunct="1">
              <a:defRPr/>
            </a:pPr>
            <a:r>
              <a:rPr lang="en-US" sz="2000" b="1" dirty="0" smtClean="0"/>
              <a:t> </a:t>
            </a:r>
          </a:p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8000"/>
                </a:solidFill>
              </a:rPr>
              <a:t>NNSA Representatives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000" b="1" dirty="0" smtClean="0"/>
              <a:t>Michael Duran			LANL	</a:t>
            </a:r>
          </a:p>
          <a:p>
            <a:pPr eaLnBrk="1" hangingPunct="1">
              <a:defRPr/>
            </a:pPr>
            <a:r>
              <a:rPr lang="en-US" sz="2000" b="1" dirty="0" smtClean="0"/>
              <a:t>Todd Sundsmo 			LLNL	</a:t>
            </a:r>
          </a:p>
          <a:p>
            <a:pPr eaLnBrk="1" hangingPunct="1">
              <a:defRPr/>
            </a:pPr>
            <a:r>
              <a:rPr lang="en-US" sz="2000" b="1" dirty="0" smtClean="0"/>
              <a:t>Todd Culp 			SNL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348663" y="-47625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400175-69C3-4FFC-9A8B-ECA064349306}" type="slidenum">
              <a:rPr lang="en-US" altLang="en-US" sz="12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NNSA/SC joint Accelerator Working Group</a:t>
            </a:r>
            <a:endParaRPr lang="en-US" dirty="0" smtClean="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Develop… “Technical Position that will support the release of equipment and material from accelerator facilities and operations where there is potential for induced radioactivity or activated material” </a:t>
            </a:r>
          </a:p>
          <a:p>
            <a:pPr eaLnBrk="1" hangingPunct="1">
              <a:defRPr/>
            </a:pPr>
            <a:r>
              <a:rPr lang="en-US" sz="2400" dirty="0" smtClean="0"/>
              <a:t>“This effort shall include all available facility, equipment, material, survey and detection information needed to derive </a:t>
            </a:r>
            <a:r>
              <a:rPr lang="en-US" sz="2400" dirty="0" smtClean="0">
                <a:solidFill>
                  <a:srgbClr val="008000"/>
                </a:solidFill>
              </a:rPr>
              <a:t>criteria </a:t>
            </a:r>
            <a:r>
              <a:rPr lang="en-US" sz="2400" dirty="0" smtClean="0"/>
              <a:t>that can be used to determine the areas of and extent of activation”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</a:p>
          <a:p>
            <a:pPr eaLnBrk="1" hangingPunct="1">
              <a:defRPr/>
            </a:pPr>
            <a:r>
              <a:rPr lang="en-US" sz="2400" dirty="0" smtClean="0"/>
              <a:t>“Criteria being developed should be reasonable and detection activities should be </a:t>
            </a:r>
            <a:r>
              <a:rPr lang="en-US" sz="2400" dirty="0" smtClean="0">
                <a:solidFill>
                  <a:srgbClr val="008000"/>
                </a:solidFill>
              </a:rPr>
              <a:t>based on current techniques used within the Department and private industry</a:t>
            </a:r>
            <a:r>
              <a:rPr lang="en-US" sz="2400" dirty="0" smtClean="0"/>
              <a:t>”</a:t>
            </a:r>
            <a:endParaRPr lang="en-US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sz="22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rgbClr val="C00000"/>
                </a:solidFill>
              </a:rPr>
              <a:t>Volumetric Activation				</a:t>
            </a:r>
            <a:endParaRPr lang="en-US" sz="22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348663" y="-47625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34CE3D-12B4-4151-B580-F565AB2FB66D}" type="slidenum">
              <a:rPr lang="en-US" altLang="en-US" sz="12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19800" y="5486400"/>
            <a:ext cx="2438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&lt;&lt; Back to slide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CIM\123___03\IMG_0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22" y="3352800"/>
            <a:ext cx="4190790" cy="31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D&amp;D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92680" y="1371600"/>
            <a:ext cx="4287278" cy="1247775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Clearance of </a:t>
            </a:r>
            <a:r>
              <a:rPr lang="en-US" sz="1400" b="1" dirty="0" err="1" smtClean="0"/>
              <a:t>BaBar</a:t>
            </a:r>
            <a:r>
              <a:rPr lang="en-US" sz="1400" b="1" dirty="0" smtClean="0"/>
              <a:t> materials from B750 Pit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BaBar</a:t>
            </a:r>
            <a:r>
              <a:rPr lang="en-US" sz="1400" b="1" dirty="0" smtClean="0"/>
              <a:t> has recycled &gt;1200 tons of metal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Empty hall leaves room for future experiments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Flatbeds capable of transporting 40 ton loads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22</a:t>
            </a:fld>
            <a:endParaRPr lang="en-US" sz="1200" dirty="0"/>
          </a:p>
        </p:txBody>
      </p:sp>
      <p:pic>
        <p:nvPicPr>
          <p:cNvPr id="5" name="Picture 3" descr="C:\Documents and Settings\ryanford\My Documents\My Pictures\BaBar in 750 Pit\Main Fl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yanford\Pictures\IMG_00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t="23778" r="3030" b="-388"/>
          <a:stretch/>
        </p:blipFill>
        <p:spPr bwMode="auto">
          <a:xfrm>
            <a:off x="457199" y="4114800"/>
            <a:ext cx="1524001" cy="11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yanford\Pictures\IMG_008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30521" r="16928"/>
          <a:stretch/>
        </p:blipFill>
        <p:spPr bwMode="auto">
          <a:xfrm>
            <a:off x="2497124" y="4114800"/>
            <a:ext cx="1693876" cy="11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057400" y="4648200"/>
            <a:ext cx="533400" cy="378099"/>
          </a:xfrm>
          <a:prstGeom prst="wedgeRoundRectCallout">
            <a:avLst>
              <a:gd name="adj1" fmla="val 86310"/>
              <a:gd name="adj2" fmla="val 32270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End Plug</a:t>
            </a:r>
            <a:endParaRPr lang="en-US" sz="8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343400" y="2819400"/>
            <a:ext cx="655192" cy="378099"/>
          </a:xfrm>
          <a:prstGeom prst="wedgeRoundRectCallout">
            <a:avLst>
              <a:gd name="adj1" fmla="val -332066"/>
              <a:gd name="adj2" fmla="val 20459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BEFORE</a:t>
            </a:r>
            <a:endParaRPr lang="en-US" sz="7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2819400"/>
            <a:ext cx="655192" cy="378099"/>
          </a:xfrm>
          <a:prstGeom prst="wedgeRoundRectCallout">
            <a:avLst>
              <a:gd name="adj1" fmla="val 73124"/>
              <a:gd name="adj2" fmla="val 588505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AFTER</a:t>
            </a:r>
            <a:endParaRPr lang="en-US" sz="700" b="1" dirty="0"/>
          </a:p>
        </p:txBody>
      </p:sp>
      <p:pic>
        <p:nvPicPr>
          <p:cNvPr id="9" name="Picture 3" descr="E:\DCIM\123___03\IMG_019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 b="29272"/>
          <a:stretch/>
        </p:blipFill>
        <p:spPr bwMode="auto">
          <a:xfrm>
            <a:off x="434340" y="5278950"/>
            <a:ext cx="3779520" cy="14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077362" y="5384180"/>
            <a:ext cx="533400" cy="378099"/>
          </a:xfrm>
          <a:prstGeom prst="wedgeRoundRectCallout">
            <a:avLst>
              <a:gd name="adj1" fmla="val -167291"/>
              <a:gd name="adj2" fmla="val 58253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DIRC</a:t>
            </a:r>
          </a:p>
          <a:p>
            <a:pPr algn="ctr"/>
            <a:r>
              <a:rPr lang="en-US" sz="800" b="1" dirty="0" smtClean="0"/>
              <a:t>Door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2167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800" dirty="0">
                <a:latin typeface="Arial" charset="0"/>
              </a:rPr>
              <a:t>Material Removal, </a:t>
            </a:r>
            <a:r>
              <a:rPr lang="en-US" sz="2800" dirty="0" smtClean="0">
                <a:latin typeface="Arial" charset="0"/>
              </a:rPr>
              <a:t>Survey: PEP-II</a:t>
            </a:r>
            <a:endParaRPr lang="en-US" sz="2800" dirty="0">
              <a:latin typeface="Arial" charset="0"/>
            </a:endParaRP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5"/>
          </p:nvPr>
        </p:nvSpPr>
        <p:spPr bwMode="auto">
          <a:xfrm>
            <a:off x="8396288" y="1588"/>
            <a:ext cx="747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62997A6-46F4-2A43-908D-30C18F5398C0}" type="slidenum">
              <a:rPr lang="en-US" sz="700">
                <a:cs typeface="Arial" charset="0"/>
              </a:rPr>
              <a:pPr algn="r" eaLnBrk="1" hangingPunct="1"/>
              <a:t>23</a:t>
            </a:fld>
            <a:endParaRPr lang="en-US" sz="700">
              <a:cs typeface="Arial" charset="0"/>
            </a:endParaRPr>
          </a:p>
        </p:txBody>
      </p:sp>
      <p:pic>
        <p:nvPicPr>
          <p:cNvPr id="36867" name="Picture 4" descr="V:\ESH\OHP\OHP Field Operations\Photos\PEP-II\2012\PC09080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C:\Users\rokni\Desktop\chamber%20and%20strong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657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V:\ESH\OHP\OHP Field Operations\EMS SURVEYS\PEP\Photos\100_1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810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4"/>
          <a:stretch>
            <a:fillRect/>
          </a:stretch>
        </p:blipFill>
        <p:spPr>
          <a:xfrm>
            <a:off x="4572000" y="3733800"/>
            <a:ext cx="3838575" cy="2895600"/>
          </a:xfrm>
        </p:spPr>
      </p:pic>
    </p:spTree>
    <p:extLst>
      <p:ext uri="{BB962C8B-B14F-4D97-AF65-F5344CB8AC3E}">
        <p14:creationId xmlns:p14="http://schemas.microsoft.com/office/powerpoint/2010/main" val="31097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 Metals Recycling Progress (FY2011 – FY2014)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46738619"/>
              </p:ext>
            </p:extLst>
          </p:nvPr>
        </p:nvGraphicFramePr>
        <p:xfrm>
          <a:off x="446088" y="1670050"/>
          <a:ext cx="810895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24</a:t>
            </a:fld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1371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2500 tons, $1.3M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9162" cy="754062"/>
          </a:xfrm>
        </p:spPr>
        <p:txBody>
          <a:bodyPr/>
          <a:lstStyle/>
          <a:p>
            <a:r>
              <a:rPr lang="en-US" sz="2000" dirty="0" smtClean="0"/>
              <a:t>SLAC 2 Mile </a:t>
            </a:r>
            <a:r>
              <a:rPr lang="en-US" sz="2000" dirty="0" err="1" smtClean="0"/>
              <a:t>Linac</a:t>
            </a:r>
            <a:r>
              <a:rPr lang="en-US" sz="2000" dirty="0" smtClean="0"/>
              <a:t> : Need to make room for the new LCLS-II </a:t>
            </a:r>
            <a:r>
              <a:rPr lang="en-US" sz="2000" dirty="0" err="1" smtClean="0"/>
              <a:t>Linac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533400" y="1089585"/>
            <a:ext cx="7315200" cy="23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5BD36294-2849-48A8-8531-5354CF3095D2}" type="slidenum">
              <a:rPr lang="en-US" sz="1200">
                <a:cs typeface="Arial" charset="0"/>
              </a:rPr>
              <a:pPr algn="r"/>
              <a:t>25</a:t>
            </a:fld>
            <a:endParaRPr lang="en-US" sz="1200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208" y="1865933"/>
            <a:ext cx="2050581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89" y="3390616"/>
            <a:ext cx="2341911" cy="33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717" y="3924234"/>
            <a:ext cx="3318478" cy="23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8" y="3420517"/>
            <a:ext cx="2362200" cy="329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 rot="1406566">
            <a:off x="1559704" y="5212544"/>
            <a:ext cx="342975" cy="1399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6192488" y="6336365"/>
            <a:ext cx="2037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&lt;&lt; Back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 action="ppaction://hlinksldjump"/>
              </a:rPr>
              <a:t>to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slide 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930880">
            <a:off x="4085835" y="4534204"/>
            <a:ext cx="299554" cy="571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457200"/>
          </a:xfrm>
        </p:spPr>
        <p:txBody>
          <a:bodyPr/>
          <a:lstStyle/>
          <a:p>
            <a:r>
              <a:rPr lang="en-US" dirty="0" smtClean="0"/>
              <a:t>Examples of  </a:t>
            </a:r>
            <a:r>
              <a:rPr lang="en-US" dirty="0"/>
              <a:t>Hand-held Survey Instruments</a:t>
            </a:r>
            <a:endParaRPr lang="en-US" altLang="en-US" dirty="0" smtClean="0"/>
          </a:p>
        </p:txBody>
      </p:sp>
      <p:pic>
        <p:nvPicPr>
          <p:cNvPr id="10" name="Picture 49" descr="Ludlum Photos 00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714500"/>
            <a:ext cx="3200400" cy="2400300"/>
          </a:xfrm>
          <a:prstGeom prst="rect">
            <a:avLst/>
          </a:prstGeom>
          <a:noFill/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26</a:t>
            </a:fld>
            <a:endParaRPr lang="en-US" sz="1200" dirty="0"/>
          </a:p>
        </p:txBody>
      </p:sp>
      <p:pic>
        <p:nvPicPr>
          <p:cNvPr id="7" name="Picture 57" descr="1C5233CE-5A56-4861-8DC7-DC14B1A878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304800" y="1405639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Ludlum Model 2241 with </a:t>
            </a:r>
            <a:r>
              <a:rPr lang="en-US" altLang="en-US" dirty="0" smtClean="0"/>
              <a:t>a </a:t>
            </a:r>
            <a:r>
              <a:rPr lang="en-US" altLang="en-US" dirty="0"/>
              <a:t>44-2 detector (</a:t>
            </a:r>
            <a:r>
              <a:rPr lang="en-US" altLang="en-US" dirty="0" smtClean="0"/>
              <a:t>1”x1” </a:t>
            </a:r>
            <a:r>
              <a:rPr lang="en-US" altLang="en-US" dirty="0" err="1"/>
              <a:t>NaI</a:t>
            </a:r>
            <a:r>
              <a:rPr lang="en-US" altLang="en-US" dirty="0"/>
              <a:t>) and a GM pancake</a:t>
            </a:r>
          </a:p>
        </p:txBody>
      </p:sp>
      <p:pic>
        <p:nvPicPr>
          <p:cNvPr id="9" name="Picture 53" descr="Image TBM-1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20610"/>
            <a:ext cx="3124200" cy="21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4676553" y="4680744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TBM P15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876799" y="1358328"/>
            <a:ext cx="40226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Ludlum Model 18 with 44-2 d</a:t>
            </a:r>
            <a:r>
              <a:rPr lang="en-US" altLang="en-US" dirty="0" smtClean="0"/>
              <a:t>etector</a:t>
            </a:r>
            <a:endParaRPr lang="en-US" altLang="en-US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715000" y="6400800"/>
            <a:ext cx="21717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&lt;&lt; Back to slide</a:t>
            </a:r>
            <a:r>
              <a:rPr lang="en-US" dirty="0" smtClean="0">
                <a:hlinkClick r:id="rId6" action="ppaction://hlinksldjump"/>
              </a:rPr>
              <a:t>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ea typeface="+mj-ea"/>
              </a:rPr>
              <a:t>BaBar</a:t>
            </a:r>
            <a:r>
              <a:rPr lang="en-US" sz="2800" b="1" dirty="0" smtClean="0">
                <a:ea typeface="+mj-ea"/>
              </a:rPr>
              <a:t> Detector at SLAC</a:t>
            </a:r>
            <a:endParaRPr lang="en-US" sz="2800" b="1" dirty="0">
              <a:ea typeface="+mj-ea"/>
            </a:endParaRPr>
          </a:p>
        </p:txBody>
      </p:sp>
      <p:pic>
        <p:nvPicPr>
          <p:cNvPr id="16387" name="Picture 5" descr="s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95400"/>
            <a:ext cx="6153150" cy="51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943600" y="1219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7785100" y="6248400"/>
            <a:ext cx="137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FA0D463C-949E-294D-A39F-02D4D44C1BC3}" type="slidenum">
              <a:rPr lang="en-US" sz="1200" b="1">
                <a:solidFill>
                  <a:srgbClr val="000000"/>
                </a:solidFill>
              </a:rPr>
              <a:pPr algn="ctr" eaLnBrk="1" hangingPunct="1"/>
              <a:t>27</a:t>
            </a:fld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38200" y="1295400"/>
            <a:ext cx="28194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620000" y="609600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3ED72-855E-F243-ADD4-196DF979E022}" type="slidenum">
              <a:rPr lang="en-US" sz="1200">
                <a:solidFill>
                  <a:schemeClr val="bg1"/>
                </a:solidFill>
              </a:rPr>
              <a:pPr eaLnBrk="1" hangingPunct="1"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5800" y="1905000"/>
            <a:ext cx="2819400" cy="7699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/>
              <a:t>Three Floors High,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Thousands of Pieces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5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Volumetric Activation Profile in Accelerators</a:t>
            </a:r>
          </a:p>
        </p:txBody>
      </p:sp>
      <p:pic>
        <p:nvPicPr>
          <p:cNvPr id="17411" name="Picture 1" descr="C:\Documents and Settings\vollaire\Desktop\BABAR\ZOO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>
          <a:xfrm>
            <a:off x="990600" y="1219200"/>
            <a:ext cx="7162800" cy="4208145"/>
          </a:xfrm>
          <a:prstGeom prst="rect">
            <a:avLst/>
          </a:prstGeom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5387975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</a:rPr>
              <a:t>The activity profile of each </a:t>
            </a:r>
            <a:r>
              <a:rPr lang="en-US" sz="2000" dirty="0" err="1">
                <a:solidFill>
                  <a:srgbClr val="A50021"/>
                </a:solidFill>
              </a:rPr>
              <a:t>BaBar</a:t>
            </a:r>
            <a:r>
              <a:rPr lang="en-US" sz="2000" dirty="0">
                <a:solidFill>
                  <a:srgbClr val="A50021"/>
                </a:solidFill>
              </a:rPr>
              <a:t> c</a:t>
            </a:r>
            <a:r>
              <a:rPr lang="en-US" sz="2000" dirty="0">
                <a:solidFill>
                  <a:srgbClr val="C00000"/>
                </a:solidFill>
              </a:rPr>
              <a:t>ompo</a:t>
            </a:r>
            <a:r>
              <a:rPr lang="en-US" sz="2000" dirty="0">
                <a:solidFill>
                  <a:srgbClr val="A50021"/>
                </a:solidFill>
              </a:rPr>
              <a:t>nent has its maximum on the side that faces the source (</a:t>
            </a:r>
            <a:r>
              <a:rPr lang="en-US" sz="2000" dirty="0">
                <a:solidFill>
                  <a:srgbClr val="C00000"/>
                </a:solidFill>
              </a:rPr>
              <a:t>e</a:t>
            </a:r>
            <a:r>
              <a:rPr lang="en-US" sz="2000" baseline="30000" dirty="0">
                <a:solidFill>
                  <a:srgbClr val="C00000"/>
                </a:solidFill>
              </a:rPr>
              <a:t>+</a:t>
            </a:r>
            <a:r>
              <a:rPr lang="en-US" sz="2000" dirty="0">
                <a:solidFill>
                  <a:srgbClr val="C00000"/>
                </a:solidFill>
              </a:rPr>
              <a:t> and e</a:t>
            </a:r>
            <a:r>
              <a:rPr lang="en-US" sz="2000" baseline="30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A50021"/>
                </a:solidFill>
              </a:rPr>
              <a:t>collision point)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09600" y="615315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SLAC Radiation Protection Dept. Note 09-04, 2009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8175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6B4D93-D7A9-5D44-A232-8B3343A1C6CB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972300" y="5867400"/>
            <a:ext cx="21717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smtClean="0">
                <a:hlinkClick r:id="rId4" action="ppaction://hlinksldjump"/>
              </a:rPr>
              <a:t>&lt; Back to slide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Why IFB is the Preferred Clearance Criterion?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6002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/>
          </a:p>
          <a:p>
            <a:pPr>
              <a:spcBef>
                <a:spcPts val="600"/>
              </a:spcBef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29</a:t>
            </a:fld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81763" y="1447800"/>
            <a:ext cx="86106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IFB is the current practice in most releases at DOE sites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IFB below ANSI SLs can be achieved with state-of-the-art hand-held survey meters (e.g., 1”x1” gamma scintillator or micro-rem meter)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Straight</a:t>
            </a:r>
            <a:r>
              <a:rPr lang="en-US" sz="2400" dirty="0"/>
              <a:t>-forward measurements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IFB, no need for radioisotope identification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If not IFB, </a:t>
            </a:r>
            <a:r>
              <a:rPr lang="en-US" sz="2000" dirty="0">
                <a:solidFill>
                  <a:srgbClr val="000090"/>
                </a:solidFill>
              </a:rPr>
              <a:t>radioisotope </a:t>
            </a:r>
            <a:r>
              <a:rPr lang="en-US" sz="2000" dirty="0" smtClean="0">
                <a:solidFill>
                  <a:srgbClr val="000090"/>
                </a:solidFill>
              </a:rPr>
              <a:t>identification and activity estimation are needed (i.e., spectrometer measurements)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463578" cy="7530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Clearance of Metals from Accelerators: Roadmap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1000" y="1447800"/>
            <a:ext cx="8458200" cy="48768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1">
              <a:defRPr/>
            </a:pPr>
            <a:r>
              <a:rPr lang="en-US" sz="4200" dirty="0"/>
              <a:t>Secretarial Moratorium (January 2000)</a:t>
            </a:r>
          </a:p>
          <a:p>
            <a:pPr lvl="2">
              <a:defRPr/>
            </a:pPr>
            <a:r>
              <a:rPr lang="en-US" sz="4200" dirty="0"/>
              <a:t>Prohibits the release of volumetrically contaminated metals … into commerce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4200" dirty="0" smtClean="0">
                <a:hlinkClick r:id="rId3" action="ppaction://hlinksldjump"/>
              </a:rPr>
              <a:t>NNSA/SC Joint Working Group: 2009-2010</a:t>
            </a:r>
            <a:endParaRPr lang="en-US" sz="4200" dirty="0" smtClean="0"/>
          </a:p>
          <a:p>
            <a:pPr lvl="1">
              <a:defRPr/>
            </a:pPr>
            <a:r>
              <a:rPr lang="en-US" sz="4200" dirty="0"/>
              <a:t>DOE review of accelerator facilities starting in </a:t>
            </a:r>
            <a:r>
              <a:rPr lang="en-US" sz="4200" dirty="0" smtClean="0"/>
              <a:t>2009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4200" dirty="0" smtClean="0"/>
              <a:t>Radiological Clearance of Property Workshop, Las Vegas, Nevada, 2010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4200" dirty="0" smtClean="0"/>
              <a:t> Accelerator Safety Workshop, 2010, 2011, 2012</a:t>
            </a:r>
          </a:p>
          <a:p>
            <a:pPr lvl="1">
              <a:defRPr/>
            </a:pPr>
            <a:r>
              <a:rPr lang="en-US" sz="4200" dirty="0" smtClean="0"/>
              <a:t>Peer </a:t>
            </a:r>
            <a:r>
              <a:rPr lang="en-US" sz="4200" dirty="0"/>
              <a:t>r</a:t>
            </a:r>
            <a:r>
              <a:rPr lang="en-US" sz="4200" dirty="0" smtClean="0"/>
              <a:t>eview </a:t>
            </a:r>
            <a:r>
              <a:rPr lang="en-US" sz="4200" dirty="0"/>
              <a:t>of </a:t>
            </a:r>
            <a:r>
              <a:rPr lang="en-US" sz="4200" dirty="0" smtClean="0"/>
              <a:t>Material </a:t>
            </a:r>
            <a:r>
              <a:rPr lang="en-US" sz="4200" dirty="0"/>
              <a:t>Release </a:t>
            </a:r>
            <a:r>
              <a:rPr lang="en-US" sz="4200" dirty="0" smtClean="0"/>
              <a:t>Program, 2011</a:t>
            </a:r>
          </a:p>
          <a:p>
            <a:pPr lvl="1">
              <a:defRPr/>
            </a:pPr>
            <a:r>
              <a:rPr lang="en-US" sz="4200" dirty="0" smtClean="0"/>
              <a:t>First clearance of accelerator metals from PEP-II&amp; </a:t>
            </a:r>
            <a:r>
              <a:rPr lang="en-US" sz="4200" dirty="0" err="1" smtClean="0"/>
              <a:t>BaBar</a:t>
            </a:r>
            <a:r>
              <a:rPr lang="en-US" sz="4200" dirty="0" smtClean="0"/>
              <a:t>, </a:t>
            </a:r>
            <a:r>
              <a:rPr lang="en-US" sz="4200" dirty="0" smtClean="0">
                <a:hlinkClick r:id="rId4" action="ppaction://hlinksldjump"/>
              </a:rPr>
              <a:t>D&amp;D Progress</a:t>
            </a:r>
            <a:endParaRPr lang="en-US" sz="4200" dirty="0"/>
          </a:p>
          <a:p>
            <a:pPr lvl="1">
              <a:defRPr/>
            </a:pPr>
            <a:r>
              <a:rPr lang="en-US" sz="4200" dirty="0" smtClean="0">
                <a:solidFill>
                  <a:srgbClr val="C00000"/>
                </a:solidFill>
              </a:rPr>
              <a:t>Development of the DOE Technical Standard for </a:t>
            </a:r>
            <a:r>
              <a:rPr lang="en-US" sz="4200" dirty="0">
                <a:solidFill>
                  <a:srgbClr val="C00000"/>
                </a:solidFill>
              </a:rPr>
              <a:t>Clearance of Materials from Accelerators </a:t>
            </a:r>
          </a:p>
          <a:p>
            <a:pPr lvl="1" eaLnBrk="1" hangingPunct="1">
              <a:defRPr/>
            </a:pPr>
            <a:endParaRPr lang="en-US" sz="1900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7772400" y="0"/>
            <a:ext cx="1371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7D8BCE-B014-4BDA-9C3B-E0176178773E}" type="slidenum">
              <a:rPr lang="en-US" altLang="en-US" sz="1200" smtClean="0">
                <a:solidFill>
                  <a:srgbClr val="777777"/>
                </a:solidFill>
              </a:rPr>
              <a:pPr eaLnBrk="1" hangingPunct="1"/>
              <a:t>3</a:t>
            </a:fld>
            <a:endParaRPr lang="en-US" altLang="en-US" sz="1200" dirty="0" smtClean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457200"/>
          </a:xfrm>
        </p:spPr>
        <p:txBody>
          <a:bodyPr/>
          <a:lstStyle/>
          <a:p>
            <a:r>
              <a:rPr lang="en-US" altLang="en-US" sz="2000" dirty="0" smtClean="0"/>
              <a:t>Key Differences </a:t>
            </a:r>
            <a:r>
              <a:rPr lang="en-US" altLang="en-US" sz="2000" dirty="0"/>
              <a:t>between ANSI N13.12-2013 and Technical </a:t>
            </a:r>
            <a:r>
              <a:rPr lang="en-US" altLang="en-US" sz="2000" dirty="0" smtClean="0"/>
              <a:t>Standard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30</a:t>
            </a:fld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371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274320">
              <a:spcBef>
                <a:spcPts val="0"/>
              </a:spcBef>
              <a:defRPr/>
            </a:pPr>
            <a:r>
              <a:rPr lang="en-US" altLang="en-US" sz="2000" kern="0" dirty="0" smtClean="0"/>
              <a:t>N13.12 provides volume and surface SLs.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</a:t>
            </a:r>
            <a:r>
              <a:rPr lang="en-US" altLang="en-US" sz="2000" dirty="0" smtClean="0">
                <a:solidFill>
                  <a:srgbClr val="0000FF"/>
                </a:solidFill>
              </a:rPr>
              <a:t>echnical </a:t>
            </a:r>
            <a:r>
              <a:rPr lang="en-US" altLang="en-US" sz="2000" kern="0" dirty="0">
                <a:solidFill>
                  <a:srgbClr val="0000FF"/>
                </a:solidFill>
              </a:rPr>
              <a:t>S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tandard endorses the volume SLs as </a:t>
            </a:r>
            <a:r>
              <a:rPr lang="en-US" sz="2000" dirty="0">
                <a:solidFill>
                  <a:srgbClr val="0000FF"/>
                </a:solidFill>
              </a:rPr>
              <a:t>Pre-Approved </a:t>
            </a:r>
            <a:r>
              <a:rPr lang="en-US" sz="2000" dirty="0" smtClean="0">
                <a:solidFill>
                  <a:srgbClr val="0000FF"/>
                </a:solidFill>
              </a:rPr>
              <a:t>Authorized Limits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but retain the DOE 5400.5 surface activity guideline (because the latter is still the regulations).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altLang="en-US" sz="2000" kern="0" dirty="0" smtClean="0"/>
              <a:t>N13.12 gives SLs as single clearance criterion.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</a:t>
            </a:r>
            <a:r>
              <a:rPr lang="en-US" altLang="en-US" sz="2000" dirty="0" smtClean="0">
                <a:solidFill>
                  <a:srgbClr val="0000FF"/>
                </a:solidFill>
              </a:rPr>
              <a:t>echnical </a:t>
            </a:r>
            <a:r>
              <a:rPr lang="en-US" altLang="en-US" sz="2000" kern="0" dirty="0">
                <a:solidFill>
                  <a:srgbClr val="0000FF"/>
                </a:solidFill>
              </a:rPr>
              <a:t>S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tandard adopts a three-tiered set of </a:t>
            </a:r>
            <a:r>
              <a:rPr lang="en-US" sz="2000" dirty="0">
                <a:solidFill>
                  <a:srgbClr val="0000FF"/>
                </a:solidFill>
              </a:rPr>
              <a:t>clearance </a:t>
            </a:r>
            <a:r>
              <a:rPr lang="en-US" sz="2000" dirty="0" smtClean="0">
                <a:solidFill>
                  <a:srgbClr val="0000FF"/>
                </a:solidFill>
              </a:rPr>
              <a:t>criteria for volumetric activity: IFB, SLs and 100SL.</a:t>
            </a:r>
          </a:p>
          <a:p>
            <a:pPr lvl="1" indent="-274320">
              <a:spcBef>
                <a:spcPts val="0"/>
              </a:spcBef>
              <a:defRPr/>
            </a:pPr>
            <a:r>
              <a:rPr lang="en-US" sz="2000" kern="0" dirty="0" smtClean="0"/>
              <a:t>T</a:t>
            </a:r>
            <a:r>
              <a:rPr lang="en-US" altLang="en-US" sz="2000" kern="0" dirty="0" smtClean="0"/>
              <a:t>o </a:t>
            </a:r>
            <a:r>
              <a:rPr lang="en-US" altLang="en-US" sz="2000" kern="0" dirty="0"/>
              <a:t>minimize the public perception </a:t>
            </a:r>
            <a:r>
              <a:rPr lang="en-US" altLang="en-US" sz="2000" kern="0" dirty="0" smtClean="0"/>
              <a:t>risk, IFB is recommended as the preferred one. </a:t>
            </a:r>
          </a:p>
          <a:p>
            <a:pPr indent="-274320">
              <a:spcBef>
                <a:spcPts val="0"/>
              </a:spcBef>
              <a:defRPr/>
            </a:pPr>
            <a:r>
              <a:rPr lang="en-US" altLang="en-US" sz="2000" kern="0" dirty="0" smtClean="0"/>
              <a:t>N13.12 provide general process knowledge.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</a:t>
            </a:r>
            <a:r>
              <a:rPr lang="en-US" altLang="en-US" sz="2000" dirty="0" smtClean="0">
                <a:solidFill>
                  <a:srgbClr val="0000FF"/>
                </a:solidFill>
              </a:rPr>
              <a:t>echnical </a:t>
            </a:r>
            <a:r>
              <a:rPr lang="en-US" altLang="en-US" sz="2000" kern="0" dirty="0">
                <a:solidFill>
                  <a:srgbClr val="0000FF"/>
                </a:solidFill>
              </a:rPr>
              <a:t>S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tandard provides specific process knowledge to </a:t>
            </a:r>
            <a:r>
              <a:rPr lang="en-US" sz="2000" dirty="0" smtClean="0">
                <a:solidFill>
                  <a:srgbClr val="0000FF"/>
                </a:solidFill>
              </a:rPr>
              <a:t>support </a:t>
            </a:r>
            <a:r>
              <a:rPr lang="en-US" sz="2000" dirty="0">
                <a:solidFill>
                  <a:srgbClr val="0000FF"/>
                </a:solidFill>
              </a:rPr>
              <a:t>clearance </a:t>
            </a:r>
            <a:r>
              <a:rPr lang="en-US" sz="2000" dirty="0" smtClean="0">
                <a:solidFill>
                  <a:srgbClr val="0000FF"/>
                </a:solidFill>
              </a:rPr>
              <a:t>at accelerator facilities:</a:t>
            </a:r>
          </a:p>
          <a:p>
            <a:pPr lvl="1" indent="-274320"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Section </a:t>
            </a:r>
            <a:r>
              <a:rPr lang="en-US" sz="2000" dirty="0">
                <a:solidFill>
                  <a:srgbClr val="0000FF"/>
                </a:solidFill>
              </a:rPr>
              <a:t>3.2 gives details for the use of process </a:t>
            </a:r>
            <a:r>
              <a:rPr lang="en-US" sz="2000" dirty="0" smtClean="0">
                <a:solidFill>
                  <a:srgbClr val="0000FF"/>
                </a:solidFill>
              </a:rPr>
              <a:t>knowledge.</a:t>
            </a:r>
          </a:p>
          <a:p>
            <a:pPr lvl="1" indent="-274320"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Appendix </a:t>
            </a:r>
            <a:r>
              <a:rPr lang="en-US" sz="2000" dirty="0">
                <a:solidFill>
                  <a:srgbClr val="0000FF"/>
                </a:solidFill>
              </a:rPr>
              <a:t>A provides general process knowledge that may allow the evaluation of induced radioactivity and its characteristics in accelerator facilities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altLang="en-US" sz="2000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686800" cy="639762"/>
          </a:xfrm>
        </p:spPr>
        <p:txBody>
          <a:bodyPr/>
          <a:lstStyle/>
          <a:p>
            <a:r>
              <a:rPr lang="en-US" altLang="en-US" sz="2000" dirty="0" smtClean="0"/>
              <a:t>Key Differences </a:t>
            </a:r>
            <a:r>
              <a:rPr lang="en-US" altLang="en-US" sz="2000" dirty="0"/>
              <a:t>between ANSI N13.12-2013 and Technical </a:t>
            </a:r>
            <a:r>
              <a:rPr lang="en-US" altLang="en-US" sz="2000" dirty="0" smtClean="0"/>
              <a:t>Standard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31</a:t>
            </a:fld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000" kern="0" dirty="0" smtClean="0"/>
              <a:t>N13.12 provides general measurement methods and requirements. </a:t>
            </a:r>
            <a:r>
              <a:rPr lang="en-US" altLang="en-US" sz="2000" kern="0" dirty="0">
                <a:solidFill>
                  <a:srgbClr val="0000FF"/>
                </a:solidFill>
              </a:rPr>
              <a:t>T</a:t>
            </a:r>
            <a:r>
              <a:rPr lang="en-US" altLang="en-US" sz="2000" dirty="0">
                <a:solidFill>
                  <a:srgbClr val="0000FF"/>
                </a:solidFill>
              </a:rPr>
              <a:t>echnical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Standard </a:t>
            </a:r>
            <a:r>
              <a:rPr lang="en-US" altLang="en-US" sz="2000" kern="0" dirty="0">
                <a:solidFill>
                  <a:srgbClr val="0000FF"/>
                </a:solidFill>
              </a:rPr>
              <a:t>provides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technical basis to support appropriate selection and use of measurement methods and the estimation of associated detection capabilities</a:t>
            </a:r>
            <a:r>
              <a:rPr lang="en-US" sz="2000" dirty="0" smtClean="0">
                <a:solidFill>
                  <a:srgbClr val="0000FF"/>
                </a:solidFill>
              </a:rPr>
              <a:t>. In addition to survey measurements, confirmatory measurements, e.g., gamma spectrometry or portal </a:t>
            </a:r>
            <a:r>
              <a:rPr lang="en-US" sz="2000" dirty="0">
                <a:solidFill>
                  <a:srgbClr val="0000FF"/>
                </a:solidFill>
              </a:rPr>
              <a:t>gate </a:t>
            </a:r>
            <a:r>
              <a:rPr lang="en-US" sz="2000" dirty="0" smtClean="0">
                <a:solidFill>
                  <a:srgbClr val="0000FF"/>
                </a:solidFill>
              </a:rPr>
              <a:t>monitor, are recommended as warranted.</a:t>
            </a:r>
          </a:p>
          <a:p>
            <a:pPr>
              <a:spcBef>
                <a:spcPts val="600"/>
              </a:spcBef>
              <a:defRPr/>
            </a:pPr>
            <a:endParaRPr lang="en-US" sz="2000" dirty="0" smtClean="0">
              <a:solidFill>
                <a:srgbClr val="16184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16184A"/>
                </a:solidFill>
              </a:rPr>
              <a:t>N13.12 provides technical requirements. 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</a:t>
            </a:r>
            <a:r>
              <a:rPr lang="en-US" altLang="en-US" sz="2000" dirty="0" smtClean="0">
                <a:solidFill>
                  <a:srgbClr val="0000FF"/>
                </a:solidFill>
              </a:rPr>
              <a:t>echnical </a:t>
            </a:r>
            <a:r>
              <a:rPr lang="en-US" altLang="en-US" sz="2000" kern="0" dirty="0">
                <a:solidFill>
                  <a:srgbClr val="0000FF"/>
                </a:solidFill>
              </a:rPr>
              <a:t>S</a:t>
            </a:r>
            <a:r>
              <a:rPr lang="en-US" altLang="en-US" sz="2000" kern="0" dirty="0" smtClean="0">
                <a:solidFill>
                  <a:srgbClr val="0000FF"/>
                </a:solidFill>
              </a:rPr>
              <a:t>tandard provides also programmatic requirements such as program and measurement documentation and reporting, as well as </a:t>
            </a:r>
            <a:r>
              <a:rPr lang="en-US" sz="2000" dirty="0">
                <a:solidFill>
                  <a:srgbClr val="0000FF"/>
                </a:solidFill>
              </a:rPr>
              <a:t>DOE </a:t>
            </a:r>
            <a:r>
              <a:rPr lang="en-US" sz="2000" dirty="0" smtClean="0">
                <a:solidFill>
                  <a:srgbClr val="0000FF"/>
                </a:solidFill>
              </a:rPr>
              <a:t>approval and independent verification.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altLang="en-US" sz="2000" kern="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altLang="en-US" sz="2000" kern="0" dirty="0" smtClean="0">
                <a:solidFill>
                  <a:srgbClr val="C00000"/>
                </a:solidFill>
              </a:rPr>
              <a:t>There are no contradictions between ANSI N13.12 – 2013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altLang="en-US" sz="2000" kern="0" dirty="0" smtClean="0">
                <a:solidFill>
                  <a:srgbClr val="C00000"/>
                </a:solidFill>
              </a:rPr>
              <a:t>and the </a:t>
            </a:r>
            <a:r>
              <a:rPr lang="en-US" altLang="en-US" sz="2000" kern="0" dirty="0">
                <a:solidFill>
                  <a:srgbClr val="C00000"/>
                </a:solidFill>
              </a:rPr>
              <a:t>T</a:t>
            </a:r>
            <a:r>
              <a:rPr lang="en-US" altLang="en-US" sz="2000" dirty="0">
                <a:solidFill>
                  <a:srgbClr val="C00000"/>
                </a:solidFill>
              </a:rPr>
              <a:t>echnical </a:t>
            </a:r>
            <a:r>
              <a:rPr lang="en-US" altLang="en-US" sz="2000" kern="0" dirty="0">
                <a:solidFill>
                  <a:srgbClr val="C00000"/>
                </a:solidFill>
              </a:rPr>
              <a:t>S</a:t>
            </a:r>
            <a:r>
              <a:rPr lang="en-US" altLang="en-US" sz="2000" kern="0" dirty="0" smtClean="0">
                <a:solidFill>
                  <a:srgbClr val="C00000"/>
                </a:solidFill>
              </a:rPr>
              <a:t>tandard.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1600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39762"/>
          </a:xfrm>
        </p:spPr>
        <p:txBody>
          <a:bodyPr/>
          <a:lstStyle/>
          <a:p>
            <a:r>
              <a:rPr lang="en-US" dirty="0"/>
              <a:t>ANSI </a:t>
            </a:r>
            <a:r>
              <a:rPr lang="en-US" dirty="0" smtClean="0"/>
              <a:t>N13.12-2013 </a:t>
            </a:r>
            <a:r>
              <a:rPr lang="en-US" dirty="0"/>
              <a:t>Screening Levels (SLs</a:t>
            </a:r>
            <a:r>
              <a:rPr lang="en-US" dirty="0" smtClean="0"/>
              <a:t>)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32</a:t>
            </a:fld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55831"/>
              </p:ext>
            </p:extLst>
          </p:nvPr>
        </p:nvGraphicFramePr>
        <p:xfrm>
          <a:off x="457200" y="1524000"/>
          <a:ext cx="8000999" cy="48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/>
                <a:gridCol w="1524000"/>
                <a:gridCol w="1066799"/>
              </a:tblGrid>
              <a:tr h="9144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Radionuclide Groups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Surface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dpm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pCi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/g)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High-energy gamma, radium, thorium,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transuranics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and mobile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Sc, </a:t>
                      </a:r>
                      <a:r>
                        <a:rPr lang="en-US" sz="1800" b="0" baseline="30000" dirty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Mn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Co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Zn,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125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Sb,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Cs,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Eu,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Eu)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uranium and selected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Fe,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113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Sn,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Sb)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General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Low-energy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45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Ca,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Ni)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Low-energy beta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</a:rPr>
                        <a:t>Fe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33</a:t>
            </a:fld>
            <a:endParaRPr lang="en-US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378768"/>
            <a:ext cx="7463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Main and </a:t>
            </a:r>
            <a:r>
              <a:rPr lang="en-US" sz="2400" b="1" dirty="0" smtClean="0">
                <a:solidFill>
                  <a:srgbClr val="C00000"/>
                </a:solidFill>
              </a:rPr>
              <a:t>Proxy </a:t>
            </a:r>
            <a:r>
              <a:rPr lang="en-US" sz="2400" b="1" dirty="0">
                <a:solidFill>
                  <a:srgbClr val="C00000"/>
                </a:solidFill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</a:rPr>
              <a:t>adionuclides </a:t>
            </a:r>
            <a:r>
              <a:rPr lang="en-US" sz="2400" b="1" dirty="0">
                <a:solidFill>
                  <a:srgbClr val="C00000"/>
                </a:solidFill>
              </a:rPr>
              <a:t>in </a:t>
            </a:r>
            <a:r>
              <a:rPr lang="en-US" sz="2400" b="1" dirty="0" smtClean="0">
                <a:solidFill>
                  <a:srgbClr val="C00000"/>
                </a:solidFill>
              </a:rPr>
              <a:t>Common Metals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74942"/>
              </p:ext>
            </p:extLst>
          </p:nvPr>
        </p:nvGraphicFramePr>
        <p:xfrm>
          <a:off x="457201" y="1523999"/>
          <a:ext cx="8153400" cy="47273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5760"/>
                <a:gridCol w="773168"/>
                <a:gridCol w="1335472"/>
                <a:gridCol w="1827485"/>
                <a:gridCol w="1827485"/>
                <a:gridCol w="984030"/>
              </a:tblGrid>
              <a:tr h="749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Radio-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nuclide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Half-life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Main production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Major γ energy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Proxies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647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Carbon steel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(Fe, C),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Cast iron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(Fe,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C, Si, Mn)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2.6 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Fe, Si, Mn spallation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1.27 MeV (100%)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312 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aseline="300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Mn(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,n)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835 keV (100%)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2.73 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Fe(γ,n)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5.9 keV x-ray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aseline="300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272 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Fe(p,2n)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122 keV (86%)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133 keV (10%)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91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Austenitic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stainless steel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(Fe, C, Cr, Ni)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&amp; Copper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the same radionuclides as carbon steel and cast iron, plus: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5.26 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Ni(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n,p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), Cu spallation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1.17 MeV (100%)</a:t>
                      </a:r>
                    </a:p>
                    <a:p>
                      <a:pPr marL="76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1.33 MeV (100%)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 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aseline="300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Ni(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,n), Cu spallation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 γ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71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Superaustenitic, Ferritic,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Martensitic 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(Fe, C, Cr, Ni, Mo)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the same radionuclides as austenitic SS and copper, plus: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93m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16.3 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 spallation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keV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x-ray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28.8 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 spallation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γ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Kr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10.8 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 spallation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514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keV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(0.4%)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244 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 spallation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1116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keV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(51%)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Aluminum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2.6 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Al spallation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1.27 MeV (100%)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2" marR="46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78100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457200"/>
          </a:xfrm>
        </p:spPr>
        <p:txBody>
          <a:bodyPr/>
          <a:lstStyle/>
          <a:p>
            <a:r>
              <a:rPr lang="en-US" sz="2000" dirty="0"/>
              <a:t>Measurement </a:t>
            </a:r>
            <a:r>
              <a:rPr lang="en-US" sz="2000" dirty="0" smtClean="0"/>
              <a:t>Methods </a:t>
            </a:r>
            <a:r>
              <a:rPr lang="en-US" sz="2000" dirty="0"/>
              <a:t>and </a:t>
            </a:r>
            <a:r>
              <a:rPr lang="en-US" sz="2000" dirty="0" smtClean="0"/>
              <a:t>Typical </a:t>
            </a:r>
            <a:r>
              <a:rPr lang="en-US" sz="2000" dirty="0"/>
              <a:t>D</a:t>
            </a:r>
            <a:r>
              <a:rPr lang="en-US" sz="2000" dirty="0" smtClean="0"/>
              <a:t>etection Limits </a:t>
            </a:r>
            <a:r>
              <a:rPr lang="en-US" sz="2000" dirty="0"/>
              <a:t>for V</a:t>
            </a:r>
            <a:r>
              <a:rPr lang="en-US" sz="2000" dirty="0" smtClean="0"/>
              <a:t>olumetric </a:t>
            </a:r>
            <a:r>
              <a:rPr lang="en-US" sz="2000" dirty="0"/>
              <a:t>R</a:t>
            </a:r>
            <a:r>
              <a:rPr lang="en-US" sz="2000" dirty="0" smtClean="0"/>
              <a:t>adioactivity for </a:t>
            </a:r>
            <a:r>
              <a:rPr lang="en-US" sz="2000" dirty="0"/>
              <a:t>P</a:t>
            </a:r>
            <a:r>
              <a:rPr lang="en-US" sz="2000" dirty="0" smtClean="0"/>
              <a:t>roxy </a:t>
            </a:r>
            <a:r>
              <a:rPr lang="en-US" sz="2000" dirty="0"/>
              <a:t>and H</a:t>
            </a:r>
            <a:r>
              <a:rPr lang="en-US" sz="2000" dirty="0" smtClean="0"/>
              <a:t>ard-to-Measure </a:t>
            </a:r>
            <a:r>
              <a:rPr lang="en-US" sz="2000" dirty="0"/>
              <a:t>R</a:t>
            </a:r>
            <a:r>
              <a:rPr lang="en-US" sz="2000" dirty="0" smtClean="0"/>
              <a:t>adionuclides</a:t>
            </a:r>
            <a:endParaRPr lang="en-US" altLang="en-US" sz="20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34</a:t>
            </a:fld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31011"/>
              </p:ext>
            </p:extLst>
          </p:nvPr>
        </p:nvGraphicFramePr>
        <p:xfrm>
          <a:off x="609600" y="1447799"/>
          <a:ext cx="7696200" cy="4876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834"/>
                <a:gridCol w="1612538"/>
                <a:gridCol w="3371668"/>
                <a:gridCol w="1026160"/>
              </a:tblGrid>
              <a:tr h="443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Method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Radionuclides of Interest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Instrument &amp; Method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Detection Limit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Surface Survey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Proxies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Na,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Mn,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Eu)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Surface survey for gross beta-gamma counting rate using 1”x1” scintillator-based meter in scanning or fixed-position measurement mode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&lt; 3 pCi/g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Field Gamma Spectrometry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Gamma emitters with energy &gt; tens of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Surface measurements using a gamma spectrometer in a fixed position measurement mode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&lt; 1 pCi/g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Laboratory Core Sample HPGe Measurements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Gamma emitters with energy &gt; tens of keV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At least one core sample collected per item and counted using low-background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HPGe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system with an environmental counting protocol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&lt; 0.1 pCi/g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Laboratory Core Sample LSC Measurements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Beta 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low-energy x-ray emitters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Fe, 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At least one powdered sample collected per item and counted using LSC with an environmental counting protocol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 in concrete: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 pCi/g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Laboratory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Surface Swipe Sample LSC Measurements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 in concrete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At least one surface swipe sample collected per item and counted using LSC with an environmental counting protocol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dpm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/ 100 cm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6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96200" cy="457200"/>
          </a:xfrm>
        </p:spPr>
        <p:txBody>
          <a:bodyPr/>
          <a:lstStyle/>
          <a:p>
            <a:r>
              <a:rPr lang="en-US" dirty="0"/>
              <a:t>Confirmatory Measurements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35</a:t>
            </a:fld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Surface </a:t>
            </a:r>
            <a:r>
              <a:rPr lang="en-US" sz="2000" dirty="0"/>
              <a:t>survey methods may be supplemented by one of the confirmatory measurements (as </a:t>
            </a:r>
            <a:r>
              <a:rPr lang="en-US" sz="2000" dirty="0" smtClean="0"/>
              <a:t>warranted):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may </a:t>
            </a:r>
            <a:r>
              <a:rPr lang="en-US" sz="2000" dirty="0"/>
              <a:t>include gamma spectrometry, laboratory sample analysis, portal gate monitor, or bulk monitoring </a:t>
            </a:r>
            <a:r>
              <a:rPr lang="en-US" sz="2000" dirty="0" smtClean="0"/>
              <a:t>systems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Confirmatory measurements should be conducted in a graded approach, </a:t>
            </a:r>
            <a:r>
              <a:rPr lang="en-US" sz="2000" dirty="0" smtClean="0"/>
              <a:t>based </a:t>
            </a:r>
            <a:r>
              <a:rPr lang="en-US" sz="2000" dirty="0"/>
              <a:t>on process knowledge and field survey </a:t>
            </a:r>
            <a:r>
              <a:rPr lang="en-US" sz="2000" dirty="0" smtClean="0"/>
              <a:t>results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protocol should be developed when confirmatory measurements identify materials with detectable radioactivity, which are not detected by the surface </a:t>
            </a:r>
            <a:r>
              <a:rPr lang="en-US" sz="2000" dirty="0" smtClean="0"/>
              <a:t>surveys</a:t>
            </a: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49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57200"/>
          </a:xfrm>
        </p:spPr>
        <p:txBody>
          <a:bodyPr/>
          <a:lstStyle/>
          <a:p>
            <a:r>
              <a:rPr lang="en-US" dirty="0" smtClean="0"/>
              <a:t>Chapter 4: </a:t>
            </a:r>
            <a:r>
              <a:rPr lang="en-US" dirty="0"/>
              <a:t>Documentation and Reporting Requirements 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36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28600" y="1225689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General Program Documentation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Relevant regulations and </a:t>
            </a:r>
            <a:r>
              <a:rPr lang="en-US" dirty="0" smtClean="0"/>
              <a:t>standards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Site-specific material clearance and release program </a:t>
            </a:r>
            <a:r>
              <a:rPr lang="en-US" dirty="0" smtClean="0"/>
              <a:t>documentation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Documents concerning accelerator and facility parameters and operation </a:t>
            </a:r>
            <a:r>
              <a:rPr lang="en-US" dirty="0" smtClean="0"/>
              <a:t>history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Documents concerning evaluations for both surface contamination and induced volumetric </a:t>
            </a:r>
            <a:r>
              <a:rPr lang="en-US" dirty="0" smtClean="0"/>
              <a:t>radioactivity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Procedures and records for Radiological Area classification, radiation survey and </a:t>
            </a:r>
            <a:r>
              <a:rPr lang="en-US" dirty="0" smtClean="0"/>
              <a:t>posting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Clearance criteria </a:t>
            </a:r>
            <a:r>
              <a:rPr lang="en-US" dirty="0" smtClean="0"/>
              <a:t>selected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Descriptions of concept and approach of proxy radionuclides and hard-to-measure </a:t>
            </a:r>
            <a:r>
              <a:rPr lang="en-US" dirty="0" smtClean="0"/>
              <a:t>radionuclides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Procedures for clearance measurements, particularly for proxy radionuclides,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Detection </a:t>
            </a:r>
            <a:r>
              <a:rPr lang="en-US" dirty="0" smtClean="0"/>
              <a:t>capabilities </a:t>
            </a:r>
            <a:r>
              <a:rPr lang="en-US" dirty="0"/>
              <a:t>for proxy </a:t>
            </a:r>
            <a:r>
              <a:rPr lang="en-US" dirty="0" smtClean="0"/>
              <a:t>radionuclides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Procedures and records for instrument calibration and </a:t>
            </a:r>
            <a:r>
              <a:rPr lang="en-US" dirty="0" smtClean="0"/>
              <a:t>testing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Procedures and records for personnel training and qualification for the use of instruments and the conduct of measurements, 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Procedures and records for material storage on-site prior to </a:t>
            </a:r>
            <a:r>
              <a:rPr lang="en-US" dirty="0" smtClean="0"/>
              <a:t>release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Stakeholder communication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57200"/>
          </a:xfrm>
        </p:spPr>
        <p:txBody>
          <a:bodyPr/>
          <a:lstStyle/>
          <a:p>
            <a:r>
              <a:rPr lang="en-US" dirty="0" smtClean="0"/>
              <a:t>Chapter 4: </a:t>
            </a:r>
            <a:r>
              <a:rPr lang="en-US" dirty="0"/>
              <a:t>Documentation and Reporting Requirements 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37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Clearance and Release Specific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Specific process knowledge used to support or supplement clearance measurements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Description of facility and item(s) surveyed,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Radiological survey report: clearance measurement conditions and results, including date and location of measurements, instrument models and serial numbers, calibration date, background signals, response check results, and measurement conditions and results,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Confirmatory measurement reports such as gamma spectroscopy and portal gate monitor records, if applicable.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Comments and other correction factors that have effects on the results,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Date and name of surveyor, as well as the name and signature of the reviewer/approver,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Records of release or disposal decisions (e.g., no potential reuse) and authorization, 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Records of stakeholder communication (if any), including reporting to management and regulators.</a:t>
            </a:r>
          </a:p>
        </p:txBody>
      </p:sp>
    </p:spTree>
    <p:extLst>
      <p:ext uri="{BB962C8B-B14F-4D97-AF65-F5344CB8AC3E}">
        <p14:creationId xmlns:p14="http://schemas.microsoft.com/office/powerpoint/2010/main" val="42450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57200"/>
          </a:xfrm>
        </p:spPr>
        <p:txBody>
          <a:bodyPr/>
          <a:lstStyle/>
          <a:p>
            <a:r>
              <a:rPr lang="en-US" dirty="0" smtClean="0"/>
              <a:t>Chapter 4: </a:t>
            </a:r>
            <a:r>
              <a:rPr lang="en-US" dirty="0"/>
              <a:t>Documentation and Reporting Requirements 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38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documents and records shall be managed and maintained for accountability and in a manner that is </a:t>
            </a:r>
            <a:r>
              <a:rPr lang="en-US" dirty="0" smtClean="0"/>
              <a:t>auditable.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/>
              <a:t>items </a:t>
            </a:r>
            <a:r>
              <a:rPr lang="en-US" dirty="0" smtClean="0"/>
              <a:t>should </a:t>
            </a:r>
            <a:r>
              <a:rPr lang="en-US" dirty="0"/>
              <a:t>be individually identified, labeled, surveyed and </a:t>
            </a:r>
            <a:r>
              <a:rPr lang="en-US" dirty="0" smtClean="0"/>
              <a:t>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</a:t>
            </a:r>
            <a:r>
              <a:rPr lang="en-US" dirty="0"/>
              <a:t>items </a:t>
            </a:r>
            <a:r>
              <a:rPr lang="en-US" dirty="0" smtClean="0"/>
              <a:t>may </a:t>
            </a:r>
            <a:r>
              <a:rPr lang="en-US" dirty="0"/>
              <a:t>be surveyed individually or as a group, collectively identified and labeled, and collectively </a:t>
            </a:r>
            <a:r>
              <a:rPr lang="en-US" dirty="0" smtClean="0"/>
              <a:t>recorded.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database should be used for large-scale </a:t>
            </a:r>
            <a:r>
              <a:rPr lang="en-US" dirty="0" smtClean="0"/>
              <a:t>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shall </a:t>
            </a:r>
            <a:r>
              <a:rPr lang="en-US" dirty="0"/>
              <a:t>be reported </a:t>
            </a:r>
            <a:r>
              <a:rPr lang="en-US" dirty="0" smtClean="0"/>
              <a:t>in </a:t>
            </a:r>
            <a:r>
              <a:rPr lang="en-US" dirty="0"/>
              <a:t>the site’s Annual Site Environmental Report (ASER</a:t>
            </a:r>
            <a:r>
              <a:rPr lang="en-US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IFB clearance criterion is used, the types and quantities of material shall be </a:t>
            </a:r>
            <a:r>
              <a:rPr lang="en-US" dirty="0" smtClean="0"/>
              <a:t>reported.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non-IFB clearance criteria are used, the types and quantities of residual radioactive material, as well as their specific radioactivity and total radioactivity for the radionuclides, shall also be reported. </a:t>
            </a:r>
          </a:p>
        </p:txBody>
      </p:sp>
    </p:spTree>
    <p:extLst>
      <p:ext uri="{BB962C8B-B14F-4D97-AF65-F5344CB8AC3E}">
        <p14:creationId xmlns:p14="http://schemas.microsoft.com/office/powerpoint/2010/main" val="28350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457200"/>
          </a:xfrm>
        </p:spPr>
        <p:txBody>
          <a:bodyPr/>
          <a:lstStyle/>
          <a:p>
            <a:r>
              <a:rPr lang="en-US" dirty="0"/>
              <a:t>Appendix A: Process Knowledge for Accelerator Facilities</a:t>
            </a:r>
            <a:endParaRPr lang="en-US" alt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39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25517" y="1600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Physics </a:t>
            </a:r>
            <a:r>
              <a:rPr lang="en-US" sz="2400" dirty="0"/>
              <a:t>of radionuclide </a:t>
            </a:r>
            <a:r>
              <a:rPr lang="en-US" sz="2400" dirty="0" smtClean="0"/>
              <a:t>production</a:t>
            </a:r>
            <a:endParaRPr lang="en-U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Accelerator and beam line </a:t>
            </a:r>
            <a:r>
              <a:rPr lang="en-US" sz="2400" dirty="0" smtClean="0"/>
              <a:t>characteristics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Material </a:t>
            </a:r>
            <a:r>
              <a:rPr lang="en-US" sz="2400" dirty="0"/>
              <a:t>and component characteristics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Accelerator </a:t>
            </a:r>
            <a:r>
              <a:rPr lang="en-US" sz="2400" dirty="0"/>
              <a:t>and facility operation </a:t>
            </a:r>
            <a:r>
              <a:rPr lang="en-US" sz="2400" dirty="0" smtClean="0"/>
              <a:t>history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“general” </a:t>
            </a:r>
            <a:r>
              <a:rPr lang="en-US" sz="2400" dirty="0"/>
              <a:t>and </a:t>
            </a:r>
            <a:r>
              <a:rPr lang="en-US" sz="2400" dirty="0" smtClean="0"/>
              <a:t>“specific” process </a:t>
            </a:r>
            <a:r>
              <a:rPr lang="en-US" sz="2400" dirty="0"/>
              <a:t>knowledge, though non-quantitative in many cases, may still be used to identify the areas, conditions and operations that potentially can contaminate and/or activate materials, as well as to set </a:t>
            </a:r>
            <a:r>
              <a:rPr lang="en-US" sz="2400" dirty="0">
                <a:solidFill>
                  <a:srgbClr val="C00000"/>
                </a:solidFill>
              </a:rPr>
              <a:t>graded approach for the measurement methods, including the need of confirmatory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764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91400" cy="533400"/>
          </a:xfrm>
        </p:spPr>
        <p:txBody>
          <a:bodyPr/>
          <a:lstStyle/>
          <a:p>
            <a:r>
              <a:rPr lang="en-US" altLang="en-US" dirty="0" smtClean="0"/>
              <a:t>Technical </a:t>
            </a:r>
            <a:r>
              <a:rPr lang="en-US" altLang="en-US" dirty="0"/>
              <a:t>Standard </a:t>
            </a:r>
            <a:r>
              <a:rPr lang="en-US" dirty="0" smtClean="0"/>
              <a:t>Working </a:t>
            </a:r>
            <a:r>
              <a:rPr lang="en-US" dirty="0"/>
              <a:t>Group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1600200"/>
            <a:ext cx="8610600" cy="4648200"/>
          </a:xfrm>
        </p:spPr>
        <p:txBody>
          <a:bodyPr>
            <a:normAutofit/>
          </a:bodyPr>
          <a:lstStyle/>
          <a:p>
            <a:pPr indent="-27432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Ryan Ford		SLAC </a:t>
            </a:r>
            <a:r>
              <a:rPr lang="en-US" sz="2000" dirty="0"/>
              <a:t>National Accelerator Laboratory (SLAC)</a:t>
            </a:r>
          </a:p>
          <a:p>
            <a:pPr indent="-27432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James </a:t>
            </a:r>
            <a:r>
              <a:rPr lang="en-US" sz="2000" dirty="0" smtClean="0"/>
              <a:t>Liu</a:t>
            </a:r>
            <a:r>
              <a:rPr lang="en-US" sz="2000" dirty="0"/>
              <a:t>	</a:t>
            </a:r>
            <a:r>
              <a:rPr lang="en-US" sz="2000" dirty="0" smtClean="0"/>
              <a:t>	SLAC </a:t>
            </a:r>
            <a:r>
              <a:rPr lang="en-US" sz="2000" dirty="0"/>
              <a:t>National Accelerator Laboratory (SLAC)</a:t>
            </a:r>
          </a:p>
          <a:p>
            <a:pPr indent="-27432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Elaine </a:t>
            </a:r>
            <a:r>
              <a:rPr lang="en-US" sz="2000" dirty="0" smtClean="0"/>
              <a:t>Marshall 	Sandia </a:t>
            </a:r>
            <a:r>
              <a:rPr lang="en-US" sz="2000" dirty="0"/>
              <a:t>National Laboratories (SNL)</a:t>
            </a:r>
          </a:p>
          <a:p>
            <a:pPr indent="-27432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Sayed </a:t>
            </a:r>
            <a:r>
              <a:rPr lang="en-US" sz="2000" dirty="0" smtClean="0"/>
              <a:t>Rokni 	SLAC </a:t>
            </a:r>
            <a:r>
              <a:rPr lang="en-US" sz="2000" dirty="0"/>
              <a:t>National Accelerator Laboratory (SLAC</a:t>
            </a:r>
            <a:r>
              <a:rPr lang="en-US" sz="2000" dirty="0" smtClean="0"/>
              <a:t>), 				Chair</a:t>
            </a:r>
            <a:endParaRPr lang="en-US" sz="2000" i="1" dirty="0" smtClean="0"/>
          </a:p>
          <a:p>
            <a:pPr indent="-27432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Scott Schwahn 	Oak Ridge National Laboratory (ORNL)</a:t>
            </a:r>
          </a:p>
          <a:p>
            <a:pPr indent="-27432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Keith Welch 		Thomas </a:t>
            </a:r>
            <a:r>
              <a:rPr lang="en-US" sz="2000" dirty="0"/>
              <a:t>Jefferson National Accelerator Facility </a:t>
            </a:r>
            <a:r>
              <a:rPr lang="en-US" sz="2000" dirty="0" smtClean="0"/>
              <a:t>				(TJNAF)</a:t>
            </a:r>
          </a:p>
          <a:p>
            <a:endParaRPr lang="en-US" sz="2000" dirty="0"/>
          </a:p>
          <a:p>
            <a:pPr algn="ctr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64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818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524000"/>
            <a:ext cx="8229600" cy="472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u="sng" dirty="0" smtClean="0"/>
              <a:t>Clearance: </a:t>
            </a:r>
            <a:r>
              <a:rPr lang="en-US" sz="2300" dirty="0" smtClean="0"/>
              <a:t>Removal </a:t>
            </a:r>
            <a:r>
              <a:rPr lang="en-US" sz="2300" dirty="0"/>
              <a:t>of personal property that contains or may contain residual radioactive material from DOE radiological </a:t>
            </a:r>
            <a:r>
              <a:rPr lang="en-US" sz="2300" dirty="0" smtClean="0"/>
              <a:t>control.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u="sng" dirty="0" smtClean="0"/>
              <a:t>Release: </a:t>
            </a:r>
            <a:r>
              <a:rPr lang="en-US" sz="2300" dirty="0" smtClean="0"/>
              <a:t>Transfer </a:t>
            </a:r>
            <a:r>
              <a:rPr lang="en-US" sz="2300" dirty="0"/>
              <a:t>of control or ownership of property from DOE to a non-DOE party</a:t>
            </a:r>
            <a:r>
              <a:rPr lang="en-US" sz="23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u="sng" dirty="0" smtClean="0"/>
              <a:t>Detection </a:t>
            </a:r>
            <a:r>
              <a:rPr lang="en-US" sz="2300" u="sng" dirty="0"/>
              <a:t>Limit (DL): </a:t>
            </a:r>
            <a:r>
              <a:rPr lang="en-US" sz="2300" dirty="0"/>
              <a:t>The smallest amount of radioactivity (in </a:t>
            </a:r>
            <a:r>
              <a:rPr lang="en-US" sz="2300" dirty="0" err="1"/>
              <a:t>pCi</a:t>
            </a:r>
            <a:r>
              <a:rPr lang="en-US" sz="2300" dirty="0"/>
              <a:t>/g for volumetric radioactivity measurements, or </a:t>
            </a:r>
            <a:r>
              <a:rPr lang="en-US" sz="2300" dirty="0" err="1"/>
              <a:t>dpm</a:t>
            </a:r>
            <a:r>
              <a:rPr lang="en-US" sz="2300" dirty="0"/>
              <a:t> / 100 cm</a:t>
            </a:r>
            <a:r>
              <a:rPr lang="en-US" sz="2300" baseline="30000" dirty="0"/>
              <a:t>2</a:t>
            </a:r>
            <a:r>
              <a:rPr lang="en-US" sz="2300" dirty="0"/>
              <a:t> for surface contamination) that can be detected and quantified by a measurement method. </a:t>
            </a:r>
            <a:endParaRPr lang="en-US" sz="23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u="sng" dirty="0"/>
              <a:t>Detection Threshold (DT): </a:t>
            </a:r>
            <a:r>
              <a:rPr lang="en-US" sz="2300" dirty="0"/>
              <a:t>The instrument signal level (in </a:t>
            </a:r>
            <a:r>
              <a:rPr lang="en-US" sz="2300" dirty="0" err="1"/>
              <a:t>cpm</a:t>
            </a:r>
            <a:r>
              <a:rPr lang="en-US" sz="2300" dirty="0"/>
              <a:t>, </a:t>
            </a:r>
            <a:r>
              <a:rPr lang="en-US" sz="2300" dirty="0" err="1"/>
              <a:t>μR</a:t>
            </a:r>
            <a:r>
              <a:rPr lang="en-US" sz="2300" dirty="0"/>
              <a:t>/h, etc.) associated with a determination that a measurement is different than </a:t>
            </a:r>
            <a:r>
              <a:rPr lang="en-US" sz="2300" dirty="0" smtClean="0"/>
              <a:t>background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u="sng" dirty="0"/>
              <a:t>Indistinguishable from Background (IFB): </a:t>
            </a:r>
            <a:r>
              <a:rPr lang="en-US" sz="2300" dirty="0"/>
              <a:t>The absence of detectable radioactivity, as determined by measurement </a:t>
            </a:r>
            <a:r>
              <a:rPr lang="en-US" sz="2300" dirty="0" smtClean="0"/>
              <a:t>methods.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u="sng" dirty="0"/>
              <a:t>Process Knowledge</a:t>
            </a:r>
            <a:r>
              <a:rPr lang="en-US" sz="2300" dirty="0"/>
              <a:t>: A collective, objective description of the physical, operational, administrative, and radiological conditions associated with material being considered for clearance such that a reasonable and defendable decision can be made regarding whether the material could or could not have become activated or contaminated. </a:t>
            </a:r>
          </a:p>
          <a:p>
            <a:pPr>
              <a:spcBef>
                <a:spcPts val="600"/>
              </a:spcBef>
              <a:defRPr/>
            </a:pPr>
            <a:endParaRPr 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53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818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Purpose of Technical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524000"/>
            <a:ext cx="8229600" cy="4724400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Provides </a:t>
            </a:r>
            <a:r>
              <a:rPr lang="en-US" sz="2400" dirty="0">
                <a:solidFill>
                  <a:srgbClr val="C00000"/>
                </a:solidFill>
              </a:rPr>
              <a:t>criteria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guidance</a:t>
            </a:r>
            <a:r>
              <a:rPr lang="en-US" sz="2400" dirty="0"/>
              <a:t> for DOE accelerator facilities to develop </a:t>
            </a:r>
            <a:r>
              <a:rPr lang="en-US" sz="2400" dirty="0" smtClean="0">
                <a:solidFill>
                  <a:srgbClr val="C00000"/>
                </a:solidFill>
              </a:rPr>
              <a:t>site</a:t>
            </a:r>
            <a:r>
              <a:rPr lang="en-US" sz="2400" dirty="0">
                <a:solidFill>
                  <a:srgbClr val="C00000"/>
                </a:solidFill>
              </a:rPr>
              <a:t>-specific programs </a:t>
            </a:r>
            <a:r>
              <a:rPr lang="en-US" sz="2400" dirty="0"/>
              <a:t>(including management, technical, and operational aspects) that are in compliance with DOE Order </a:t>
            </a:r>
            <a:r>
              <a:rPr lang="en-US" sz="2400" dirty="0" smtClean="0"/>
              <a:t>458.1*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Serves as acceptable approach for the </a:t>
            </a:r>
            <a:r>
              <a:rPr lang="en-US" sz="2400" dirty="0" smtClean="0">
                <a:solidFill>
                  <a:srgbClr val="C00000"/>
                </a:solidFill>
              </a:rPr>
              <a:t>technical basis document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implementation guide </a:t>
            </a:r>
            <a:r>
              <a:rPr lang="en-US" sz="2400" dirty="0" smtClean="0"/>
              <a:t>for clearance of personal property under DOE O458.1 for accelerator facilities </a:t>
            </a:r>
            <a:endParaRPr lang="en-US" sz="1800" dirty="0" smtClean="0"/>
          </a:p>
          <a:p>
            <a:pPr marL="971550" lvl="4" indent="-163512">
              <a:spcBef>
                <a:spcPts val="600"/>
              </a:spcBef>
              <a:buNone/>
              <a:defRPr/>
            </a:pPr>
            <a:r>
              <a:rPr lang="en-US" sz="1800" i="1" dirty="0" smtClean="0">
                <a:solidFill>
                  <a:srgbClr val="002060"/>
                </a:solidFill>
              </a:rPr>
              <a:t>*</a:t>
            </a:r>
            <a:r>
              <a:rPr lang="en-US" b="1" i="1" dirty="0">
                <a:solidFill>
                  <a:srgbClr val="002060"/>
                </a:solidFill>
              </a:rPr>
              <a:t>Radiation Protection of the Public and the Environment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63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81800" cy="457200"/>
          </a:xfrm>
        </p:spPr>
        <p:txBody>
          <a:bodyPr/>
          <a:lstStyle/>
          <a:p>
            <a:r>
              <a:rPr lang="en-US" altLang="en-US" dirty="0"/>
              <a:t>Scope of Technical Standard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5240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</a:t>
            </a:r>
            <a:r>
              <a:rPr lang="en-US" sz="2400" dirty="0" smtClean="0"/>
              <a:t>aterials </a:t>
            </a:r>
            <a:r>
              <a:rPr lang="en-US" sz="2400" dirty="0"/>
              <a:t>and equipment (M&amp;E) defined as </a:t>
            </a:r>
            <a:r>
              <a:rPr lang="en-US" sz="2400" dirty="0">
                <a:solidFill>
                  <a:srgbClr val="C00000"/>
                </a:solidFill>
              </a:rPr>
              <a:t>personal property </a:t>
            </a:r>
            <a:r>
              <a:rPr lang="en-US" sz="2400" dirty="0"/>
              <a:t>in </a:t>
            </a:r>
            <a:r>
              <a:rPr lang="en-US" sz="2400" dirty="0" smtClean="0"/>
              <a:t>DOE Order 458.1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Unrestricted release and restricted release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</a:rPr>
              <a:t>Non-routine </a:t>
            </a:r>
            <a:r>
              <a:rPr lang="en-US" sz="2400" dirty="0" smtClean="0">
                <a:solidFill>
                  <a:srgbClr val="C00000"/>
                </a:solidFill>
              </a:rPr>
              <a:t>releases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of materials from a decommissioned facility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</a:rPr>
              <a:t>Routine </a:t>
            </a:r>
            <a:r>
              <a:rPr lang="en-US" sz="2400" dirty="0" smtClean="0">
                <a:solidFill>
                  <a:srgbClr val="C00000"/>
                </a:solidFill>
              </a:rPr>
              <a:t>releases </a:t>
            </a:r>
            <a:r>
              <a:rPr lang="en-US" sz="2400" dirty="0" smtClean="0"/>
              <a:t>of </a:t>
            </a:r>
            <a:r>
              <a:rPr lang="en-US" sz="2400" dirty="0"/>
              <a:t>materials from an operating </a:t>
            </a:r>
            <a:r>
              <a:rPr lang="en-US" sz="2400" dirty="0" smtClean="0"/>
              <a:t>facility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</a:t>
            </a:r>
            <a:r>
              <a:rPr lang="en-US" sz="2400" dirty="0" smtClean="0"/>
              <a:t>oth </a:t>
            </a:r>
            <a:r>
              <a:rPr lang="en-US" sz="2400" dirty="0">
                <a:solidFill>
                  <a:srgbClr val="C00000"/>
                </a:solidFill>
              </a:rPr>
              <a:t>volumetric radioactivity </a:t>
            </a:r>
            <a:r>
              <a:rPr lang="en-US" sz="2400" dirty="0"/>
              <a:t>and surface </a:t>
            </a:r>
            <a:r>
              <a:rPr lang="en-US" sz="2400" dirty="0" smtClean="0"/>
              <a:t>contamination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Mainly </a:t>
            </a:r>
            <a:r>
              <a:rPr lang="en-US" sz="2400" dirty="0">
                <a:solidFill>
                  <a:srgbClr val="C00000"/>
                </a:solidFill>
              </a:rPr>
              <a:t>accelerator facilities</a:t>
            </a:r>
            <a:r>
              <a:rPr lang="en-US" sz="2400" dirty="0" smtClean="0"/>
              <a:t>, but can be applicable </a:t>
            </a:r>
            <a:r>
              <a:rPr lang="en-US" sz="2400" dirty="0"/>
              <a:t>to non-accelerator facilities where </a:t>
            </a:r>
            <a:r>
              <a:rPr lang="en-US" sz="2400" dirty="0" smtClean="0"/>
              <a:t>there is potential for volumetric activation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76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91400" cy="533400"/>
          </a:xfrm>
        </p:spPr>
        <p:txBody>
          <a:bodyPr/>
          <a:lstStyle/>
          <a:p>
            <a:r>
              <a:rPr lang="en-US" dirty="0" smtClean="0"/>
              <a:t>Standard Table of Content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153400" cy="53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Purpose and </a:t>
            </a:r>
            <a:r>
              <a:rPr lang="en-US" dirty="0" smtClean="0"/>
              <a:t>Scope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Material </a:t>
            </a:r>
            <a:r>
              <a:rPr lang="en-US" dirty="0">
                <a:solidFill>
                  <a:srgbClr val="800000"/>
                </a:solidFill>
              </a:rPr>
              <a:t>Clearance </a:t>
            </a:r>
            <a:r>
              <a:rPr lang="en-US" dirty="0" smtClean="0">
                <a:solidFill>
                  <a:srgbClr val="800000"/>
                </a:solidFill>
              </a:rPr>
              <a:t>Protocols</a:t>
            </a:r>
          </a:p>
          <a:p>
            <a:pPr marL="457200" lvl="0" indent="-457200">
              <a:buAutoNum type="arabicPeriod" startAt="4"/>
            </a:pPr>
            <a:r>
              <a:rPr lang="en-US" dirty="0"/>
              <a:t>Documentation and Reporting </a:t>
            </a:r>
            <a:r>
              <a:rPr lang="en-US" dirty="0" smtClean="0"/>
              <a:t>Requirements</a:t>
            </a:r>
            <a:endParaRPr lang="en-US" dirty="0"/>
          </a:p>
          <a:p>
            <a:pPr marL="457200" lvl="0" indent="-457200">
              <a:buAutoNum type="arabicPeriod" startAt="4"/>
            </a:pPr>
            <a:r>
              <a:rPr lang="en-US" dirty="0"/>
              <a:t>DOE Independent Verification and Approval, Stakeholder </a:t>
            </a:r>
            <a:r>
              <a:rPr lang="en-US" dirty="0" smtClean="0"/>
              <a:t>Communication</a:t>
            </a:r>
            <a:endParaRPr lang="en-US" dirty="0"/>
          </a:p>
          <a:p>
            <a:pPr marL="457200" lvl="0" indent="-457200">
              <a:buAutoNum type="arabicPeriod" startAt="4"/>
            </a:pPr>
            <a:r>
              <a:rPr lang="en-US" dirty="0" smtClean="0"/>
              <a:t>References</a:t>
            </a:r>
            <a:endParaRPr lang="en-US" dirty="0"/>
          </a:p>
          <a:p>
            <a:pPr marL="457200" lvl="0" indent="-457200">
              <a:buAutoNum type="arabicPeriod" startAt="4"/>
            </a:pPr>
            <a:r>
              <a:rPr lang="en-US" dirty="0"/>
              <a:t>Acronym and </a:t>
            </a:r>
            <a:r>
              <a:rPr lang="en-US" dirty="0" smtClean="0"/>
              <a:t>Definitions</a:t>
            </a:r>
          </a:p>
          <a:p>
            <a:pPr marL="457200" lvl="0" indent="-457200">
              <a:buAutoNum type="arabicPeriod" startAt="4"/>
            </a:pPr>
            <a:endParaRPr lang="en-US" dirty="0" smtClean="0"/>
          </a:p>
          <a:p>
            <a:r>
              <a:rPr lang="en-US" i="1" dirty="0"/>
              <a:t>Appendix A: Process Knowledge for </a:t>
            </a:r>
            <a:r>
              <a:rPr lang="en-US" i="1" dirty="0">
                <a:solidFill>
                  <a:srgbClr val="800000"/>
                </a:solidFill>
              </a:rPr>
              <a:t>Accelerator </a:t>
            </a:r>
            <a:r>
              <a:rPr lang="en-US" i="1" dirty="0" smtClean="0">
                <a:solidFill>
                  <a:srgbClr val="800000"/>
                </a:solidFill>
              </a:rPr>
              <a:t>Facilities</a:t>
            </a:r>
            <a:endParaRPr lang="en-US" i="1" dirty="0">
              <a:solidFill>
                <a:srgbClr val="800000"/>
              </a:solidFill>
            </a:endParaRPr>
          </a:p>
          <a:p>
            <a:r>
              <a:rPr lang="en-US" i="1" dirty="0"/>
              <a:t>Appendix B: Rationale and Use of ANSI N13.12 </a:t>
            </a:r>
            <a:r>
              <a:rPr lang="en-US" i="1" dirty="0" smtClean="0"/>
              <a:t>(2013)Volume </a:t>
            </a:r>
            <a:r>
              <a:rPr lang="en-US" i="1" dirty="0"/>
              <a:t>SLs as DOE Pre-Approved Authorized </a:t>
            </a:r>
            <a:r>
              <a:rPr lang="en-US" i="1" dirty="0" smtClean="0"/>
              <a:t>Limits</a:t>
            </a:r>
            <a:endParaRPr lang="en-US" i="1" dirty="0"/>
          </a:p>
          <a:p>
            <a:r>
              <a:rPr lang="en-US" i="1" dirty="0"/>
              <a:t>Appendix C: Technical Basis for Volumetric Activation at </a:t>
            </a:r>
            <a:r>
              <a:rPr lang="en-US" i="1" dirty="0">
                <a:solidFill>
                  <a:srgbClr val="800000"/>
                </a:solidFill>
              </a:rPr>
              <a:t>Electron Accelerator </a:t>
            </a:r>
            <a:r>
              <a:rPr lang="en-US" i="1" dirty="0" smtClean="0">
                <a:solidFill>
                  <a:srgbClr val="800000"/>
                </a:solidFill>
              </a:rPr>
              <a:t>Facilities</a:t>
            </a:r>
            <a:endParaRPr lang="en-US" i="1" dirty="0">
              <a:solidFill>
                <a:srgbClr val="800000"/>
              </a:solidFill>
            </a:endParaRPr>
          </a:p>
          <a:p>
            <a:r>
              <a:rPr lang="en-US" i="1" dirty="0"/>
              <a:t>Appendix D: Technical Basis for Volumetric Activation at </a:t>
            </a:r>
            <a:r>
              <a:rPr lang="en-US" i="1" dirty="0">
                <a:solidFill>
                  <a:srgbClr val="800000"/>
                </a:solidFill>
              </a:rPr>
              <a:t>Proton Accelerator </a:t>
            </a:r>
            <a:r>
              <a:rPr lang="en-US" i="1" dirty="0" smtClean="0">
                <a:solidFill>
                  <a:srgbClr val="800000"/>
                </a:solidFill>
              </a:rPr>
              <a:t>Facilities</a:t>
            </a:r>
            <a:endParaRPr lang="en-US" i="1" dirty="0">
              <a:solidFill>
                <a:srgbClr val="800000"/>
              </a:solidFill>
            </a:endParaRPr>
          </a:p>
          <a:p>
            <a:r>
              <a:rPr lang="en-US" i="1" dirty="0"/>
              <a:t>Appendix E: Technical Basis for </a:t>
            </a:r>
            <a:r>
              <a:rPr lang="en-US" i="1" dirty="0">
                <a:solidFill>
                  <a:srgbClr val="800000"/>
                </a:solidFill>
              </a:rPr>
              <a:t>Measurements of Volumetric Radioactivity and Determination of Detection </a:t>
            </a:r>
            <a:r>
              <a:rPr lang="en-US" i="1" dirty="0" smtClean="0">
                <a:solidFill>
                  <a:srgbClr val="800000"/>
                </a:solidFill>
              </a:rPr>
              <a:t>Capabilities</a:t>
            </a: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/>
              <a:t>Clearance </a:t>
            </a:r>
            <a:r>
              <a:rPr lang="en-US" dirty="0" smtClean="0"/>
              <a:t>Protocols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295400"/>
            <a:ext cx="8305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2" indent="-36576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rgbClr val="800000"/>
                </a:solidFill>
              </a:rPr>
              <a:t>3-tiered </a:t>
            </a:r>
            <a:r>
              <a:rPr lang="en-US" sz="2400" dirty="0"/>
              <a:t>set of </a:t>
            </a:r>
            <a:r>
              <a:rPr lang="en-US" sz="2400" dirty="0">
                <a:solidFill>
                  <a:srgbClr val="800000"/>
                </a:solidFill>
              </a:rPr>
              <a:t>clearance criteria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release </a:t>
            </a:r>
            <a:r>
              <a:rPr lang="en-US" sz="2400" dirty="0"/>
              <a:t>of materials with potential volumetric </a:t>
            </a:r>
            <a:r>
              <a:rPr lang="en-US" sz="2400" dirty="0" smtClean="0"/>
              <a:t>radioactivity</a:t>
            </a:r>
          </a:p>
          <a:p>
            <a:pPr marL="365760" lvl="2" indent="-36576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Evaluation of potential </a:t>
            </a:r>
            <a:r>
              <a:rPr lang="en-US" sz="2400" dirty="0">
                <a:solidFill>
                  <a:srgbClr val="800000"/>
                </a:solidFill>
              </a:rPr>
              <a:t>volumetric activation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A4001D"/>
                </a:solidFill>
              </a:rPr>
              <a:t>s</a:t>
            </a:r>
            <a:r>
              <a:rPr lang="en-US" sz="2400" dirty="0" smtClean="0">
                <a:solidFill>
                  <a:srgbClr val="800000"/>
                </a:solidFill>
              </a:rPr>
              <a:t>urfac</a:t>
            </a:r>
            <a:r>
              <a:rPr lang="en-US" sz="2400" dirty="0" smtClean="0">
                <a:solidFill>
                  <a:srgbClr val="A4001D"/>
                </a:solidFill>
              </a:rPr>
              <a:t>e </a:t>
            </a:r>
            <a:r>
              <a:rPr lang="en-US" sz="2400" dirty="0">
                <a:solidFill>
                  <a:srgbClr val="800000"/>
                </a:solidFill>
              </a:rPr>
              <a:t>contaminatio</a:t>
            </a:r>
            <a:r>
              <a:rPr lang="en-US" sz="2400" dirty="0">
                <a:solidFill>
                  <a:srgbClr val="A4001D"/>
                </a:solidFill>
              </a:rPr>
              <a:t>n </a:t>
            </a:r>
            <a:r>
              <a:rPr lang="en-US" sz="2400" dirty="0"/>
              <a:t>and </a:t>
            </a:r>
            <a:r>
              <a:rPr lang="en-US" sz="2400" dirty="0" smtClean="0"/>
              <a:t>the </a:t>
            </a:r>
            <a:r>
              <a:rPr lang="en-US" sz="2400" dirty="0"/>
              <a:t>characteristics of radioactivity profiles based on process </a:t>
            </a:r>
            <a:r>
              <a:rPr lang="en-US" sz="2400" dirty="0" smtClean="0"/>
              <a:t>knowledge</a:t>
            </a:r>
          </a:p>
          <a:p>
            <a:pPr marL="365760" lvl="2" indent="-36576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Measurement </a:t>
            </a:r>
            <a:r>
              <a:rPr lang="en-US" sz="2400" dirty="0"/>
              <a:t>methods </a:t>
            </a:r>
            <a:r>
              <a:rPr lang="en-US" sz="2400" dirty="0" smtClean="0"/>
              <a:t>with sufficient </a:t>
            </a:r>
            <a:r>
              <a:rPr lang="en-US" sz="2400" dirty="0" smtClean="0">
                <a:solidFill>
                  <a:srgbClr val="800000"/>
                </a:solidFill>
              </a:rPr>
              <a:t>dete</a:t>
            </a:r>
            <a:r>
              <a:rPr lang="en-US" sz="2400" dirty="0">
                <a:solidFill>
                  <a:srgbClr val="800000"/>
                </a:solidFill>
              </a:rPr>
              <a:t>c</a:t>
            </a:r>
            <a:r>
              <a:rPr lang="en-US" sz="2400" dirty="0" smtClean="0">
                <a:solidFill>
                  <a:srgbClr val="800000"/>
                </a:solidFill>
              </a:rPr>
              <a:t>tion capabilities </a:t>
            </a: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800000"/>
                </a:solidFill>
              </a:rPr>
              <a:t>radionuclides of interest </a:t>
            </a:r>
            <a:r>
              <a:rPr lang="en-US" sz="2400" dirty="0"/>
              <a:t>and the selected clearance </a:t>
            </a:r>
            <a:r>
              <a:rPr lang="en-US" sz="2400" dirty="0" smtClean="0"/>
              <a:t>criteria</a:t>
            </a:r>
            <a:endParaRPr lang="en-US" sz="2400" dirty="0"/>
          </a:p>
          <a:p>
            <a:pPr marL="0">
              <a:spcBef>
                <a:spcPts val="0"/>
              </a:spcBef>
              <a:spcAft>
                <a:spcPts val="600"/>
              </a:spcAft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73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/>
          <a:lstStyle/>
          <a:p>
            <a:r>
              <a:rPr lang="en-US" dirty="0" smtClean="0"/>
              <a:t>Clearance Criteria in Technical Standard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1600200"/>
            <a:ext cx="8305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 smtClean="0"/>
              <a:t>For </a:t>
            </a:r>
            <a:r>
              <a:rPr lang="en-US" sz="2400" dirty="0"/>
              <a:t>volumetric </a:t>
            </a:r>
            <a:r>
              <a:rPr lang="en-US" sz="2400" dirty="0" smtClean="0"/>
              <a:t>radioactivity the 3-tiered criteria are related </a:t>
            </a:r>
            <a:r>
              <a:rPr lang="en-US" sz="2400" dirty="0"/>
              <a:t>to ANSI N13.12 </a:t>
            </a:r>
            <a:r>
              <a:rPr lang="en-US" sz="2400" dirty="0" smtClean="0"/>
              <a:t>(2013) Screening Levels (SLs in </a:t>
            </a:r>
            <a:r>
              <a:rPr lang="en-US" sz="2400" dirty="0" err="1" smtClean="0"/>
              <a:t>pCi</a:t>
            </a:r>
            <a:r>
              <a:rPr lang="en-US" sz="2400" dirty="0" smtClean="0"/>
              <a:t>/g)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For surface contamination, the criterion is expressed in surface radioactivity (in </a:t>
            </a:r>
            <a:r>
              <a:rPr lang="en-US" sz="2400" dirty="0" err="1"/>
              <a:t>dpm</a:t>
            </a:r>
            <a:r>
              <a:rPr lang="en-US" sz="2400" dirty="0"/>
              <a:t> /100 cm</a:t>
            </a:r>
            <a:r>
              <a:rPr lang="en-US" sz="2400" baseline="30000" dirty="0"/>
              <a:t>2</a:t>
            </a:r>
            <a:r>
              <a:rPr lang="en-US" sz="2400" dirty="0"/>
              <a:t>) as referred to in DOE Order 458.1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  <a:p>
            <a:pPr marL="0" lvl="1" indent="0">
              <a:buNone/>
            </a:pPr>
            <a:endParaRPr lang="en-US" b="1" dirty="0"/>
          </a:p>
          <a:p>
            <a:pPr>
              <a:spcBef>
                <a:spcPts val="600"/>
              </a:spcBef>
              <a:defRPr/>
            </a:pPr>
            <a:endParaRPr lang="en-US" sz="1800" dirty="0" smtClean="0"/>
          </a:p>
          <a:p>
            <a:pPr>
              <a:spcBef>
                <a:spcPts val="600"/>
              </a:spcBef>
              <a:defRPr/>
            </a:pPr>
            <a:endParaRPr lang="en-US" alt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172200"/>
            <a:ext cx="381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7D6CEF-569F-4196-A3BA-0249178A6648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C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A6F986926D34D94F95559279BEE81" ma:contentTypeVersion="3" ma:contentTypeDescription="Create a new document." ma:contentTypeScope="" ma:versionID="e3093a4bc819a097d6246adee90a9187">
  <xsd:schema xmlns:xsd="http://www.w3.org/2001/XMLSchema" xmlns:xs="http://www.w3.org/2001/XMLSchema" xmlns:p="http://schemas.microsoft.com/office/2006/metadata/properties" xmlns:ns1="c8aa481c-41c3-4e50-aedf-83601094bfdb" targetNamespace="http://schemas.microsoft.com/office/2006/metadata/properties" ma:root="true" ma:fieldsID="6780264125963099cf0f7f501ecd79d7" ns1:_="">
    <xsd:import namespace="c8aa481c-41c3-4e50-aedf-83601094bfdb"/>
    <xsd:element name="properties">
      <xsd:complexType>
        <xsd:sequence>
          <xsd:element name="documentManagement">
            <xsd:complexType>
              <xsd:all>
                <xsd:element ref="ns1:Calendar_x0020_Year" minOccurs="0"/>
                <xsd:element ref="ns1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a481c-41c3-4e50-aedf-83601094bfdb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9" nillable="true" ma:displayName="Calendar Year" ma:internalName="Calendar_x0020_Year">
      <xsd:simpleType>
        <xsd:restriction base="dms:Text">
          <xsd:maxLength value="255"/>
        </xsd:restriction>
      </xsd:simpleType>
    </xsd:element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 ma:index="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lendar_x0020_Year xmlns="c8aa481c-41c3-4e50-aedf-83601094bfdb">2014</Calendar_x0020_Year>
    <Month xmlns="c8aa481c-41c3-4e50-aedf-83601094bfdb">07 July</Month>
  </documentManagement>
</p:properties>
</file>

<file path=customXml/itemProps1.xml><?xml version="1.0" encoding="utf-8"?>
<ds:datastoreItem xmlns:ds="http://schemas.openxmlformats.org/officeDocument/2006/customXml" ds:itemID="{5C5B02F2-248D-4EC4-8881-ED99656FCB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79A8D-9333-4877-8CA5-BA45467AA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a481c-41c3-4e50-aedf-83601094b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0653B6-C15D-4BC7-A4B0-AEE4FB99E8C1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c8aa481c-41c3-4e50-aedf-83601094bfdb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SLAC.thmx</Template>
  <TotalTime>2996</TotalTime>
  <Words>3122</Words>
  <Application>Microsoft Office PowerPoint</Application>
  <PresentationFormat>On-screen Show (4:3)</PresentationFormat>
  <Paragraphs>521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SLAC</vt:lpstr>
      <vt:lpstr>   Clearance of Personal Property from Accelerator Facilities  Draft DOE Technical Standard</vt:lpstr>
      <vt:lpstr>Outline</vt:lpstr>
      <vt:lpstr>Clearance of Metals from Accelerators: Roadmap </vt:lpstr>
      <vt:lpstr>Technical Standard Working Group</vt:lpstr>
      <vt:lpstr>Purpose of Technical Standard</vt:lpstr>
      <vt:lpstr>Scope of Technical Standard</vt:lpstr>
      <vt:lpstr>Standard Table of Content</vt:lpstr>
      <vt:lpstr>Clearance Protocols</vt:lpstr>
      <vt:lpstr>Clearance Criteria in Technical Standard</vt:lpstr>
      <vt:lpstr>Clearance Criteria for Surface Contamination</vt:lpstr>
      <vt:lpstr>Clearance Criteria for Volumetric Radioactivity</vt:lpstr>
      <vt:lpstr>IFB Clearance Criterion for Volumetric Radioactivity</vt:lpstr>
      <vt:lpstr>ANSI (2013) SL Clearance Criterion</vt:lpstr>
      <vt:lpstr>&gt;ANSI  SL Clearance Criterion</vt:lpstr>
      <vt:lpstr>Key Technical Issues</vt:lpstr>
      <vt:lpstr>Main and Proxy Radioisotopes</vt:lpstr>
      <vt:lpstr>Measurement Methods (Appendix E)</vt:lpstr>
      <vt:lpstr>Standard Table of Content</vt:lpstr>
      <vt:lpstr>Thank You</vt:lpstr>
      <vt:lpstr>Joint Activation Working Group</vt:lpstr>
      <vt:lpstr>NNSA/SC joint Accelerator Working Group</vt:lpstr>
      <vt:lpstr>BaBar D&amp;D Progress</vt:lpstr>
      <vt:lpstr>Material Removal, Survey: PEP-II</vt:lpstr>
      <vt:lpstr>SLAC Metals Recycling Progress (FY2011 – FY2014)</vt:lpstr>
      <vt:lpstr>SLAC 2 Mile Linac : Need to make room for the new LCLS-II Linac </vt:lpstr>
      <vt:lpstr>Examples of  Hand-held Survey Instruments</vt:lpstr>
      <vt:lpstr>BaBar Detector at SLAC</vt:lpstr>
      <vt:lpstr>Volumetric Activation Profile in Accelerators</vt:lpstr>
      <vt:lpstr>Why IFB is the Preferred Clearance Criterion?</vt:lpstr>
      <vt:lpstr>Key Differences between ANSI N13.12-2013 and Technical Standard</vt:lpstr>
      <vt:lpstr>Key Differences between ANSI N13.12-2013 and Technical Standard</vt:lpstr>
      <vt:lpstr>ANSI N13.12-2013 Screening Levels (SLs)</vt:lpstr>
      <vt:lpstr>PowerPoint Presentation</vt:lpstr>
      <vt:lpstr>Measurement Methods and Typical Detection Limits for Volumetric Radioactivity for Proxy and Hard-to-Measure Radionuclides</vt:lpstr>
      <vt:lpstr>Confirmatory Measurements</vt:lpstr>
      <vt:lpstr>Chapter 4: Documentation and Reporting Requirements </vt:lpstr>
      <vt:lpstr>Chapter 4: Documentation and Reporting Requirements </vt:lpstr>
      <vt:lpstr>Chapter 4: Documentation and Reporting Requirements </vt:lpstr>
      <vt:lpstr>Appendix A: Process Knowledge for Accelerator Facilities</vt:lpstr>
      <vt:lpstr>Key Terms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D&amp;D Program Progress</dc:title>
  <dc:subject>D&amp;D</dc:subject>
  <dc:creator>Ryan Ford</dc:creator>
  <cp:lastModifiedBy>Lynanne DiFilippo</cp:lastModifiedBy>
  <cp:revision>215</cp:revision>
  <cp:lastPrinted>2014-08-03T20:18:33Z</cp:lastPrinted>
  <dcterms:created xsi:type="dcterms:W3CDTF">2013-07-29T20:36:57Z</dcterms:created>
  <dcterms:modified xsi:type="dcterms:W3CDTF">2014-08-05T17:21:35Z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0x0101001EFA6F986926D34D94F95559279BEE81</vt:lpwstr>
  </property>
</Properties>
</file>