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709" r:id="rId2"/>
  </p:sldMasterIdLst>
  <p:notesMasterIdLst>
    <p:notesMasterId r:id="rId24"/>
  </p:notesMasterIdLst>
  <p:handoutMasterIdLst>
    <p:handoutMasterId r:id="rId25"/>
  </p:handoutMasterIdLst>
  <p:sldIdLst>
    <p:sldId id="493" r:id="rId3"/>
    <p:sldId id="560" r:id="rId4"/>
    <p:sldId id="542" r:id="rId5"/>
    <p:sldId id="559" r:id="rId6"/>
    <p:sldId id="564" r:id="rId7"/>
    <p:sldId id="561" r:id="rId8"/>
    <p:sldId id="546" r:id="rId9"/>
    <p:sldId id="554" r:id="rId10"/>
    <p:sldId id="547" r:id="rId11"/>
    <p:sldId id="552" r:id="rId12"/>
    <p:sldId id="567" r:id="rId13"/>
    <p:sldId id="549" r:id="rId14"/>
    <p:sldId id="548" r:id="rId15"/>
    <p:sldId id="557" r:id="rId16"/>
    <p:sldId id="566" r:id="rId17"/>
    <p:sldId id="558" r:id="rId18"/>
    <p:sldId id="562" r:id="rId19"/>
    <p:sldId id="569" r:id="rId20"/>
    <p:sldId id="556" r:id="rId21"/>
    <p:sldId id="568" r:id="rId22"/>
    <p:sldId id="541" r:id="rId2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Shingleto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7" autoAdjust="0"/>
    <p:restoredTop sz="82428" autoAdjust="0"/>
  </p:normalViewPr>
  <p:slideViewPr>
    <p:cSldViewPr snapToGrid="0">
      <p:cViewPr>
        <p:scale>
          <a:sx n="100" d="100"/>
          <a:sy n="100" d="100"/>
        </p:scale>
        <p:origin x="-792" y="72"/>
      </p:cViewPr>
      <p:guideLst>
        <p:guide orient="horz" pos="993"/>
        <p:guide orient="horz" pos="399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Objects="1">
      <p:cViewPr varScale="1">
        <p:scale>
          <a:sx n="103" d="100"/>
          <a:sy n="103" d="100"/>
        </p:scale>
        <p:origin x="-3486"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371" tIns="46186" rIns="92371" bIns="46186"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884613" y="1"/>
            <a:ext cx="2971800" cy="464820"/>
          </a:xfrm>
          <a:prstGeom prst="rect">
            <a:avLst/>
          </a:prstGeom>
        </p:spPr>
        <p:txBody>
          <a:bodyPr vert="horz" lIns="92371" tIns="46186" rIns="92371" bIns="46186" rtlCol="0"/>
          <a:lstStyle>
            <a:lvl1pPr algn="r">
              <a:defRPr sz="1100"/>
            </a:lvl1pPr>
          </a:lstStyle>
          <a:p>
            <a:fld id="{7A1D2F2F-8618-2143-A89B-2D6D3F007EBC}" type="datetimeFigureOut">
              <a:rPr lang="en-US" smtClean="0">
                <a:latin typeface="Arial"/>
              </a:rPr>
              <a:pPr/>
              <a:t>7/31/2014</a:t>
            </a:fld>
            <a:endParaRPr lang="en-US" dirty="0">
              <a:latin typeface="Arial"/>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2371" tIns="46186" rIns="92371" bIns="46186"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71" tIns="46186" rIns="92371" bIns="46186"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371" tIns="46186" rIns="92371" bIns="46186" rtlCol="0"/>
          <a:lstStyle>
            <a:lvl1pPr algn="l">
              <a:defRPr sz="1100">
                <a:latin typeface="Arial"/>
              </a:defRPr>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2371" tIns="46186" rIns="92371" bIns="46186" rtlCol="0"/>
          <a:lstStyle>
            <a:lvl1pPr algn="r">
              <a:defRPr sz="1100">
                <a:latin typeface="Arial"/>
              </a:defRPr>
            </a:lvl1pPr>
          </a:lstStyle>
          <a:p>
            <a:fld id="{D8B0A143-2353-BE4A-A6C4-57C9AE3FBC68}" type="datetimeFigureOut">
              <a:rPr lang="en-US" smtClean="0"/>
              <a:pPr/>
              <a:t>7/31/2014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71" tIns="46186" rIns="92371" bIns="46186"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71" tIns="46186" rIns="92371" bIns="4618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2371" tIns="46186" rIns="92371" bIns="46186"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71" tIns="46186" rIns="92371" bIns="46186"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85750" indent="-285750">
              <a:buFont typeface="Arial" panose="020B0604020202020204" pitchFamily="34" charset="0"/>
              <a:buChar char="•"/>
            </a:pPr>
            <a:r>
              <a:rPr lang="en-US" sz="1400" baseline="0" dirty="0" smtClean="0"/>
              <a:t>For those that I have not met over the last couple of days, my name is Miguel Castro. I am a health physicist with ES&amp;H Team 2 at Lawrence Livermore National Laboratory. In that capacity I serve by providing support to the Institutionally Managed Facilities program. The program manages and maintains facilities at LLNL that have no current programmatic use, are encumbered with legacy process contamination, or that are slated for demolition. One such facility is B865.</a:t>
            </a:r>
          </a:p>
          <a:p>
            <a:pPr marL="285750" indent="-285750">
              <a:buFont typeface="Arial" panose="020B0604020202020204" pitchFamily="34" charset="0"/>
              <a:buChar char="•"/>
            </a:pPr>
            <a:r>
              <a:rPr lang="en-US" sz="1400" baseline="0" dirty="0" smtClean="0"/>
              <a:t>Talk is an update to the broader DOE community on an ongoing project in the works for a few years now. The goal of which is to conduct targeted decommissioning of</a:t>
            </a:r>
            <a:r>
              <a:rPr lang="en-US" sz="1400" dirty="0" smtClean="0"/>
              <a:t> B865.</a:t>
            </a:r>
            <a:endParaRPr lang="en-US" sz="1400" dirty="0"/>
          </a:p>
          <a:p>
            <a:pPr marL="285750" indent="-285750">
              <a:buFont typeface="Arial" panose="020B0604020202020204" pitchFamily="34" charset="0"/>
              <a:buChar char="•"/>
            </a:pPr>
            <a:r>
              <a:rPr lang="en-US" sz="1400" baseline="0" dirty="0" smtClean="0"/>
              <a:t>The</a:t>
            </a:r>
            <a:r>
              <a:rPr lang="en-US" sz="1400" dirty="0" smtClean="0"/>
              <a:t> ultimate goal of the project is to mitigate </a:t>
            </a:r>
            <a:r>
              <a:rPr lang="en-US" sz="1400" baseline="0" dirty="0" smtClean="0"/>
              <a:t>current legacy issues, leaving a reusable building structure for future programmatic needs.</a:t>
            </a:r>
          </a:p>
          <a:p>
            <a:pPr marL="285750" indent="-285750">
              <a:buFont typeface="Arial" panose="020B0604020202020204" pitchFamily="34" charset="0"/>
              <a:buChar char="•"/>
            </a:pPr>
            <a:r>
              <a:rPr lang="en-US" sz="1400" dirty="0" smtClean="0"/>
              <a:t>History of how project got started:</a:t>
            </a:r>
          </a:p>
          <a:p>
            <a:pPr marL="742950" lvl="1" indent="-285750">
              <a:buFont typeface="Arial" panose="020B0604020202020204" pitchFamily="34" charset="0"/>
              <a:buChar char="•"/>
            </a:pPr>
            <a:r>
              <a:rPr lang="en-US" sz="1400" baseline="0" dirty="0" smtClean="0"/>
              <a:t>2009 Tech Assist Visit with Rich Meehan</a:t>
            </a:r>
          </a:p>
          <a:p>
            <a:pPr marL="742950" lvl="1" indent="-285750">
              <a:buFont typeface="Arial" panose="020B0604020202020204" pitchFamily="34" charset="0"/>
              <a:buChar char="•"/>
            </a:pPr>
            <a:r>
              <a:rPr lang="en-US" sz="1400" dirty="0" smtClean="0"/>
              <a:t>Provided potential path for B865 and its metals</a:t>
            </a:r>
          </a:p>
          <a:p>
            <a:pPr marL="742950" lvl="1" indent="-285750">
              <a:buFont typeface="Arial" panose="020B0604020202020204" pitchFamily="34" charset="0"/>
              <a:buChar char="•"/>
            </a:pPr>
            <a:r>
              <a:rPr lang="en-US" sz="1400" baseline="0" dirty="0" smtClean="0"/>
              <a:t>DFB</a:t>
            </a:r>
            <a:r>
              <a:rPr lang="en-US" sz="1400" dirty="0" smtClean="0"/>
              <a:t> methodology</a:t>
            </a:r>
          </a:p>
          <a:p>
            <a:pPr marL="285750" indent="-285750">
              <a:buFont typeface="Arial" panose="020B0604020202020204" pitchFamily="34" charset="0"/>
              <a:buChar char="•"/>
            </a:pPr>
            <a:r>
              <a:rPr lang="en-US" sz="1400" baseline="0" dirty="0" smtClean="0"/>
              <a:t>Todays talk will not be a technical talk by any means but is meant to give the DOE community ideas on how previously mothballed facilities may be re-appropriated for future missions.</a:t>
            </a:r>
          </a:p>
          <a:p>
            <a:pPr marL="285750" indent="-285750">
              <a:buFont typeface="Arial" panose="020B0604020202020204" pitchFamily="34" charset="0"/>
              <a:buChar char="•"/>
            </a:pPr>
            <a:r>
              <a:rPr lang="en-US" sz="1400" baseline="0" dirty="0" smtClean="0"/>
              <a:t>I would like to start off with a disclaimer. I am a health physicist and a project of this scope touches on many subject areas. This presentation is meant to be at the 10,000’ level. I can speak with you and answer questions regarding the methodology for the radiological release of material. For other matters such as property management, contract procurement, and historic preservation I defer to my colleagues at LLNL whose contact information can be provided.</a:t>
            </a:r>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In determining how to maximize the benefit to all stakeholders we had to weight option of wholesale demolition versus targeted decommissioning.</a:t>
            </a:r>
          </a:p>
          <a:p>
            <a:pPr marL="285750" indent="-285750">
              <a:buFont typeface="Arial" panose="020B0604020202020204" pitchFamily="34" charset="0"/>
              <a:buChar char="•"/>
            </a:pPr>
            <a:r>
              <a:rPr lang="en-US" sz="1400" dirty="0" smtClean="0"/>
              <a:t>In the end the unique physical aspects of B865 namely the shielded structure with an underground tunnel made the decision relatively easy when considering the costs associated to build a new structure.</a:t>
            </a:r>
          </a:p>
          <a:p>
            <a:pPr marL="285750" indent="-285750">
              <a:buFont typeface="Arial" panose="020B0604020202020204" pitchFamily="34" charset="0"/>
              <a:buChar char="•"/>
            </a:pPr>
            <a:r>
              <a:rPr lang="en-US" sz="1400" dirty="0" smtClean="0"/>
              <a:t>Additionally, by conducting the final decommissioning of the facility the hazards risks associated with the facility will be mitigated without losing valuable square footage.</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10</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As I mentioned earlier, I am not a property management expert and so these points are very general but they give you an idea of the types of issues that have to be addressed when attempting to sell government property to a third party.</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11</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In choosing the best contractor to conduct the work we have to consider the issue of trying to maximize the return on the sale of the materials.</a:t>
            </a:r>
          </a:p>
          <a:p>
            <a:pPr marL="285750" indent="-285750">
              <a:buFont typeface="Arial" panose="020B0604020202020204" pitchFamily="34" charset="0"/>
              <a:buChar char="•"/>
            </a:pPr>
            <a:r>
              <a:rPr lang="en-US" sz="1400" dirty="0" smtClean="0"/>
              <a:t>Complicated because the contractors are the experts and most qualified to quantify the amount of recyclable material and how to maximize its value.</a:t>
            </a:r>
          </a:p>
          <a:p>
            <a:pPr marL="742950" lvl="1" indent="-285750">
              <a:buFont typeface="Arial" panose="020B0604020202020204" pitchFamily="34" charset="0"/>
              <a:buChar char="•"/>
            </a:pPr>
            <a:r>
              <a:rPr lang="en-US" sz="1400" dirty="0" smtClean="0"/>
              <a:t>How will work be conducted to reduce costs.</a:t>
            </a:r>
          </a:p>
          <a:p>
            <a:pPr marL="285750" indent="-285750">
              <a:buFont typeface="Arial" panose="020B0604020202020204" pitchFamily="34" charset="0"/>
              <a:buChar char="•"/>
            </a:pPr>
            <a:r>
              <a:rPr lang="en-US" sz="1400" dirty="0" smtClean="0"/>
              <a:t>Additionally, questions have to be answered as to how any surplus funds will be reallocated.</a:t>
            </a:r>
          </a:p>
          <a:p>
            <a:pPr marL="285750" indent="-285750">
              <a:buFont typeface="Arial" panose="020B0604020202020204" pitchFamily="34" charset="0"/>
              <a:buChar char="•"/>
            </a:pPr>
            <a:r>
              <a:rPr lang="en-US" sz="1400" dirty="0" smtClean="0"/>
              <a:t>Our approach will be to identify prequalified contractors with DOE experience and good safety records</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12</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The goal is to get a good pool of contractors that will compete and drive costs down</a:t>
            </a:r>
          </a:p>
          <a:p>
            <a:pPr marL="285750" indent="-285750">
              <a:buFont typeface="Arial" panose="020B0604020202020204" pitchFamily="34" charset="0"/>
              <a:buChar char="•"/>
            </a:pPr>
            <a:r>
              <a:rPr lang="en-US" sz="1400" dirty="0" smtClean="0"/>
              <a:t>The contract will also allow for contractors to work together increasing the pool of candidates</a:t>
            </a:r>
          </a:p>
          <a:p>
            <a:pPr marL="285750" indent="-285750">
              <a:buFont typeface="Arial" panose="020B0604020202020204" pitchFamily="34" charset="0"/>
              <a:buChar char="•"/>
            </a:pPr>
            <a:r>
              <a:rPr lang="en-US" sz="1400" dirty="0" smtClean="0"/>
              <a:t>We intend to interview contractors individually and collectively to leverage their expertise with this type of work</a:t>
            </a:r>
          </a:p>
          <a:p>
            <a:pPr marL="285750" indent="-285750">
              <a:buFont typeface="Arial" panose="020B0604020202020204" pitchFamily="34" charset="0"/>
              <a:buChar char="•"/>
            </a:pPr>
            <a:r>
              <a:rPr lang="en-US" sz="1400" dirty="0" smtClean="0"/>
              <a:t>The goal is gather as much information as possible which will aid in verifying our approach and assumptions regarding the project costs</a:t>
            </a:r>
          </a:p>
        </p:txBody>
      </p:sp>
      <p:sp>
        <p:nvSpPr>
          <p:cNvPr id="4" name="Slide Number Placeholder 3"/>
          <p:cNvSpPr>
            <a:spLocks noGrp="1"/>
          </p:cNvSpPr>
          <p:nvPr>
            <p:ph type="sldNum" sz="quarter" idx="10"/>
          </p:nvPr>
        </p:nvSpPr>
        <p:spPr/>
        <p:txBody>
          <a:bodyPr/>
          <a:lstStyle/>
          <a:p>
            <a:fld id="{4CFDF800-FE0E-A944-8AC1-D57C07B352FC}" type="slidenum">
              <a:rPr lang="en-US" smtClean="0"/>
              <a:pPr/>
              <a:t>13</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The implementation of the project produced a long to-do</a:t>
            </a:r>
            <a:r>
              <a:rPr lang="en-US" sz="1400" baseline="0" dirty="0" smtClean="0"/>
              <a:t> list which was split up into long lead-in and short lead-in items including.</a:t>
            </a:r>
          </a:p>
          <a:p>
            <a:pPr marL="285750" indent="-285750">
              <a:buFont typeface="Arial" panose="020B0604020202020204" pitchFamily="34" charset="0"/>
              <a:buChar char="•"/>
            </a:pPr>
            <a:r>
              <a:rPr lang="en-US" sz="1400" dirty="0" smtClean="0"/>
              <a:t>Today I will briefly touch on three items which have either been completed or are currently underway.</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14</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As I mentioned earlier B865 was a facility</a:t>
            </a:r>
            <a:r>
              <a:rPr lang="en-US" sz="1400" baseline="0" dirty="0" smtClean="0"/>
              <a:t> that played a significant role during the Cold War era and was deemed historically significant in 2005</a:t>
            </a:r>
          </a:p>
          <a:p>
            <a:pPr marL="285750" indent="-285750">
              <a:buFont typeface="Arial" panose="020B0604020202020204" pitchFamily="34" charset="0"/>
              <a:buChar char="•"/>
            </a:pPr>
            <a:r>
              <a:rPr lang="en-US" sz="1400" baseline="0" dirty="0" smtClean="0"/>
              <a:t>Significant leg work to comply including consultation and historical surveys and reports</a:t>
            </a:r>
          </a:p>
          <a:p>
            <a:pPr marL="285750" indent="-285750">
              <a:buFont typeface="Arial" panose="020B0604020202020204" pitchFamily="34" charset="0"/>
              <a:buChar char="•"/>
            </a:pPr>
            <a:r>
              <a:rPr lang="en-US" sz="1400" baseline="0" dirty="0" smtClean="0"/>
              <a:t>DOE has proposed mitigation for any adverse historical effects from decommissioning of the facility</a:t>
            </a:r>
          </a:p>
          <a:p>
            <a:pPr marL="742950" lvl="1" indent="-285750">
              <a:buFont typeface="Arial" panose="020B0604020202020204" pitchFamily="34" charset="0"/>
              <a:buChar char="•"/>
            </a:pPr>
            <a:r>
              <a:rPr lang="en-US" sz="1400" baseline="0" dirty="0" smtClean="0"/>
              <a:t>May include preservation of items and documents and/or photographic account of the facility</a:t>
            </a:r>
          </a:p>
          <a:p>
            <a:pPr marL="285750" lvl="0" indent="-285750">
              <a:buFont typeface="Arial" panose="020B0604020202020204" pitchFamily="34" charset="0"/>
              <a:buChar char="•"/>
            </a:pPr>
            <a:r>
              <a:rPr lang="en-US" sz="1400" baseline="0" dirty="0" smtClean="0"/>
              <a:t>Final agreement between LLNL and SHPO</a:t>
            </a:r>
          </a:p>
        </p:txBody>
      </p:sp>
      <p:sp>
        <p:nvSpPr>
          <p:cNvPr id="4" name="Slide Number Placeholder 3"/>
          <p:cNvSpPr>
            <a:spLocks noGrp="1"/>
          </p:cNvSpPr>
          <p:nvPr>
            <p:ph type="sldNum" sz="quarter" idx="10"/>
          </p:nvPr>
        </p:nvSpPr>
        <p:spPr/>
        <p:txBody>
          <a:bodyPr/>
          <a:lstStyle/>
          <a:p>
            <a:fld id="{4CFDF800-FE0E-A944-8AC1-D57C07B352FC}" type="slidenum">
              <a:rPr lang="en-US" smtClean="0"/>
              <a:pPr/>
              <a:t>15</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Another item that has been completed is the EIS for the decommissioning and demolition of B865.</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16</a:t>
            </a:fld>
            <a:endParaRPr lang="en-US" dirty="0"/>
          </a:p>
        </p:txBody>
      </p:sp>
    </p:spTree>
    <p:extLst>
      <p:ext uri="{BB962C8B-B14F-4D97-AF65-F5344CB8AC3E}">
        <p14:creationId xmlns:p14="http://schemas.microsoft.com/office/powerpoint/2010/main" val="62628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An</a:t>
            </a:r>
            <a:r>
              <a:rPr lang="en-US" sz="1400" baseline="0" dirty="0" smtClean="0"/>
              <a:t> item that is currently underway is the release of potentially impacted materials within the facility.</a:t>
            </a:r>
          </a:p>
          <a:p>
            <a:pPr marL="285750" indent="-285750">
              <a:buFont typeface="Arial" panose="020B0604020202020204" pitchFamily="34" charset="0"/>
              <a:buChar char="•"/>
            </a:pPr>
            <a:r>
              <a:rPr lang="en-US" sz="1400" baseline="0" dirty="0" smtClean="0"/>
              <a:t>This involved the development of a MARSSIM-type survey plan.</a:t>
            </a:r>
          </a:p>
          <a:p>
            <a:pPr marL="742950" lvl="1" indent="-285750">
              <a:buFont typeface="Arial" panose="020B0604020202020204" pitchFamily="34" charset="0"/>
              <a:buChar char="•"/>
            </a:pPr>
            <a:r>
              <a:rPr lang="en-US" sz="1400" baseline="0" dirty="0" smtClean="0"/>
              <a:t>The plan leveraged modeling and isotopic information from a programmatic TBD and a bridging document applying it to accelerator facilities</a:t>
            </a:r>
          </a:p>
          <a:p>
            <a:pPr marL="742950" lvl="1" indent="-285750">
              <a:buFont typeface="Arial" panose="020B0604020202020204" pitchFamily="34" charset="0"/>
              <a:buChar char="•"/>
            </a:pPr>
            <a:r>
              <a:rPr lang="en-US" sz="1400" baseline="0" dirty="0" smtClean="0"/>
              <a:t>Applies statistical sampling and counting methods detailed in MARSAME</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17</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19</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DF800-FE0E-A944-8AC1-D57C07B352FC}" type="slidenum">
              <a:rPr lang="en-US" smtClean="0"/>
              <a:pPr/>
              <a:t>21</a:t>
            </a:fld>
            <a:endParaRPr lang="en-US" dirty="0"/>
          </a:p>
        </p:txBody>
      </p:sp>
    </p:spTree>
    <p:extLst>
      <p:ext uri="{BB962C8B-B14F-4D97-AF65-F5344CB8AC3E}">
        <p14:creationId xmlns:p14="http://schemas.microsoft.com/office/powerpoint/2010/main" val="407875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Well start off with a project overview and scope</a:t>
            </a:r>
          </a:p>
          <a:p>
            <a:pPr marL="742950" lvl="1" indent="-285750">
              <a:buFont typeface="Arial" panose="020B0604020202020204" pitchFamily="34" charset="0"/>
              <a:buChar char="•"/>
            </a:pPr>
            <a:r>
              <a:rPr lang="en-US" sz="1400" dirty="0" smtClean="0"/>
              <a:t>Specific and unique aspects of B865 which had significant impact on the project</a:t>
            </a:r>
          </a:p>
          <a:p>
            <a:pPr marL="742950" lvl="1" indent="-285750">
              <a:buFont typeface="Arial" panose="020B0604020202020204" pitchFamily="34" charset="0"/>
              <a:buChar char="•"/>
            </a:pPr>
            <a:r>
              <a:rPr lang="en-US" sz="1400" dirty="0" smtClean="0"/>
              <a:t>The invaluable cooperation with DOE</a:t>
            </a:r>
          </a:p>
          <a:p>
            <a:pPr marL="742950" lvl="1" indent="-285750">
              <a:buFont typeface="Arial" panose="020B0604020202020204" pitchFamily="34" charset="0"/>
              <a:buChar char="•"/>
            </a:pPr>
            <a:r>
              <a:rPr lang="en-US" sz="1400" dirty="0" smtClean="0"/>
              <a:t>Project coordination</a:t>
            </a:r>
          </a:p>
          <a:p>
            <a:pPr marL="285750" indent="-285750">
              <a:buFont typeface="Arial" panose="020B0604020202020204" pitchFamily="34" charset="0"/>
              <a:buChar char="•"/>
            </a:pPr>
            <a:r>
              <a:rPr lang="en-US" sz="1400" dirty="0" smtClean="0"/>
              <a:t>Next I </a:t>
            </a:r>
            <a:r>
              <a:rPr lang="en-US" sz="1400" dirty="0"/>
              <a:t>will talk </a:t>
            </a:r>
            <a:r>
              <a:rPr lang="en-US" sz="1400" dirty="0" smtClean="0"/>
              <a:t>about some </a:t>
            </a:r>
            <a:r>
              <a:rPr lang="en-US" sz="1400" dirty="0"/>
              <a:t>unique project management aspects</a:t>
            </a:r>
          </a:p>
          <a:p>
            <a:pPr marL="742950" lvl="1" indent="-285750">
              <a:buFont typeface="Arial" panose="020B0604020202020204" pitchFamily="34" charset="0"/>
              <a:buChar char="•"/>
            </a:pPr>
            <a:r>
              <a:rPr lang="en-US" sz="1400" dirty="0"/>
              <a:t>Including government property </a:t>
            </a:r>
            <a:r>
              <a:rPr lang="en-US" sz="1400" dirty="0" smtClean="0"/>
              <a:t>management</a:t>
            </a:r>
          </a:p>
          <a:p>
            <a:pPr marL="742950" lvl="1" indent="-285750">
              <a:buFont typeface="Arial" panose="020B0604020202020204" pitchFamily="34" charset="0"/>
              <a:buChar char="•"/>
            </a:pPr>
            <a:r>
              <a:rPr lang="en-US" sz="1400" dirty="0" smtClean="0"/>
              <a:t>Contracted work</a:t>
            </a:r>
          </a:p>
          <a:p>
            <a:pPr marL="742950" lvl="1" indent="-285750">
              <a:buFont typeface="Arial" panose="020B0604020202020204" pitchFamily="34" charset="0"/>
              <a:buChar char="•"/>
            </a:pPr>
            <a:r>
              <a:rPr lang="en-US" sz="1400" dirty="0" smtClean="0"/>
              <a:t>Evaluation of targeted decommissioning vs. wholesale demo</a:t>
            </a:r>
            <a:endParaRPr lang="en-US" sz="1400" dirty="0"/>
          </a:p>
          <a:p>
            <a:pPr marL="285750" indent="-285750">
              <a:buFont typeface="Arial" panose="020B0604020202020204" pitchFamily="34" charset="0"/>
              <a:buChar char="•"/>
            </a:pPr>
            <a:r>
              <a:rPr lang="en-US" sz="1400" dirty="0" smtClean="0"/>
              <a:t>Next well talk about some of the major ticket items we have worked on so far</a:t>
            </a:r>
          </a:p>
          <a:p>
            <a:pPr marL="742950" lvl="1" indent="-285750">
              <a:buFont typeface="Arial" panose="020B0604020202020204" pitchFamily="34" charset="0"/>
              <a:buChar char="•"/>
            </a:pPr>
            <a:r>
              <a:rPr lang="en-US" sz="1400" dirty="0" smtClean="0"/>
              <a:t>Historic preservation compliance</a:t>
            </a:r>
          </a:p>
          <a:p>
            <a:pPr marL="742950" lvl="1" indent="-285750">
              <a:buFont typeface="Arial" panose="020B0604020202020204" pitchFamily="34" charset="0"/>
              <a:buChar char="•"/>
            </a:pPr>
            <a:r>
              <a:rPr lang="en-US" sz="1400" dirty="0" smtClean="0"/>
              <a:t>NEPA compliance</a:t>
            </a:r>
          </a:p>
          <a:p>
            <a:pPr marL="742950" lvl="1" indent="-285750">
              <a:buFont typeface="Arial" panose="020B0604020202020204" pitchFamily="34" charset="0"/>
              <a:buChar char="•"/>
            </a:pPr>
            <a:r>
              <a:rPr lang="en-US" sz="1400" dirty="0" smtClean="0"/>
              <a:t>Radiological release survey</a:t>
            </a:r>
          </a:p>
          <a:p>
            <a:pPr marL="742950" lvl="1"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396580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85750" indent="-285750">
              <a:buFont typeface="Arial" panose="020B0604020202020204" pitchFamily="34" charset="0"/>
              <a:buChar char="•"/>
            </a:pPr>
            <a:r>
              <a:rPr lang="en-US" sz="1400" dirty="0" smtClean="0"/>
              <a:t>The current status of B865 is a facility that has sat largely unused and dormant for close to 20 years.</a:t>
            </a:r>
          </a:p>
          <a:p>
            <a:pPr marL="742950" lvl="1" indent="-285750">
              <a:buFont typeface="Arial" panose="020B0604020202020204" pitchFamily="34" charset="0"/>
              <a:buChar char="•"/>
            </a:pPr>
            <a:r>
              <a:rPr lang="en-US" sz="1400" kern="1200" dirty="0" smtClean="0">
                <a:solidFill>
                  <a:schemeClr val="tx1"/>
                </a:solidFill>
                <a:effectLst/>
              </a:rPr>
              <a:t>Most of the accelerator beam line has been dismantled and disposed</a:t>
            </a:r>
          </a:p>
          <a:p>
            <a:pPr marL="742950" lvl="1" indent="-285750">
              <a:buFont typeface="Arial" panose="020B0604020202020204" pitchFamily="34" charset="0"/>
              <a:buChar char="•"/>
            </a:pPr>
            <a:r>
              <a:rPr lang="en-US" sz="1400" dirty="0" smtClean="0"/>
              <a:t>However, some accelerator-related items remain as well the entire power conditioning/transport infrastructure</a:t>
            </a:r>
          </a:p>
          <a:p>
            <a:pPr marL="1200150" lvl="2" indent="-285750">
              <a:buFont typeface="Arial" panose="020B0604020202020204" pitchFamily="34" charset="0"/>
              <a:buChar char="•"/>
            </a:pPr>
            <a:r>
              <a:rPr lang="en-US" sz="1400" dirty="0" smtClean="0"/>
              <a:t>Racks, vacuum pumps, cable, &amp; conduit</a:t>
            </a:r>
          </a:p>
          <a:p>
            <a:pPr marL="285750" indent="-285750">
              <a:buFont typeface="Arial" panose="020B0604020202020204" pitchFamily="34" charset="0"/>
              <a:buChar char="•"/>
            </a:pPr>
            <a:r>
              <a:rPr lang="en-US" sz="1400" kern="1200" dirty="0" smtClean="0">
                <a:solidFill>
                  <a:schemeClr val="tx1"/>
                </a:solidFill>
                <a:effectLst/>
              </a:rPr>
              <a:t>The goal then is to remove all internal and external legacy equipment and leave a</a:t>
            </a:r>
          </a:p>
          <a:p>
            <a:pPr marL="742950" lvl="1" indent="-285750">
              <a:buFont typeface="Arial" panose="020B0604020202020204" pitchFamily="34" charset="0"/>
              <a:buChar char="•"/>
            </a:pPr>
            <a:r>
              <a:rPr lang="en-US" sz="1400" kern="1200" dirty="0" smtClean="0">
                <a:solidFill>
                  <a:schemeClr val="tx1"/>
                </a:solidFill>
                <a:effectLst/>
              </a:rPr>
              <a:t>Intact and securable structure</a:t>
            </a:r>
            <a:r>
              <a:rPr lang="en-US" sz="1400" kern="1200" baseline="0" dirty="0" smtClean="0">
                <a:solidFill>
                  <a:schemeClr val="tx1"/>
                </a:solidFill>
                <a:effectLst/>
              </a:rPr>
              <a:t> with</a:t>
            </a:r>
          </a:p>
          <a:p>
            <a:pPr marL="742950" lvl="1" indent="-285750">
              <a:buFont typeface="Arial" panose="020B0604020202020204" pitchFamily="34" charset="0"/>
              <a:buChar char="•"/>
            </a:pPr>
            <a:r>
              <a:rPr lang="en-US" sz="1400" kern="1200" baseline="0" dirty="0" smtClean="0">
                <a:solidFill>
                  <a:schemeClr val="tx1"/>
                </a:solidFill>
                <a:effectLst/>
              </a:rPr>
              <a:t>Utilities and services intact and available for future programmatic work</a:t>
            </a:r>
          </a:p>
          <a:p>
            <a:pPr marL="285750" indent="-285750">
              <a:buFont typeface="Arial" panose="020B0604020202020204" pitchFamily="34" charset="0"/>
              <a:buChar char="•"/>
            </a:pPr>
            <a:r>
              <a:rPr lang="en-US" sz="1400" dirty="0" smtClean="0"/>
              <a:t>The end state then is large void rooms ready for new mission</a:t>
            </a:r>
            <a:endParaRPr lang="en-US" sz="1400" kern="1200" dirty="0" smtClean="0">
              <a:solidFill>
                <a:schemeClr val="tx1"/>
              </a:solidFill>
              <a:effectLst/>
            </a:endParaRPr>
          </a:p>
          <a:p>
            <a:endParaRPr lang="en-US" sz="1400" dirty="0"/>
          </a:p>
          <a:p>
            <a:endParaRPr lang="en-US" sz="1400" kern="1200" dirty="0" smtClean="0">
              <a:solidFill>
                <a:schemeClr val="tx1"/>
              </a:solidFill>
              <a:effectLst/>
            </a:endParaRPr>
          </a:p>
          <a:p>
            <a:endParaRPr lang="en-US" sz="1400" dirty="0"/>
          </a:p>
          <a:p>
            <a:r>
              <a:rPr lang="en-US" sz="1400" kern="1200" dirty="0" smtClean="0">
                <a:solidFill>
                  <a:schemeClr val="tx1"/>
                </a:solidFill>
                <a:effectLst/>
              </a:rPr>
              <a:t>All internal and external Programmatic materials removed (Racks, beam line, pumps, process piping, cabling, other similar).  Building proper to be left intact (Roof, roof mounted equipment, exterior building envelope, structure members, emergency lights, area lights, alarms, fire suppression, general service duplexes).  Services to facility left intact and in safe condition (water, electrical – sewer leach field has been backfilled, no natural gas).  Final end state – intact and securable building shell with basic services functioning.  Visual, giant void rooms ready for a new mission.</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3</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B865 housed the Advanced Test Accelerator</a:t>
            </a:r>
          </a:p>
          <a:p>
            <a:pPr marL="742950" lvl="1" indent="-285750">
              <a:buFont typeface="Arial" panose="020B0604020202020204" pitchFamily="34" charset="0"/>
              <a:buChar char="•"/>
            </a:pPr>
            <a:r>
              <a:rPr lang="en-US" sz="1400" dirty="0" smtClean="0"/>
              <a:t>Device built to run experiments to understand</a:t>
            </a:r>
            <a:r>
              <a:rPr lang="en-US" sz="1400" baseline="0" dirty="0" smtClean="0"/>
              <a:t> the physics of electron beam propagation. Goal was to develop a free air electron gun that would be a component of the Strategic Defense Initiative program, otherwise known as Star Wars.</a:t>
            </a:r>
          </a:p>
          <a:p>
            <a:pPr marL="285750" lvl="0" indent="-285750">
              <a:buFont typeface="Arial" panose="020B0604020202020204" pitchFamily="34" charset="0"/>
              <a:buChar char="•"/>
            </a:pPr>
            <a:r>
              <a:rPr lang="en-US" sz="1400" baseline="0" dirty="0" smtClean="0"/>
              <a:t>Due to relation to the Cold War the facility is deemed to be historically significant</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181495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Picture</a:t>
            </a:r>
            <a:r>
              <a:rPr lang="en-US" sz="1400" baseline="0" dirty="0" smtClean="0"/>
              <a:t> of injector</a:t>
            </a:r>
          </a:p>
          <a:p>
            <a:pPr marL="285750" indent="-285750">
              <a:buFont typeface="Arial" panose="020B0604020202020204" pitchFamily="34" charset="0"/>
              <a:buChar char="•"/>
            </a:pPr>
            <a:r>
              <a:rPr lang="en-US" sz="1400" baseline="0" dirty="0" smtClean="0"/>
              <a:t>Picture of accelerator cell component. Corkscrew electron beam.</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222147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As mentioned in my introduction this whole project has come to fruition in no small part</a:t>
            </a:r>
            <a:r>
              <a:rPr lang="en-US" sz="1400" baseline="0" dirty="0" smtClean="0"/>
              <a:t> due to work with partners within DOE and more specifically NNSA.</a:t>
            </a:r>
          </a:p>
          <a:p>
            <a:pPr marL="285750" indent="-285750">
              <a:buFont typeface="Arial" panose="020B0604020202020204" pitchFamily="34" charset="0"/>
              <a:buChar char="•"/>
            </a:pPr>
            <a:r>
              <a:rPr lang="en-US" sz="1400" baseline="0" dirty="0" smtClean="0"/>
              <a:t>We have consulted with headquarters to learn from similar projects previously conducted within the complex and to request their opinions on how we are approaching the project.</a:t>
            </a:r>
          </a:p>
          <a:p>
            <a:pPr marL="285750" indent="-285750">
              <a:buFont typeface="Arial" panose="020B0604020202020204" pitchFamily="34" charset="0"/>
              <a:buChar char="•"/>
            </a:pPr>
            <a:r>
              <a:rPr lang="en-US" sz="1400" baseline="0" dirty="0" smtClean="0"/>
              <a:t>Additionally, having a DOE field office right on our campus has also been conducive in establishing strong communication pathways.</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In addition to the technical expertise provided by DOE we have</a:t>
            </a:r>
            <a:r>
              <a:rPr lang="en-US" sz="1400" baseline="0" dirty="0" smtClean="0"/>
              <a:t> also received monetary support from DOE to conduct and complete some of the pre-project work.</a:t>
            </a:r>
          </a:p>
          <a:p>
            <a:pPr marL="742950" lvl="1" indent="-285750">
              <a:buFont typeface="Arial" panose="020B0604020202020204" pitchFamily="34" charset="0"/>
              <a:buChar char="•"/>
            </a:pPr>
            <a:r>
              <a:rPr lang="en-US" sz="1400" baseline="0" dirty="0" smtClean="0"/>
              <a:t>Electrical LO/TO</a:t>
            </a:r>
          </a:p>
          <a:p>
            <a:pPr marL="742950" lvl="1" indent="-285750">
              <a:buFont typeface="Arial" panose="020B0604020202020204" pitchFamily="34" charset="0"/>
              <a:buChar char="•"/>
            </a:pPr>
            <a:r>
              <a:rPr lang="en-US" sz="1400" dirty="0" smtClean="0"/>
              <a:t>Establishment of temporary power grid</a:t>
            </a:r>
            <a:endParaRPr lang="en-US" sz="1400" baseline="0" dirty="0" smtClean="0"/>
          </a:p>
          <a:p>
            <a:pPr marL="742950" lvl="1" indent="-285750">
              <a:buFont typeface="Arial" panose="020B0604020202020204" pitchFamily="34" charset="0"/>
              <a:buChar char="•"/>
            </a:pPr>
            <a:r>
              <a:rPr lang="en-US" sz="1400" baseline="0" dirty="0" smtClean="0"/>
              <a:t>Radiological surveys</a:t>
            </a:r>
          </a:p>
          <a:p>
            <a:pPr marL="742950" lvl="1" indent="-285750">
              <a:buFont typeface="Arial" panose="020B0604020202020204" pitchFamily="34" charset="0"/>
              <a:buChar char="•"/>
            </a:pPr>
            <a:r>
              <a:rPr lang="en-US" sz="1400" dirty="0" smtClean="0"/>
              <a:t>Funds are essential because several items must be performed long before the final sale of materials is conducted.</a:t>
            </a:r>
            <a:endParaRPr lang="en-US" sz="1400" baseline="0" dirty="0" smtClean="0"/>
          </a:p>
          <a:p>
            <a:pPr marL="285750" lvl="0" indent="-285750">
              <a:buFont typeface="Arial" panose="020B0604020202020204" pitchFamily="34" charset="0"/>
              <a:buChar char="•"/>
            </a:pPr>
            <a:r>
              <a:rPr lang="en-US" sz="1400" baseline="0" dirty="0" smtClean="0"/>
              <a:t>Up to $117K may be provided by DOE to do this work.</a:t>
            </a:r>
          </a:p>
          <a:p>
            <a:pPr marL="285750" lvl="0" indent="-285750">
              <a:buFont typeface="Arial" panose="020B0604020202020204" pitchFamily="34" charset="0"/>
              <a:buChar char="•"/>
            </a:pPr>
            <a:r>
              <a:rPr lang="en-US" sz="1400" baseline="0" dirty="0" smtClean="0"/>
              <a:t>The return on investment to DOE and the American taxpayer is expected to come from funds recouped by the contractors from the sale of equipment and material harvested from the facility.</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7</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As part of the coordination and collaboration with DOE a biweekly conference call is held that</a:t>
            </a:r>
            <a:r>
              <a:rPr lang="en-US" sz="1400" baseline="0" dirty="0" smtClean="0"/>
              <a:t> includes</a:t>
            </a:r>
          </a:p>
          <a:p>
            <a:pPr marL="742950" lvl="1" indent="-285750">
              <a:buFont typeface="Arial" panose="020B0604020202020204" pitchFamily="34" charset="0"/>
              <a:buChar char="•"/>
            </a:pPr>
            <a:r>
              <a:rPr lang="en-US" sz="1400" baseline="0" dirty="0" smtClean="0"/>
              <a:t>DOE HQ and LFO &amp;</a:t>
            </a:r>
          </a:p>
          <a:p>
            <a:pPr marL="742950" lvl="1" indent="-285750">
              <a:buFont typeface="Arial" panose="020B0604020202020204" pitchFamily="34" charset="0"/>
              <a:buChar char="•"/>
            </a:pPr>
            <a:r>
              <a:rPr lang="en-US" sz="1400" baseline="0" dirty="0" smtClean="0"/>
              <a:t>LLNL Stakeholders including</a:t>
            </a:r>
          </a:p>
          <a:p>
            <a:pPr marL="1200150" lvl="2" indent="-285750">
              <a:buFont typeface="Arial" panose="020B0604020202020204" pitchFamily="34" charset="0"/>
              <a:buChar char="•"/>
            </a:pPr>
            <a:r>
              <a:rPr lang="en-US" sz="1400" baseline="0" dirty="0" smtClean="0"/>
              <a:t>Site 300</a:t>
            </a:r>
          </a:p>
          <a:p>
            <a:pPr marL="1200150" lvl="2" indent="-285750">
              <a:buFont typeface="Arial" panose="020B0604020202020204" pitchFamily="34" charset="0"/>
              <a:buChar char="•"/>
            </a:pPr>
            <a:r>
              <a:rPr lang="en-US" sz="1400" baseline="0" dirty="0" smtClean="0"/>
              <a:t>IMF</a:t>
            </a:r>
          </a:p>
          <a:p>
            <a:pPr marL="1200150" lvl="2" indent="-285750">
              <a:buFont typeface="Arial" panose="020B0604020202020204" pitchFamily="34" charset="0"/>
              <a:buChar char="•"/>
            </a:pPr>
            <a:r>
              <a:rPr lang="en-US" sz="1400" baseline="0" dirty="0" smtClean="0"/>
              <a:t>Institutional Property Mgt.</a:t>
            </a:r>
          </a:p>
          <a:p>
            <a:pPr marL="1200150" lvl="2" indent="-285750">
              <a:buFont typeface="Arial" panose="020B0604020202020204" pitchFamily="34" charset="0"/>
              <a:buChar char="•"/>
            </a:pPr>
            <a:r>
              <a:rPr lang="en-US" sz="1400" baseline="0" dirty="0" smtClean="0"/>
              <a:t>Procurement</a:t>
            </a:r>
          </a:p>
          <a:p>
            <a:pPr marL="1200150" lvl="2" indent="-285750">
              <a:buFont typeface="Arial" panose="020B0604020202020204" pitchFamily="34" charset="0"/>
              <a:buChar char="•"/>
            </a:pPr>
            <a:r>
              <a:rPr lang="en-US" sz="1400" baseline="0" dirty="0" smtClean="0"/>
              <a:t>ES&amp;H</a:t>
            </a:r>
          </a:p>
          <a:p>
            <a:pPr marL="742950" lvl="1" indent="-285750">
              <a:buFont typeface="Arial" panose="020B0604020202020204" pitchFamily="34" charset="0"/>
              <a:buChar char="•"/>
            </a:pPr>
            <a:r>
              <a:rPr lang="en-US" sz="1400" dirty="0" smtClean="0"/>
              <a:t>Minutes are also distributed to a broader audience of interested parties</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8</a:t>
            </a:fld>
            <a:endParaRPr lang="en-US" dirty="0"/>
          </a:p>
        </p:txBody>
      </p:sp>
    </p:spTree>
    <p:extLst>
      <p:ext uri="{BB962C8B-B14F-4D97-AF65-F5344CB8AC3E}">
        <p14:creationId xmlns:p14="http://schemas.microsoft.com/office/powerpoint/2010/main" val="397323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dirty="0" smtClean="0"/>
              <a:t>This project is unique because it incorporates some rather unique and difficult aspects to address</a:t>
            </a:r>
          </a:p>
          <a:p>
            <a:pPr marL="285750" indent="-285750">
              <a:buFont typeface="Arial" panose="020B0604020202020204" pitchFamily="34" charset="0"/>
              <a:buChar char="•"/>
            </a:pPr>
            <a:r>
              <a:rPr lang="en-US" sz="1400" dirty="0" smtClean="0"/>
              <a:t>Due to the fact that the goal is to recoup some monetary funds to off-set the costs associated with the project property management is a key issue.</a:t>
            </a:r>
          </a:p>
          <a:p>
            <a:pPr marL="285750" indent="-285750">
              <a:buFont typeface="Arial" panose="020B0604020202020204" pitchFamily="34" charset="0"/>
              <a:buChar char="•"/>
            </a:pPr>
            <a:r>
              <a:rPr lang="en-US" sz="1400" dirty="0" smtClean="0"/>
              <a:t>Additionally finding and hiring a contractor that has the expertise in this type of project will also be essential as we will rely on bids to acquire a baseline of the costs that might be expected.</a:t>
            </a:r>
          </a:p>
          <a:p>
            <a:pPr marL="285750" indent="-285750">
              <a:buFont typeface="Arial" panose="020B0604020202020204" pitchFamily="34" charset="0"/>
              <a:buChar char="•"/>
            </a:pPr>
            <a:r>
              <a:rPr lang="en-US" sz="1400" dirty="0" smtClean="0"/>
              <a:t>Ultimately the goal of the project is to maximize the benefits to DOE, LLNL, and the American taxpayer.</a:t>
            </a:r>
            <a:endParaRPr lang="en-US" sz="140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9</a:t>
            </a:fld>
            <a:endParaRPr lang="en-US" dirty="0"/>
          </a:p>
        </p:txBody>
      </p:sp>
    </p:spTree>
    <p:extLst>
      <p:ext uri="{BB962C8B-B14F-4D97-AF65-F5344CB8AC3E}">
        <p14:creationId xmlns:p14="http://schemas.microsoft.com/office/powerpoint/2010/main" val="397323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3417506"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
        <p:nvSpPr>
          <p:cNvPr id="10" name="Title 9"/>
          <p:cNvSpPr>
            <a:spLocks noGrp="1"/>
          </p:cNvSpPr>
          <p:nvPr>
            <p:ph type="title"/>
          </p:nvPr>
        </p:nvSpPr>
        <p:spPr>
          <a:xfrm>
            <a:off x="457200" y="743918"/>
            <a:ext cx="8229600" cy="986725"/>
          </a:xfrm>
        </p:spPr>
        <p:txBody>
          <a:bodyPr/>
          <a:lstStyle>
            <a:lvl1pPr>
              <a:lnSpc>
                <a:spcPts val="3800"/>
              </a:lnSpc>
              <a:defRPr b="0" i="1">
                <a:solidFill>
                  <a:srgbClr val="0F4F97"/>
                </a:solidFill>
                <a:effectLst/>
                <a:latin typeface="Arial"/>
                <a:cs typeface="Aria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652275" y="1733685"/>
            <a:ext cx="54341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pic>
        <p:nvPicPr>
          <p:cNvPr id="7" name="Picture 2"/>
          <p:cNvPicPr>
            <a:picLocks noChangeAspect="1" noChangeArrowheads="1"/>
          </p:cNvPicPr>
          <p:nvPr userDrawn="1"/>
        </p:nvPicPr>
        <p:blipFill rotWithShape="1">
          <a:blip r:embed="rId2"/>
          <a:srcRect l="949"/>
          <a:stretch/>
        </p:blipFill>
        <p:spPr bwMode="auto">
          <a:xfrm>
            <a:off x="3497385" y="3062287"/>
            <a:ext cx="5646615" cy="3795713"/>
          </a:xfrm>
          <a:prstGeom prst="rect">
            <a:avLst/>
          </a:prstGeom>
          <a:noFill/>
          <a:ln w="9525">
            <a:noFill/>
            <a:miter lim="800000"/>
            <a:headEnd/>
            <a:tailEnd/>
          </a:ln>
        </p:spPr>
      </p:pic>
      <p:sp>
        <p:nvSpPr>
          <p:cNvPr id="11" name="TextBox 10"/>
          <p:cNvSpPr txBox="1"/>
          <p:nvPr userDrawn="1"/>
        </p:nvSpPr>
        <p:spPr>
          <a:xfrm>
            <a:off x="68385" y="5974520"/>
            <a:ext cx="3327957" cy="603755"/>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1000" kern="1200" dirty="0" smtClean="0">
                <a:solidFill>
                  <a:schemeClr val="bg1"/>
                </a:solidFill>
                <a:effectLst/>
                <a:latin typeface="Arial"/>
                <a:ea typeface="+mn-ea"/>
                <a:cs typeface="Arial"/>
              </a:rPr>
              <a:t>LLNL-PRES-657746</a:t>
            </a:r>
            <a:endParaRPr lang="en-US" sz="1000" kern="1200" dirty="0" smtClean="0">
              <a:solidFill>
                <a:schemeClr val="bg1"/>
              </a:solidFill>
              <a:effectLst/>
              <a:latin typeface="Arial"/>
              <a:ea typeface="+mn-ea"/>
              <a:cs typeface="Arial"/>
            </a:endParaRPr>
          </a:p>
          <a:p>
            <a:pPr marL="0" algn="l" defTabSz="457200" rtl="0" eaLnBrk="1" latinLnBrk="0" hangingPunct="1">
              <a:lnSpc>
                <a:spcPct val="90000"/>
              </a:lnSpc>
              <a:spcAft>
                <a:spcPts val="600"/>
              </a:spcAft>
            </a:pPr>
            <a:r>
              <a:rPr lang="en-US" sz="800" kern="1200" dirty="0" smtClean="0">
                <a:solidFill>
                  <a:schemeClr val="bg1"/>
                </a:solidFill>
                <a:effectLst/>
                <a:latin typeface="Arial"/>
                <a:ea typeface="+mn-ea"/>
                <a:cs typeface="Arial"/>
              </a:rPr>
              <a:t>This work was performed under the auspices of the</a:t>
            </a:r>
            <a:r>
              <a:rPr lang="en-US" sz="800" kern="1200" baseline="0" dirty="0" smtClean="0">
                <a:solidFill>
                  <a:schemeClr val="bg1"/>
                </a:solidFill>
                <a:effectLst/>
                <a:latin typeface="Arial"/>
                <a:ea typeface="+mn-ea"/>
                <a:cs typeface="Arial"/>
              </a:rPr>
              <a:t> </a:t>
            </a:r>
            <a:r>
              <a:rPr lang="en-US" sz="800" kern="1200" dirty="0" smtClean="0">
                <a:solidFill>
                  <a:schemeClr val="bg1"/>
                </a:solidFill>
                <a:effectLst/>
                <a:latin typeface="Arial"/>
                <a:ea typeface="+mn-ea"/>
                <a:cs typeface="Arial"/>
              </a:rPr>
              <a:t>U.S. Department </a:t>
            </a:r>
            <a:br>
              <a:rPr lang="en-US" sz="800" kern="1200" dirty="0" smtClean="0">
                <a:solidFill>
                  <a:schemeClr val="bg1"/>
                </a:solidFill>
                <a:effectLst/>
                <a:latin typeface="Arial"/>
                <a:ea typeface="+mn-ea"/>
                <a:cs typeface="Arial"/>
              </a:rPr>
            </a:br>
            <a:r>
              <a:rPr lang="en-US" sz="800" kern="1200" dirty="0" smtClean="0">
                <a:solidFill>
                  <a:schemeClr val="bg1"/>
                </a:solidFill>
                <a:effectLst/>
                <a:latin typeface="Arial"/>
                <a:ea typeface="+mn-ea"/>
                <a:cs typeface="Arial"/>
              </a:rPr>
              <a:t>of Energy by Lawrence Livermore National Laboratory under contract </a:t>
            </a:r>
            <a:br>
              <a:rPr lang="en-US" sz="800" kern="1200" dirty="0" smtClean="0">
                <a:solidFill>
                  <a:schemeClr val="bg1"/>
                </a:solidFill>
                <a:effectLst/>
                <a:latin typeface="Arial"/>
                <a:ea typeface="+mn-ea"/>
                <a:cs typeface="Arial"/>
              </a:rPr>
            </a:br>
            <a:r>
              <a:rPr lang="en-US" sz="800" kern="1200" dirty="0" smtClean="0">
                <a:solidFill>
                  <a:schemeClr val="bg1"/>
                </a:solidFill>
                <a:effectLst/>
                <a:latin typeface="Arial"/>
                <a:ea typeface="+mn-ea"/>
                <a:cs typeface="Arial"/>
              </a:rPr>
              <a:t>DE-AC52-07NA27344.</a:t>
            </a:r>
            <a:r>
              <a:rPr lang="en-US" sz="800" kern="1200" baseline="0" dirty="0" smtClean="0">
                <a:solidFill>
                  <a:schemeClr val="bg1"/>
                </a:solidFill>
                <a:effectLst/>
                <a:latin typeface="Arial"/>
                <a:ea typeface="+mn-ea"/>
                <a:cs typeface="Arial"/>
              </a:rPr>
              <a:t> </a:t>
            </a:r>
            <a:r>
              <a:rPr lang="en-US" sz="800" kern="1200" dirty="0" smtClean="0">
                <a:solidFill>
                  <a:schemeClr val="bg1"/>
                </a:solidFill>
                <a:effectLst/>
                <a:latin typeface="Arial"/>
                <a:ea typeface="+mn-ea"/>
                <a:cs typeface="Arial"/>
              </a:rPr>
              <a:t>Lawrence Livermore National Security, LLC</a:t>
            </a:r>
            <a:endParaRPr lang="en-US" sz="800" kern="1200" dirty="0">
              <a:solidFill>
                <a:schemeClr val="bg1"/>
              </a:solidFill>
              <a:effectLst/>
              <a:latin typeface="Arial"/>
              <a:ea typeface="+mn-ea"/>
              <a:cs typeface="Arial"/>
            </a:endParaRPr>
          </a:p>
        </p:txBody>
      </p:sp>
      <p:pic>
        <p:nvPicPr>
          <p:cNvPr id="16" name="Picture 15" descr="LLNL_Logo_WHT-LRG.png"/>
          <p:cNvPicPr>
            <a:picLocks noChangeAspect="1"/>
          </p:cNvPicPr>
          <p:nvPr userDrawn="1"/>
        </p:nvPicPr>
        <p:blipFill>
          <a:blip r:embed="rId3"/>
          <a:stretch>
            <a:fillRect/>
          </a:stretch>
        </p:blipFill>
        <p:spPr>
          <a:xfrm>
            <a:off x="159876" y="3220532"/>
            <a:ext cx="2240285" cy="37795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3417506"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
        <p:nvSpPr>
          <p:cNvPr id="10" name="Title 9"/>
          <p:cNvSpPr>
            <a:spLocks noGrp="1"/>
          </p:cNvSpPr>
          <p:nvPr>
            <p:ph type="title"/>
          </p:nvPr>
        </p:nvSpPr>
        <p:spPr>
          <a:xfrm>
            <a:off x="457200" y="743918"/>
            <a:ext cx="8229600" cy="986725"/>
          </a:xfrm>
        </p:spPr>
        <p:txBody>
          <a:bodyPr/>
          <a:lstStyle>
            <a:lvl1pPr>
              <a:lnSpc>
                <a:spcPts val="3800"/>
              </a:lnSpc>
              <a:defRPr b="0" i="1">
                <a:solidFill>
                  <a:srgbClr val="0F4F97"/>
                </a:solidFill>
                <a:effectLst/>
                <a:latin typeface="Arial"/>
                <a:cs typeface="Aria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652275" y="1733685"/>
            <a:ext cx="54341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pic>
        <p:nvPicPr>
          <p:cNvPr id="7" name="Picture 2"/>
          <p:cNvPicPr>
            <a:picLocks noChangeAspect="1" noChangeArrowheads="1"/>
          </p:cNvPicPr>
          <p:nvPr userDrawn="1"/>
        </p:nvPicPr>
        <p:blipFill rotWithShape="1">
          <a:blip r:embed="rId2"/>
          <a:srcRect l="949"/>
          <a:stretch/>
        </p:blipFill>
        <p:spPr bwMode="auto">
          <a:xfrm>
            <a:off x="3497385" y="3062287"/>
            <a:ext cx="5646615" cy="3795713"/>
          </a:xfrm>
          <a:prstGeom prst="rect">
            <a:avLst/>
          </a:prstGeom>
          <a:noFill/>
          <a:ln w="9525">
            <a:noFill/>
            <a:miter lim="800000"/>
            <a:headEnd/>
            <a:tailEnd/>
          </a:ln>
        </p:spPr>
      </p:pic>
      <p:sp>
        <p:nvSpPr>
          <p:cNvPr id="11" name="TextBox 10"/>
          <p:cNvSpPr txBox="1"/>
          <p:nvPr userDrawn="1"/>
        </p:nvSpPr>
        <p:spPr>
          <a:xfrm>
            <a:off x="68385" y="5974520"/>
            <a:ext cx="3327957" cy="603755"/>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1000" kern="1200" dirty="0" smtClean="0">
                <a:solidFill>
                  <a:schemeClr val="bg1"/>
                </a:solidFill>
                <a:effectLst/>
                <a:latin typeface="Arial"/>
                <a:ea typeface="+mn-ea"/>
                <a:cs typeface="Arial"/>
              </a:rPr>
              <a:t>LLNL-PRES-XXXXXX</a:t>
            </a:r>
          </a:p>
          <a:p>
            <a:pPr marL="0" algn="l" defTabSz="457200" rtl="0" eaLnBrk="1" latinLnBrk="0" hangingPunct="1">
              <a:lnSpc>
                <a:spcPct val="90000"/>
              </a:lnSpc>
              <a:spcAft>
                <a:spcPts val="600"/>
              </a:spcAft>
            </a:pPr>
            <a:r>
              <a:rPr lang="en-US" sz="800" kern="1200" dirty="0" smtClean="0">
                <a:solidFill>
                  <a:schemeClr val="bg1"/>
                </a:solidFill>
                <a:effectLst/>
                <a:latin typeface="Arial"/>
                <a:ea typeface="+mn-ea"/>
                <a:cs typeface="Arial"/>
              </a:rPr>
              <a:t>This work was performed under the auspices of the</a:t>
            </a:r>
            <a:r>
              <a:rPr lang="en-US" sz="800" kern="1200" baseline="0" dirty="0" smtClean="0">
                <a:solidFill>
                  <a:schemeClr val="bg1"/>
                </a:solidFill>
                <a:effectLst/>
                <a:latin typeface="Arial"/>
                <a:ea typeface="+mn-ea"/>
                <a:cs typeface="Arial"/>
              </a:rPr>
              <a:t> </a:t>
            </a:r>
            <a:r>
              <a:rPr lang="en-US" sz="800" kern="1200" dirty="0" smtClean="0">
                <a:solidFill>
                  <a:schemeClr val="bg1"/>
                </a:solidFill>
                <a:effectLst/>
                <a:latin typeface="Arial"/>
                <a:ea typeface="+mn-ea"/>
                <a:cs typeface="Arial"/>
              </a:rPr>
              <a:t>U.S. Department </a:t>
            </a:r>
            <a:br>
              <a:rPr lang="en-US" sz="800" kern="1200" dirty="0" smtClean="0">
                <a:solidFill>
                  <a:schemeClr val="bg1"/>
                </a:solidFill>
                <a:effectLst/>
                <a:latin typeface="Arial"/>
                <a:ea typeface="+mn-ea"/>
                <a:cs typeface="Arial"/>
              </a:rPr>
            </a:br>
            <a:r>
              <a:rPr lang="en-US" sz="800" kern="1200" dirty="0" smtClean="0">
                <a:solidFill>
                  <a:schemeClr val="bg1"/>
                </a:solidFill>
                <a:effectLst/>
                <a:latin typeface="Arial"/>
                <a:ea typeface="+mn-ea"/>
                <a:cs typeface="Arial"/>
              </a:rPr>
              <a:t>of Energy by Lawrence Livermore National Laboratory under contract </a:t>
            </a:r>
            <a:br>
              <a:rPr lang="en-US" sz="800" kern="1200" dirty="0" smtClean="0">
                <a:solidFill>
                  <a:schemeClr val="bg1"/>
                </a:solidFill>
                <a:effectLst/>
                <a:latin typeface="Arial"/>
                <a:ea typeface="+mn-ea"/>
                <a:cs typeface="Arial"/>
              </a:rPr>
            </a:br>
            <a:r>
              <a:rPr lang="en-US" sz="800" kern="1200" dirty="0" smtClean="0">
                <a:solidFill>
                  <a:schemeClr val="bg1"/>
                </a:solidFill>
                <a:effectLst/>
                <a:latin typeface="Arial"/>
                <a:ea typeface="+mn-ea"/>
                <a:cs typeface="Arial"/>
              </a:rPr>
              <a:t>DE-AC52-07NA27344.</a:t>
            </a:r>
            <a:r>
              <a:rPr lang="en-US" sz="800" kern="1200" baseline="0" dirty="0" smtClean="0">
                <a:solidFill>
                  <a:schemeClr val="bg1"/>
                </a:solidFill>
                <a:effectLst/>
                <a:latin typeface="Arial"/>
                <a:ea typeface="+mn-ea"/>
                <a:cs typeface="Arial"/>
              </a:rPr>
              <a:t> </a:t>
            </a:r>
            <a:r>
              <a:rPr lang="en-US" sz="800" kern="1200" dirty="0" smtClean="0">
                <a:solidFill>
                  <a:schemeClr val="bg1"/>
                </a:solidFill>
                <a:effectLst/>
                <a:latin typeface="Arial"/>
                <a:ea typeface="+mn-ea"/>
                <a:cs typeface="Arial"/>
              </a:rPr>
              <a:t>Lawrence Livermore National Security, LLC</a:t>
            </a:r>
            <a:endParaRPr lang="en-US" sz="800" kern="1200" dirty="0">
              <a:solidFill>
                <a:schemeClr val="bg1"/>
              </a:solidFill>
              <a:effectLst/>
              <a:latin typeface="Arial"/>
              <a:ea typeface="+mn-ea"/>
              <a:cs typeface="Arial"/>
            </a:endParaRPr>
          </a:p>
        </p:txBody>
      </p:sp>
      <p:pic>
        <p:nvPicPr>
          <p:cNvPr id="16" name="Picture 15" descr="LLNL_Logo_WHT-LRG.png"/>
          <p:cNvPicPr>
            <a:picLocks noChangeAspect="1"/>
          </p:cNvPicPr>
          <p:nvPr userDrawn="1"/>
        </p:nvPicPr>
        <p:blipFill>
          <a:blip r:embed="rId3"/>
          <a:stretch>
            <a:fillRect/>
          </a:stretch>
        </p:blipFill>
        <p:spPr>
          <a:xfrm>
            <a:off x="159876" y="3220532"/>
            <a:ext cx="2240285" cy="377953"/>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727275"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5826"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Content Placeholder 2"/>
          <p:cNvSpPr>
            <a:spLocks noGrp="1"/>
          </p:cNvSpPr>
          <p:nvPr>
            <p:ph idx="10"/>
          </p:nvPr>
        </p:nvSpPr>
        <p:spPr>
          <a:xfrm>
            <a:off x="4718649"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4575089"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cxnSp>
        <p:nvCxnSpPr>
          <p:cNvPr id="5" name="Straight Connector 4"/>
          <p:cNvCxnSpPr/>
          <p:nvPr userDrawn="1"/>
        </p:nvCxnSpPr>
        <p:spPr bwMode="auto">
          <a:xfrm rot="5400000">
            <a:off x="2153528" y="3920602"/>
            <a:ext cx="4722647"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userDrawn="1"/>
        </p:nvCxnSpPr>
        <p:spPr bwMode="auto">
          <a:xfrm>
            <a:off x="469900" y="3873981"/>
            <a:ext cx="82296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469900"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4575089"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2"/>
          <p:cNvSpPr>
            <a:spLocks noGrp="1"/>
          </p:cNvSpPr>
          <p:nvPr>
            <p:ph type="body" sz="quarter" idx="17"/>
          </p:nvPr>
        </p:nvSpPr>
        <p:spPr>
          <a:xfrm>
            <a:off x="469900"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0" y="220136"/>
            <a:ext cx="9143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498" cy="6077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727275"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5826"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Content Placeholder 2"/>
          <p:cNvSpPr>
            <a:spLocks noGrp="1"/>
          </p:cNvSpPr>
          <p:nvPr>
            <p:ph idx="10"/>
          </p:nvPr>
        </p:nvSpPr>
        <p:spPr>
          <a:xfrm>
            <a:off x="4718649"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4575089"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cxnSp>
        <p:nvCxnSpPr>
          <p:cNvPr id="5" name="Straight Connector 4"/>
          <p:cNvCxnSpPr/>
          <p:nvPr userDrawn="1"/>
        </p:nvCxnSpPr>
        <p:spPr bwMode="auto">
          <a:xfrm rot="5400000">
            <a:off x="2153528" y="3920602"/>
            <a:ext cx="4722647"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userDrawn="1"/>
        </p:nvCxnSpPr>
        <p:spPr bwMode="auto">
          <a:xfrm>
            <a:off x="469900" y="3873981"/>
            <a:ext cx="82296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469900"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4575089"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2"/>
          <p:cNvSpPr>
            <a:spLocks noGrp="1"/>
          </p:cNvSpPr>
          <p:nvPr>
            <p:ph type="body" sz="quarter" idx="17"/>
          </p:nvPr>
        </p:nvSpPr>
        <p:spPr>
          <a:xfrm>
            <a:off x="469900"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0" y="220136"/>
            <a:ext cx="9143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evelT w="50800" h="10160"/>
            </a:sp3d>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0" name="Rectangle 19"/>
          <p:cNvSpPr/>
          <p:nvPr userDrawn="1"/>
        </p:nvSpPr>
        <p:spPr>
          <a:xfrm>
            <a:off x="0"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dirty="0">
              <a:latin typeface="Arial"/>
            </a:endParaRPr>
          </a:p>
        </p:txBody>
      </p:sp>
      <p:sp>
        <p:nvSpPr>
          <p:cNvPr id="2"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566863"/>
            <a:ext cx="8229600" cy="4751357"/>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a:endParaRPr>
          </a:p>
        </p:txBody>
      </p:sp>
      <p:sp>
        <p:nvSpPr>
          <p:cNvPr id="12" name="Text Box 20"/>
          <p:cNvSpPr txBox="1">
            <a:spLocks noChangeArrowheads="1"/>
          </p:cNvSpPr>
          <p:nvPr/>
        </p:nvSpPr>
        <p:spPr bwMode="auto">
          <a:xfrm>
            <a:off x="379731" y="6492857"/>
            <a:ext cx="3052548" cy="307777"/>
          </a:xfrm>
          <a:prstGeom prst="rect">
            <a:avLst/>
          </a:prstGeom>
          <a:noFill/>
          <a:ln w="9525">
            <a:noFill/>
            <a:miter lim="800000"/>
            <a:headEnd/>
            <a:tailEnd/>
          </a:ln>
          <a:effectLst/>
        </p:spPr>
        <p:txBody>
          <a:bodyPr wrap="square">
            <a:spAutoFit/>
          </a:bodyPr>
          <a:lstStyle/>
          <a:p>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3"/>
          <a:srcRect/>
          <a:stretch>
            <a:fillRect/>
          </a:stretch>
        </p:blipFill>
        <p:spPr bwMode="auto">
          <a:xfrm>
            <a:off x="8480166" y="6535024"/>
            <a:ext cx="231880" cy="211357"/>
          </a:xfrm>
          <a:prstGeom prst="rect">
            <a:avLst/>
          </a:prstGeom>
          <a:noFill/>
          <a:effectLst/>
        </p:spPr>
      </p:pic>
      <p:sp>
        <p:nvSpPr>
          <p:cNvPr id="14" name="TextBox 13"/>
          <p:cNvSpPr txBox="1"/>
          <p:nvPr userDrawn="1"/>
        </p:nvSpPr>
        <p:spPr>
          <a:xfrm>
            <a:off x="7780862" y="6591164"/>
            <a:ext cx="799258" cy="138499"/>
          </a:xfrm>
          <a:prstGeom prst="rect">
            <a:avLst/>
          </a:prstGeom>
          <a:noFill/>
        </p:spPr>
        <p:txBody>
          <a:bodyPr wrap="none" lIns="0" bIns="0" rtlCol="0" anchor="b" anchorCtr="0">
            <a:spAutoFit/>
          </a:bodyPr>
          <a:lstStyle/>
          <a:p>
            <a:pPr algn="r"/>
            <a:r>
              <a:rPr lang="en-US" sz="600" dirty="0" smtClean="0">
                <a:latin typeface="Arial"/>
                <a:cs typeface="Arial"/>
              </a:rPr>
              <a:t>LLNL-PRES-657746</a:t>
            </a:r>
            <a:endParaRPr lang="en-US" sz="600" dirty="0" smtClean="0">
              <a:latin typeface="Arial"/>
              <a:cs typeface="Arial"/>
            </a:endParaRPr>
          </a:p>
        </p:txBody>
      </p:sp>
      <p:sp>
        <p:nvSpPr>
          <p:cNvPr id="19" name="Slide Number Placeholder 7"/>
          <p:cNvSpPr txBox="1">
            <a:spLocks/>
          </p:cNvSpPr>
          <p:nvPr userDrawn="1"/>
        </p:nvSpPr>
        <p:spPr>
          <a:xfrm>
            <a:off x="8212821" y="6493079"/>
            <a:ext cx="360727" cy="159392"/>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7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2" r:id="rId2"/>
    <p:sldLayoutId id="2147483691" r:id="rId3"/>
    <p:sldLayoutId id="2147483703" r:id="rId4"/>
    <p:sldLayoutId id="2147483705" r:id="rId5"/>
    <p:sldLayoutId id="2147483706" r:id="rId6"/>
    <p:sldLayoutId id="2147483702" r:id="rId7"/>
    <p:sldLayoutId id="2147483698" r:id="rId8"/>
    <p:sldLayoutId id="2147483707" r:id="rId9"/>
    <p:sldLayoutId id="2147483699" r:id="rId10"/>
    <p:sldLayoutId id="2147483708" r:id="rId11"/>
  </p:sldLayoutIdLst>
  <p:hf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dirty="0">
              <a:latin typeface="Arial"/>
            </a:endParaRPr>
          </a:p>
        </p:txBody>
      </p:sp>
      <p:sp>
        <p:nvSpPr>
          <p:cNvPr id="2" name="Title Placeholder 1"/>
          <p:cNvSpPr>
            <a:spLocks noGrp="1"/>
          </p:cNvSpPr>
          <p:nvPr>
            <p:ph type="title"/>
          </p:nvPr>
        </p:nvSpPr>
        <p:spPr>
          <a:xfrm>
            <a:off x="457200" y="220136"/>
            <a:ext cx="8229600" cy="1251062"/>
          </a:xfrm>
          <a:prstGeom prst="rect">
            <a:avLst/>
          </a:prstGeom>
          <a:effectLst/>
        </p:spPr>
        <p:txBody>
          <a:bodyPr vert="horz" lIns="91440" rIns="45720" rtlCol="0" anchor="b" anchorCtr="0">
            <a:no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566863"/>
            <a:ext cx="8229600" cy="4751357"/>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a:endParaRPr>
          </a:p>
        </p:txBody>
      </p:sp>
      <p:sp>
        <p:nvSpPr>
          <p:cNvPr id="12" name="Text Box 20"/>
          <p:cNvSpPr txBox="1">
            <a:spLocks noChangeArrowheads="1"/>
          </p:cNvSpPr>
          <p:nvPr/>
        </p:nvSpPr>
        <p:spPr bwMode="auto">
          <a:xfrm>
            <a:off x="379731" y="6492857"/>
            <a:ext cx="3052548" cy="307777"/>
          </a:xfrm>
          <a:prstGeom prst="rect">
            <a:avLst/>
          </a:prstGeom>
          <a:noFill/>
          <a:ln w="9525">
            <a:noFill/>
            <a:miter lim="800000"/>
            <a:headEnd/>
            <a:tailEnd/>
          </a:ln>
          <a:effectLst/>
        </p:spPr>
        <p:txBody>
          <a:bodyPr wrap="square">
            <a:spAutoFit/>
          </a:bodyPr>
          <a:lstStyle/>
          <a:p>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3"/>
          <a:srcRect/>
          <a:stretch>
            <a:fillRect/>
          </a:stretch>
        </p:blipFill>
        <p:spPr bwMode="auto">
          <a:xfrm>
            <a:off x="8480166" y="6535024"/>
            <a:ext cx="231880" cy="211357"/>
          </a:xfrm>
          <a:prstGeom prst="rect">
            <a:avLst/>
          </a:prstGeom>
          <a:noFill/>
          <a:effectLst/>
        </p:spPr>
      </p:pic>
      <p:sp>
        <p:nvSpPr>
          <p:cNvPr id="14" name="TextBox 13"/>
          <p:cNvSpPr txBox="1"/>
          <p:nvPr userDrawn="1"/>
        </p:nvSpPr>
        <p:spPr>
          <a:xfrm>
            <a:off x="7808114" y="6591164"/>
            <a:ext cx="772006" cy="138499"/>
          </a:xfrm>
          <a:prstGeom prst="rect">
            <a:avLst/>
          </a:prstGeom>
          <a:noFill/>
        </p:spPr>
        <p:txBody>
          <a:bodyPr wrap="none" lIns="0" bIns="0" rtlCol="0" anchor="b" anchorCtr="0">
            <a:spAutoFit/>
          </a:bodyPr>
          <a:lstStyle/>
          <a:p>
            <a:pPr algn="r"/>
            <a:r>
              <a:rPr lang="en-US" sz="600" dirty="0" smtClean="0">
                <a:latin typeface="Arial"/>
                <a:cs typeface="Arial"/>
              </a:rPr>
              <a:t>LLNL-PRES-</a:t>
            </a:r>
            <a:r>
              <a:rPr lang="en-US" sz="600" dirty="0" err="1" smtClean="0">
                <a:latin typeface="Arial"/>
                <a:cs typeface="Arial"/>
              </a:rPr>
              <a:t>xxxxxx</a:t>
            </a:r>
            <a:endParaRPr lang="en-US" sz="600" dirty="0" smtClean="0">
              <a:latin typeface="Arial"/>
              <a:cs typeface="Arial"/>
            </a:endParaRPr>
          </a:p>
        </p:txBody>
      </p:sp>
      <p:sp>
        <p:nvSpPr>
          <p:cNvPr id="19" name="Slide Number Placeholder 7"/>
          <p:cNvSpPr txBox="1">
            <a:spLocks/>
          </p:cNvSpPr>
          <p:nvPr userDrawn="1"/>
        </p:nvSpPr>
        <p:spPr>
          <a:xfrm>
            <a:off x="8212821" y="6493079"/>
            <a:ext cx="360727" cy="159392"/>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7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latinLnBrk="0" hangingPunct="1">
        <a:lnSpc>
          <a:spcPct val="100000"/>
        </a:lnSpc>
        <a:spcBef>
          <a:spcPct val="0"/>
        </a:spcBef>
        <a:buNone/>
        <a:defRPr kumimoji="0" sz="36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85800" indent="-27305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85850" indent="-401638"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25669" y="614853"/>
            <a:ext cx="8229600" cy="690119"/>
          </a:xfrm>
        </p:spPr>
        <p:txBody>
          <a:bodyPr/>
          <a:lstStyle/>
          <a:p>
            <a:r>
              <a:rPr lang="en-US" sz="3200" dirty="0" smtClean="0"/>
              <a:t>B865 </a:t>
            </a:r>
            <a:r>
              <a:rPr lang="en-US" sz="3200" dirty="0"/>
              <a:t>Return on </a:t>
            </a:r>
            <a:r>
              <a:rPr lang="en-US" sz="3200" dirty="0" smtClean="0"/>
              <a:t>Investment Project Update</a:t>
            </a:r>
            <a:endParaRPr lang="en-US" sz="3200" dirty="0"/>
          </a:p>
        </p:txBody>
      </p:sp>
      <p:sp>
        <p:nvSpPr>
          <p:cNvPr id="10" name="Title 1"/>
          <p:cNvSpPr txBox="1">
            <a:spLocks/>
          </p:cNvSpPr>
          <p:nvPr/>
        </p:nvSpPr>
        <p:spPr>
          <a:xfrm>
            <a:off x="4747563" y="2606094"/>
            <a:ext cx="4184539" cy="454025"/>
          </a:xfrm>
          <a:prstGeom prst="rect">
            <a:avLst/>
          </a:prstGeom>
        </p:spPr>
        <p:txBody>
          <a:bodyPr vert="horz" lIns="91440" rIns="45720" rtlCol="0" anchor="b" anchorCtr="0">
            <a:noAutofit/>
            <a:scene3d>
              <a:camera prst="orthographicFront"/>
              <a:lightRig rig="threePt" dir="t">
                <a:rot lat="0" lon="0" rev="4800000"/>
              </a:lightRig>
            </a:scene3d>
            <a:sp3d prstMaterial="matte">
              <a:bevelT w="50800" h="10160"/>
            </a:sp3d>
          </a:bodyPr>
          <a:lstStyle/>
          <a:p>
            <a:pPr lvl="0" algn="r" defTabSz="914400">
              <a:spcBef>
                <a:spcPct val="0"/>
              </a:spcBef>
              <a:defRPr/>
            </a:pPr>
            <a:r>
              <a:rPr kumimoji="0" lang="en-US" sz="2000" b="0" u="none" strike="noStrike" kern="1200" cap="none" spc="0" normalizeH="0" baseline="0" noProof="0" dirty="0" smtClean="0">
                <a:ln>
                  <a:noFill/>
                </a:ln>
                <a:effectLst/>
                <a:uLnTx/>
                <a:uFillTx/>
                <a:latin typeface="Arial"/>
                <a:ea typeface="+mj-ea"/>
                <a:cs typeface="Arial"/>
              </a:rPr>
              <a:t>Miguel Castro</a:t>
            </a:r>
          </a:p>
          <a:p>
            <a:pPr lvl="0" algn="r" defTabSz="914400">
              <a:spcBef>
                <a:spcPct val="0"/>
              </a:spcBef>
              <a:defRPr/>
            </a:pPr>
            <a:r>
              <a:rPr lang="en-US" sz="2000" dirty="0" smtClean="0">
                <a:latin typeface="Arial"/>
                <a:ea typeface="+mj-ea"/>
                <a:cs typeface="Arial"/>
              </a:rPr>
              <a:t>Craig Fish</a:t>
            </a:r>
          </a:p>
          <a:p>
            <a:pPr lvl="0" algn="r" defTabSz="914400">
              <a:spcBef>
                <a:spcPct val="0"/>
              </a:spcBef>
              <a:defRPr/>
            </a:pPr>
            <a:r>
              <a:rPr lang="en-US" sz="2000" dirty="0" smtClean="0">
                <a:latin typeface="Arial"/>
                <a:ea typeface="+mj-ea"/>
                <a:cs typeface="Arial"/>
              </a:rPr>
              <a:t>Kathy Shingleton</a:t>
            </a:r>
          </a:p>
          <a:p>
            <a:pPr lvl="0" algn="r" defTabSz="914400">
              <a:spcBef>
                <a:spcPct val="0"/>
              </a:spcBef>
              <a:defRPr/>
            </a:pPr>
            <a:r>
              <a:rPr kumimoji="0" lang="en-US" sz="2000" b="0" u="none" strike="noStrike" kern="1200" cap="none" spc="0" normalizeH="0" baseline="0" noProof="0" dirty="0" smtClean="0">
                <a:ln>
                  <a:noFill/>
                </a:ln>
                <a:effectLst/>
                <a:uLnTx/>
                <a:uFillTx/>
                <a:latin typeface="Arial"/>
                <a:ea typeface="+mj-ea"/>
                <a:cs typeface="Arial"/>
              </a:rPr>
              <a:t>Mark Costella</a:t>
            </a:r>
          </a:p>
        </p:txBody>
      </p:sp>
      <p:sp>
        <p:nvSpPr>
          <p:cNvPr id="9" name="Text Placeholder 10"/>
          <p:cNvSpPr txBox="1">
            <a:spLocks/>
          </p:cNvSpPr>
          <p:nvPr/>
        </p:nvSpPr>
        <p:spPr>
          <a:xfrm>
            <a:off x="576186" y="1599288"/>
            <a:ext cx="8642926" cy="397500"/>
          </a:xfrm>
          <a:prstGeom prst="rect">
            <a:avLst/>
          </a:prstGeom>
        </p:spPr>
        <p:txBody>
          <a:bodyPr vert="horz" lIns="54864" tIns="91440" rtlCol="0">
            <a:noAutofit/>
          </a:bodyPr>
          <a:lstStyle/>
          <a:p>
            <a:pPr lvl="0">
              <a:lnSpc>
                <a:spcPct val="80000"/>
              </a:lnSpc>
            </a:pPr>
            <a:r>
              <a:rPr lang="en-US" sz="1600" dirty="0" smtClean="0">
                <a:latin typeface="Arial"/>
                <a:cs typeface="Lucida Handwriting"/>
              </a:rPr>
              <a:t>August 7,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smtClean="0"/>
              <a:t>Decommissioning vs Demolition</a:t>
            </a:r>
            <a:endParaRPr lang="en-US" dirty="0"/>
          </a:p>
        </p:txBody>
      </p:sp>
      <p:sp>
        <p:nvSpPr>
          <p:cNvPr id="5" name="Content Placeholder 1"/>
          <p:cNvSpPr>
            <a:spLocks noGrp="1"/>
          </p:cNvSpPr>
          <p:nvPr>
            <p:ph idx="1"/>
          </p:nvPr>
        </p:nvSpPr>
        <p:spPr>
          <a:xfrm>
            <a:off x="476250" y="1195388"/>
            <a:ext cx="4419600" cy="4751357"/>
          </a:xfrm>
        </p:spPr>
        <p:txBody>
          <a:bodyPr>
            <a:normAutofit/>
          </a:bodyPr>
          <a:lstStyle/>
          <a:p>
            <a:pPr lvl="0"/>
            <a:r>
              <a:rPr lang="en-US" dirty="0" smtClean="0"/>
              <a:t>Unique shielded structure including accelerator tunnel will be available for re-occupancy within the DOE complex.</a:t>
            </a:r>
          </a:p>
          <a:p>
            <a:pPr lvl="0"/>
            <a:r>
              <a:rPr lang="en-US" dirty="0" smtClean="0"/>
              <a:t>Hazard risks will be mitigated through this investment recovery effort.</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181099"/>
            <a:ext cx="4376738" cy="500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872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Property Management</a:t>
            </a:r>
            <a:endParaRPr lang="en-US" dirty="0"/>
          </a:p>
        </p:txBody>
      </p:sp>
      <p:sp>
        <p:nvSpPr>
          <p:cNvPr id="5" name="Content Placeholder 1"/>
          <p:cNvSpPr>
            <a:spLocks noGrp="1"/>
          </p:cNvSpPr>
          <p:nvPr>
            <p:ph idx="1"/>
          </p:nvPr>
        </p:nvSpPr>
        <p:spPr/>
        <p:txBody>
          <a:bodyPr>
            <a:normAutofit fontScale="92500" lnSpcReduction="20000"/>
          </a:bodyPr>
          <a:lstStyle/>
          <a:p>
            <a:r>
              <a:rPr lang="en-US" dirty="0"/>
              <a:t>R</a:t>
            </a:r>
            <a:r>
              <a:rPr lang="en-US" dirty="0" smtClean="0"/>
              <a:t>egulations </a:t>
            </a:r>
            <a:r>
              <a:rPr lang="en-US" dirty="0"/>
              <a:t>and requirements </a:t>
            </a:r>
            <a:r>
              <a:rPr lang="en-US" dirty="0" smtClean="0"/>
              <a:t>impact property </a:t>
            </a:r>
            <a:r>
              <a:rPr lang="en-US" dirty="0"/>
              <a:t>disposition </a:t>
            </a:r>
            <a:r>
              <a:rPr lang="en-US" dirty="0" smtClean="0"/>
              <a:t>and the </a:t>
            </a:r>
            <a:r>
              <a:rPr lang="en-US" dirty="0"/>
              <a:t>sale of property and </a:t>
            </a:r>
            <a:r>
              <a:rPr lang="en-US" dirty="0" smtClean="0"/>
              <a:t>material.</a:t>
            </a:r>
          </a:p>
          <a:p>
            <a:pPr marL="742950" lvl="1" indent="-285750">
              <a:buFont typeface="Arial" panose="020B0604020202020204" pitchFamily="34" charset="0"/>
              <a:buChar char="•"/>
            </a:pPr>
            <a:r>
              <a:rPr lang="en-US" dirty="0"/>
              <a:t>Reconcile </a:t>
            </a:r>
            <a:r>
              <a:rPr lang="en-US" dirty="0" smtClean="0"/>
              <a:t>accountable assets</a:t>
            </a:r>
            <a:r>
              <a:rPr lang="en-US" dirty="0"/>
              <a:t>. </a:t>
            </a:r>
          </a:p>
          <a:p>
            <a:pPr marL="742950" lvl="1" indent="-285750">
              <a:buFont typeface="Arial" panose="020B0604020202020204" pitchFamily="34" charset="0"/>
              <a:buChar char="•"/>
            </a:pPr>
            <a:r>
              <a:rPr lang="en-US" dirty="0"/>
              <a:t>Marketing and </a:t>
            </a:r>
            <a:r>
              <a:rPr lang="en-US" dirty="0" smtClean="0"/>
              <a:t>screening assets </a:t>
            </a:r>
            <a:r>
              <a:rPr lang="en-US" dirty="0"/>
              <a:t>for reuse </a:t>
            </a:r>
            <a:r>
              <a:rPr lang="en-US" dirty="0" smtClean="0"/>
              <a:t/>
            </a:r>
            <a:br>
              <a:rPr lang="en-US" dirty="0" smtClean="0"/>
            </a:br>
            <a:r>
              <a:rPr lang="en-US" dirty="0" smtClean="0"/>
              <a:t>opportunities </a:t>
            </a:r>
            <a:r>
              <a:rPr lang="en-US" dirty="0"/>
              <a:t>within the </a:t>
            </a:r>
            <a:r>
              <a:rPr lang="en-US" dirty="0" smtClean="0"/>
              <a:t>federal </a:t>
            </a:r>
            <a:r>
              <a:rPr lang="en-US" dirty="0"/>
              <a:t>community.</a:t>
            </a:r>
          </a:p>
          <a:p>
            <a:pPr marL="742950" lvl="1" indent="-285750">
              <a:buFont typeface="Arial" panose="020B0604020202020204" pitchFamily="34" charset="0"/>
              <a:buChar char="•"/>
            </a:pPr>
            <a:r>
              <a:rPr lang="en-US" dirty="0"/>
              <a:t>Evaluating potential </a:t>
            </a:r>
            <a:r>
              <a:rPr lang="en-US" dirty="0" smtClean="0"/>
              <a:t>return on </a:t>
            </a:r>
            <a:r>
              <a:rPr lang="en-US" dirty="0"/>
              <a:t>investment of property</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059" y="1466849"/>
            <a:ext cx="4167404"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428" y="3819525"/>
            <a:ext cx="211836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30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smtClean="0"/>
              <a:t>Contracted Work Aspects</a:t>
            </a:r>
            <a:endParaRPr lang="en-US" dirty="0"/>
          </a:p>
        </p:txBody>
      </p:sp>
      <p:sp>
        <p:nvSpPr>
          <p:cNvPr id="5" name="Content Placeholder 1"/>
          <p:cNvSpPr>
            <a:spLocks noGrp="1"/>
          </p:cNvSpPr>
          <p:nvPr>
            <p:ph idx="1"/>
          </p:nvPr>
        </p:nvSpPr>
        <p:spPr>
          <a:xfrm>
            <a:off x="457200" y="1366838"/>
            <a:ext cx="8229600" cy="4751357"/>
          </a:xfrm>
        </p:spPr>
        <p:txBody>
          <a:bodyPr>
            <a:normAutofit/>
          </a:bodyPr>
          <a:lstStyle/>
          <a:p>
            <a:r>
              <a:rPr lang="en-US" dirty="0"/>
              <a:t>Need inventory and estimate of value of all materials to be sold by subcontractor.</a:t>
            </a:r>
          </a:p>
          <a:p>
            <a:r>
              <a:rPr lang="en-US" dirty="0"/>
              <a:t>Will the sale value cover 100% of the contractor charges?</a:t>
            </a:r>
          </a:p>
          <a:p>
            <a:pPr lvl="0"/>
            <a:r>
              <a:rPr lang="en-US" dirty="0"/>
              <a:t>Can LLNL receive funds back from the subcontractor in order to offset </a:t>
            </a:r>
            <a:r>
              <a:rPr lang="en-US" dirty="0" smtClean="0"/>
              <a:t>up </a:t>
            </a:r>
            <a:r>
              <a:rPr lang="en-US" dirty="0"/>
              <a:t>front costs?</a:t>
            </a:r>
          </a:p>
          <a:p>
            <a:r>
              <a:rPr lang="en-US" dirty="0" smtClean="0"/>
              <a:t>Identify </a:t>
            </a:r>
            <a:r>
              <a:rPr lang="en-US" dirty="0"/>
              <a:t>prequalified </a:t>
            </a:r>
            <a:r>
              <a:rPr lang="en-US" dirty="0" smtClean="0"/>
              <a:t>vendors</a:t>
            </a:r>
          </a:p>
          <a:p>
            <a:pPr lvl="1"/>
            <a:r>
              <a:rPr lang="en-US" dirty="0" smtClean="0"/>
              <a:t>Experience </a:t>
            </a:r>
            <a:r>
              <a:rPr lang="en-US" dirty="0"/>
              <a:t>with DOE and work to be </a:t>
            </a:r>
            <a:r>
              <a:rPr lang="en-US" dirty="0" smtClean="0"/>
              <a:t>performed</a:t>
            </a:r>
          </a:p>
          <a:p>
            <a:pPr lvl="1"/>
            <a:r>
              <a:rPr lang="en-US" dirty="0" smtClean="0"/>
              <a:t>Good safety record</a:t>
            </a:r>
            <a:endParaRPr lang="en-US" dirty="0"/>
          </a:p>
        </p:txBody>
      </p:sp>
    </p:spTree>
    <p:extLst>
      <p:ext uri="{BB962C8B-B14F-4D97-AF65-F5344CB8AC3E}">
        <p14:creationId xmlns:p14="http://schemas.microsoft.com/office/powerpoint/2010/main" val="1622557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smtClean="0"/>
              <a:t>Leveraging subcontractor expertise</a:t>
            </a:r>
            <a:endParaRPr lang="en-US" dirty="0"/>
          </a:p>
        </p:txBody>
      </p:sp>
      <p:sp>
        <p:nvSpPr>
          <p:cNvPr id="5" name="Content Placeholder 1"/>
          <p:cNvSpPr>
            <a:spLocks noGrp="1"/>
          </p:cNvSpPr>
          <p:nvPr>
            <p:ph idx="1"/>
          </p:nvPr>
        </p:nvSpPr>
        <p:spPr>
          <a:xfrm>
            <a:off x="457200" y="1566863"/>
            <a:ext cx="8229600" cy="4751357"/>
          </a:xfrm>
        </p:spPr>
        <p:txBody>
          <a:bodyPr>
            <a:normAutofit/>
          </a:bodyPr>
          <a:lstStyle/>
          <a:p>
            <a:pPr lvl="0"/>
            <a:r>
              <a:rPr lang="en-US" dirty="0" smtClean="0"/>
              <a:t>Competition will drive the cost down.</a:t>
            </a:r>
          </a:p>
          <a:p>
            <a:pPr lvl="0"/>
            <a:r>
              <a:rPr lang="en-US" dirty="0" smtClean="0"/>
              <a:t>Collaboration – Multiple subcontractors may team together.</a:t>
            </a:r>
          </a:p>
          <a:p>
            <a:pPr lvl="0"/>
            <a:r>
              <a:rPr lang="en-US" dirty="0" smtClean="0"/>
              <a:t>LLNL intends to interview subcontractors individually and collectively.</a:t>
            </a:r>
          </a:p>
          <a:p>
            <a:pPr lvl="0"/>
            <a:r>
              <a:rPr lang="en-US" dirty="0"/>
              <a:t>I</a:t>
            </a:r>
            <a:r>
              <a:rPr lang="en-US" dirty="0" smtClean="0"/>
              <a:t>nforming our approach through discussions with subcontractors.</a:t>
            </a:r>
            <a:endParaRPr lang="en-US" dirty="0"/>
          </a:p>
        </p:txBody>
      </p:sp>
    </p:spTree>
    <p:extLst>
      <p:ext uri="{BB962C8B-B14F-4D97-AF65-F5344CB8AC3E}">
        <p14:creationId xmlns:p14="http://schemas.microsoft.com/office/powerpoint/2010/main" val="1622557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a:t>Project</a:t>
            </a:r>
            <a:r>
              <a:rPr lang="en-US" smtClean="0"/>
              <a:t> Implementation</a:t>
            </a:r>
            <a:endParaRPr lang="en-US" dirty="0"/>
          </a:p>
        </p:txBody>
      </p:sp>
      <p:sp>
        <p:nvSpPr>
          <p:cNvPr id="5" name="Content Placeholder 1"/>
          <p:cNvSpPr>
            <a:spLocks noGrp="1"/>
          </p:cNvSpPr>
          <p:nvPr>
            <p:ph idx="1"/>
          </p:nvPr>
        </p:nvSpPr>
        <p:spPr>
          <a:xfrm>
            <a:off x="342900" y="1211263"/>
            <a:ext cx="8229600" cy="4751357"/>
          </a:xfrm>
        </p:spPr>
        <p:txBody>
          <a:bodyPr>
            <a:normAutofit/>
          </a:bodyPr>
          <a:lstStyle/>
          <a:p>
            <a:r>
              <a:rPr lang="en-US" dirty="0"/>
              <a:t>Long</a:t>
            </a:r>
            <a:r>
              <a:rPr lang="en-US" dirty="0" smtClean="0"/>
              <a:t> lead-time elements:</a:t>
            </a:r>
            <a:endParaRPr lang="en-US" dirty="0"/>
          </a:p>
          <a:p>
            <a:pPr lvl="1"/>
            <a:r>
              <a:rPr lang="en-US" dirty="0" smtClean="0"/>
              <a:t>Historic Preservation Compliance</a:t>
            </a:r>
            <a:endParaRPr lang="en-US" dirty="0"/>
          </a:p>
          <a:p>
            <a:pPr lvl="1"/>
            <a:r>
              <a:rPr lang="en-US" dirty="0" smtClean="0"/>
              <a:t>NEPA—Site </a:t>
            </a:r>
            <a:r>
              <a:rPr lang="en-US" dirty="0"/>
              <a:t>W</a:t>
            </a:r>
            <a:r>
              <a:rPr lang="en-US" dirty="0" smtClean="0"/>
              <a:t>ide EIS coverage verified</a:t>
            </a:r>
            <a:endParaRPr lang="en-US" dirty="0"/>
          </a:p>
          <a:p>
            <a:pPr lvl="1"/>
            <a:r>
              <a:rPr lang="en-US" dirty="0" smtClean="0"/>
              <a:t>Property assessment to determine available options for property disposition</a:t>
            </a:r>
            <a:endParaRPr lang="en-US" dirty="0"/>
          </a:p>
          <a:p>
            <a:pPr lvl="1"/>
            <a:r>
              <a:rPr lang="en-US" dirty="0" smtClean="0"/>
              <a:t>Funding sources</a:t>
            </a:r>
            <a:endParaRPr lang="en-US" dirty="0"/>
          </a:p>
          <a:p>
            <a:r>
              <a:rPr lang="en-US" dirty="0" smtClean="0"/>
              <a:t>Shorter lead-time elements:</a:t>
            </a:r>
            <a:endParaRPr lang="en-US" dirty="0"/>
          </a:p>
          <a:p>
            <a:pPr lvl="1"/>
            <a:r>
              <a:rPr lang="en-US" dirty="0" smtClean="0"/>
              <a:t>Radiological survey plan development and execution</a:t>
            </a:r>
            <a:endParaRPr lang="en-US" dirty="0"/>
          </a:p>
          <a:p>
            <a:pPr lvl="1"/>
            <a:r>
              <a:rPr lang="en-US" dirty="0" smtClean="0"/>
              <a:t>Soliciting and </a:t>
            </a:r>
            <a:r>
              <a:rPr lang="en-US" dirty="0"/>
              <a:t>selecting</a:t>
            </a:r>
            <a:r>
              <a:rPr lang="en-US" dirty="0" smtClean="0"/>
              <a:t> contractor(s)</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4556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a:t>Historic Preservation Compliance</a:t>
            </a:r>
          </a:p>
        </p:txBody>
      </p:sp>
      <p:sp>
        <p:nvSpPr>
          <p:cNvPr id="5" name="Content Placeholder 1"/>
          <p:cNvSpPr>
            <a:spLocks noGrp="1"/>
          </p:cNvSpPr>
          <p:nvPr>
            <p:ph idx="1"/>
          </p:nvPr>
        </p:nvSpPr>
        <p:spPr>
          <a:xfrm>
            <a:off x="393700" y="1198563"/>
            <a:ext cx="8229600" cy="4751357"/>
          </a:xfrm>
        </p:spPr>
        <p:txBody>
          <a:bodyPr>
            <a:normAutofit lnSpcReduction="10000"/>
          </a:bodyPr>
          <a:lstStyle/>
          <a:p>
            <a:pPr lvl="0"/>
            <a:r>
              <a:rPr lang="en-US" dirty="0" smtClean="0"/>
              <a:t>B865 was deemed historically significant in 2005 due to its association with Star Wars/Cold War.</a:t>
            </a:r>
          </a:p>
          <a:p>
            <a:pPr lvl="1"/>
            <a:r>
              <a:rPr lang="en-US" dirty="0" smtClean="0"/>
              <a:t>Requires compliance with Section 106 of national Historic Preservation Act of 1966 (NHPA):</a:t>
            </a:r>
          </a:p>
          <a:p>
            <a:pPr lvl="2"/>
            <a:r>
              <a:rPr lang="en-US" dirty="0" smtClean="0"/>
              <a:t>Consultation with State Historic Preservation Officer (SHPO) and Federal Advisory Council on Historic Preservation (ACHP)</a:t>
            </a:r>
          </a:p>
          <a:p>
            <a:pPr lvl="2"/>
            <a:r>
              <a:rPr lang="en-US" dirty="0"/>
              <a:t>Preparation of Historic American Building Survey/Historic American Engineering </a:t>
            </a:r>
            <a:r>
              <a:rPr lang="en-US" dirty="0" smtClean="0"/>
              <a:t>Record </a:t>
            </a:r>
            <a:r>
              <a:rPr lang="en-US" dirty="0"/>
              <a:t>(HABS/HAER</a:t>
            </a:r>
            <a:r>
              <a:rPr lang="en-US" dirty="0" smtClean="0"/>
              <a:t>)</a:t>
            </a:r>
            <a:endParaRPr lang="en-US" dirty="0"/>
          </a:p>
          <a:p>
            <a:pPr lvl="3"/>
            <a:r>
              <a:rPr lang="en-US" dirty="0"/>
              <a:t>Six months to obtain the funding for this </a:t>
            </a:r>
            <a:r>
              <a:rPr lang="en-US" dirty="0" smtClean="0"/>
              <a:t>report</a:t>
            </a:r>
            <a:endParaRPr lang="en-US" dirty="0"/>
          </a:p>
          <a:p>
            <a:pPr lvl="2"/>
            <a:r>
              <a:rPr lang="en-US" dirty="0" smtClean="0"/>
              <a:t>DOE proposes mitigation for adverse effects</a:t>
            </a:r>
          </a:p>
          <a:p>
            <a:pPr lvl="2"/>
            <a:r>
              <a:rPr lang="en-US" dirty="0" smtClean="0"/>
              <a:t>Final consultation results in mitigations documented in memorandum of agreement with SHPO</a:t>
            </a:r>
            <a:endParaRPr lang="en-US" dirty="0"/>
          </a:p>
        </p:txBody>
      </p:sp>
    </p:spTree>
    <p:extLst>
      <p:ext uri="{BB962C8B-B14F-4D97-AF65-F5344CB8AC3E}">
        <p14:creationId xmlns:p14="http://schemas.microsoft.com/office/powerpoint/2010/main" val="3925407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Environmental Policy Act (NEPA)</a:t>
            </a:r>
            <a:endParaRPr lang="en-US" dirty="0"/>
          </a:p>
        </p:txBody>
      </p:sp>
      <p:sp>
        <p:nvSpPr>
          <p:cNvPr id="3" name="Content Placeholder 2"/>
          <p:cNvSpPr>
            <a:spLocks noGrp="1"/>
          </p:cNvSpPr>
          <p:nvPr>
            <p:ph idx="1"/>
          </p:nvPr>
        </p:nvSpPr>
        <p:spPr>
          <a:xfrm>
            <a:off x="457200" y="1566863"/>
            <a:ext cx="8418786" cy="4751357"/>
          </a:xfrm>
        </p:spPr>
        <p:txBody>
          <a:bodyPr/>
          <a:lstStyle/>
          <a:p>
            <a:r>
              <a:rPr lang="en-US" dirty="0" smtClean="0"/>
              <a:t>Decommissioning and Demolition previously analyzed in 2005 Site-wide Environmental Impact Statement (DOE-1348).</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3081339"/>
            <a:ext cx="3943361" cy="309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670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smtClean="0"/>
              <a:t>Radiological Survey Methodology</a:t>
            </a:r>
            <a:endParaRPr lang="en-US" dirty="0"/>
          </a:p>
        </p:txBody>
      </p:sp>
      <p:sp>
        <p:nvSpPr>
          <p:cNvPr id="5" name="Content Placeholder 1"/>
          <p:cNvSpPr>
            <a:spLocks noGrp="1"/>
          </p:cNvSpPr>
          <p:nvPr>
            <p:ph idx="1"/>
          </p:nvPr>
        </p:nvSpPr>
        <p:spPr>
          <a:xfrm>
            <a:off x="457200" y="1566863"/>
            <a:ext cx="8229600" cy="4027487"/>
          </a:xfrm>
        </p:spPr>
        <p:txBody>
          <a:bodyPr>
            <a:noAutofit/>
          </a:bodyPr>
          <a:lstStyle/>
          <a:p>
            <a:pPr lvl="0"/>
            <a:r>
              <a:rPr lang="en-US" sz="2100" dirty="0" smtClean="0"/>
              <a:t>Applies </a:t>
            </a:r>
            <a:r>
              <a:rPr lang="en-US" sz="2100" dirty="0"/>
              <a:t>statistical sampling and counting methods in </a:t>
            </a:r>
            <a:r>
              <a:rPr lang="en-US" sz="2100" dirty="0" smtClean="0"/>
              <a:t>MARSAME</a:t>
            </a:r>
          </a:p>
          <a:p>
            <a:pPr lvl="0"/>
            <a:r>
              <a:rPr lang="en-US" sz="2100" dirty="0" smtClean="0"/>
              <a:t>Application of NIF Distinguishable from Background (DFB) modeling and isotopic information to LLNL accelerator facilities</a:t>
            </a:r>
            <a:endParaRPr lang="en-US" sz="2100" dirty="0"/>
          </a:p>
          <a:p>
            <a:r>
              <a:rPr lang="en-US" sz="2100" dirty="0" smtClean="0"/>
              <a:t>First large-scale application of (DFB) methodology outside of NIF</a:t>
            </a:r>
          </a:p>
          <a:p>
            <a:r>
              <a:rPr lang="en-US" sz="2100" dirty="0" smtClean="0"/>
              <a:t>Conducted according </a:t>
            </a:r>
            <a:r>
              <a:rPr lang="en-US" sz="2100" dirty="0"/>
              <a:t>to LLNL procedure, </a:t>
            </a:r>
            <a:r>
              <a:rPr lang="en-US" sz="2100" i="1" dirty="0"/>
              <a:t>Release of Items from Radiological Control</a:t>
            </a:r>
            <a:r>
              <a:rPr lang="en-US" sz="2100" dirty="0"/>
              <a:t> (HP-FO-450</a:t>
            </a:r>
            <a:r>
              <a:rPr lang="en-US" sz="2100" dirty="0" smtClean="0"/>
              <a:t>)</a:t>
            </a:r>
          </a:p>
          <a:p>
            <a:r>
              <a:rPr lang="en-US" sz="2100" dirty="0" smtClean="0"/>
              <a:t>Goal: Free-release all M&amp;E remaining in facility as non-radiologically impacted</a:t>
            </a:r>
            <a:endParaRPr lang="en-US" sz="2100" dirty="0"/>
          </a:p>
        </p:txBody>
      </p:sp>
      <p:sp>
        <p:nvSpPr>
          <p:cNvPr id="4" name="TextBox 3"/>
          <p:cNvSpPr txBox="1"/>
          <p:nvPr/>
        </p:nvSpPr>
        <p:spPr>
          <a:xfrm>
            <a:off x="128588" y="5594350"/>
            <a:ext cx="888682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lvl="2"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M&amp;E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is retained as radioactive material if radioactivity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distinguishable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from background at the 95% confidence level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22229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Eliminates </a:t>
            </a:r>
            <a:r>
              <a:rPr lang="en-US" dirty="0"/>
              <a:t>hazards such as chemical storage and residual process contamination.</a:t>
            </a:r>
          </a:p>
          <a:p>
            <a:pPr lvl="0"/>
            <a:r>
              <a:rPr lang="en-US" dirty="0"/>
              <a:t>Minimizes unproductive facility space.</a:t>
            </a:r>
          </a:p>
          <a:p>
            <a:pPr lvl="0"/>
            <a:r>
              <a:rPr lang="en-US" dirty="0"/>
              <a:t>Recover value of investment by material sale.</a:t>
            </a:r>
          </a:p>
          <a:p>
            <a:pPr lvl="0"/>
            <a:r>
              <a:rPr lang="en-US" dirty="0" smtClean="0"/>
              <a:t>Past LLNL </a:t>
            </a:r>
            <a:r>
              <a:rPr lang="en-US" dirty="0"/>
              <a:t>investment recovery and hazard mitigation </a:t>
            </a:r>
            <a:r>
              <a:rPr lang="en-US" dirty="0" smtClean="0"/>
              <a:t>projects</a:t>
            </a:r>
          </a:p>
          <a:p>
            <a:pPr lvl="1"/>
            <a:r>
              <a:rPr lang="en-US" dirty="0" smtClean="0"/>
              <a:t>B851 Accelerator Decommissioning</a:t>
            </a:r>
          </a:p>
          <a:p>
            <a:pPr lvl="1"/>
            <a:r>
              <a:rPr lang="en-US" dirty="0" smtClean="0"/>
              <a:t>B419 </a:t>
            </a:r>
            <a:r>
              <a:rPr lang="en-US" dirty="0"/>
              <a:t>RCRA </a:t>
            </a:r>
            <a:r>
              <a:rPr lang="en-US" dirty="0" smtClean="0"/>
              <a:t>Closure</a:t>
            </a:r>
          </a:p>
          <a:p>
            <a:pPr lvl="1"/>
            <a:r>
              <a:rPr lang="en-US" dirty="0" smtClean="0"/>
              <a:t>D&amp;D: B412</a:t>
            </a:r>
            <a:r>
              <a:rPr lang="en-US" dirty="0"/>
              <a:t>, B212, B431</a:t>
            </a:r>
            <a:r>
              <a:rPr lang="en-US" dirty="0" smtClean="0"/>
              <a:t>.</a:t>
            </a:r>
            <a:endParaRPr lang="en-US" dirty="0"/>
          </a:p>
        </p:txBody>
      </p:sp>
      <p:sp>
        <p:nvSpPr>
          <p:cNvPr id="4" name="Title 3"/>
          <p:cNvSpPr>
            <a:spLocks noGrp="1"/>
          </p:cNvSpPr>
          <p:nvPr>
            <p:ph type="title"/>
          </p:nvPr>
        </p:nvSpPr>
        <p:spPr/>
        <p:txBody>
          <a:bodyPr/>
          <a:lstStyle/>
          <a:p>
            <a:r>
              <a:rPr lang="en-US" dirty="0"/>
              <a:t>Project is Model for Operational Stewardship at LLNL</a:t>
            </a:r>
          </a:p>
        </p:txBody>
      </p:sp>
    </p:spTree>
    <p:extLst>
      <p:ext uri="{BB962C8B-B14F-4D97-AF65-F5344CB8AC3E}">
        <p14:creationId xmlns:p14="http://schemas.microsoft.com/office/powerpoint/2010/main" val="2423489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smtClean="0"/>
              <a:t>Project Contacts</a:t>
            </a:r>
            <a:endParaRPr lang="en-US" dirty="0"/>
          </a:p>
        </p:txBody>
      </p:sp>
      <p:sp>
        <p:nvSpPr>
          <p:cNvPr id="5" name="Content Placeholder 1"/>
          <p:cNvSpPr>
            <a:spLocks noGrp="1"/>
          </p:cNvSpPr>
          <p:nvPr>
            <p:ph idx="1"/>
          </p:nvPr>
        </p:nvSpPr>
        <p:spPr>
          <a:xfrm>
            <a:off x="457200" y="1481138"/>
            <a:ext cx="8229600" cy="4751357"/>
          </a:xfrm>
        </p:spPr>
        <p:txBody>
          <a:bodyPr>
            <a:normAutofit lnSpcReduction="10000"/>
          </a:bodyPr>
          <a:lstStyle/>
          <a:p>
            <a:pPr marL="119062" lvl="0" indent="0">
              <a:spcBef>
                <a:spcPts val="0"/>
              </a:spcBef>
              <a:spcAft>
                <a:spcPts val="0"/>
              </a:spcAft>
              <a:buNone/>
            </a:pPr>
            <a:r>
              <a:rPr lang="en-US" sz="2000" dirty="0"/>
              <a:t>Craig Fish</a:t>
            </a:r>
          </a:p>
          <a:p>
            <a:pPr marL="119062" lvl="0" indent="0">
              <a:spcBef>
                <a:spcPts val="0"/>
              </a:spcBef>
              <a:spcAft>
                <a:spcPts val="0"/>
              </a:spcAft>
              <a:buNone/>
            </a:pPr>
            <a:r>
              <a:rPr lang="en-US" sz="2000" dirty="0"/>
              <a:t>Environmental Functional Area</a:t>
            </a:r>
          </a:p>
          <a:p>
            <a:pPr marL="119062" lvl="0" indent="0">
              <a:spcBef>
                <a:spcPts val="0"/>
              </a:spcBef>
              <a:spcAft>
                <a:spcPts val="0"/>
              </a:spcAft>
              <a:buNone/>
            </a:pPr>
            <a:r>
              <a:rPr lang="en-US" sz="2000" dirty="0"/>
              <a:t>Rad Materials Release Environmental Lead</a:t>
            </a:r>
          </a:p>
          <a:p>
            <a:pPr marL="119062" lvl="0" indent="0">
              <a:spcBef>
                <a:spcPts val="0"/>
              </a:spcBef>
              <a:spcAft>
                <a:spcPts val="0"/>
              </a:spcAft>
              <a:buNone/>
            </a:pPr>
            <a:r>
              <a:rPr lang="en-US" sz="2000" dirty="0"/>
              <a:t>(925) 424-4988</a:t>
            </a:r>
          </a:p>
          <a:p>
            <a:pPr marL="119062" lvl="0" indent="0">
              <a:spcBef>
                <a:spcPts val="0"/>
              </a:spcBef>
              <a:spcAft>
                <a:spcPts val="0"/>
              </a:spcAft>
              <a:buNone/>
            </a:pPr>
            <a:r>
              <a:rPr lang="en-US" sz="2000" dirty="0"/>
              <a:t>fish2@llnl.gov</a:t>
            </a:r>
          </a:p>
          <a:p>
            <a:pPr marL="119062" lvl="0" indent="0">
              <a:spcBef>
                <a:spcPts val="0"/>
              </a:spcBef>
              <a:spcAft>
                <a:spcPts val="0"/>
              </a:spcAft>
              <a:buNone/>
            </a:pPr>
            <a:endParaRPr lang="en-US" sz="2000" dirty="0"/>
          </a:p>
          <a:p>
            <a:pPr marL="119062" lvl="0" indent="0">
              <a:spcBef>
                <a:spcPts val="0"/>
              </a:spcBef>
              <a:spcAft>
                <a:spcPts val="0"/>
              </a:spcAft>
              <a:buNone/>
            </a:pPr>
            <a:r>
              <a:rPr lang="en-US" sz="2000" dirty="0"/>
              <a:t>Kathy Shingleton</a:t>
            </a:r>
          </a:p>
          <a:p>
            <a:pPr marL="119062" lvl="0" indent="0">
              <a:spcBef>
                <a:spcPts val="0"/>
              </a:spcBef>
              <a:spcAft>
                <a:spcPts val="0"/>
              </a:spcAft>
              <a:buNone/>
            </a:pPr>
            <a:r>
              <a:rPr lang="en-US" sz="2000" dirty="0"/>
              <a:t>Radiation Protection Functional Area</a:t>
            </a:r>
          </a:p>
          <a:p>
            <a:pPr marL="119062" lvl="0" indent="0">
              <a:spcBef>
                <a:spcPts val="0"/>
              </a:spcBef>
              <a:spcAft>
                <a:spcPts val="0"/>
              </a:spcAft>
              <a:buNone/>
            </a:pPr>
            <a:r>
              <a:rPr lang="en-US" sz="2000" dirty="0"/>
              <a:t>Technical Lead</a:t>
            </a:r>
          </a:p>
          <a:p>
            <a:pPr marL="119062" lvl="0" indent="0">
              <a:spcBef>
                <a:spcPts val="0"/>
              </a:spcBef>
              <a:spcAft>
                <a:spcPts val="0"/>
              </a:spcAft>
              <a:buNone/>
            </a:pPr>
            <a:r>
              <a:rPr lang="en-US" sz="2000" dirty="0"/>
              <a:t>(925) 422-5172</a:t>
            </a:r>
          </a:p>
          <a:p>
            <a:pPr marL="119062" lvl="0" indent="0">
              <a:spcBef>
                <a:spcPts val="0"/>
              </a:spcBef>
              <a:spcAft>
                <a:spcPts val="0"/>
              </a:spcAft>
              <a:buNone/>
            </a:pPr>
            <a:r>
              <a:rPr lang="en-US" sz="2000" dirty="0"/>
              <a:t>shingleton2@llnl.gov</a:t>
            </a:r>
          </a:p>
          <a:p>
            <a:pPr marL="119062" lvl="0" indent="0">
              <a:spcBef>
                <a:spcPts val="0"/>
              </a:spcBef>
              <a:spcAft>
                <a:spcPts val="0"/>
              </a:spcAft>
              <a:buNone/>
            </a:pPr>
            <a:endParaRPr lang="en-US" sz="2000" dirty="0"/>
          </a:p>
          <a:p>
            <a:pPr marL="119062" lvl="0" indent="0">
              <a:spcBef>
                <a:spcPts val="0"/>
              </a:spcBef>
              <a:spcAft>
                <a:spcPts val="0"/>
              </a:spcAft>
              <a:buNone/>
            </a:pPr>
            <a:r>
              <a:rPr lang="en-US" sz="2000" dirty="0"/>
              <a:t>Mark Costella</a:t>
            </a:r>
          </a:p>
          <a:p>
            <a:pPr marL="119062" lvl="0" indent="0">
              <a:spcBef>
                <a:spcPts val="0"/>
              </a:spcBef>
              <a:spcAft>
                <a:spcPts val="0"/>
              </a:spcAft>
              <a:buNone/>
            </a:pPr>
            <a:r>
              <a:rPr lang="en-US" sz="2000" dirty="0"/>
              <a:t>Legacy Facility Risk and Stewardship Manager</a:t>
            </a:r>
          </a:p>
          <a:p>
            <a:pPr marL="119062" lvl="0" indent="0">
              <a:spcBef>
                <a:spcPts val="0"/>
              </a:spcBef>
              <a:spcAft>
                <a:spcPts val="0"/>
              </a:spcAft>
              <a:buNone/>
            </a:pPr>
            <a:r>
              <a:rPr lang="en-US" sz="2000" dirty="0"/>
              <a:t>(925) 422-8999</a:t>
            </a:r>
          </a:p>
          <a:p>
            <a:pPr marL="119062" lvl="0" indent="0">
              <a:spcBef>
                <a:spcPts val="0"/>
              </a:spcBef>
              <a:spcAft>
                <a:spcPts val="0"/>
              </a:spcAft>
              <a:buNone/>
            </a:pPr>
            <a:r>
              <a:rPr lang="en-US" sz="2000" dirty="0"/>
              <a:t>costella2@llnl.gov</a:t>
            </a:r>
          </a:p>
        </p:txBody>
      </p:sp>
      <p:pic>
        <p:nvPicPr>
          <p:cNvPr id="3074" name="Picture 2" descr="C:\Users\fish2\Documents\Fish Folder\Rad Issues\Accel Safety Workshop\865 Ae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36" y="2133600"/>
            <a:ext cx="3076575" cy="287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Presentation </a:t>
            </a:r>
            <a:r>
              <a:rPr lang="en-US" smtClean="0"/>
              <a:t>Outline</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Project </a:t>
            </a:r>
            <a:r>
              <a:rPr lang="en-US" dirty="0"/>
              <a:t>Overview and Scope</a:t>
            </a:r>
          </a:p>
          <a:p>
            <a:pPr lvl="1"/>
            <a:r>
              <a:rPr lang="en-US" dirty="0"/>
              <a:t>B865 </a:t>
            </a:r>
            <a:r>
              <a:rPr lang="en-US" dirty="0" smtClean="0"/>
              <a:t>information</a:t>
            </a:r>
            <a:endParaRPr lang="en-US" dirty="0"/>
          </a:p>
          <a:p>
            <a:pPr lvl="1"/>
            <a:r>
              <a:rPr lang="en-US" dirty="0"/>
              <a:t>DOE funding and collaboration</a:t>
            </a:r>
          </a:p>
          <a:p>
            <a:pPr lvl="1"/>
            <a:r>
              <a:rPr lang="en-US" dirty="0"/>
              <a:t>Project Coordination</a:t>
            </a:r>
          </a:p>
          <a:p>
            <a:r>
              <a:rPr lang="en-US" dirty="0" smtClean="0"/>
              <a:t>Project </a:t>
            </a:r>
            <a:r>
              <a:rPr lang="en-US" dirty="0"/>
              <a:t>M</a:t>
            </a:r>
            <a:r>
              <a:rPr lang="en-US" dirty="0" smtClean="0"/>
              <a:t>anagement</a:t>
            </a:r>
            <a:endParaRPr lang="en-US" dirty="0"/>
          </a:p>
          <a:p>
            <a:pPr lvl="1"/>
            <a:r>
              <a:rPr lang="en-US" dirty="0"/>
              <a:t>Targeted decommissioning vs. demolition</a:t>
            </a:r>
          </a:p>
          <a:p>
            <a:pPr lvl="1"/>
            <a:r>
              <a:rPr lang="en-US" dirty="0" smtClean="0"/>
              <a:t>Government Property Management</a:t>
            </a:r>
            <a:endParaRPr lang="en-US" dirty="0"/>
          </a:p>
          <a:p>
            <a:pPr lvl="1"/>
            <a:r>
              <a:rPr lang="en-US" dirty="0"/>
              <a:t>Contracted </a:t>
            </a:r>
            <a:r>
              <a:rPr lang="en-US" dirty="0" smtClean="0"/>
              <a:t>Work</a:t>
            </a:r>
            <a:endParaRPr lang="en-US" dirty="0"/>
          </a:p>
          <a:p>
            <a:r>
              <a:rPr lang="en-US" dirty="0" smtClean="0"/>
              <a:t>Project implementation</a:t>
            </a:r>
            <a:endParaRPr lang="en-US" dirty="0"/>
          </a:p>
          <a:p>
            <a:pPr lvl="1"/>
            <a:r>
              <a:rPr lang="en-US" dirty="0"/>
              <a:t>Historic Preservation Compliance</a:t>
            </a:r>
          </a:p>
          <a:p>
            <a:pPr lvl="1"/>
            <a:r>
              <a:rPr lang="en-US" dirty="0"/>
              <a:t>NEPA Compliance</a:t>
            </a:r>
          </a:p>
          <a:p>
            <a:pPr lvl="1"/>
            <a:r>
              <a:rPr lang="en-US" dirty="0"/>
              <a:t>Radiological Survey </a:t>
            </a:r>
            <a:r>
              <a:rPr lang="en-US" dirty="0" smtClean="0"/>
              <a:t>Methodology</a:t>
            </a:r>
            <a:endParaRPr lang="en-US" dirty="0"/>
          </a:p>
        </p:txBody>
      </p:sp>
      <p:pic>
        <p:nvPicPr>
          <p:cNvPr id="4098" name="Picture 2" descr="C:\Users\fish2\Documents\Fish Folder\Rad Issues\Accel Safety Workshop\865 Ae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557" y="1565274"/>
            <a:ext cx="4273798" cy="399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9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211621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895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dirty="0" smtClean="0">
                <a:solidFill>
                  <a:srgbClr val="0F4F97"/>
                </a:solidFill>
              </a:rPr>
              <a:t>B865 </a:t>
            </a:r>
            <a:r>
              <a:rPr lang="en-US" dirty="0">
                <a:solidFill>
                  <a:srgbClr val="0F4F97"/>
                </a:solidFill>
              </a:rPr>
              <a:t>Project Scope</a:t>
            </a:r>
          </a:p>
        </p:txBody>
      </p:sp>
      <p:sp>
        <p:nvSpPr>
          <p:cNvPr id="5" name="Content Placeholder 1"/>
          <p:cNvSpPr>
            <a:spLocks noGrp="1"/>
          </p:cNvSpPr>
          <p:nvPr>
            <p:ph idx="1"/>
          </p:nvPr>
        </p:nvSpPr>
        <p:spPr>
          <a:xfrm>
            <a:off x="406400" y="1249363"/>
            <a:ext cx="8229600" cy="4751357"/>
          </a:xfrm>
        </p:spPr>
        <p:txBody>
          <a:bodyPr>
            <a:normAutofit fontScale="92500" lnSpcReduction="10000"/>
          </a:bodyPr>
          <a:lstStyle/>
          <a:p>
            <a:pPr marL="457200" indent="-457200">
              <a:buFont typeface="Wingdings" panose="05000000000000000000" pitchFamily="2" charset="2"/>
              <a:buChar char="§"/>
            </a:pPr>
            <a:r>
              <a:rPr lang="en-US" dirty="0"/>
              <a:t>Current status:</a:t>
            </a:r>
          </a:p>
          <a:p>
            <a:pPr marL="742950" lvl="1" indent="-457200">
              <a:buFont typeface="Wingdings" panose="05000000000000000000" pitchFamily="2" charset="2"/>
              <a:buChar char="§"/>
            </a:pPr>
            <a:r>
              <a:rPr lang="en-US" dirty="0"/>
              <a:t>Facility has been unused for </a:t>
            </a:r>
            <a:r>
              <a:rPr lang="en-US" dirty="0" smtClean="0"/>
              <a:t>close to 20 years.</a:t>
            </a:r>
          </a:p>
          <a:p>
            <a:pPr marL="742950" lvl="1" indent="-457200">
              <a:buFont typeface="Wingdings" panose="05000000000000000000" pitchFamily="2" charset="2"/>
              <a:buChar char="§"/>
            </a:pPr>
            <a:r>
              <a:rPr lang="en-US" dirty="0" smtClean="0"/>
              <a:t>Most of the accelerator beam line has been dismantled </a:t>
            </a:r>
            <a:r>
              <a:rPr lang="en-US" dirty="0" smtClean="0"/>
              <a:t>and reused or </a:t>
            </a:r>
            <a:r>
              <a:rPr lang="en-US" dirty="0" smtClean="0"/>
              <a:t>disposed.</a:t>
            </a:r>
          </a:p>
          <a:p>
            <a:pPr marL="742950" lvl="1" indent="-457200">
              <a:buFont typeface="Wingdings" panose="05000000000000000000" pitchFamily="2" charset="2"/>
              <a:buChar char="§"/>
            </a:pPr>
            <a:r>
              <a:rPr lang="en-US" dirty="0"/>
              <a:t>P</a:t>
            </a:r>
            <a:r>
              <a:rPr lang="en-US" dirty="0" smtClean="0"/>
              <a:t>ower conditioning/transport infrastructure, vacuum pumps, and a </a:t>
            </a:r>
            <a:r>
              <a:rPr lang="en-US" dirty="0"/>
              <a:t>small amount of accelerator components </a:t>
            </a:r>
            <a:r>
              <a:rPr lang="en-US" dirty="0" smtClean="0"/>
              <a:t>remains.</a:t>
            </a:r>
            <a:endParaRPr lang="en-US" dirty="0"/>
          </a:p>
          <a:p>
            <a:pPr marL="457200" indent="-457200">
              <a:buFont typeface="Wingdings" panose="05000000000000000000" pitchFamily="2" charset="2"/>
              <a:buChar char="§"/>
            </a:pPr>
            <a:r>
              <a:rPr lang="en-US" dirty="0" smtClean="0"/>
              <a:t>Final </a:t>
            </a:r>
            <a:r>
              <a:rPr lang="en-US" dirty="0"/>
              <a:t>end state:  </a:t>
            </a:r>
          </a:p>
          <a:p>
            <a:pPr marL="742950" lvl="1" indent="-457200">
              <a:buFont typeface="Wingdings" panose="05000000000000000000" pitchFamily="2" charset="2"/>
              <a:buChar char="§"/>
            </a:pPr>
            <a:r>
              <a:rPr lang="en-US" dirty="0"/>
              <a:t>All internal and </a:t>
            </a:r>
            <a:r>
              <a:rPr lang="en-US" dirty="0" smtClean="0"/>
              <a:t>external legacy </a:t>
            </a:r>
            <a:r>
              <a:rPr lang="en-US" dirty="0"/>
              <a:t>p</a:t>
            </a:r>
            <a:r>
              <a:rPr lang="en-US" dirty="0" smtClean="0"/>
              <a:t>rogrammatic </a:t>
            </a:r>
            <a:r>
              <a:rPr lang="en-US" dirty="0"/>
              <a:t>materials </a:t>
            </a:r>
            <a:r>
              <a:rPr lang="en-US" dirty="0" smtClean="0"/>
              <a:t>removed.</a:t>
            </a:r>
          </a:p>
          <a:p>
            <a:pPr marL="742950" lvl="1" indent="-457200">
              <a:buFont typeface="Wingdings" panose="05000000000000000000" pitchFamily="2" charset="2"/>
              <a:buChar char="§"/>
            </a:pPr>
            <a:r>
              <a:rPr lang="en-US" dirty="0" smtClean="0"/>
              <a:t>Intact </a:t>
            </a:r>
            <a:r>
              <a:rPr lang="en-US" dirty="0"/>
              <a:t>and securable building shell </a:t>
            </a:r>
            <a:r>
              <a:rPr lang="en-US" dirty="0" smtClean="0"/>
              <a:t>.</a:t>
            </a:r>
            <a:endParaRPr lang="en-US" dirty="0"/>
          </a:p>
          <a:p>
            <a:pPr marL="742950" lvl="1" indent="-457200">
              <a:buFont typeface="Wingdings" panose="05000000000000000000" pitchFamily="2" charset="2"/>
              <a:buChar char="§"/>
            </a:pPr>
            <a:r>
              <a:rPr lang="en-US" dirty="0" smtClean="0"/>
              <a:t>Services left </a:t>
            </a:r>
            <a:r>
              <a:rPr lang="en-US" dirty="0"/>
              <a:t>intact and in safe </a:t>
            </a:r>
            <a:r>
              <a:rPr lang="en-US" dirty="0" smtClean="0"/>
              <a:t>condition.</a:t>
            </a:r>
            <a:endParaRPr lang="en-US" dirty="0"/>
          </a:p>
        </p:txBody>
      </p:sp>
    </p:spTree>
    <p:extLst>
      <p:ext uri="{BB962C8B-B14F-4D97-AF65-F5344CB8AC3E}">
        <p14:creationId xmlns:p14="http://schemas.microsoft.com/office/powerpoint/2010/main" val="332056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B865 Overview</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Cold War-era experimental electron accelerator facility</a:t>
            </a:r>
          </a:p>
          <a:p>
            <a:pPr lvl="1"/>
            <a:r>
              <a:rPr lang="en-US" dirty="0"/>
              <a:t>50 MeV at 700 mA average current (10 kA, 70 ns, 1 kHz)</a:t>
            </a:r>
          </a:p>
          <a:p>
            <a:pPr lvl="1"/>
            <a:r>
              <a:rPr lang="en-US" dirty="0"/>
              <a:t>10</a:t>
            </a:r>
            <a:r>
              <a:rPr lang="en-US" baseline="30000" dirty="0"/>
              <a:t>13</a:t>
            </a:r>
            <a:r>
              <a:rPr lang="en-US" dirty="0"/>
              <a:t> neutrons/m</a:t>
            </a:r>
            <a:r>
              <a:rPr lang="en-US" baseline="30000" dirty="0"/>
              <a:t>2</a:t>
            </a:r>
            <a:r>
              <a:rPr lang="en-US" dirty="0"/>
              <a:t>-pulse</a:t>
            </a:r>
          </a:p>
          <a:p>
            <a:r>
              <a:rPr lang="en-US" dirty="0" smtClean="0"/>
              <a:t>Experiments focused on understanding the physics of electron beam propagation in free air.</a:t>
            </a:r>
          </a:p>
          <a:p>
            <a:r>
              <a:rPr lang="en-US" dirty="0" smtClean="0"/>
              <a:t>Component of the Strategic Defense Initiative (Star Wars) program.</a:t>
            </a:r>
          </a:p>
          <a:p>
            <a:r>
              <a:rPr lang="en-US" dirty="0" smtClean="0"/>
              <a:t>Operated between 1983 and 1995.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809" y="2038350"/>
            <a:ext cx="434476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7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B865 Overview</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788" y="1596433"/>
            <a:ext cx="3968750" cy="31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2576606"/>
            <a:ext cx="4972050" cy="336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846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106"/>
            <a:ext cx="8229600" cy="993809"/>
          </a:xfrm>
        </p:spPr>
        <p:txBody>
          <a:bodyPr/>
          <a:lstStyle/>
          <a:p>
            <a:pPr lvl="0"/>
            <a:r>
              <a:rPr lang="en-US" dirty="0"/>
              <a:t>DOE HQ and LFO </a:t>
            </a:r>
            <a:r>
              <a:rPr lang="en-US" dirty="0" smtClean="0"/>
              <a:t>are key partners</a:t>
            </a:r>
            <a:endParaRPr lang="en-US" dirty="0"/>
          </a:p>
        </p:txBody>
      </p:sp>
      <p:sp>
        <p:nvSpPr>
          <p:cNvPr id="5" name="Content Placeholder 1"/>
          <p:cNvSpPr>
            <a:spLocks noGrp="1"/>
          </p:cNvSpPr>
          <p:nvPr>
            <p:ph idx="1"/>
          </p:nvPr>
        </p:nvSpPr>
        <p:spPr>
          <a:xfrm>
            <a:off x="457200" y="1566863"/>
            <a:ext cx="8229600" cy="4751357"/>
          </a:xfrm>
        </p:spPr>
        <p:txBody>
          <a:bodyPr>
            <a:normAutofit/>
          </a:bodyPr>
          <a:lstStyle/>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Coordinated initial efforts with NNSA Champions</a:t>
            </a:r>
          </a:p>
          <a:p>
            <a:pPr marL="74295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Rich Meehan</a:t>
            </a:r>
          </a:p>
          <a:p>
            <a:pPr marL="74295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Tim Cooper</a:t>
            </a:r>
          </a:p>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Consultation with headquarters</a:t>
            </a:r>
          </a:p>
          <a:p>
            <a:pPr marL="74295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Lessons on what has worked in the past</a:t>
            </a:r>
          </a:p>
          <a:p>
            <a:pPr marL="74295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Requested input on our approach</a:t>
            </a:r>
          </a:p>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Livermore Field Office</a:t>
            </a:r>
          </a:p>
          <a:p>
            <a:pPr marL="742950" lvl="1" indent="-457200">
              <a:buFont typeface="Wingdings" panose="05000000000000000000" pitchFamily="2" charset="2"/>
              <a:buChar char="§"/>
            </a:pPr>
            <a:r>
              <a:rPr lang="en-US" dirty="0">
                <a:latin typeface="Arial" panose="020B0604020202020204" pitchFamily="34" charset="0"/>
                <a:cs typeface="Arial" panose="020B0604020202020204" pitchFamily="34" charset="0"/>
              </a:rPr>
              <a:t>Provides </a:t>
            </a:r>
            <a:r>
              <a:rPr lang="en-US" dirty="0" smtClean="0">
                <a:latin typeface="Arial" panose="020B0604020202020204" pitchFamily="34" charset="0"/>
                <a:cs typeface="Arial" panose="020B0604020202020204" pitchFamily="34" charset="0"/>
              </a:rPr>
              <a:t>conduit </a:t>
            </a:r>
            <a:r>
              <a:rPr lang="en-US" dirty="0">
                <a:latin typeface="Arial" panose="020B0604020202020204" pitchFamily="34" charset="0"/>
                <a:cs typeface="Arial" panose="020B0604020202020204" pitchFamily="34" charset="0"/>
              </a:rPr>
              <a:t>for status reports</a:t>
            </a:r>
          </a:p>
        </p:txBody>
      </p:sp>
    </p:spTree>
    <p:extLst>
      <p:ext uri="{BB962C8B-B14F-4D97-AF65-F5344CB8AC3E}">
        <p14:creationId xmlns:p14="http://schemas.microsoft.com/office/powerpoint/2010/main" val="1798363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6"/>
            <a:ext cx="8229600" cy="993809"/>
          </a:xfrm>
        </p:spPr>
        <p:txBody>
          <a:bodyPr/>
          <a:lstStyle/>
          <a:p>
            <a:pPr lvl="0"/>
            <a:r>
              <a:rPr lang="en-US" smtClean="0"/>
              <a:t>Value of Seed Money from DOE HQ</a:t>
            </a:r>
            <a:endParaRPr lang="en-US" dirty="0"/>
          </a:p>
        </p:txBody>
      </p:sp>
      <p:sp>
        <p:nvSpPr>
          <p:cNvPr id="5" name="Content Placeholder 1"/>
          <p:cNvSpPr>
            <a:spLocks noGrp="1"/>
          </p:cNvSpPr>
          <p:nvPr>
            <p:ph idx="1"/>
          </p:nvPr>
        </p:nvSpPr>
        <p:spPr>
          <a:xfrm>
            <a:off x="457200" y="1566863"/>
            <a:ext cx="8229600" cy="4751357"/>
          </a:xfrm>
        </p:spPr>
        <p:txBody>
          <a:bodyPr>
            <a:normAutofit/>
          </a:bodyPr>
          <a:lstStyle/>
          <a:p>
            <a:pPr lvl="0"/>
            <a:r>
              <a:rPr lang="en-US" dirty="0" smtClean="0"/>
              <a:t>Enabled pre-contractual </a:t>
            </a:r>
            <a:r>
              <a:rPr lang="en-US" dirty="0"/>
              <a:t>work to be performed.</a:t>
            </a:r>
          </a:p>
          <a:p>
            <a:r>
              <a:rPr lang="en-US" dirty="0" smtClean="0"/>
              <a:t>Preparatory work </a:t>
            </a:r>
            <a:r>
              <a:rPr lang="en-US" dirty="0"/>
              <a:t>such as electrical LO/TO, </a:t>
            </a:r>
            <a:r>
              <a:rPr lang="en-US" dirty="0" smtClean="0"/>
              <a:t>temporary power grid, and radiological surveys.</a:t>
            </a:r>
          </a:p>
          <a:p>
            <a:pPr lvl="1"/>
            <a:r>
              <a:rPr lang="en-US" dirty="0"/>
              <a:t>M</a:t>
            </a:r>
            <a:r>
              <a:rPr lang="en-US" dirty="0" smtClean="0"/>
              <a:t>ust </a:t>
            </a:r>
            <a:r>
              <a:rPr lang="en-US" dirty="0"/>
              <a:t>be performed long before sale of materials.</a:t>
            </a:r>
          </a:p>
          <a:p>
            <a:r>
              <a:rPr lang="en-US" dirty="0"/>
              <a:t>Approximately $117K may be provided by DOE HQ </a:t>
            </a:r>
            <a:r>
              <a:rPr lang="en-US" dirty="0" smtClean="0"/>
              <a:t>to fund this prep work.</a:t>
            </a:r>
          </a:p>
          <a:p>
            <a:r>
              <a:rPr lang="en-US" dirty="0" smtClean="0"/>
              <a:t>Return on initial investment to come from sale of materials and equipment (M&amp;E) harvested from facility.</a:t>
            </a:r>
            <a:endParaRPr lang="en-US" dirty="0"/>
          </a:p>
        </p:txBody>
      </p:sp>
    </p:spTree>
    <p:extLst>
      <p:ext uri="{BB962C8B-B14F-4D97-AF65-F5344CB8AC3E}">
        <p14:creationId xmlns:p14="http://schemas.microsoft.com/office/powerpoint/2010/main" val="162255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606"/>
            <a:ext cx="8420100" cy="993809"/>
          </a:xfrm>
        </p:spPr>
        <p:txBody>
          <a:bodyPr/>
          <a:lstStyle/>
          <a:p>
            <a:pPr lvl="0"/>
            <a:r>
              <a:rPr lang="en-US"/>
              <a:t>Project Coordination is accomplished via Bi-weekly phone calls</a:t>
            </a:r>
            <a:endParaRPr lang="en-US" dirty="0"/>
          </a:p>
        </p:txBody>
      </p:sp>
      <p:sp>
        <p:nvSpPr>
          <p:cNvPr id="5" name="Content Placeholder 1"/>
          <p:cNvSpPr>
            <a:spLocks noGrp="1"/>
          </p:cNvSpPr>
          <p:nvPr>
            <p:ph idx="1"/>
          </p:nvPr>
        </p:nvSpPr>
        <p:spPr>
          <a:xfrm>
            <a:off x="393700" y="1325563"/>
            <a:ext cx="8229600" cy="4751357"/>
          </a:xfrm>
        </p:spPr>
        <p:txBody>
          <a:bodyPr>
            <a:normAutofit lnSpcReduction="10000"/>
          </a:bodyPr>
          <a:lstStyle/>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Participants </a:t>
            </a:r>
            <a:r>
              <a:rPr lang="en-US" dirty="0" smtClean="0">
                <a:latin typeface="Arial" panose="020B0604020202020204" pitchFamily="34" charset="0"/>
                <a:cs typeface="Arial" panose="020B0604020202020204" pitchFamily="34" charset="0"/>
              </a:rPr>
              <a:t>include:</a:t>
            </a:r>
            <a:endParaRPr lang="en-US" dirty="0">
              <a:latin typeface="Arial" panose="020B0604020202020204" pitchFamily="34" charset="0"/>
              <a:cs typeface="Arial" panose="020B0604020202020204" pitchFamily="34" charset="0"/>
            </a:endParaRPr>
          </a:p>
          <a:p>
            <a:pPr marL="628650" lvl="1" indent="-342900">
              <a:buFontTx/>
              <a:buChar char="-"/>
            </a:pPr>
            <a:r>
              <a:rPr lang="en-US" sz="2800" dirty="0">
                <a:latin typeface="Arial" panose="020B0604020202020204" pitchFamily="34" charset="0"/>
                <a:cs typeface="Arial" panose="020B0604020202020204" pitchFamily="34" charset="0"/>
              </a:rPr>
              <a:t>DOE</a:t>
            </a:r>
          </a:p>
          <a:p>
            <a:pPr marL="1028700" lvl="2" indent="-342900">
              <a:buFontTx/>
              <a:buChar char="-"/>
            </a:pPr>
            <a:r>
              <a:rPr lang="en-US" dirty="0" smtClean="0">
                <a:latin typeface="Arial" panose="020B0604020202020204" pitchFamily="34" charset="0"/>
                <a:cs typeface="Arial" panose="020B0604020202020204" pitchFamily="34" charset="0"/>
              </a:rPr>
              <a:t>Headquarters</a:t>
            </a:r>
            <a:endParaRPr lang="en-US" dirty="0">
              <a:latin typeface="Arial" panose="020B0604020202020204" pitchFamily="34" charset="0"/>
              <a:cs typeface="Arial" panose="020B0604020202020204" pitchFamily="34" charset="0"/>
            </a:endParaRPr>
          </a:p>
          <a:p>
            <a:pPr marL="1028700" lvl="2" indent="-342900">
              <a:buFontTx/>
              <a:buChar char="-"/>
            </a:pPr>
            <a:r>
              <a:rPr lang="en-US" dirty="0" smtClean="0">
                <a:latin typeface="Arial" panose="020B0604020202020204" pitchFamily="34" charset="0"/>
                <a:cs typeface="Arial" panose="020B0604020202020204" pitchFamily="34" charset="0"/>
              </a:rPr>
              <a:t>Livermore </a:t>
            </a:r>
            <a:r>
              <a:rPr lang="en-US" dirty="0">
                <a:latin typeface="Arial" panose="020B0604020202020204" pitchFamily="34" charset="0"/>
                <a:cs typeface="Arial" panose="020B0604020202020204" pitchFamily="34" charset="0"/>
              </a:rPr>
              <a:t>Field Office</a:t>
            </a:r>
          </a:p>
          <a:p>
            <a:pPr marL="628650" lvl="1" indent="-342900">
              <a:buFontTx/>
              <a:buChar char="-"/>
            </a:pPr>
            <a:r>
              <a:rPr lang="en-US" sz="2800" dirty="0">
                <a:latin typeface="Arial" panose="020B0604020202020204" pitchFamily="34" charset="0"/>
                <a:cs typeface="Arial" panose="020B0604020202020204" pitchFamily="34" charset="0"/>
              </a:rPr>
              <a:t>LLNL Stakeholders</a:t>
            </a:r>
          </a:p>
          <a:p>
            <a:pPr marL="1028700" lvl="2" indent="-342900">
              <a:buFontTx/>
              <a:buChar char="-"/>
            </a:pPr>
            <a:r>
              <a:rPr lang="en-US" dirty="0">
                <a:latin typeface="Arial" panose="020B0604020202020204" pitchFamily="34" charset="0"/>
                <a:cs typeface="Arial" panose="020B0604020202020204" pitchFamily="34" charset="0"/>
              </a:rPr>
              <a:t>Property Owner (</a:t>
            </a:r>
            <a:r>
              <a:rPr lang="en-US" dirty="0" smtClean="0">
                <a:latin typeface="Arial" panose="020B0604020202020204" pitchFamily="34" charset="0"/>
                <a:cs typeface="Arial" panose="020B0604020202020204" pitchFamily="34" charset="0"/>
              </a:rPr>
              <a:t>Site 300</a:t>
            </a:r>
            <a:r>
              <a:rPr lang="en-US" dirty="0">
                <a:latin typeface="Arial" panose="020B0604020202020204" pitchFamily="34" charset="0"/>
                <a:cs typeface="Arial" panose="020B0604020202020204" pitchFamily="34" charset="0"/>
              </a:rPr>
              <a:t>)</a:t>
            </a:r>
          </a:p>
          <a:p>
            <a:pPr marL="1028700" lvl="2" indent="-342900">
              <a:buFontTx/>
              <a:buChar char="-"/>
            </a:pPr>
            <a:r>
              <a:rPr lang="en-US" dirty="0">
                <a:latin typeface="Arial" panose="020B0604020202020204" pitchFamily="34" charset="0"/>
                <a:cs typeface="Arial" panose="020B0604020202020204" pitchFamily="34" charset="0"/>
              </a:rPr>
              <a:t>Property Manager (</a:t>
            </a:r>
            <a:r>
              <a:rPr lang="en-US" dirty="0" smtClean="0">
                <a:latin typeface="Arial" panose="020B0604020202020204" pitchFamily="34" charset="0"/>
                <a:cs typeface="Arial" panose="020B0604020202020204" pitchFamily="34" charset="0"/>
              </a:rPr>
              <a:t>Institutionally Managed Facilities program)</a:t>
            </a:r>
            <a:endParaRPr lang="en-US" dirty="0">
              <a:latin typeface="Arial" panose="020B0604020202020204" pitchFamily="34" charset="0"/>
              <a:cs typeface="Arial" panose="020B0604020202020204" pitchFamily="34" charset="0"/>
            </a:endParaRPr>
          </a:p>
          <a:p>
            <a:pPr marL="1028700" lvl="2" indent="-342900">
              <a:buFontTx/>
              <a:buChar char="-"/>
            </a:pPr>
            <a:r>
              <a:rPr lang="en-US" dirty="0">
                <a:latin typeface="Arial" panose="020B0604020202020204" pitchFamily="34" charset="0"/>
                <a:cs typeface="Arial" panose="020B0604020202020204" pitchFamily="34" charset="0"/>
              </a:rPr>
              <a:t>Institutional Property Management</a:t>
            </a:r>
          </a:p>
          <a:p>
            <a:pPr marL="1028700" lvl="2" indent="-342900">
              <a:buFontTx/>
              <a:buChar char="-"/>
            </a:pPr>
            <a:r>
              <a:rPr lang="en-US" dirty="0">
                <a:latin typeface="Arial" panose="020B0604020202020204" pitchFamily="34" charset="0"/>
                <a:cs typeface="Arial" panose="020B0604020202020204" pitchFamily="34" charset="0"/>
              </a:rPr>
              <a:t>Procurement</a:t>
            </a:r>
          </a:p>
          <a:p>
            <a:pPr marL="1028700" lvl="2" indent="-342900">
              <a:buFontTx/>
              <a:buChar char="-"/>
            </a:pPr>
            <a:r>
              <a:rPr lang="en-US" dirty="0" smtClean="0">
                <a:latin typeface="Arial" panose="020B0604020202020204" pitchFamily="34" charset="0"/>
                <a:cs typeface="Arial" panose="020B0604020202020204" pitchFamily="34" charset="0"/>
              </a:rPr>
              <a:t>ES&amp;H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Health Physics </a:t>
            </a:r>
            <a:r>
              <a:rPr lang="en-US" dirty="0">
                <a:latin typeface="Arial" panose="020B0604020202020204" pitchFamily="34" charset="0"/>
                <a:cs typeface="Arial" panose="020B0604020202020204" pitchFamily="34" charset="0"/>
              </a:rPr>
              <a:t>and Environmental)</a:t>
            </a:r>
          </a:p>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Minutes are distributed to wider </a:t>
            </a:r>
            <a:r>
              <a:rPr lang="en-US" dirty="0" smtClean="0">
                <a:latin typeface="Arial" panose="020B0604020202020204" pitchFamily="34" charset="0"/>
                <a:cs typeface="Arial" panose="020B0604020202020204" pitchFamily="34" charset="0"/>
              </a:rPr>
              <a:t>audience.</a:t>
            </a:r>
            <a:endParaRPr lang="en-US" dirty="0">
              <a:latin typeface="Arial" panose="020B0604020202020204" pitchFamily="34" charset="0"/>
              <a:cs typeface="Arial" panose="020B0604020202020204" pitchFamily="34" charset="0"/>
            </a:endParaRPr>
          </a:p>
          <a:p>
            <a:pPr marL="285750" lvl="1" indent="0">
              <a:buNone/>
            </a:pPr>
            <a:endParaRPr lang="en-US" sz="2800" dirty="0">
              <a:latin typeface="Arial" panose="020B0604020202020204" pitchFamily="34" charset="0"/>
              <a:cs typeface="Arial" panose="020B0604020202020204" pitchFamily="34" charset="0"/>
            </a:endParaRPr>
          </a:p>
          <a:p>
            <a:pPr marL="285750" lvl="1" indent="0">
              <a:buNone/>
            </a:pPr>
            <a:endParaRPr lang="en-US" sz="2800" dirty="0">
              <a:latin typeface="Arial" panose="020B0604020202020204" pitchFamily="34" charset="0"/>
              <a:cs typeface="Arial" panose="020B0604020202020204" pitchFamily="34" charset="0"/>
            </a:endParaRPr>
          </a:p>
          <a:p>
            <a:pPr marL="628650" lvl="1" indent="-342900">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631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Management of Unique Project Aspects</a:t>
            </a:r>
            <a:endParaRPr lang="en-US" dirty="0"/>
          </a:p>
        </p:txBody>
      </p:sp>
      <p:sp>
        <p:nvSpPr>
          <p:cNvPr id="5" name="Content Placeholder 1"/>
          <p:cNvSpPr>
            <a:spLocks noGrp="1"/>
          </p:cNvSpPr>
          <p:nvPr>
            <p:ph idx="1"/>
          </p:nvPr>
        </p:nvSpPr>
        <p:spPr/>
        <p:txBody>
          <a:bodyPr>
            <a:normAutofit/>
          </a:bodyPr>
          <a:lstStyle/>
          <a:p>
            <a:pPr lvl="0"/>
            <a:r>
              <a:rPr lang="en-US" dirty="0"/>
              <a:t>Maximizing benefit to </a:t>
            </a:r>
            <a:br>
              <a:rPr lang="en-US" dirty="0"/>
            </a:br>
            <a:r>
              <a:rPr lang="en-US" dirty="0"/>
              <a:t>DOE, LLNL, and the taxpayers</a:t>
            </a:r>
          </a:p>
          <a:p>
            <a:r>
              <a:rPr lang="en-US" dirty="0" smtClean="0"/>
              <a:t>Government Property </a:t>
            </a:r>
            <a:r>
              <a:rPr lang="en-US" dirty="0"/>
              <a:t>Management</a:t>
            </a:r>
          </a:p>
          <a:p>
            <a:r>
              <a:rPr lang="en-US" dirty="0"/>
              <a:t>Subcontractor solicitation and </a:t>
            </a:r>
            <a:r>
              <a:rPr lang="en-US" dirty="0" smtClean="0"/>
              <a:t>selection</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1" t="840"/>
          <a:stretch/>
        </p:blipFill>
        <p:spPr bwMode="auto">
          <a:xfrm>
            <a:off x="4518025" y="1914525"/>
            <a:ext cx="4435474"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557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 Backgroun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o Background Colo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noFill/>
        <a:ln w="9525">
          <a:noFill/>
          <a:miter lim="800000"/>
          <a:headEnd/>
          <a:tailEnd/>
        </a:ln>
      </a:spPr>
      <a:bodyPr anchor="b">
        <a:prstTxWarp prst="textNoShape">
          <a:avLst/>
        </a:prstTxWarp>
      </a:bodyPr>
      <a:lstStyle>
        <a:defPPr algn="ctr">
          <a:spcBef>
            <a:spcPct val="0"/>
          </a:spcBef>
          <a:defRPr sz="1600" dirty="0">
            <a:solidFill>
              <a:srgbClr val="000000"/>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31687</TotalTime>
  <Words>2195</Words>
  <Application>Microsoft Office PowerPoint</Application>
  <PresentationFormat>On-screen Show (4:3)</PresentationFormat>
  <Paragraphs>246</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Standard Background</vt:lpstr>
      <vt:lpstr>1_No Background Color</vt:lpstr>
      <vt:lpstr>B865 Return on Investment Project Update</vt:lpstr>
      <vt:lpstr>Presentation Outline</vt:lpstr>
      <vt:lpstr>B865 Project Scope</vt:lpstr>
      <vt:lpstr>B865 Overview</vt:lpstr>
      <vt:lpstr>B865 Overview</vt:lpstr>
      <vt:lpstr>DOE HQ and LFO are key partners</vt:lpstr>
      <vt:lpstr>Value of Seed Money from DOE HQ</vt:lpstr>
      <vt:lpstr>Project Coordination is accomplished via Bi-weekly phone calls</vt:lpstr>
      <vt:lpstr>Management of Unique Project Aspects</vt:lpstr>
      <vt:lpstr>Decommissioning vs Demolition</vt:lpstr>
      <vt:lpstr>Property Management</vt:lpstr>
      <vt:lpstr>Contracted Work Aspects</vt:lpstr>
      <vt:lpstr>Leveraging subcontractor expertise</vt:lpstr>
      <vt:lpstr>Project Implementation</vt:lpstr>
      <vt:lpstr>Historic Preservation Compliance</vt:lpstr>
      <vt:lpstr>National Environmental Policy Act (NEPA)</vt:lpstr>
      <vt:lpstr>Radiological Survey Methodology</vt:lpstr>
      <vt:lpstr>Project is Model for Operational Stewardship at LLNL</vt:lpstr>
      <vt:lpstr>Project Contacts</vt:lpstr>
      <vt:lpstr>Questions…</vt:lpstr>
      <vt:lpstr>PowerPoint Presentation</vt:lpstr>
    </vt:vector>
  </TitlesOfParts>
  <Company>LLNL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LLNL Template</dc:title>
  <dc:creator>TID</dc:creator>
  <cp:lastModifiedBy>Fish, Craig B.</cp:lastModifiedBy>
  <cp:revision>1077</cp:revision>
  <cp:lastPrinted>2014-07-30T16:46:00Z</cp:lastPrinted>
  <dcterms:created xsi:type="dcterms:W3CDTF">2010-07-01T20:56:41Z</dcterms:created>
  <dcterms:modified xsi:type="dcterms:W3CDTF">2014-07-31T22:13:45Z</dcterms:modified>
</cp:coreProperties>
</file>