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1"/>
  </p:sldMasterIdLst>
  <p:notesMasterIdLst>
    <p:notesMasterId r:id="rId10"/>
  </p:notesMasterIdLst>
  <p:handoutMasterIdLst>
    <p:handoutMasterId r:id="rId11"/>
  </p:handoutMasterIdLst>
  <p:sldIdLst>
    <p:sldId id="264" r:id="rId2"/>
    <p:sldId id="360" r:id="rId3"/>
    <p:sldId id="361" r:id="rId4"/>
    <p:sldId id="362" r:id="rId5"/>
    <p:sldId id="363" r:id="rId6"/>
    <p:sldId id="364" r:id="rId7"/>
    <p:sldId id="366" r:id="rId8"/>
    <p:sldId id="365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n Yates" initials="" lastIdx="4" clrIdx="0"/>
  <p:cmAuthor id="1" name="Alyssa Hudak" initials="AH" lastIdx="8" clrIdx="1"/>
  <p:cmAuthor id="2" name="browgar" initials="GWB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6600"/>
    <a:srgbClr val="006600"/>
    <a:srgbClr val="000000"/>
    <a:srgbClr val="0033CC"/>
    <a:srgbClr val="004200"/>
    <a:srgbClr val="20461A"/>
    <a:srgbClr val="DDDDDD"/>
    <a:srgbClr val="FFFFE5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86" autoAdjust="0"/>
    <p:restoredTop sz="94660"/>
  </p:normalViewPr>
  <p:slideViewPr>
    <p:cSldViewPr>
      <p:cViewPr>
        <p:scale>
          <a:sx n="75" d="100"/>
          <a:sy n="75" d="100"/>
        </p:scale>
        <p:origin x="-660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50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8" tIns="46087" rIns="92178" bIns="46087" numCol="1" anchor="t" anchorCtr="0" compatLnSpc="1">
            <a:prstTxWarp prst="textNoShape">
              <a:avLst/>
            </a:prstTxWarp>
          </a:bodyPr>
          <a:lstStyle>
            <a:lvl1pPr defTabSz="920578" eaLnBrk="0" hangingPunct="0">
              <a:defRPr sz="13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8753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8" tIns="46087" rIns="92178" bIns="46087" numCol="1" anchor="t" anchorCtr="0" compatLnSpc="1">
            <a:prstTxWarp prst="textNoShape">
              <a:avLst/>
            </a:prstTxWarp>
          </a:bodyPr>
          <a:lstStyle>
            <a:lvl1pPr algn="r" defTabSz="920578" eaLnBrk="0" hangingPunct="0">
              <a:defRPr sz="13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29676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8" tIns="46087" rIns="92178" bIns="46087" numCol="1" anchor="b" anchorCtr="0" compatLnSpc="1">
            <a:prstTxWarp prst="textNoShape">
              <a:avLst/>
            </a:prstTxWarp>
          </a:bodyPr>
          <a:lstStyle>
            <a:lvl1pPr defTabSz="920578" eaLnBrk="0" hangingPunct="0">
              <a:defRPr sz="13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8753" y="8829676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8" tIns="46087" rIns="92178" bIns="46087" numCol="1" anchor="b" anchorCtr="0" compatLnSpc="1">
            <a:prstTxWarp prst="textNoShape">
              <a:avLst/>
            </a:prstTxWarp>
          </a:bodyPr>
          <a:lstStyle>
            <a:lvl1pPr algn="r" defTabSz="920578" eaLnBrk="0" hangingPunct="0">
              <a:defRPr sz="1300">
                <a:latin typeface="Times New Roman" pitchFamily="18" charset="0"/>
              </a:defRPr>
            </a:lvl1pPr>
          </a:lstStyle>
          <a:p>
            <a:fld id="{20F70B36-BE8D-43A6-BFBD-5F51D34A3EA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13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8" tIns="46087" rIns="92178" bIns="46087" numCol="1" anchor="t" anchorCtr="0" compatLnSpc="1">
            <a:prstTxWarp prst="textNoShape">
              <a:avLst/>
            </a:prstTxWarp>
          </a:bodyPr>
          <a:lstStyle>
            <a:lvl1pPr defTabSz="920578" eaLnBrk="0" hangingPunct="0">
              <a:defRPr sz="13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8753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8" tIns="46087" rIns="92178" bIns="46087" numCol="1" anchor="t" anchorCtr="0" compatLnSpc="1">
            <a:prstTxWarp prst="textNoShape">
              <a:avLst/>
            </a:prstTxWarp>
          </a:bodyPr>
          <a:lstStyle>
            <a:lvl1pPr algn="r" defTabSz="920578" eaLnBrk="0" hangingPunct="0">
              <a:defRPr sz="13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51375" cy="3487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91" y="4416429"/>
            <a:ext cx="5610224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8" tIns="46087" rIns="92178" bIns="460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29676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8" tIns="46087" rIns="92178" bIns="46087" numCol="1" anchor="b" anchorCtr="0" compatLnSpc="1">
            <a:prstTxWarp prst="textNoShape">
              <a:avLst/>
            </a:prstTxWarp>
          </a:bodyPr>
          <a:lstStyle>
            <a:lvl1pPr defTabSz="920578" eaLnBrk="0" hangingPunct="0">
              <a:defRPr sz="13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753" y="8829676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8" tIns="46087" rIns="92178" bIns="46087" numCol="1" anchor="b" anchorCtr="0" compatLnSpc="1">
            <a:prstTxWarp prst="textNoShape">
              <a:avLst/>
            </a:prstTxWarp>
          </a:bodyPr>
          <a:lstStyle>
            <a:lvl1pPr algn="r" defTabSz="920578" eaLnBrk="0" hangingPunct="0">
              <a:defRPr sz="1300">
                <a:latin typeface="Times New Roman" pitchFamily="18" charset="0"/>
              </a:defRPr>
            </a:lvl1pPr>
          </a:lstStyle>
          <a:p>
            <a:fld id="{F37BC273-9651-4EDA-B525-0DD684ED711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112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BC273-9651-4EDA-B525-0DD684ED711D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4538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45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3375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0575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7775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4975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32175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9375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093CCAB6-8A42-4BD6-8F12-7ACE8B486491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4538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4588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3375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0575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7775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4975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32175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9375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093CCAB6-8A42-4BD6-8F12-7ACE8B486491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 dirty="0"/>
              <a:t>Click to edit Master title style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fld id="{8A8AA4A3-AC83-4652-9767-DA3DBBFF1796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1CA1340-FEE6-4D4C-B19C-906A83AD60D5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4455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4456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pic>
        <p:nvPicPr>
          <p:cNvPr id="104457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6210300"/>
            <a:ext cx="25908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637D66-DC09-4658-A286-AF64E824BBAB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fld id="{CD31CA2D-F3C6-4CC1-B5C2-30D46703A11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2895600" cy="457200"/>
          </a:xfrm>
        </p:spPr>
        <p:txBody>
          <a:bodyPr/>
          <a:lstStyle>
            <a:lvl1pPr algn="l">
              <a:defRPr/>
            </a:lvl1pPr>
          </a:lstStyle>
          <a:p>
            <a:fld id="{DAE7737D-D1FB-4FD0-9DA4-129A26F8C894}" type="slidenum">
              <a:rPr lang="en-US" altLang="en-US" smtClean="0"/>
              <a:t>‹#›</a:t>
            </a:fld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 smtClean="0"/>
          </a:p>
          <a:p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0BC37B-4D18-42CC-835D-57296D5E12F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5AC0BA1-2D55-442D-BBB6-F5890B704FE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A63297-E41E-49BA-959C-AB3E03825FD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F69C5D-13C8-4D14-BEB0-C19EE8354C6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10437E-653D-46BF-A77D-5B64AE387FF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750CF3-F1FC-48A2-A2CE-A12CFE7A47A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F0AD7F-64F7-491B-9E0B-EF70FEBF325B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fld id="{99733105-8CCB-4C91-A12F-AEDA3449D995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8C5D77C9-2DB0-496E-BC38-41592C15225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34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34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pic>
        <p:nvPicPr>
          <p:cNvPr id="103433" name="Picture 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400800" y="6210300"/>
            <a:ext cx="25908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143000"/>
            <a:ext cx="7927975" cy="1828800"/>
          </a:xfrm>
        </p:spPr>
        <p:txBody>
          <a:bodyPr anchor="ctr"/>
          <a:lstStyle/>
          <a:p>
            <a:r>
              <a:rPr lang="en-US" sz="3800" b="1" dirty="0" smtClean="0"/>
              <a:t>Accelerator Safety Workshop – 2014</a:t>
            </a:r>
            <a:br>
              <a:rPr lang="en-US" sz="3800" b="1" dirty="0" smtClean="0"/>
            </a:br>
            <a:r>
              <a:rPr lang="en-US" sz="3800" b="1" dirty="0" smtClean="0"/>
              <a:t>Department of Energy</a:t>
            </a:r>
            <a:br>
              <a:rPr lang="en-US" sz="3800" b="1" dirty="0" smtClean="0"/>
            </a:br>
            <a:r>
              <a:rPr lang="en-US" sz="3800" b="1" dirty="0" smtClean="0"/>
              <a:t>Germantown, MD</a:t>
            </a:r>
            <a:endParaRPr lang="en-US" sz="4600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4343400"/>
            <a:ext cx="6553200" cy="121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 b="1" dirty="0" smtClean="0"/>
              <a:t>Scott L. Davis, CSP</a:t>
            </a:r>
          </a:p>
          <a:p>
            <a:pPr>
              <a:lnSpc>
                <a:spcPct val="80000"/>
              </a:lnSpc>
            </a:pPr>
            <a:r>
              <a:rPr lang="en-US" sz="1600" b="1" dirty="0" smtClean="0"/>
              <a:t>Accelerator Safety Program Manager</a:t>
            </a:r>
          </a:p>
          <a:p>
            <a:pPr>
              <a:lnSpc>
                <a:spcPct val="80000"/>
              </a:lnSpc>
            </a:pPr>
            <a:r>
              <a:rPr lang="en-US" sz="1600" b="1" dirty="0" smtClean="0"/>
              <a:t>Office of Science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20700" y="3048000"/>
            <a:ext cx="7391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Accelerator Guide Development and Finalization</a:t>
            </a:r>
          </a:p>
          <a:p>
            <a:r>
              <a:rPr lang="en-US" i="1" dirty="0" smtClean="0"/>
              <a:t>August 5, 2014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/>
              <a:t>Purpose and Objective</a:t>
            </a:r>
            <a:br>
              <a:rPr lang="en-US" altLang="en-US" sz="4000" b="1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200" dirty="0"/>
              <a:t>Provide a brief history and overview of developing and revising the Accelerator Safety Guide</a:t>
            </a:r>
          </a:p>
          <a:p>
            <a:pPr eaLnBrk="1" hangingPunct="1">
              <a:lnSpc>
                <a:spcPct val="90000"/>
              </a:lnSpc>
            </a:pPr>
            <a:endParaRPr lang="en-US" altLang="en-US" sz="32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3200" dirty="0"/>
              <a:t>Discuss the current proposed changes to the Guide</a:t>
            </a:r>
          </a:p>
          <a:p>
            <a:pPr eaLnBrk="1" hangingPunct="1">
              <a:lnSpc>
                <a:spcPct val="90000"/>
              </a:lnSpc>
            </a:pPr>
            <a:endParaRPr lang="en-US" altLang="en-US" sz="32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3200" dirty="0"/>
              <a:t>General and specific comments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D7CD-5099-4689-8849-7C33B72128FF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725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1"/>
          <p:cNvSpPr txBox="1">
            <a:spLocks noChangeArrowheads="1"/>
          </p:cNvSpPr>
          <p:nvPr/>
        </p:nvSpPr>
        <p:spPr bwMode="auto">
          <a:xfrm>
            <a:off x="457200" y="990600"/>
            <a:ext cx="8237538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3" indent="-342900" eaLnBrk="1" hangingPunct="1"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b="1" kern="0" dirty="0" smtClean="0"/>
              <a:t>The current DOE Order for Accelerator Safety is DOE O 420.2C and was approved on 7/21/11</a:t>
            </a:r>
          </a:p>
          <a:p>
            <a:pPr marL="342900" lvl="3" indent="-342900" eaLnBrk="1" hangingPunct="1"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b="1" kern="0" dirty="0" smtClean="0"/>
              <a:t>The current DOE Guide for Accelerator Safety is DOE G 420.2-1 and is dated 7/1/05</a:t>
            </a:r>
          </a:p>
          <a:p>
            <a:pPr marL="342900" lvl="3" indent="-342900" eaLnBrk="1" hangingPunct="1"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b="1" kern="0" dirty="0" smtClean="0"/>
              <a:t>Periodically review and revise our directives</a:t>
            </a:r>
          </a:p>
          <a:p>
            <a:pPr lvl="1" eaLnBrk="1" hangingPunct="1">
              <a:lnSpc>
                <a:spcPct val="90000"/>
              </a:lnSpc>
              <a:buClr>
                <a:schemeClr val="tx2"/>
              </a:buClr>
              <a:defRPr/>
            </a:pPr>
            <a:r>
              <a:rPr lang="en-US" sz="1800" dirty="0" smtClean="0"/>
              <a:t>The Order was revised under the Deputy Secretary Initiative</a:t>
            </a:r>
            <a:endParaRPr lang="en-US" sz="1800" dirty="0"/>
          </a:p>
          <a:p>
            <a:pPr lvl="1" eaLnBrk="1" hangingPunct="1">
              <a:lnSpc>
                <a:spcPct val="90000"/>
              </a:lnSpc>
              <a:buClr>
                <a:schemeClr val="tx2"/>
              </a:buClr>
              <a:defRPr/>
            </a:pPr>
            <a:r>
              <a:rPr lang="en-US" sz="1800" dirty="0" smtClean="0"/>
              <a:t>Once the Order was approved we began the process of reviewing and revising the Guide</a:t>
            </a:r>
          </a:p>
          <a:p>
            <a:pPr eaLnBrk="1" hangingPunct="1">
              <a:spcAft>
                <a:spcPts val="0"/>
              </a:spcAft>
              <a:defRPr/>
            </a:pPr>
            <a:r>
              <a:rPr lang="en-US" sz="2000" b="1" kern="0" dirty="0" smtClean="0"/>
              <a:t>We started in August 2011 and held two workshops </a:t>
            </a:r>
          </a:p>
          <a:p>
            <a:pPr lvl="1" eaLnBrk="1" hangingPunct="1">
              <a:spcAft>
                <a:spcPts val="0"/>
              </a:spcAft>
              <a:defRPr/>
            </a:pPr>
            <a:r>
              <a:rPr lang="en-US" sz="1600" b="1" kern="0" dirty="0" smtClean="0"/>
              <a:t>Focus of both workshops was development of the Guide (Argonne &amp; Los Alamos)</a:t>
            </a:r>
          </a:p>
          <a:p>
            <a:pPr eaLnBrk="1" hangingPunct="1">
              <a:spcAft>
                <a:spcPts val="0"/>
              </a:spcAft>
              <a:defRPr/>
            </a:pPr>
            <a:r>
              <a:rPr lang="en-US" sz="2000" b="1" kern="0" dirty="0" smtClean="0"/>
              <a:t>We put the Guide into the RevCom Process with a Justification Memo (JM) dated 7/17/13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172200"/>
            <a:ext cx="3810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5F38DC3-D5A9-4DB9-A9BE-B89E3CE2E8DA}" type="slidenum">
              <a:rPr lang="en-US" altLang="en-US" sz="1200" smtClean="0">
                <a:latin typeface="Times New Roman" pitchFamily="18" charset="0"/>
                <a:cs typeface="Times New Roman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2800" b="1" dirty="0" smtClean="0"/>
              <a:t>History </a:t>
            </a:r>
            <a:r>
              <a:rPr lang="en-US" altLang="en-US" sz="2800" b="1" dirty="0"/>
              <a:t>and Overview in </a:t>
            </a:r>
            <a:r>
              <a:rPr lang="en-US" altLang="en-US" sz="2800" b="1" dirty="0" smtClean="0"/>
              <a:t>Developing </a:t>
            </a:r>
            <a:r>
              <a:rPr lang="en-US" altLang="en-US" sz="2800" b="1" dirty="0"/>
              <a:t>the </a:t>
            </a:r>
            <a:r>
              <a:rPr lang="en-US" altLang="en-US" sz="2800" b="1" dirty="0" smtClean="0"/>
              <a:t>Guide</a:t>
            </a:r>
          </a:p>
        </p:txBody>
      </p:sp>
    </p:spTree>
    <p:extLst>
      <p:ext uri="{BB962C8B-B14F-4D97-AF65-F5344CB8AC3E}">
        <p14:creationId xmlns:p14="http://schemas.microsoft.com/office/powerpoint/2010/main" val="246763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1"/>
          <p:cNvSpPr txBox="1">
            <a:spLocks noChangeArrowheads="1"/>
          </p:cNvSpPr>
          <p:nvPr/>
        </p:nvSpPr>
        <p:spPr bwMode="auto">
          <a:xfrm>
            <a:off x="457200" y="990600"/>
            <a:ext cx="8237538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3" indent="-342900" eaLnBrk="1" hangingPunct="1">
              <a:spcAft>
                <a:spcPts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b="1" kern="0" dirty="0" smtClean="0"/>
              <a:t>Guide Development Schedule within the JM</a:t>
            </a:r>
          </a:p>
          <a:p>
            <a:pPr lvl="1" eaLnBrk="1" hangingPunct="1">
              <a:lnSpc>
                <a:spcPct val="90000"/>
              </a:lnSpc>
              <a:buClr>
                <a:schemeClr val="tx2"/>
              </a:buClr>
              <a:defRPr/>
            </a:pPr>
            <a:r>
              <a:rPr lang="en-US" altLang="en-US" sz="1800" dirty="0" smtClean="0"/>
              <a:t>Draft Due to RevCom </a:t>
            </a:r>
            <a:r>
              <a:rPr lang="en-US" altLang="en-US" sz="1800" strike="sngStrike" dirty="0" smtClean="0"/>
              <a:t>9/16/13</a:t>
            </a:r>
            <a:r>
              <a:rPr lang="en-US" altLang="en-US" sz="1800" dirty="0" smtClean="0"/>
              <a:t>  </a:t>
            </a:r>
            <a:r>
              <a:rPr lang="en-US" altLang="en-US" sz="1800" dirty="0" smtClean="0">
                <a:solidFill>
                  <a:srgbClr val="FF0000"/>
                </a:solidFill>
              </a:rPr>
              <a:t>8/30/13</a:t>
            </a:r>
            <a:endParaRPr lang="en-US" altLang="en-US" sz="1800" dirty="0" smtClean="0"/>
          </a:p>
          <a:p>
            <a:pPr lvl="1" eaLnBrk="1" hangingPunct="1">
              <a:lnSpc>
                <a:spcPct val="90000"/>
              </a:lnSpc>
              <a:buClr>
                <a:schemeClr val="tx2"/>
              </a:buClr>
              <a:defRPr/>
            </a:pPr>
            <a:r>
              <a:rPr lang="en-US" altLang="en-US" sz="1800" dirty="0" smtClean="0"/>
              <a:t>Comments </a:t>
            </a:r>
            <a:r>
              <a:rPr lang="en-US" altLang="en-US" sz="1800" strike="sngStrike" dirty="0" smtClean="0"/>
              <a:t>11/15/13</a:t>
            </a:r>
            <a:r>
              <a:rPr lang="en-US" altLang="en-US" sz="1800" dirty="0" smtClean="0"/>
              <a:t> </a:t>
            </a:r>
            <a:r>
              <a:rPr lang="en-US" altLang="en-US" sz="1800" dirty="0" smtClean="0">
                <a:solidFill>
                  <a:srgbClr val="FF0000"/>
                </a:solidFill>
              </a:rPr>
              <a:t>10/29/13</a:t>
            </a:r>
            <a:endParaRPr lang="en-US" altLang="en-US" sz="1800" dirty="0" smtClean="0"/>
          </a:p>
          <a:p>
            <a:pPr lvl="1" eaLnBrk="1" hangingPunct="1">
              <a:lnSpc>
                <a:spcPct val="90000"/>
              </a:lnSpc>
              <a:buClr>
                <a:schemeClr val="tx2"/>
              </a:buClr>
              <a:defRPr/>
            </a:pPr>
            <a:r>
              <a:rPr lang="en-US" altLang="en-US" sz="1800" dirty="0" smtClean="0"/>
              <a:t>Comment Resolution </a:t>
            </a:r>
            <a:r>
              <a:rPr lang="en-US" altLang="en-US" sz="1800" strike="sngStrike" dirty="0" smtClean="0"/>
              <a:t>12/16/13 </a:t>
            </a:r>
            <a:r>
              <a:rPr lang="en-US" altLang="en-US" sz="1800" dirty="0" smtClean="0"/>
              <a:t> </a:t>
            </a:r>
            <a:r>
              <a:rPr lang="en-US" altLang="en-US" sz="1800" dirty="0" smtClean="0">
                <a:solidFill>
                  <a:srgbClr val="FF0000"/>
                </a:solidFill>
              </a:rPr>
              <a:t>11/27/13</a:t>
            </a:r>
          </a:p>
          <a:p>
            <a:pPr lvl="1" eaLnBrk="1" hangingPunct="1">
              <a:lnSpc>
                <a:spcPct val="90000"/>
              </a:lnSpc>
              <a:buClr>
                <a:schemeClr val="tx2"/>
              </a:buClr>
              <a:defRPr/>
            </a:pPr>
            <a:r>
              <a:rPr lang="en-US" altLang="en-US" sz="1800" dirty="0" smtClean="0"/>
              <a:t>Final Version 1/15/14 – Extension Requested &gt; </a:t>
            </a:r>
            <a:r>
              <a:rPr lang="en-US" altLang="en-US" sz="1800" dirty="0" smtClean="0">
                <a:solidFill>
                  <a:srgbClr val="FF0000"/>
                </a:solidFill>
              </a:rPr>
              <a:t>2/3/14</a:t>
            </a:r>
            <a:endParaRPr lang="en-US" altLang="en-US" sz="1800" dirty="0" smtClean="0"/>
          </a:p>
          <a:p>
            <a:pPr eaLnBrk="1" hangingPunct="1">
              <a:spcAft>
                <a:spcPts val="0"/>
              </a:spcAft>
              <a:defRPr/>
            </a:pPr>
            <a:r>
              <a:rPr lang="en-US" sz="2000" b="1" kern="0" dirty="0" smtClean="0"/>
              <a:t>Scope of the RevCom effort</a:t>
            </a:r>
          </a:p>
          <a:p>
            <a:pPr lvl="1" eaLnBrk="1" hangingPunct="1">
              <a:spcAft>
                <a:spcPts val="0"/>
              </a:spcAft>
              <a:defRPr/>
            </a:pPr>
            <a:r>
              <a:rPr lang="en-US" sz="1600" dirty="0"/>
              <a:t>93 Major and 166 Suggested </a:t>
            </a:r>
            <a:r>
              <a:rPr lang="en-US" sz="1600" dirty="0" smtClean="0"/>
              <a:t>comments</a:t>
            </a:r>
            <a:endParaRPr lang="en-US" sz="1600" b="1" kern="0" dirty="0"/>
          </a:p>
          <a:p>
            <a:pPr lvl="1" eaLnBrk="1" hangingPunct="1">
              <a:lnSpc>
                <a:spcPct val="90000"/>
              </a:lnSpc>
              <a:buClr>
                <a:schemeClr val="tx2"/>
              </a:buClr>
              <a:defRPr/>
            </a:pPr>
            <a:r>
              <a:rPr lang="en-US" altLang="en-US" sz="1800" dirty="0" smtClean="0"/>
              <a:t>Four Writing Teams – Team Leads for each section</a:t>
            </a:r>
          </a:p>
          <a:p>
            <a:pPr lvl="2" eaLnBrk="1" hangingPunct="1">
              <a:lnSpc>
                <a:spcPct val="90000"/>
              </a:lnSpc>
              <a:buClr>
                <a:schemeClr val="tx2"/>
              </a:buClr>
              <a:defRPr/>
            </a:pPr>
            <a:r>
              <a:rPr lang="en-US" altLang="en-US" sz="1400" dirty="0" smtClean="0"/>
              <a:t>Team Leads were from Argonne, Brookhaven (Collider), Fermi, Oak Ridge (SNS), DOE</a:t>
            </a:r>
          </a:p>
          <a:p>
            <a:pPr lvl="2" eaLnBrk="1" hangingPunct="1">
              <a:lnSpc>
                <a:spcPct val="90000"/>
              </a:lnSpc>
              <a:buClr>
                <a:schemeClr val="tx2"/>
              </a:buClr>
              <a:defRPr/>
            </a:pPr>
            <a:r>
              <a:rPr lang="en-US" altLang="en-US" sz="1400" dirty="0" smtClean="0"/>
              <a:t>Team Leads organized their sections, worked with their writing teams</a:t>
            </a:r>
          </a:p>
          <a:p>
            <a:pPr lvl="2" eaLnBrk="1" hangingPunct="1">
              <a:lnSpc>
                <a:spcPct val="90000"/>
              </a:lnSpc>
              <a:buClr>
                <a:schemeClr val="tx2"/>
              </a:buClr>
              <a:defRPr/>
            </a:pPr>
            <a:r>
              <a:rPr lang="en-US" altLang="en-US" sz="1400" dirty="0" smtClean="0"/>
              <a:t>Approximately fifty subject matter experts contributed 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defRPr/>
            </a:pPr>
            <a:r>
              <a:rPr lang="en-US" altLang="en-US" sz="2000" b="1" dirty="0" smtClean="0"/>
              <a:t>Principles Used in Writing</a:t>
            </a:r>
          </a:p>
          <a:p>
            <a:pPr lvl="1" eaLnBrk="1" hangingPunct="1">
              <a:lnSpc>
                <a:spcPct val="90000"/>
              </a:lnSpc>
              <a:buClr>
                <a:schemeClr val="tx2"/>
              </a:buClr>
              <a:defRPr/>
            </a:pPr>
            <a:r>
              <a:rPr lang="en-US" sz="1800" dirty="0" smtClean="0"/>
              <a:t>Guides do not contain requirements</a:t>
            </a:r>
          </a:p>
          <a:p>
            <a:pPr lvl="1" eaLnBrk="1" hangingPunct="1">
              <a:lnSpc>
                <a:spcPct val="90000"/>
              </a:lnSpc>
              <a:buClr>
                <a:schemeClr val="tx2"/>
              </a:buClr>
              <a:defRPr/>
            </a:pPr>
            <a:r>
              <a:rPr lang="en-US" sz="1800" dirty="0" smtClean="0"/>
              <a:t>No duplication</a:t>
            </a:r>
          </a:p>
          <a:p>
            <a:pPr lvl="1" eaLnBrk="1" hangingPunct="1">
              <a:lnSpc>
                <a:spcPct val="90000"/>
              </a:lnSpc>
              <a:buClr>
                <a:schemeClr val="tx2"/>
              </a:buClr>
              <a:defRPr/>
            </a:pPr>
            <a:r>
              <a:rPr lang="en-US" sz="1800" dirty="0" smtClean="0"/>
              <a:t>Use </a:t>
            </a:r>
            <a:r>
              <a:rPr lang="en-US" sz="1800" dirty="0"/>
              <a:t>existing </a:t>
            </a:r>
            <a:r>
              <a:rPr lang="en-US" sz="1800" dirty="0" smtClean="0"/>
              <a:t>guidance</a:t>
            </a:r>
          </a:p>
          <a:p>
            <a:pPr lvl="1" eaLnBrk="1" hangingPunct="1">
              <a:lnSpc>
                <a:spcPct val="90000"/>
              </a:lnSpc>
              <a:buClr>
                <a:schemeClr val="tx2"/>
              </a:buClr>
              <a:defRPr/>
            </a:pPr>
            <a:r>
              <a:rPr lang="en-US" sz="1800" dirty="0" smtClean="0"/>
              <a:t>Address comments, </a:t>
            </a:r>
            <a:r>
              <a:rPr lang="en-US" sz="1800" dirty="0"/>
              <a:t>lessons </a:t>
            </a:r>
            <a:r>
              <a:rPr lang="en-US" sz="1800" dirty="0" smtClean="0"/>
              <a:t>learned</a:t>
            </a:r>
          </a:p>
          <a:p>
            <a:pPr lvl="1" eaLnBrk="1" hangingPunct="1">
              <a:lnSpc>
                <a:spcPct val="90000"/>
              </a:lnSpc>
              <a:buClr>
                <a:schemeClr val="tx2"/>
              </a:buClr>
              <a:defRPr/>
            </a:pPr>
            <a:r>
              <a:rPr lang="en-US" sz="1800" dirty="0" smtClean="0"/>
              <a:t>Use proven </a:t>
            </a:r>
            <a:r>
              <a:rPr lang="en-US" sz="1800" dirty="0"/>
              <a:t>practices based on operational experience</a:t>
            </a:r>
          </a:p>
          <a:p>
            <a:pPr lvl="1" eaLnBrk="1" hangingPunct="1">
              <a:lnSpc>
                <a:spcPct val="90000"/>
              </a:lnSpc>
              <a:buClr>
                <a:schemeClr val="tx2"/>
              </a:buClr>
              <a:defRPr/>
            </a:pPr>
            <a:endParaRPr lang="en-US" altLang="en-US" sz="2000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172200"/>
            <a:ext cx="3810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5F38DC3-D5A9-4DB9-A9BE-B89E3CE2E8DA}" type="slidenum">
              <a:rPr lang="en-US" altLang="en-US" sz="1200" smtClean="0">
                <a:latin typeface="Times New Roman" pitchFamily="18" charset="0"/>
                <a:cs typeface="Times New Roman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2800" b="1" dirty="0" smtClean="0"/>
              <a:t>History </a:t>
            </a:r>
            <a:r>
              <a:rPr lang="en-US" altLang="en-US" sz="2800" b="1" dirty="0"/>
              <a:t>and Overview cont’d</a:t>
            </a:r>
          </a:p>
        </p:txBody>
      </p:sp>
    </p:spTree>
    <p:extLst>
      <p:ext uri="{BB962C8B-B14F-4D97-AF65-F5344CB8AC3E}">
        <p14:creationId xmlns:p14="http://schemas.microsoft.com/office/powerpoint/2010/main" val="130371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r>
              <a:rPr lang="en-US" altLang="en-US" sz="3600" b="1" dirty="0"/>
              <a:t>Current proposed changes to the Guide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6525"/>
          </a:xfrm>
        </p:spPr>
        <p:txBody>
          <a:bodyPr/>
          <a:lstStyle/>
          <a:p>
            <a:r>
              <a:rPr lang="en-US" sz="2000" b="1" dirty="0" smtClean="0"/>
              <a:t>The current Guide provides good prescriptive information on “how” to implement the requirements</a:t>
            </a:r>
          </a:p>
          <a:p>
            <a:pPr lvl="1"/>
            <a:r>
              <a:rPr lang="en-US" sz="1800" dirty="0" smtClean="0"/>
              <a:t>Separated the accelerator facility from a nuclear facility</a:t>
            </a:r>
          </a:p>
          <a:p>
            <a:pPr lvl="1"/>
            <a:r>
              <a:rPr lang="en-US" sz="1800" dirty="0" smtClean="0"/>
              <a:t>Provided details on meeting requirements</a:t>
            </a:r>
          </a:p>
          <a:p>
            <a:r>
              <a:rPr lang="en-US" sz="2000" b="1" dirty="0" smtClean="0"/>
              <a:t>The draft Guide takes the approach of providing best management practices to meeting requirements</a:t>
            </a:r>
          </a:p>
          <a:p>
            <a:pPr lvl="1"/>
            <a:r>
              <a:rPr lang="en-US" sz="1800" dirty="0" smtClean="0"/>
              <a:t>Uses lessons learned to enforce program requirements, i.e., accelerator readiness reviews and unreviewed safety issues</a:t>
            </a:r>
          </a:p>
          <a:p>
            <a:r>
              <a:rPr lang="en-US" sz="2000" b="1" dirty="0" smtClean="0"/>
              <a:t>The draft Guide was developed using and operational safety format</a:t>
            </a:r>
          </a:p>
          <a:p>
            <a:pPr lvl="1"/>
            <a:r>
              <a:rPr lang="en-US" sz="1800" dirty="0" smtClean="0"/>
              <a:t>Pre-operational, Facility Operations, Post Operations</a:t>
            </a:r>
            <a:endParaRPr lang="en-US" sz="1800" dirty="0"/>
          </a:p>
          <a:p>
            <a:r>
              <a:rPr lang="en-US" sz="2000" b="1" dirty="0" smtClean="0"/>
              <a:t>Two focus areas that were improved</a:t>
            </a:r>
            <a:r>
              <a:rPr lang="en-US" sz="1800" b="1" dirty="0" smtClean="0"/>
              <a:t>;</a:t>
            </a:r>
          </a:p>
          <a:p>
            <a:pPr lvl="1"/>
            <a:r>
              <a:rPr lang="en-US" sz="1800" dirty="0" smtClean="0"/>
              <a:t>Accelerator Readiness Reviews (ARRs)</a:t>
            </a:r>
          </a:p>
          <a:p>
            <a:pPr lvl="1"/>
            <a:r>
              <a:rPr lang="en-US" sz="1800" dirty="0" smtClean="0"/>
              <a:t>Un-reviewed Safety Issue (USI)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B260D-AD6C-4BB5-8359-61EB7BB6FE51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2124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r>
              <a:rPr lang="en-US" sz="3600" b="1" dirty="0" smtClean="0"/>
              <a:t>Overall RevCom Comments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6525"/>
          </a:xfrm>
        </p:spPr>
        <p:txBody>
          <a:bodyPr/>
          <a:lstStyle/>
          <a:p>
            <a:r>
              <a:rPr lang="en-US" sz="2000" b="1" dirty="0"/>
              <a:t>General:</a:t>
            </a:r>
            <a:r>
              <a:rPr lang="en-US" sz="2000" dirty="0"/>
              <a:t>  </a:t>
            </a:r>
          </a:p>
          <a:p>
            <a:pPr lvl="1"/>
            <a:r>
              <a:rPr lang="en-US" sz="1800" dirty="0"/>
              <a:t>Commenters requested more prescription on how to conduct work.  Especially in their subject matter area, i.e., operators, engineers, software etc…We tried to respond with examples of BMPs.  </a:t>
            </a:r>
          </a:p>
          <a:p>
            <a:pPr lvl="1"/>
            <a:r>
              <a:rPr lang="en-US" sz="1800" dirty="0"/>
              <a:t>The issue of “shall” vs “should” was addressed by consistently using “should” to avoid invoking requirements</a:t>
            </a:r>
            <a:r>
              <a:rPr lang="en-US" sz="1800" dirty="0" smtClean="0"/>
              <a:t>.* </a:t>
            </a:r>
            <a:endParaRPr lang="en-US" sz="1800" dirty="0"/>
          </a:p>
          <a:p>
            <a:r>
              <a:rPr lang="en-US" sz="2000" b="1" dirty="0"/>
              <a:t>Specific:</a:t>
            </a:r>
          </a:p>
          <a:p>
            <a:pPr lvl="1"/>
            <a:r>
              <a:rPr lang="en-US" sz="1800" dirty="0"/>
              <a:t>Radiological Postings – Section 3.5.4, seen as an implementation </a:t>
            </a:r>
            <a:r>
              <a:rPr lang="en-US" sz="1800" dirty="0" smtClean="0"/>
              <a:t>issue*</a:t>
            </a:r>
          </a:p>
          <a:p>
            <a:pPr lvl="1"/>
            <a:r>
              <a:rPr lang="en-US" sz="1800" dirty="0" smtClean="0"/>
              <a:t>LO/TO </a:t>
            </a:r>
            <a:r>
              <a:rPr lang="en-US" sz="1800" dirty="0"/>
              <a:t>- Section 3.6.4, written </a:t>
            </a:r>
            <a:r>
              <a:rPr lang="en-US" sz="1800" dirty="0" smtClean="0"/>
              <a:t>to </a:t>
            </a:r>
            <a:r>
              <a:rPr lang="en-US" sz="1800" dirty="0"/>
              <a:t>allow </a:t>
            </a:r>
            <a:r>
              <a:rPr lang="en-US" sz="1800" dirty="0" smtClean="0"/>
              <a:t>flexibility at the site level*</a:t>
            </a:r>
            <a:endParaRPr lang="en-US" sz="1800" dirty="0"/>
          </a:p>
          <a:p>
            <a:pPr lvl="1"/>
            <a:r>
              <a:rPr lang="en-US" sz="1800" dirty="0"/>
              <a:t>USI - revised to remove the concept of prevention, needed clarity</a:t>
            </a:r>
          </a:p>
          <a:p>
            <a:pPr lvl="1"/>
            <a:r>
              <a:rPr lang="en-US" sz="1800" dirty="0"/>
              <a:t>ARR – operational experience and expectations</a:t>
            </a:r>
          </a:p>
          <a:p>
            <a:endParaRPr lang="en-US" dirty="0" smtClean="0"/>
          </a:p>
          <a:p>
            <a:endParaRPr lang="en-US" dirty="0"/>
          </a:p>
          <a:p>
            <a:pPr marL="0" lvl="1" indent="0">
              <a:buClr>
                <a:schemeClr val="accent1"/>
              </a:buClr>
              <a:buSzPct val="65000"/>
              <a:buNone/>
            </a:pPr>
            <a:r>
              <a:rPr lang="en-US" sz="1800" dirty="0" smtClean="0"/>
              <a:t>*(</a:t>
            </a:r>
            <a:r>
              <a:rPr lang="en-US" sz="1800" dirty="0"/>
              <a:t>Issue with DOE/DRB)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B260D-AD6C-4BB5-8359-61EB7BB6FE51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1300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Where Are We Today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r>
              <a:rPr lang="en-US" sz="2000" b="1" dirty="0"/>
              <a:t>General:</a:t>
            </a:r>
            <a:r>
              <a:rPr lang="en-US" sz="2000" dirty="0"/>
              <a:t>  </a:t>
            </a:r>
          </a:p>
          <a:p>
            <a:pPr lvl="1"/>
            <a:r>
              <a:rPr lang="en-US" sz="1800" dirty="0" smtClean="0"/>
              <a:t>Our initial DRB meeting was on 3/6/14</a:t>
            </a:r>
          </a:p>
          <a:p>
            <a:pPr lvl="2"/>
            <a:r>
              <a:rPr lang="en-US" sz="1600" dirty="0" smtClean="0"/>
              <a:t>We have been to the DRB twice  </a:t>
            </a:r>
          </a:p>
          <a:p>
            <a:pPr lvl="1"/>
            <a:r>
              <a:rPr lang="en-US" sz="1800" dirty="0" smtClean="0"/>
              <a:t>SC as the OPI is still working with HSS/AU on comments related to Section 3.6.4, Hazardous Energy Control</a:t>
            </a:r>
          </a:p>
          <a:p>
            <a:pPr lvl="2"/>
            <a:r>
              <a:rPr lang="en-US" sz="1600" dirty="0" smtClean="0"/>
              <a:t>Working on clarifying the last few issues.</a:t>
            </a:r>
            <a:endParaRPr lang="en-US" sz="1600" dirty="0"/>
          </a:p>
          <a:p>
            <a:pPr lvl="1"/>
            <a:r>
              <a:rPr lang="en-US" sz="1800" dirty="0" smtClean="0"/>
              <a:t>We have addressed the issues related to “</a:t>
            </a:r>
            <a:r>
              <a:rPr lang="en-US" sz="1800" dirty="0"/>
              <a:t>shall” vs “should</a:t>
            </a:r>
            <a:r>
              <a:rPr lang="en-US" sz="1800" dirty="0" smtClean="0"/>
              <a:t>”</a:t>
            </a:r>
            <a:endParaRPr lang="en-US" sz="1800" dirty="0"/>
          </a:p>
          <a:p>
            <a:r>
              <a:rPr lang="en-US" sz="2000" b="1" dirty="0" smtClean="0"/>
              <a:t>Expectation</a:t>
            </a:r>
            <a:r>
              <a:rPr lang="en-US" sz="2000" dirty="0" smtClean="0"/>
              <a:t>:</a:t>
            </a:r>
          </a:p>
          <a:p>
            <a:pPr lvl="1"/>
            <a:r>
              <a:rPr lang="en-US" sz="1800" dirty="0" smtClean="0"/>
              <a:t>Wanted an approved Guide by the time we got to this workshop</a:t>
            </a:r>
            <a:r>
              <a:rPr lang="en-US" sz="1600" dirty="0" smtClean="0"/>
              <a:t>.</a:t>
            </a:r>
          </a:p>
          <a:p>
            <a:pPr lvl="1"/>
            <a:r>
              <a:rPr lang="en-US" sz="1800" dirty="0" smtClean="0"/>
              <a:t>We have done an excellent job in collaborating together</a:t>
            </a:r>
          </a:p>
          <a:p>
            <a:pPr lvl="1"/>
            <a:r>
              <a:rPr lang="en-US" sz="1800" dirty="0" smtClean="0"/>
              <a:t>Our community seems to be better prepared at working any issues</a:t>
            </a:r>
          </a:p>
          <a:p>
            <a:r>
              <a:rPr lang="en-US" sz="2000" b="1" dirty="0" smtClean="0"/>
              <a:t>Accelerator Safety Regulatory Framework</a:t>
            </a:r>
          </a:p>
          <a:p>
            <a:pPr lvl="1"/>
            <a:r>
              <a:rPr lang="en-US" sz="1600" dirty="0" smtClean="0"/>
              <a:t>DOE O 420.2C</a:t>
            </a:r>
          </a:p>
          <a:p>
            <a:pPr lvl="1"/>
            <a:r>
              <a:rPr lang="en-US" sz="1600" dirty="0" smtClean="0"/>
              <a:t>DOE G 420.2-1A</a:t>
            </a:r>
          </a:p>
          <a:p>
            <a:pPr lvl="1"/>
            <a:r>
              <a:rPr lang="en-US" sz="1600" dirty="0" smtClean="0"/>
              <a:t>Technical Standard – Clearance and Release of Property from Accelerators</a:t>
            </a:r>
            <a:endParaRPr lang="en-US" sz="16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DAE7737D-D1FB-4FD0-9DA4-129A26F8C894}" type="slidenum">
              <a:rPr lang="en-US" altLang="en-US" smtClean="0"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784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r>
              <a:rPr lang="en-US" sz="3600" b="1" dirty="0" smtClean="0"/>
              <a:t>Conclusion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7925"/>
          </a:xfrm>
        </p:spPr>
        <p:txBody>
          <a:bodyPr/>
          <a:lstStyle/>
          <a:p>
            <a:r>
              <a:rPr lang="en-US" dirty="0" smtClean="0"/>
              <a:t>The Accelerator Community has put a significant </a:t>
            </a:r>
            <a:r>
              <a:rPr lang="en-US" dirty="0"/>
              <a:t>effort </a:t>
            </a:r>
            <a:r>
              <a:rPr lang="en-US" dirty="0" smtClean="0"/>
              <a:t>into the; Order, draft Guide and draft Technical Standard</a:t>
            </a:r>
          </a:p>
          <a:p>
            <a:r>
              <a:rPr lang="en-US" dirty="0" smtClean="0"/>
              <a:t>Input has come from across the DOE Accelerator Community</a:t>
            </a:r>
          </a:p>
          <a:p>
            <a:r>
              <a:rPr lang="en-US" dirty="0" smtClean="0"/>
              <a:t>SC and NNSA have a considerable stake in the outcome of how we manage our facilities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B260D-AD6C-4BB5-8359-61EB7BB6FE51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179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bg2"/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bg2"/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12740</TotalTime>
  <Words>661</Words>
  <Application>Microsoft Office PowerPoint</Application>
  <PresentationFormat>On-screen Show (4:3)</PresentationFormat>
  <Paragraphs>91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Edge</vt:lpstr>
      <vt:lpstr>Accelerator Safety Workshop – 2014 Department of Energy Germantown, MD</vt:lpstr>
      <vt:lpstr>Purpose and Objective </vt:lpstr>
      <vt:lpstr>History and Overview in Developing the Guide</vt:lpstr>
      <vt:lpstr>History and Overview cont’d</vt:lpstr>
      <vt:lpstr>Current proposed changes to the Guide</vt:lpstr>
      <vt:lpstr>Overall RevCom Comments</vt:lpstr>
      <vt:lpstr>Where Are We Today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Blackistone, Judith</dc:creator>
  <cp:lastModifiedBy>davisco</cp:lastModifiedBy>
  <cp:revision>944</cp:revision>
  <cp:lastPrinted>2014-07-09T20:47:18Z</cp:lastPrinted>
  <dcterms:created xsi:type="dcterms:W3CDTF">1601-01-01T00:00:00Z</dcterms:created>
  <dcterms:modified xsi:type="dcterms:W3CDTF">2014-08-01T14:44:01Z</dcterms:modified>
</cp:coreProperties>
</file>