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585" r:id="rId2"/>
    <p:sldId id="655" r:id="rId3"/>
    <p:sldId id="628" r:id="rId4"/>
    <p:sldId id="661" r:id="rId5"/>
    <p:sldId id="666" r:id="rId6"/>
    <p:sldId id="669" r:id="rId7"/>
    <p:sldId id="667" r:id="rId8"/>
    <p:sldId id="668" r:id="rId9"/>
    <p:sldId id="660" r:id="rId10"/>
    <p:sldId id="659" r:id="rId11"/>
    <p:sldId id="671" r:id="rId12"/>
    <p:sldId id="672" r:id="rId13"/>
    <p:sldId id="662" r:id="rId14"/>
    <p:sldId id="663" r:id="rId15"/>
    <p:sldId id="670" r:id="rId16"/>
  </p:sldIdLst>
  <p:sldSz cx="9144000" cy="6858000" type="screen4x3"/>
  <p:notesSz cx="7019925" cy="9305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E1E4"/>
    <a:srgbClr val="99CCCC"/>
    <a:srgbClr val="CCFFFF"/>
    <a:srgbClr val="344134"/>
    <a:srgbClr val="6699CC"/>
    <a:srgbClr val="0013FF"/>
    <a:srgbClr val="F1FFBE"/>
    <a:srgbClr val="8700E4"/>
    <a:srgbClr val="FFF8A7"/>
    <a:srgbClr val="15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2432" autoAdjust="0"/>
    <p:restoredTop sz="94660"/>
  </p:normalViewPr>
  <p:slideViewPr>
    <p:cSldViewPr>
      <p:cViewPr>
        <p:scale>
          <a:sx n="100" d="100"/>
          <a:sy n="100" d="100"/>
        </p:scale>
        <p:origin x="-2416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175" d="100"/>
          <a:sy n="175" d="100"/>
        </p:scale>
        <p:origin x="-5232" y="-11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13.xml"/><Relationship Id="rId3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615"/>
          </a:xfrm>
          <a:prstGeom prst="rect">
            <a:avLst/>
          </a:prstGeom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2"/>
              <a:buChar char="§"/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615"/>
          </a:xfrm>
          <a:prstGeom prst="rect">
            <a:avLst/>
          </a:prstGeom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200"/>
            </a:lvl1pPr>
          </a:lstStyle>
          <a:p>
            <a:fld id="{15EA7CCD-83C7-594A-986E-BF50A6DEE3C6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2"/>
            <a:ext cx="3041968" cy="465615"/>
          </a:xfrm>
          <a:prstGeom prst="rect">
            <a:avLst/>
          </a:prstGeom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2"/>
              <a:buChar char="§"/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8722"/>
            <a:ext cx="3041968" cy="465615"/>
          </a:xfrm>
          <a:prstGeom prst="rect">
            <a:avLst/>
          </a:prstGeom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200"/>
            </a:lvl1pPr>
          </a:lstStyle>
          <a:p>
            <a:fld id="{23C71DBC-75E9-A94E-B808-49B2BC80C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3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1717" cy="4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208" y="0"/>
            <a:ext cx="3051717" cy="4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85800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66" y="4424128"/>
            <a:ext cx="5190195" cy="419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8257"/>
            <a:ext cx="3051717" cy="4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208" y="8848257"/>
            <a:ext cx="3051717" cy="4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8B8EDBD7-7F06-384C-ADD5-2EC0A18ED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3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12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11" charset="-128"/>
        <a:cs typeface="ヒラギノ角ゴ Pro W3" pitchFamily="-10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11" charset="-128"/>
        <a:cs typeface="ヒラギノ角ゴ Pro W3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11" charset="-128"/>
        <a:cs typeface="ヒラギノ角ゴ Pro W3" pitchFamily="-10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11" charset="-128"/>
        <a:cs typeface="ヒラギノ角ゴ Pro W3" pitchFamily="-10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333801" indent="-3787175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204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24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86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481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E0D6221-574A-D944-B129-FA52E75B3AE7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530225"/>
            <a:ext cx="5902325" cy="44259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2712" y="4419474"/>
            <a:ext cx="5614503" cy="42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99" tIns="46149" rIns="92299" bIns="46149"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530225"/>
            <a:ext cx="6035675" cy="452596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2712" y="4419474"/>
            <a:ext cx="5614503" cy="42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99" tIns="46149" rIns="92299" bIns="46149"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530225"/>
            <a:ext cx="6035675" cy="452596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2712" y="4419474"/>
            <a:ext cx="5614503" cy="42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99" tIns="46149" rIns="92299" bIns="46149"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EE421-4613-9F49-B2CE-B229691A2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977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3322E-55DA-FB44-B188-2CE6B6F05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5953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01638"/>
            <a:ext cx="2133600" cy="5199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01638"/>
            <a:ext cx="6248400" cy="5199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BFD0C-34A7-E343-920E-F9A8EC0D1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668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1638"/>
            <a:ext cx="83439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DEFFC-F08C-BA4A-AB85-E4AB8D234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86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3439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B841-9159-DD4E-97A8-F852D0CE0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71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9052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43450" y="1219200"/>
            <a:ext cx="3905250" cy="4152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47F7-31C0-E748-9669-90891F7BE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7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905250" cy="4152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3450" y="1219200"/>
            <a:ext cx="390525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0E48F-7845-9B49-BD7E-E7C2DF0F08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204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E71FE-9C82-204F-B7E1-D0C62F2C4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425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JVP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411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2400">
              <a:solidFill>
                <a:srgbClr val="000000"/>
              </a:solidFill>
              <a:ea typeface="ヒラギノ角ゴ Pro W3" pitchFamily="1" charset="-128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1219200" y="6443663"/>
            <a:ext cx="7445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>
              <a:solidFill>
                <a:srgbClr val="000000"/>
              </a:solidFill>
              <a:ea typeface="ヒラギノ角ゴ Pro W3" charset="-128"/>
              <a:cs typeface="+mn-cs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7988" y="6454775"/>
            <a:ext cx="533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6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800">
                <a:solidFill>
                  <a:srgbClr val="FFFFFF"/>
                </a:solidFill>
              </a:rPr>
              <a:t>Operated by Los Alamos National Security, LLC for DOE/NNSA</a:t>
            </a:r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Picture 13" descr="logow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9938"/>
            <a:ext cx="13716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5334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ea typeface="ヒラギノ角ゴ Pro W3" pitchFamily="1" charset="-128"/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457200" y="6443663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>
              <a:solidFill>
                <a:srgbClr val="000000"/>
              </a:solidFill>
              <a:ea typeface="ヒラギノ角ゴ Pro W3" charset="-128"/>
              <a:cs typeface="+mn-cs"/>
            </a:endParaRPr>
          </a:p>
        </p:txBody>
      </p:sp>
      <p:pic>
        <p:nvPicPr>
          <p:cNvPr id="9" name="Picture 9" descr="nnsa_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77000"/>
            <a:ext cx="8651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670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56D1E-8BB2-8B44-9949-39E36DAA2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350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127FB-D29E-0044-9EA5-9F5770537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319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12F6E-D953-C941-BC44-2119D0E64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39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8563D-1C90-A343-B7D1-B4301BBCC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053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DD255-3BED-304B-867E-651B22656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908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7D85E-BC3B-3D4C-B966-422D9CF18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4526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EA9E-BB34-3D48-8A75-DBBAB7B18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138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BA5A8-ADDD-524A-A751-86A9DC7FF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254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96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799138"/>
            <a:ext cx="1430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0" name="Line 14"/>
          <p:cNvSpPr>
            <a:spLocks noChangeShapeType="1"/>
          </p:cNvSpPr>
          <p:nvPr userDrawn="1"/>
        </p:nvSpPr>
        <p:spPr bwMode="auto">
          <a:xfrm>
            <a:off x="15462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671" name="Line 15"/>
          <p:cNvSpPr>
            <a:spLocks noChangeShapeType="1"/>
          </p:cNvSpPr>
          <p:nvPr userDrawn="1"/>
        </p:nvSpPr>
        <p:spPr bwMode="auto">
          <a:xfrm>
            <a:off x="7683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674" name="Text Box 18"/>
          <p:cNvSpPr txBox="1">
            <a:spLocks noChangeArrowheads="1"/>
          </p:cNvSpPr>
          <p:nvPr userDrawn="1"/>
        </p:nvSpPr>
        <p:spPr bwMode="auto">
          <a:xfrm>
            <a:off x="714374" y="6491288"/>
            <a:ext cx="5686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>
            <a:spAutoFit/>
          </a:bodyPr>
          <a:lstStyle/>
          <a:p>
            <a:pPr algn="l" eaLnBrk="0" hangingPunct="0"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ヒラギノ角ゴ Pro W3" pitchFamily="34" charset="-128"/>
                <a:cs typeface="ヒラギノ角ゴ Pro W3" pitchFamily="34" charset="-128"/>
              </a:rPr>
              <a:t>Operated by Los Alamos National Security, LLC for the U.S. Department of Energy’s 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 pitchFamily="34" charset="-128"/>
                <a:cs typeface="ヒラギノ角ゴ Pro W3" pitchFamily="34" charset="-128"/>
              </a:rPr>
              <a:t>NNSA        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 pitchFamily="34" charset="-128"/>
                <a:cs typeface="ヒラギノ角ゴ Pro W3" pitchFamily="34" charset="-128"/>
              </a:rPr>
              <a:t>LA-UR-14-25839</a:t>
            </a:r>
            <a:endParaRPr lang="en-US" sz="1000" dirty="0">
              <a:solidFill>
                <a:srgbClr val="000000"/>
              </a:solidFill>
              <a:latin typeface="Arial" pitchFamily="34" charset="0"/>
              <a:ea typeface="ヒラギノ角ゴ Pro W3" pitchFamily="34" charset="-128"/>
              <a:cs typeface="ヒラギノ角ゴ Pro W3" pitchFamily="34" charset="-128"/>
            </a:endParaRPr>
          </a:p>
        </p:txBody>
      </p:sp>
      <p:sp>
        <p:nvSpPr>
          <p:cNvPr id="11280" name="Rectangle 17"/>
          <p:cNvSpPr>
            <a:spLocks noChangeArrowheads="1"/>
          </p:cNvSpPr>
          <p:nvPr userDrawn="1"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endParaRPr lang="en-US" sz="800" i="1">
              <a:ea typeface="ヒラギノ角ゴ Pro W3" pitchFamily="1" charset="-128"/>
              <a:cs typeface="+mn-cs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1"/>
            </a:lvl1pPr>
          </a:lstStyle>
          <a:p>
            <a:fld id="{0BAF55BF-0FFC-9D4D-87C9-EBBB880A9D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211638" y="6232525"/>
            <a:ext cx="1122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 b="1" dirty="0"/>
              <a:t>UNCLASSIFIED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ヒラギノ角ゴ Pro W3" pitchFamily="112" charset="-128"/>
          <a:cs typeface="ヒラギノ角ゴ Pro W3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ヒラギノ角ゴ Pro W3" pitchFamily="112" charset="-128"/>
          <a:cs typeface="ヒラギノ角ゴ Pro W3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ヒラギノ角ゴ Pro W3" pitchFamily="112" charset="-128"/>
          <a:cs typeface="ヒラギノ角ゴ Pro W3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ヒラギノ角ゴ Pro W3" pitchFamily="112" charset="-128"/>
          <a:cs typeface="ヒラギノ角ゴ Pro W3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ヒラギノ角ゴ Pro W3" pitchFamily="112" charset="-128"/>
          <a:cs typeface="ヒラギノ角ゴ Pro W3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charset="0"/>
        <a:buChar char="n"/>
        <a:defRPr sz="2200" b="1">
          <a:solidFill>
            <a:schemeClr val="tx1"/>
          </a:solidFill>
          <a:latin typeface="+mn-lt"/>
          <a:ea typeface="ヒラギノ角ゴ Pro W3" pitchFamily="112" charset="-128"/>
          <a:cs typeface="ヒラギノ角ゴ Pro W3" pitchFamily="-106" charset="-128"/>
        </a:defRPr>
      </a:lvl1pPr>
      <a:lvl2pPr marL="6286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06" charset="-128"/>
        </a:defRPr>
      </a:lvl2pPr>
      <a:lvl3pPr marL="1082675" indent="-24288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06" charset="-128"/>
        </a:defRPr>
      </a:lvl3pPr>
      <a:lvl4pPr marL="1484313" indent="-179388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06" charset="-128"/>
        </a:defRPr>
      </a:lvl4pPr>
      <a:lvl5pPr marL="20748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4038600"/>
            <a:ext cx="8229600" cy="9906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>
                <a:solidFill>
                  <a:srgbClr val="00B0F0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>
                <a:solidFill>
                  <a:srgbClr val="00B0F0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>
              <a:solidFill>
                <a:srgbClr val="00B0F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2819400"/>
            <a:ext cx="822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Implementation of DOE Order 420.2c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at the Los Alamos Neutron Science Center  (LANSCE) and 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t</a:t>
            </a:r>
            <a:r>
              <a:rPr lang="en-US" b="1" dirty="0" smtClean="0">
                <a:solidFill>
                  <a:srgbClr val="FFFFFF"/>
                </a:solidFill>
              </a:rPr>
              <a:t>he Dual Axis Radiographic H</a:t>
            </a:r>
            <a:r>
              <a:rPr lang="en-US" b="1" dirty="0">
                <a:solidFill>
                  <a:srgbClr val="FFFFFF"/>
                </a:solidFill>
              </a:rPr>
              <a:t>y</a:t>
            </a:r>
            <a:r>
              <a:rPr lang="en-US" b="1" dirty="0" smtClean="0">
                <a:solidFill>
                  <a:srgbClr val="FFFFFF"/>
                </a:solidFill>
              </a:rPr>
              <a:t>dro Test Facility (DARHT)</a:t>
            </a:r>
          </a:p>
          <a:p>
            <a:endParaRPr lang="en-US" sz="1800" b="1" dirty="0" smtClean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Kurt Schoenberg</a:t>
            </a:r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Deputy Associate </a:t>
            </a:r>
            <a:r>
              <a:rPr lang="en-US" sz="1800" b="1" dirty="0">
                <a:solidFill>
                  <a:srgbClr val="FFFFFF"/>
                </a:solidFill>
              </a:rPr>
              <a:t>Director </a:t>
            </a:r>
          </a:p>
          <a:p>
            <a:r>
              <a:rPr lang="en-US" sz="1800" b="1" dirty="0" smtClean="0">
                <a:solidFill>
                  <a:srgbClr val="FFFFFF"/>
                </a:solidFill>
              </a:rPr>
              <a:t>Experimental Physical Sciences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Keith </a:t>
            </a:r>
            <a:r>
              <a:rPr lang="en-US" sz="1800" b="1" dirty="0" err="1" smtClean="0">
                <a:solidFill>
                  <a:srgbClr val="FFFFFF"/>
                </a:solidFill>
              </a:rPr>
              <a:t>Ealy</a:t>
            </a:r>
            <a:endParaRPr lang="en-US" sz="1800" b="1" dirty="0" smtClean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Accelerator Safety Analyst</a:t>
            </a:r>
          </a:p>
          <a:p>
            <a:r>
              <a:rPr lang="en-US" sz="1800" b="1" dirty="0" smtClean="0">
                <a:solidFill>
                  <a:srgbClr val="FFFFFF"/>
                </a:solidFill>
              </a:rPr>
              <a:t>August </a:t>
            </a:r>
            <a:r>
              <a:rPr lang="en-US" sz="1800" b="1" dirty="0" smtClean="0">
                <a:solidFill>
                  <a:srgbClr val="FFFFFF"/>
                </a:solidFill>
              </a:rPr>
              <a:t>6, 2014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88067" y="6477000"/>
            <a:ext cx="11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LA-UR-</a:t>
            </a:r>
            <a:r>
              <a:rPr lang="en-US" sz="1000" dirty="0" smtClean="0">
                <a:solidFill>
                  <a:schemeClr val="bg1"/>
                </a:solidFill>
              </a:rPr>
              <a:t>14-25839</a:t>
            </a:r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038600" y="6477000"/>
            <a:ext cx="1122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ea typeface="ヒラギノ角ゴ Pro W3" pitchFamily="1" charset="-128"/>
                <a:cs typeface="+mn-cs"/>
              </a:rPr>
              <a:t>UNCLASSIFIED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038600" y="76200"/>
            <a:ext cx="1122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1">
                <a:ea typeface="ヒラギノ角ゴ Pro W3" pitchFamily="1" charset="-128"/>
                <a:cs typeface="+mn-cs"/>
              </a:rPr>
              <a:t>UNCLASSIFIED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74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0090"/>
                </a:solidFill>
              </a:rPr>
              <a:t>LANSCE USID Form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4184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I</a:t>
            </a:r>
            <a:r>
              <a:rPr lang="en-US" sz="1400" b="1" dirty="0"/>
              <a:t>.    Title of USID:</a:t>
            </a:r>
            <a:endParaRPr lang="en-US" sz="1400" dirty="0"/>
          </a:p>
          <a:p>
            <a:pPr algn="l"/>
            <a:r>
              <a:rPr lang="en-US" sz="1400" dirty="0" smtClean="0"/>
              <a:t>USID </a:t>
            </a:r>
            <a:r>
              <a:rPr lang="en-US" sz="1400" dirty="0"/>
              <a:t>for (mention the proposed activity or discovered condition) …</a:t>
            </a:r>
          </a:p>
          <a:p>
            <a:pPr algn="l"/>
            <a:r>
              <a:rPr lang="en-US" sz="1400" b="1" dirty="0"/>
              <a:t>II.   Description of Proposed Activity (or discovered condition) (use attachments if necessary):</a:t>
            </a:r>
            <a:endParaRPr lang="en-US" sz="1400" dirty="0"/>
          </a:p>
          <a:p>
            <a:pPr algn="l"/>
            <a:r>
              <a:rPr lang="en-US" sz="1400" b="1" dirty="0" smtClean="0"/>
              <a:t>III</a:t>
            </a:r>
            <a:r>
              <a:rPr lang="en-US" sz="1400" b="1" dirty="0"/>
              <a:t>.  Does the proposed activity or discovered condition affect information presented in the SB, e.g., regarding equipment, administrative  controls, or safety analyses.         [  ] Yes          [  ] </a:t>
            </a:r>
            <a:r>
              <a:rPr lang="en-US" sz="1400" b="1" dirty="0" smtClean="0"/>
              <a:t>No</a:t>
            </a:r>
            <a:r>
              <a:rPr lang="en-US" sz="1400" dirty="0"/>
              <a:t> </a:t>
            </a:r>
          </a:p>
          <a:p>
            <a:pPr algn="l"/>
            <a:r>
              <a:rPr lang="en-US" sz="1400" dirty="0"/>
              <a:t>If ”Yes”, specify the applicable SB Document and relevant sections</a:t>
            </a:r>
            <a:r>
              <a:rPr lang="en-US" sz="1400" dirty="0" smtClean="0"/>
              <a:t>.</a:t>
            </a:r>
            <a:endParaRPr lang="en-US" sz="1400" dirty="0"/>
          </a:p>
          <a:p>
            <a:pPr algn="l"/>
            <a:r>
              <a:rPr lang="en-US" sz="1400" b="1" dirty="0"/>
              <a:t>IV. Does the proposed activity or discovered condition require an amendment to the control set (e.g., ASE, OSRs)?          [  ] Yes              [  ] </a:t>
            </a:r>
            <a:r>
              <a:rPr lang="en-US" sz="1400" b="1" dirty="0" smtClean="0"/>
              <a:t>No</a:t>
            </a:r>
            <a:endParaRPr lang="en-US" sz="1400" dirty="0"/>
          </a:p>
          <a:p>
            <a:pPr algn="l"/>
            <a:r>
              <a:rPr lang="en-US" sz="1400" dirty="0"/>
              <a:t>If “No” proceed to </a:t>
            </a:r>
            <a:r>
              <a:rPr lang="en-US" sz="1400" b="1" dirty="0"/>
              <a:t>Step V.</a:t>
            </a:r>
            <a:endParaRPr lang="en-US" sz="1400" dirty="0"/>
          </a:p>
          <a:p>
            <a:pPr algn="l"/>
            <a:r>
              <a:rPr lang="en-US" sz="1400" dirty="0"/>
              <a:t> </a:t>
            </a:r>
            <a:r>
              <a:rPr lang="en-US" sz="1400" dirty="0" smtClean="0"/>
              <a:t>If </a:t>
            </a:r>
            <a:r>
              <a:rPr lang="en-US" sz="1400" dirty="0"/>
              <a:t>”Yes”, then the USID process is not applicable. A modification to the control set and  DOE/NNSA approval are required. List the affected control set elements:</a:t>
            </a:r>
          </a:p>
          <a:p>
            <a:pPr algn="l"/>
            <a:r>
              <a:rPr lang="en-US" sz="1400" dirty="0"/>
              <a:t> </a:t>
            </a:r>
            <a:r>
              <a:rPr lang="en-US" sz="1400" b="1" dirty="0" smtClean="0"/>
              <a:t>V</a:t>
            </a:r>
            <a:r>
              <a:rPr lang="en-US" sz="1400" b="1" dirty="0"/>
              <a:t>.  Does the issue involve any element of the control set or supporting the control set?    [  ] Yes         [  ] </a:t>
            </a:r>
            <a:r>
              <a:rPr lang="en-US" sz="1400" b="1" dirty="0" smtClean="0"/>
              <a:t>No</a:t>
            </a:r>
            <a:endParaRPr lang="en-US" sz="1400" dirty="0"/>
          </a:p>
          <a:p>
            <a:pPr algn="l"/>
            <a:r>
              <a:rPr lang="en-US" sz="1400" dirty="0"/>
              <a:t>If “No” proceed to </a:t>
            </a:r>
            <a:r>
              <a:rPr lang="en-US" sz="1400" b="1" dirty="0"/>
              <a:t>Approval Signatures</a:t>
            </a:r>
            <a:r>
              <a:rPr lang="en-US" sz="1400" b="1" dirty="0" smtClean="0"/>
              <a:t>.</a:t>
            </a:r>
            <a:endParaRPr lang="en-US" sz="1400" dirty="0"/>
          </a:p>
          <a:p>
            <a:pPr algn="l"/>
            <a:r>
              <a:rPr lang="en-US" sz="1400" dirty="0"/>
              <a:t>If “Yes”, then continue with next question</a:t>
            </a:r>
            <a:r>
              <a:rPr lang="en-US" sz="1400" dirty="0" smtClean="0"/>
              <a:t>.</a:t>
            </a:r>
            <a:endParaRPr lang="en-US" sz="1400" dirty="0"/>
          </a:p>
          <a:p>
            <a:pPr algn="l"/>
            <a:r>
              <a:rPr lang="en-US" sz="1400" b="1" dirty="0"/>
              <a:t>Is the proposed change completely enveloped by a previous USID?         [  ] Yes   [  ] </a:t>
            </a:r>
            <a:r>
              <a:rPr lang="en-US" sz="1400" b="1" dirty="0" smtClean="0"/>
              <a:t>No</a:t>
            </a:r>
            <a:endParaRPr lang="en-US" sz="1400" dirty="0"/>
          </a:p>
          <a:p>
            <a:pPr algn="l"/>
            <a:r>
              <a:rPr lang="en-US" sz="1400" dirty="0"/>
              <a:t>If “Yes”, then USID is not required. Go to </a:t>
            </a:r>
            <a:r>
              <a:rPr lang="en-US" sz="1400" b="1" dirty="0"/>
              <a:t>Approval Signatures</a:t>
            </a:r>
            <a:r>
              <a:rPr lang="en-US" sz="1400" dirty="0"/>
              <a:t>.</a:t>
            </a:r>
          </a:p>
          <a:p>
            <a:pPr algn="l"/>
            <a:r>
              <a:rPr lang="en-US" sz="1400" dirty="0"/>
              <a:t>If “No”, then continue to </a:t>
            </a:r>
            <a:r>
              <a:rPr lang="en-US" sz="1400" b="1" dirty="0"/>
              <a:t>Step VI </a:t>
            </a:r>
            <a:r>
              <a:rPr lang="en-US" sz="1400" dirty="0"/>
              <a:t>and answer all six questions.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9144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9757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6D1E-8BB2-8B44-9949-39E36DAA20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838200"/>
            <a:ext cx="7762461" cy="551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1028700" algn="l"/>
                <a:tab pos="16002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1.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significantly increase the probability of occurrence of an accident previously evaluated in the SB?	[  ] Yes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[</a:t>
            </a:r>
            <a:r>
              <a:rPr lang="en-US" sz="1400" b="1" dirty="0" smtClean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No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		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)</a:t>
            </a: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1028700" algn="l"/>
                <a:tab pos="16002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2.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significantly increase the consequences of an accident previously evaluated in the SB? 	[  ] Yes	[</a:t>
            </a:r>
            <a:r>
              <a:rPr lang="en-US" sz="1400" b="1" dirty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No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		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necessary)</a:t>
            </a: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tabLst>
                <a:tab pos="228600" algn="dec"/>
                <a:tab pos="342900" algn="l"/>
                <a:tab pos="3429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</a:p>
          <a:p>
            <a:pPr marL="34290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337566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3.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significantly increase the probability of occurrence of a malfunction of equipment important to safety previously evaluated in the SB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?</a:t>
            </a:r>
          </a:p>
          <a:p>
            <a:pPr marL="34290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337566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[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Yes        [</a:t>
            </a:r>
            <a:r>
              <a:rPr lang="en-US" sz="1400" b="1" dirty="0" smtClean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No</a:t>
            </a:r>
          </a:p>
          <a:p>
            <a:pPr marL="114300" marR="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buNone/>
              <a:tabLst>
                <a:tab pos="228600" algn="dec"/>
                <a:tab pos="3429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necessary)</a:t>
            </a: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3429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3429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 </a:t>
            </a: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1028700" algn="l"/>
                <a:tab pos="16002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4.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significantly increase the consequences of a malfunction of equipment important to safety previously evaluated in the SB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? [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Yes   [</a:t>
            </a:r>
            <a:r>
              <a:rPr lang="en-US" sz="1400" b="1" dirty="0" smtClean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No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		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necessary)</a:t>
            </a:r>
          </a:p>
          <a:p>
            <a:pPr marL="342900" marR="0" indent="0" algn="l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tabLst>
                <a:tab pos="228600" algn="dec"/>
                <a:tab pos="342900" algn="l"/>
                <a:tab pos="4572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 </a:t>
            </a:r>
          </a:p>
          <a:p>
            <a:pPr marL="34290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3543300" algn="l"/>
                <a:tab pos="43434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5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create the possibility of a different type of accident than any previously evaluated in the SB that would have potentially significant safety consequences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?     [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Yes   [</a:t>
            </a:r>
            <a:r>
              <a:rPr lang="en-US" sz="1400" b="1" dirty="0" smtClean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No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		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)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 </a:t>
            </a:r>
          </a:p>
          <a:p>
            <a:pPr marL="34290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2400300" algn="l"/>
                <a:tab pos="3657600" algn="l"/>
                <a:tab pos="42291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6.  Could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the change create the possibility of a different type of malfunction of equipment important to safety than any previously evaluated in the SB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?</a:t>
            </a:r>
          </a:p>
          <a:p>
            <a:pPr marL="34290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228600" algn="dec"/>
                <a:tab pos="342900" algn="l"/>
                <a:tab pos="228600" algn="dec"/>
                <a:tab pos="342900" algn="l"/>
                <a:tab pos="2400300" algn="l"/>
                <a:tab pos="3657600" algn="l"/>
                <a:tab pos="4229100" algn="l"/>
              </a:tabLst>
            </a:pPr>
            <a:r>
              <a:rPr lang="en-US" sz="1400" b="1" dirty="0">
                <a:latin typeface="Arial"/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  [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</a:t>
            </a: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Yes  [</a:t>
            </a:r>
            <a:r>
              <a:rPr lang="en-US" sz="1400" b="1" dirty="0" smtClean="0">
                <a:latin typeface="Arial"/>
                <a:ea typeface="Times New Roman"/>
                <a:cs typeface="Times New Roman"/>
                <a:sym typeface="Wingdings"/>
              </a:rPr>
              <a:t> 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] No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3429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  <a:tab pos="34290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Justification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(use attachment if necessary)</a:t>
            </a:r>
          </a:p>
          <a:p>
            <a:pPr marL="342900" marR="0" indent="0" algn="l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tabLst>
                <a:tab pos="228600" algn="dec"/>
                <a:tab pos="342900" algn="l"/>
                <a:tab pos="4572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  </a:t>
            </a:r>
          </a:p>
          <a:p>
            <a:pPr marL="182880" marR="0" indent="-18288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1400" b="1" dirty="0" smtClean="0">
                <a:latin typeface="Arial"/>
                <a:ea typeface="Times New Roman"/>
                <a:cs typeface="Times New Roman"/>
              </a:rPr>
              <a:t>VII.USI </a:t>
            </a:r>
            <a:r>
              <a:rPr lang="en-US" sz="1400" b="1" dirty="0">
                <a:latin typeface="Arial"/>
                <a:ea typeface="Times New Roman"/>
                <a:cs typeface="Times New Roman"/>
              </a:rPr>
              <a:t>Determination: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 A USI is determined to exist if the answer to any of the 6 questions above (Section V) is “Yes.” If the answer to all 6 questions is “No”, then no USI exists.</a:t>
            </a:r>
            <a:endParaRPr lang="en-US" sz="1400" b="1" dirty="0">
              <a:latin typeface="Arial"/>
              <a:ea typeface="Times New Roman"/>
              <a:cs typeface="Times New Roman"/>
            </a:endParaRPr>
          </a:p>
          <a:p>
            <a:pPr marL="5715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457200" algn="dec"/>
                <a:tab pos="5715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a. Does 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the proposed activity (or discovered condition) constitute a USI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?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571500" marR="0" indent="-228600" algn="l">
              <a:lnSpc>
                <a:spcPts val="1100"/>
              </a:lnSpc>
              <a:spcBef>
                <a:spcPts val="200"/>
              </a:spcBef>
              <a:spcAft>
                <a:spcPts val="0"/>
              </a:spcAft>
              <a:tabLst>
                <a:tab pos="457200" algn="dec"/>
                <a:tab pos="571500" algn="l"/>
              </a:tabLst>
            </a:pP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	___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Yes—DOE/NNSA or other approval authority approval is required before 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                                                                     	implementing.</a:t>
            </a:r>
            <a:endParaRPr lang="en-US" sz="1400" dirty="0">
              <a:latin typeface="Arial"/>
              <a:ea typeface="Times New Roman"/>
              <a:cs typeface="Times New Roman"/>
            </a:endParaRPr>
          </a:p>
          <a:p>
            <a:pPr marL="571500" marR="0" indent="-228600" algn="l">
              <a:lnSpc>
                <a:spcPts val="1100"/>
              </a:lnSpc>
              <a:spcBef>
                <a:spcPts val="300"/>
              </a:spcBef>
              <a:spcAft>
                <a:spcPts val="0"/>
              </a:spcAft>
              <a:tabLst>
                <a:tab pos="457200" algn="dec"/>
                <a:tab pos="571500" algn="l"/>
              </a:tabLst>
            </a:pPr>
            <a:r>
              <a:rPr lang="en-US" sz="1400" dirty="0" smtClean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	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___No—Proposed 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activity may be implemented with appropriate </a:t>
            </a:r>
            <a:r>
              <a:rPr lang="en-US" sz="1400" dirty="0" smtClean="0">
                <a:latin typeface="Arial"/>
                <a:ea typeface="Times New Roman"/>
                <a:cs typeface="Times New Roman"/>
              </a:rPr>
              <a:t>internal</a:t>
            </a:r>
          </a:p>
          <a:p>
            <a:pPr marL="571500" marR="0" indent="-22860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457200" algn="dec"/>
                <a:tab pos="571500" algn="l"/>
              </a:tabLst>
            </a:pPr>
            <a:r>
              <a:rPr lang="en-US" sz="1400" dirty="0" smtClean="0">
                <a:latin typeface="Arial"/>
                <a:ea typeface="Times New Roman"/>
                <a:cs typeface="Times New Roman"/>
              </a:rPr>
              <a:t>           review</a:t>
            </a:r>
            <a:r>
              <a:rPr lang="en-US" sz="1400" dirty="0">
                <a:latin typeface="Arial"/>
                <a:ea typeface="Times New Roman"/>
                <a:cs typeface="Times New Roman"/>
              </a:rPr>
              <a:t>.</a:t>
            </a:r>
            <a:endParaRPr lang="en-US" sz="14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674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0090"/>
                </a:solidFill>
              </a:rPr>
              <a:t>LANSCE USID Evaluation Criteria 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00" y="7620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19149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71126"/>
            <a:ext cx="5334000" cy="554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674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0090"/>
                </a:solidFill>
              </a:rPr>
              <a:t>LANSCE USID Approval Process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7620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722155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</a:rPr>
              <a:t>DARHT Safety Assessment Document (SAD) is compliant with DOE O 420.2c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33400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DARHT SAD: 1 Volume – 7 Chapters; 10 Appendices; and 1 Attachment</a:t>
            </a: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39672"/>
              </p:ext>
            </p:extLst>
          </p:nvPr>
        </p:nvGraphicFramePr>
        <p:xfrm>
          <a:off x="609600" y="1752600"/>
          <a:ext cx="7848601" cy="382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1"/>
                <a:gridCol w="6781800"/>
              </a:tblGrid>
              <a:tr h="436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Chapter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r>
                        <a:rPr lang="en-US" sz="1600" baseline="0" dirty="0" smtClean="0"/>
                        <a:t> and 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Introduction</a:t>
                      </a:r>
                      <a:r>
                        <a:rPr lang="en-US" sz="1200" baseline="0" dirty="0" smtClean="0"/>
                        <a:t> (Presents the mission and summarizes the remaining chapters.)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Summary</a:t>
                      </a:r>
                      <a:r>
                        <a:rPr lang="en-US" sz="1600" baseline="0" dirty="0" smtClean="0"/>
                        <a:t> and Conclusions</a:t>
                      </a:r>
                      <a:r>
                        <a:rPr lang="en-US" sz="1200" baseline="0" dirty="0" smtClean="0"/>
                        <a:t> (Provides an over of the results and conclusions.)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Site, Facility, and Operations Description</a:t>
                      </a:r>
                      <a:r>
                        <a:rPr lang="en-US" sz="1200" baseline="0" dirty="0" smtClean="0"/>
                        <a:t> (Adjoined to the a HE firing site; Electron beam is not continuously generated: 4 Modes of operation; coordinate ops with firing site.)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Safety</a:t>
                      </a:r>
                      <a:r>
                        <a:rPr lang="en-US" sz="1600" baseline="0" dirty="0" smtClean="0"/>
                        <a:t> Analysis </a:t>
                      </a:r>
                      <a:r>
                        <a:rPr lang="en-US" sz="1200" baseline="0" dirty="0" smtClean="0"/>
                        <a:t>(Summary of the analysis is in the appendices but presents the controls to prevent / mitigate the accidents.)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Accelerator Safety</a:t>
                      </a:r>
                      <a:r>
                        <a:rPr lang="en-US" sz="1600" baseline="0" dirty="0" smtClean="0"/>
                        <a:t> Envelope</a:t>
                      </a:r>
                      <a:r>
                        <a:rPr lang="en-US" sz="1200" baseline="0" dirty="0" smtClean="0"/>
                        <a:t> (Provides an overview of the controls and explicitly includes the controls in </a:t>
                      </a:r>
                      <a:r>
                        <a:rPr lang="en-US" sz="1200" baseline="0" dirty="0" err="1" smtClean="0"/>
                        <a:t>Chp</a:t>
                      </a:r>
                      <a:r>
                        <a:rPr lang="en-US" sz="1200" baseline="0" dirty="0" smtClean="0"/>
                        <a:t>. 4.)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Quality Assurance</a:t>
                      </a:r>
                      <a:r>
                        <a:rPr lang="en-US" sz="1200" dirty="0" smtClean="0"/>
                        <a:t>  (Provides a summary of the quality assurance plan.)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Decontamination and Decommissioning </a:t>
                      </a:r>
                      <a:r>
                        <a:rPr lang="en-US" sz="1200" dirty="0" smtClean="0"/>
                        <a:t>(Not</a:t>
                      </a:r>
                      <a:r>
                        <a:rPr lang="en-US" sz="1200" baseline="0" dirty="0" smtClean="0"/>
                        <a:t> near end of life – little information provided.)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381000" y="10668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64198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</a:rPr>
              <a:t>DARHT Work Control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343400"/>
          </a:xfrm>
        </p:spPr>
        <p:txBody>
          <a:bodyPr/>
          <a:lstStyle/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Plan of the Day coordinates work activities and requires DARHT Operations Manager approval to be on the POD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Activities have approved work control documents that specifies the activities, hazards, and controls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All activities, including procedural changes, are evaluating using the USID screening process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Screening process identifies activities and types of procedural changes that can be screened out (i.e., no potential impact to the SAD)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Screens are independently reviewed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SzPct val="81000"/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USIDs are performed as necessary on items to evaluate potential impacts on the DARHT SAD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en-US" sz="1800" b="1" dirty="0" smtClean="0">
              <a:solidFill>
                <a:srgbClr val="000000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10668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1262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6D1E-8BB2-8B44-9949-39E36DAA20C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</a:rPr>
              <a:t>CONCLUSIONS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1000" y="9144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62000" y="1066800"/>
            <a:ext cx="75886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Los Alamos has successfully implemented DOE O420.2c to operate its two largest accelerator facilities DARHT and LANSCE</a:t>
            </a:r>
          </a:p>
          <a:p>
            <a:pPr marL="342900" indent="-342900" algn="l">
              <a:buFont typeface="Arial"/>
              <a:buChar char="•"/>
            </a:pPr>
            <a:endParaRPr lang="en-US" sz="800" b="1" dirty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The flexibility of 420.2c allows the SAD and ASE at each facility to be customized to best align with specific facility operations and scope of research.</a:t>
            </a:r>
          </a:p>
          <a:p>
            <a:pPr marL="342900" indent="-342900" algn="l">
              <a:buFont typeface="Arial"/>
              <a:buChar char="•"/>
            </a:pPr>
            <a:endParaRPr lang="en-US" sz="800" b="1" dirty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Plan of the day</a:t>
            </a:r>
            <a:r>
              <a:rPr lang="en-US" b="1" dirty="0"/>
              <a:t> </a:t>
            </a:r>
            <a:r>
              <a:rPr lang="en-US" b="1" dirty="0" smtClean="0"/>
              <a:t>and  Plan of the week meetings are an integral part of facility work control.</a:t>
            </a:r>
          </a:p>
          <a:p>
            <a:pPr marL="342900" indent="-342900" algn="l">
              <a:buFont typeface="Arial"/>
              <a:buChar char="•"/>
            </a:pPr>
            <a:endParaRPr lang="en-US" b="1" dirty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The USID process is built into work authorization,  be it maintenance, construction, or research.</a:t>
            </a:r>
          </a:p>
          <a:p>
            <a:pPr marL="342900" indent="-342900" algn="l">
              <a:buFont typeface="Arial"/>
              <a:buChar char="•"/>
            </a:pPr>
            <a:endParaRPr lang="en-US" b="1" dirty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O 420.2c will form the operational basis for the future MaRIE facility at Los Alamos</a:t>
            </a:r>
          </a:p>
          <a:p>
            <a:pPr marL="342900" indent="-342900" algn="l">
              <a:buFont typeface="Arial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9052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838200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At Los Alamos,  LANSCE and DARHT are two principal accelerator-based facilities that operate under DOE Order 420.2c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563D-1C90-A343-B7D1-B4301BBCC96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14" descr="DIR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304800" y="1371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02440\AppData\Local\Microsoft\Windows\Temporary Internet Files\Content.Outlook\E4953PTI\darht overhead photo (3).jpg"/>
          <p:cNvPicPr>
            <a:picLocks noChangeAspect="1" noChangeArrowheads="1"/>
          </p:cNvPicPr>
          <p:nvPr/>
        </p:nvPicPr>
        <p:blipFill>
          <a:blip r:embed="rId3"/>
          <a:srcRect t="32338" b="12935"/>
          <a:stretch>
            <a:fillRect/>
          </a:stretch>
        </p:blipFill>
        <p:spPr bwMode="auto">
          <a:xfrm>
            <a:off x="3429000" y="3200400"/>
            <a:ext cx="487388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5052" y="1828800"/>
            <a:ext cx="12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LANSCE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28363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800 MeV proton LINAC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2521" y="327660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5486400"/>
            <a:ext cx="4648200" cy="61555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2 linear-induction electron beam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accelerators with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an included angle of 90</a:t>
            </a:r>
            <a:r>
              <a:rPr lang="en-US" sz="1400" b="1" baseline="300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o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" y="990600"/>
            <a:ext cx="7620000" cy="762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909637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20280" b="16451"/>
          <a:stretch>
            <a:fillRect/>
          </a:stretch>
        </p:blipFill>
        <p:spPr bwMode="auto">
          <a:xfrm>
            <a:off x="889000" y="1343025"/>
            <a:ext cx="46307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/>
          <p:cNvSpPr>
            <a:spLocks noChangeShapeType="1"/>
          </p:cNvSpPr>
          <p:nvPr/>
        </p:nvSpPr>
        <p:spPr bwMode="auto">
          <a:xfrm flipH="1" flipV="1">
            <a:off x="1370013" y="4495800"/>
            <a:ext cx="4787900" cy="701675"/>
          </a:xfrm>
          <a:prstGeom prst="line">
            <a:avLst/>
          </a:prstGeom>
          <a:noFill/>
          <a:ln w="69850">
            <a:solidFill>
              <a:srgbClr val="8700E4">
                <a:alpha val="83920"/>
              </a:srgb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H="1">
            <a:off x="4495799" y="1371600"/>
            <a:ext cx="1493837" cy="762000"/>
          </a:xfrm>
          <a:prstGeom prst="line">
            <a:avLst/>
          </a:prstGeom>
          <a:noFill/>
          <a:ln w="69850">
            <a:solidFill>
              <a:srgbClr val="8700E4">
                <a:alpha val="83920"/>
              </a:srgb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 flipV="1">
            <a:off x="4352925" y="2533650"/>
            <a:ext cx="1804988" cy="219075"/>
          </a:xfrm>
          <a:prstGeom prst="line">
            <a:avLst/>
          </a:prstGeom>
          <a:noFill/>
          <a:ln w="69850">
            <a:solidFill>
              <a:srgbClr val="8700E4">
                <a:alpha val="83920"/>
              </a:srgb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1300162" y="1828799"/>
            <a:ext cx="4872037" cy="2743200"/>
          </a:xfrm>
          <a:prstGeom prst="line">
            <a:avLst/>
          </a:prstGeom>
          <a:noFill/>
          <a:ln w="69850">
            <a:solidFill>
              <a:srgbClr val="8700E4">
                <a:alpha val="83920"/>
              </a:srgb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2" name="Text Box 8"/>
          <p:cNvSpPr txBox="1">
            <a:spLocks noChangeArrowheads="1"/>
          </p:cNvSpPr>
          <p:nvPr/>
        </p:nvSpPr>
        <p:spPr bwMode="auto">
          <a:xfrm>
            <a:off x="6019800" y="990600"/>
            <a:ext cx="2989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indent="-1143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600" b="1" dirty="0">
                <a:latin typeface="Arial" charset="0"/>
              </a:rPr>
              <a:t>Lujan </a:t>
            </a:r>
            <a:r>
              <a:rPr lang="en-US" sz="1600" b="1" dirty="0" smtClean="0">
                <a:latin typeface="Arial" charset="0"/>
              </a:rPr>
              <a:t>– Moderated Target</a:t>
            </a:r>
            <a:endParaRPr lang="en-US" sz="1600" dirty="0">
              <a:solidFill>
                <a:srgbClr val="2E05CC"/>
              </a:solidFill>
              <a:latin typeface="Arial" charset="0"/>
            </a:endParaRPr>
          </a:p>
          <a:p>
            <a:pPr lvl="1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Materials, bio-science, and nuclear physics</a:t>
            </a:r>
          </a:p>
          <a:p>
            <a:pPr lvl="1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National security research</a:t>
            </a:r>
          </a:p>
          <a:p>
            <a:pPr lvl="1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National user facility</a:t>
            </a:r>
            <a:endParaRPr lang="en-US" sz="1600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5867400" y="2209800"/>
            <a:ext cx="3352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l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600" b="1" dirty="0" smtClean="0">
                <a:latin typeface="Arial" charset="0"/>
              </a:rPr>
              <a:t>WNR – Un-moderated Targets</a:t>
            </a:r>
            <a:endParaRPr lang="en-US" sz="1600" b="1" dirty="0">
              <a:latin typeface="Arial" charset="0"/>
            </a:endParaRP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National security research</a:t>
            </a: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Nuclear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 physics </a:t>
            </a:r>
            <a:endParaRPr lang="en-US" sz="1400" dirty="0">
              <a:solidFill>
                <a:srgbClr val="2D2D8A"/>
              </a:solidFill>
              <a:latin typeface="Arial" charset="0"/>
            </a:endParaRP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Neutron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 irradiation</a:t>
            </a:r>
            <a:endParaRPr lang="en-US" sz="1400" b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019800" y="4038600"/>
            <a:ext cx="2971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l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600" b="1" dirty="0">
                <a:latin typeface="Arial" charset="0"/>
              </a:rPr>
              <a:t>Proton Radiography</a:t>
            </a:r>
            <a:endParaRPr lang="en-US" sz="1600" dirty="0">
              <a:solidFill>
                <a:srgbClr val="2E05CC"/>
              </a:solidFill>
              <a:latin typeface="Arial" charset="0"/>
            </a:endParaRP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National security research</a:t>
            </a: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Dynamic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 materials science</a:t>
            </a: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Hydrodynamics</a:t>
            </a:r>
            <a:endParaRPr lang="en-US" sz="1400" b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6002338" y="5026025"/>
            <a:ext cx="29956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l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600" b="1" dirty="0">
                <a:latin typeface="Arial" charset="0"/>
              </a:rPr>
              <a:t>Isotope Production Facility</a:t>
            </a:r>
            <a:endParaRPr lang="en-US" sz="1600" dirty="0">
              <a:solidFill>
                <a:srgbClr val="2E05CC"/>
              </a:solidFill>
              <a:latin typeface="Arial" charset="0"/>
            </a:endParaRPr>
          </a:p>
          <a:p>
            <a:pPr lvl="1" indent="-165100" algn="l" eaLnBrk="1" hangingPunct="1">
              <a:buFont typeface="Times" charset="0"/>
              <a:buChar char="–"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Medical radioisotopes</a:t>
            </a:r>
            <a:endParaRPr lang="en-US" sz="1400" i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884238" y="5735638"/>
            <a:ext cx="8259762" cy="304800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52D"/>
                </a:solidFill>
                <a:latin typeface="Arial" charset="0"/>
                <a:ea typeface="ＭＳ Ｐゴシック" pitchFamily="2" charset="-128"/>
                <a:cs typeface="+mn-cs"/>
              </a:rPr>
              <a:t> </a:t>
            </a:r>
            <a:r>
              <a:rPr lang="en-US" sz="1400" dirty="0">
                <a:solidFill>
                  <a:srgbClr val="FFF52D"/>
                </a:solidFill>
                <a:latin typeface="Arial" charset="0"/>
                <a:ea typeface="ＭＳ Ｐゴシック" pitchFamily="2" charset="-128"/>
                <a:cs typeface="+mn-cs"/>
              </a:rPr>
              <a:t>24/7, highly flexible beam delivery, simultaneous to multiple experiments </a:t>
            </a:r>
          </a:p>
        </p:txBody>
      </p:sp>
      <p:sp>
        <p:nvSpPr>
          <p:cNvPr id="2151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LANSCE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facilities provide unique capabilities for DOE and NNSA programs and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US research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communities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rot="16200000">
            <a:off x="-3162300" y="3162300"/>
            <a:ext cx="6858000" cy="533400"/>
          </a:xfrm>
          <a:prstGeom prst="rect">
            <a:avLst/>
          </a:prstGeom>
          <a:solidFill>
            <a:srgbClr val="870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LANSCE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8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019800" y="3200400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285750" algn="l">
              <a:buFont typeface="Wingdings" charset="2"/>
              <a:buChar char="§"/>
            </a:pPr>
            <a:r>
              <a:rPr lang="en-US" sz="1600" b="1" dirty="0" smtClean="0">
                <a:latin typeface="Arial" charset="0"/>
              </a:rPr>
              <a:t>Ultra Cold neutrons </a:t>
            </a:r>
          </a:p>
          <a:p>
            <a:pPr lvl="1" indent="-114300" algn="l" eaLnBrk="1" hangingPunct="1">
              <a:buFont typeface="Times" charset="0"/>
              <a:buChar char="–"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Fundamental Nuclear physics </a:t>
            </a:r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1600200" y="1600199"/>
            <a:ext cx="4395788" cy="1895475"/>
          </a:xfrm>
          <a:prstGeom prst="line">
            <a:avLst/>
          </a:prstGeom>
          <a:noFill/>
          <a:ln w="69850">
            <a:solidFill>
              <a:srgbClr val="8700E4">
                <a:alpha val="83920"/>
              </a:srgb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563D-1C90-A343-B7D1-B4301BBCC9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8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914400"/>
          </a:xfrm>
        </p:spPr>
        <p:txBody>
          <a:bodyPr/>
          <a:lstStyle/>
          <a:p>
            <a:pPr lvl="2"/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</a:rPr>
              <a:t>DARHT </a:t>
            </a:r>
            <a:r>
              <a:rPr lang="en-US" sz="2000" dirty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  <a:t>rovides </a:t>
            </a:r>
            <a:r>
              <a:rPr lang="en-US" sz="2000" dirty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  <a:t>high-resolution radiographic capability to perform hydrodynamic tests and dynamic experiments in support of </a:t>
            </a:r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  <a:t>stockpile </a:t>
            </a:r>
            <a:r>
              <a:rPr lang="en-US" sz="2000" dirty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  <a:t>stewardship. </a:t>
            </a:r>
            <a:br>
              <a:rPr lang="en-US" sz="2000" dirty="0">
                <a:solidFill>
                  <a:srgbClr val="000090"/>
                </a:solidFill>
                <a:ea typeface="ＭＳ Ｐゴシック" pitchFamily="34" charset="-128"/>
                <a:cs typeface="Times New Roman" pitchFamily="18" charset="0"/>
              </a:rPr>
            </a:br>
            <a:endParaRPr lang="en-US" sz="2000" dirty="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285750" lvl="2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2000"/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The DARHT facility houses 2 linear-induction electron beam accelerator machines with an included angle of 90</a:t>
            </a:r>
            <a:r>
              <a:rPr lang="en-US" b="1" baseline="300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, which produce intense electron beams that are converted to x-ray pulses.  </a:t>
            </a:r>
          </a:p>
          <a:p>
            <a:pPr marL="285750" lvl="2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2000"/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The x-ray pulses are delivered to the R-312 firing site to radiograph high density materials during very short durations (e.g., 10 to 100 nanoseconds). </a:t>
            </a:r>
          </a:p>
          <a:p>
            <a:pPr marL="285750" lvl="2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2000"/>
              <a:buFont typeface="Arial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102440\AppData\Local\Microsoft\Windows\Temporary Internet Files\Content.Outlook\E4953PTI\darht overhead photo (3).jpg"/>
          <p:cNvPicPr>
            <a:picLocks noChangeAspect="1" noChangeArrowheads="1"/>
          </p:cNvPicPr>
          <p:nvPr/>
        </p:nvPicPr>
        <p:blipFill>
          <a:blip r:embed="rId3"/>
          <a:srcRect t="32338" b="12935"/>
          <a:stretch>
            <a:fillRect/>
          </a:stretch>
        </p:blipFill>
        <p:spPr bwMode="auto">
          <a:xfrm>
            <a:off x="533400" y="2743200"/>
            <a:ext cx="4346852" cy="33528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>
            <a:off x="381000" y="11430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DARH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46385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9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95400"/>
            <a:ext cx="83820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4459C"/>
              </a:buClr>
              <a:buSzPct val="110000"/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Font typeface="Times" pitchFamily="1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Font typeface="Times" pitchFamily="1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Font typeface="Times" pitchFamily="1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Font typeface="Times" pitchFamily="1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9112" lvl="2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Tx/>
              <a:buFont typeface="Arial"/>
              <a:buChar char="•"/>
              <a:defRPr/>
            </a:pP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Work control procedures derive principally from O420.2c (SAD/ASE) and the 5-step Integrated safety Management (ISM) process that defines </a:t>
            </a:r>
            <a:r>
              <a:rPr lang="en-US" sz="1800" b="1" kern="0" dirty="0">
                <a:latin typeface="+mj-lt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Work, identifies Hazards</a:t>
            </a:r>
            <a:r>
              <a:rPr lang="en-US" sz="1800" b="1" kern="0" dirty="0">
                <a:latin typeface="+mj-lt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implements Controls, </a:t>
            </a:r>
            <a:r>
              <a:rPr lang="en-US" sz="1800" b="1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Performs Work safely, and Provides Feedback for Improvement.</a:t>
            </a: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800" b="1" kern="0" dirty="0">
                <a:ea typeface="ＭＳ Ｐゴシック" pitchFamily="34" charset="-128"/>
                <a:cs typeface="Times New Roman" pitchFamily="18" charset="0"/>
              </a:rPr>
              <a:t>Plan of the Day </a:t>
            </a:r>
            <a:r>
              <a:rPr lang="en-US" sz="1800" b="1" kern="0" dirty="0" smtClean="0">
                <a:ea typeface="ＭＳ Ｐゴシック" pitchFamily="34" charset="-128"/>
                <a:cs typeface="Times New Roman" pitchFamily="18" charset="0"/>
              </a:rPr>
              <a:t>(POD) coordinates </a:t>
            </a:r>
            <a:r>
              <a:rPr lang="en-US" sz="1800" b="1" kern="0" dirty="0">
                <a:ea typeface="ＭＳ Ｐゴシック" pitchFamily="34" charset="-128"/>
                <a:cs typeface="Times New Roman" pitchFamily="18" charset="0"/>
              </a:rPr>
              <a:t>work activities </a:t>
            </a:r>
            <a:endParaRPr lang="en-US" sz="1800" b="1" kern="0" dirty="0" smtClean="0">
              <a:ea typeface="ＭＳ Ｐゴシック" pitchFamily="34" charset="-128"/>
              <a:cs typeface="Times New Roman" pitchFamily="18" charset="0"/>
            </a:endParaRPr>
          </a:p>
          <a:p>
            <a:pPr marL="519112" lvl="2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All proposed </a:t>
            </a: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new activities</a:t>
            </a: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, including hardware and procedural changes, are evaluated using the USID screening process against the SAD/ASE.</a:t>
            </a:r>
          </a:p>
          <a:p>
            <a:pPr marL="519112" lvl="2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Tx/>
              <a:buFont typeface="Arial"/>
              <a:buChar char="•"/>
              <a:defRPr/>
            </a:pP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USID process identifies activities and types of procedural changes that can be screened out (i.e., no potential impact to the SAD)</a:t>
            </a:r>
          </a:p>
          <a:p>
            <a:pPr marL="519112" lvl="2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Tx/>
              <a:buFont typeface="Arial"/>
              <a:buChar char="•"/>
              <a:defRPr/>
            </a:pPr>
            <a:r>
              <a:rPr lang="en-US" sz="1800" b="1" kern="0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Screens are independently reviewed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Times" charset="0"/>
              <a:buNone/>
              <a:defRPr/>
            </a:pPr>
            <a:endParaRPr lang="en-US" sz="2000" b="1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Times" charset="0"/>
              <a:buNone/>
              <a:defRPr/>
            </a:pPr>
            <a:endParaRPr lang="en-US" sz="2000" b="1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Times" charset="0"/>
              <a:buNone/>
              <a:defRPr/>
            </a:pPr>
            <a:endParaRPr lang="en-US" sz="2000" b="1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Times" charset="0"/>
              <a:buNone/>
              <a:defRPr/>
            </a:pPr>
            <a:endParaRPr lang="en-US" sz="1800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Tx/>
              <a:buFontTx/>
              <a:buNone/>
              <a:defRPr/>
            </a:pPr>
            <a:endParaRPr lang="en-US" sz="1600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Tx/>
              <a:buFontTx/>
              <a:buNone/>
              <a:defRPr/>
            </a:pPr>
            <a:endParaRPr lang="en-US" sz="1600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Tx/>
              <a:buFontTx/>
              <a:buNone/>
              <a:defRPr/>
            </a:pPr>
            <a:endParaRPr lang="en-US" sz="1600" kern="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ヒラギノ角ゴ Pro W3" pitchFamily="112" charset="-128"/>
                <a:cs typeface="ヒラギノ角ゴ Pro W3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112" charset="-128"/>
                <a:cs typeface="ヒラギノ角ゴ Pro W3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112" charset="-128"/>
                <a:cs typeface="ヒラギノ角ゴ Pro W3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112" charset="-128"/>
                <a:cs typeface="ヒラギノ角ゴ Pro W3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112" charset="-128"/>
                <a:cs typeface="ヒラギノ角ゴ Pro W3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itchFamily="34" charset="0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ea typeface="ＭＳ Ｐゴシック" pitchFamily="34" charset="-128"/>
              </a:rPr>
              <a:t>LANSCE Work Control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11430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82300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Example:  USID process in Experimental Safety Reviews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4800" y="8382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EXP REV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14400"/>
            <a:ext cx="2868459" cy="4114800"/>
          </a:xfrm>
          <a:prstGeom prst="rect">
            <a:avLst/>
          </a:prstGeom>
          <a:ln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pic 3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5791200" cy="52577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124200" y="2514600"/>
            <a:ext cx="685800" cy="5334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 bwMode="auto">
          <a:xfrm>
            <a:off x="3810000" y="2781300"/>
            <a:ext cx="609600" cy="3810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3237586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2450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LANSCE SAD/ASE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8382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609600" y="914400"/>
            <a:ext cx="822960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implemented for all LANSCE specific activities in the early 2000s. Expanded </a:t>
            </a:r>
            <a:r>
              <a:rPr lang="en-US" sz="1600" b="1" dirty="0"/>
              <a:t>to cover all of TA-53 </a:t>
            </a:r>
            <a:r>
              <a:rPr lang="en-US" sz="1600" b="1" dirty="0" smtClean="0"/>
              <a:t>(geographic)  in </a:t>
            </a:r>
            <a:r>
              <a:rPr lang="en-US" sz="1600" b="1" dirty="0"/>
              <a:t>the most recent revision (4)</a:t>
            </a:r>
            <a:r>
              <a:rPr lang="en-US" sz="1600" b="1" dirty="0" smtClean="0"/>
              <a:t>.</a:t>
            </a:r>
          </a:p>
          <a:p>
            <a:pPr algn="l"/>
            <a:endParaRPr lang="en-US" sz="1600" b="1" dirty="0"/>
          </a:p>
          <a:p>
            <a:pPr marL="285750" indent="-285750" algn="l">
              <a:buFont typeface="Arial"/>
              <a:buChar char="•"/>
            </a:pPr>
            <a:r>
              <a:rPr lang="en-US" sz="1600" b="1" dirty="0" smtClean="0"/>
              <a:t>Dedicated </a:t>
            </a:r>
            <a:r>
              <a:rPr lang="en-US" sz="1600" b="1" dirty="0"/>
              <a:t>SAD volumes for each major area - 8 </a:t>
            </a:r>
            <a:r>
              <a:rPr lang="en-US" sz="1600" b="1" dirty="0" smtClean="0"/>
              <a:t>overall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LINAC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/>
              <a:t>I</a:t>
            </a:r>
            <a:r>
              <a:rPr lang="en-US" sz="1600" b="1" dirty="0" smtClean="0"/>
              <a:t>sotope Production (IPF)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Proton Radiography (Area C)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Ultra Cold Neutrons (Area B)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High Power beam delivery hall (Area A)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WNR</a:t>
            </a:r>
            <a:r>
              <a:rPr lang="en-US" sz="1600" b="1" dirty="0"/>
              <a:t>(</a:t>
            </a:r>
            <a:r>
              <a:rPr lang="en-US" sz="1600" b="1" dirty="0" smtClean="0"/>
              <a:t>Targets 2 and 4</a:t>
            </a:r>
            <a:r>
              <a:rPr lang="en-US" sz="1600" b="1" dirty="0"/>
              <a:t>), </a:t>
            </a:r>
            <a:endParaRPr lang="en-US" sz="1600" b="1" dirty="0" smtClean="0"/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Lujan</a:t>
            </a:r>
            <a:r>
              <a:rPr lang="en-US" sz="1600" b="1" dirty="0"/>
              <a:t>(</a:t>
            </a:r>
            <a:r>
              <a:rPr lang="en-US" sz="1600" b="1" dirty="0" smtClean="0"/>
              <a:t>Target </a:t>
            </a:r>
            <a:r>
              <a:rPr lang="en-US" sz="1600" b="1" dirty="0"/>
              <a:t>1L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/>
              <a:t>Balance of </a:t>
            </a:r>
            <a:r>
              <a:rPr lang="en-US" sz="1600" b="1" dirty="0" smtClean="0"/>
              <a:t>Plant</a:t>
            </a:r>
          </a:p>
          <a:p>
            <a:pPr lvl="1" algn="l"/>
            <a:endParaRPr lang="en-US" sz="1600" b="1" dirty="0"/>
          </a:p>
          <a:p>
            <a:pPr marL="285750" indent="-285750" algn="l">
              <a:buFont typeface="Arial"/>
              <a:buChar char="•"/>
            </a:pPr>
            <a:r>
              <a:rPr lang="en-US" sz="1600" b="1" dirty="0" smtClean="0"/>
              <a:t>Single </a:t>
            </a:r>
            <a:r>
              <a:rPr lang="en-US" sz="1600" b="1" dirty="0"/>
              <a:t>ASE volume documents controls - credited engineering </a:t>
            </a:r>
            <a:r>
              <a:rPr lang="en-US" sz="1600" b="1" dirty="0" smtClean="0"/>
              <a:t>controls </a:t>
            </a:r>
            <a:r>
              <a:rPr lang="hu-HU" sz="1600" b="1" dirty="0" smtClean="0"/>
              <a:t>(</a:t>
            </a:r>
            <a:r>
              <a:rPr lang="hu-HU" sz="1600" b="1" dirty="0"/>
              <a:t>CECs),</a:t>
            </a:r>
          </a:p>
          <a:p>
            <a:pPr algn="l"/>
            <a:r>
              <a:rPr lang="en-US" sz="1600" b="1" dirty="0"/>
              <a:t>   credited administrative controls (CACs), and Safety </a:t>
            </a:r>
            <a:r>
              <a:rPr lang="en-US" sz="1600" b="1" dirty="0" smtClean="0"/>
              <a:t>Management Programs </a:t>
            </a:r>
            <a:r>
              <a:rPr lang="en-US" sz="1600" b="1" dirty="0"/>
              <a:t>(SMPs</a:t>
            </a:r>
            <a:r>
              <a:rPr lang="en-US" sz="1600" b="1" dirty="0" smtClean="0"/>
              <a:t>)</a:t>
            </a:r>
          </a:p>
          <a:p>
            <a:pPr algn="l"/>
            <a:endParaRPr lang="en-US" sz="800" b="1" dirty="0"/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Major </a:t>
            </a:r>
            <a:r>
              <a:rPr lang="en-US" sz="1600" b="1" dirty="0"/>
              <a:t>active CECs:  PACS/EPACS access control system;  Lujan mercury</a:t>
            </a:r>
          </a:p>
          <a:p>
            <a:pPr lvl="1" algn="l"/>
            <a:r>
              <a:rPr lang="en-US" sz="1600" b="1" dirty="0"/>
              <a:t>shutter fire protection.</a:t>
            </a:r>
          </a:p>
          <a:p>
            <a:pPr marL="742950" lvl="1" indent="-285750" algn="l">
              <a:buFont typeface="Wingdings" charset="2"/>
              <a:buChar char="Ø"/>
            </a:pPr>
            <a:r>
              <a:rPr lang="en-US" sz="1600" b="1" dirty="0" smtClean="0"/>
              <a:t>Major </a:t>
            </a:r>
            <a:r>
              <a:rPr lang="en-US" sz="1600" b="1" dirty="0"/>
              <a:t>passive CEC:  radiation </a:t>
            </a:r>
            <a:r>
              <a:rPr lang="en-US" sz="1600" b="1" dirty="0" smtClean="0"/>
              <a:t>shielding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67729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Wingdings" charset="2"/>
              <a:buChar char="Ø"/>
            </a:pPr>
            <a:r>
              <a:rPr lang="en-US" sz="1600" b="1" dirty="0"/>
              <a:t>Shielding design and configuration managed under a TA-53 Shielding policy which is credited as an </a:t>
            </a:r>
            <a:r>
              <a:rPr lang="en-US" sz="1600" b="1" dirty="0" smtClean="0"/>
              <a:t>SMP.</a:t>
            </a:r>
          </a:p>
          <a:p>
            <a:pPr marL="342900" lvl="1" indent="-342900" algn="l">
              <a:buFont typeface="Wingdings" charset="2"/>
              <a:buChar char="Ø"/>
            </a:pPr>
            <a:endParaRPr lang="en-US" sz="1600" b="1" dirty="0" smtClean="0"/>
          </a:p>
          <a:p>
            <a:pPr marL="342900" indent="-342900" algn="l">
              <a:buFont typeface="Wingdings" charset="2"/>
              <a:buChar char="Ø"/>
            </a:pPr>
            <a:r>
              <a:rPr lang="en-US" sz="1600" b="1" dirty="0" smtClean="0"/>
              <a:t>Beam </a:t>
            </a:r>
            <a:r>
              <a:rPr lang="en-US" sz="1600" b="1" dirty="0"/>
              <a:t>target radioactive inventory control (Lujan/1L, IPF, UCN, WNR</a:t>
            </a:r>
            <a:r>
              <a:rPr lang="en-US" sz="1600" b="1" dirty="0" smtClean="0"/>
              <a:t>) managed under </a:t>
            </a:r>
            <a:r>
              <a:rPr lang="en-US" sz="1600" b="1" dirty="0"/>
              <a:t>  a TA-53 Target Inventory Control Policy, which is  credited as an SMP</a:t>
            </a:r>
            <a:r>
              <a:rPr lang="en-US" sz="1600" b="1" dirty="0" smtClean="0"/>
              <a:t>.</a:t>
            </a:r>
          </a:p>
          <a:p>
            <a:pPr marL="342900" indent="-342900" algn="l">
              <a:buFont typeface="Wingdings" charset="2"/>
              <a:buChar char="Ø"/>
            </a:pPr>
            <a:endParaRPr lang="en-US" sz="1600" b="1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b="1" dirty="0" smtClean="0"/>
              <a:t>Other </a:t>
            </a:r>
            <a:r>
              <a:rPr lang="en-US" sz="1600" b="1" dirty="0"/>
              <a:t>credited SMPs are LANL programs:  Radiation Protection, </a:t>
            </a:r>
            <a:r>
              <a:rPr lang="en-US" sz="1600" b="1" dirty="0" smtClean="0"/>
              <a:t>High Explosives</a:t>
            </a:r>
            <a:r>
              <a:rPr lang="en-US" sz="1600" b="1" dirty="0"/>
              <a:t>, Radioactive </a:t>
            </a:r>
            <a:r>
              <a:rPr lang="en-US" sz="1600" b="1" dirty="0" smtClean="0"/>
              <a:t>Sources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b="1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b="1" dirty="0" smtClean="0"/>
              <a:t>Linac </a:t>
            </a:r>
            <a:r>
              <a:rPr lang="en-US" sz="1600" b="1" dirty="0"/>
              <a:t>CACs embodied in an extensive Accelerator Operations Manual (AOM</a:t>
            </a:r>
            <a:r>
              <a:rPr lang="en-US" sz="1600" b="1" dirty="0" smtClean="0"/>
              <a:t>)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b="1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b="1" dirty="0" smtClean="0"/>
              <a:t>Experimental </a:t>
            </a:r>
            <a:r>
              <a:rPr lang="en-US" sz="1600" b="1" dirty="0"/>
              <a:t>Area CACs  implemented via local procedures and/or IWDs</a:t>
            </a:r>
            <a:r>
              <a:rPr lang="en-US" sz="1600" b="1" dirty="0" smtClean="0"/>
              <a:t>.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b="1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b="1" dirty="0" smtClean="0"/>
              <a:t>USID </a:t>
            </a:r>
            <a:r>
              <a:rPr lang="en-US" sz="1600" b="1" dirty="0"/>
              <a:t>process implemented via LANL </a:t>
            </a:r>
            <a:r>
              <a:rPr lang="en-US" sz="1600" b="1" dirty="0" smtClean="0"/>
              <a:t>USID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391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LANSCE SAD/ASE (continued)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8382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525289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b="1" dirty="0" smtClean="0"/>
              <a:t>LANL Procedure SBP113-3, </a:t>
            </a:r>
            <a:r>
              <a:rPr lang="en-US" sz="1800" b="1" i="1" dirty="0" smtClean="0"/>
              <a:t>Unreviewed Safety Issue Process</a:t>
            </a:r>
            <a:r>
              <a:rPr lang="en-US" sz="1800" b="1" dirty="0" smtClean="0"/>
              <a:t>, specifically addresses changes </a:t>
            </a:r>
            <a:r>
              <a:rPr lang="en-US" sz="1800" b="1" dirty="0"/>
              <a:t>at Accelerator and High Hazard nonnuclear facilities </a:t>
            </a:r>
            <a:r>
              <a:rPr lang="en-US" sz="1800" b="1" dirty="0" smtClean="0"/>
              <a:t>at LANL</a:t>
            </a:r>
            <a:r>
              <a:rPr lang="es-ES" sz="1800" b="1" dirty="0" smtClean="0"/>
              <a:t>.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0090"/>
                </a:solidFill>
              </a:rPr>
              <a:t>LANSCE USID Process is compliant with DOE Order </a:t>
            </a:r>
            <a:r>
              <a:rPr lang="en-US" b="1" dirty="0" smtClean="0">
                <a:solidFill>
                  <a:srgbClr val="000090"/>
                </a:solidFill>
              </a:rPr>
              <a:t>420.2C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and </a:t>
            </a:r>
            <a:r>
              <a:rPr lang="en-US" b="1" dirty="0">
                <a:solidFill>
                  <a:srgbClr val="000090"/>
                </a:solidFill>
              </a:rPr>
              <a:t>is </a:t>
            </a:r>
            <a:r>
              <a:rPr lang="en-US" b="1" dirty="0" smtClean="0">
                <a:solidFill>
                  <a:srgbClr val="000090"/>
                </a:solidFill>
              </a:rPr>
              <a:t>implemented </a:t>
            </a:r>
            <a:r>
              <a:rPr lang="en-US" b="1" dirty="0">
                <a:solidFill>
                  <a:srgbClr val="000090"/>
                </a:solidFill>
              </a:rPr>
              <a:t>per DOE G 420.2-</a:t>
            </a:r>
            <a:r>
              <a:rPr lang="en-US" b="1" dirty="0" smtClean="0">
                <a:solidFill>
                  <a:srgbClr val="000090"/>
                </a:solidFill>
              </a:rPr>
              <a:t>1 using a </a:t>
            </a:r>
            <a:r>
              <a:rPr lang="en-US" b="1" dirty="0">
                <a:solidFill>
                  <a:srgbClr val="000090"/>
                </a:solidFill>
              </a:rPr>
              <a:t>LANL-wide USID Procedure</a:t>
            </a:r>
          </a:p>
          <a:p>
            <a:pPr algn="l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990600"/>
            <a:ext cx="807720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USID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795860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D255-3BED-304B-867E-651B226566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18651</TotalTime>
  <Words>1032</Words>
  <Application>Microsoft Macintosh PowerPoint</Application>
  <PresentationFormat>On-screen Show (4:3)</PresentationFormat>
  <Paragraphs>188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Edge</vt:lpstr>
      <vt:lpstr>PowerPoint Presentation</vt:lpstr>
      <vt:lpstr>At Los Alamos,  LANSCE and DARHT are two principal accelerator-based facilities that operate under DOE Order 420.2c</vt:lpstr>
      <vt:lpstr>LANSCE facilities provide unique capabilities for DOE and NNSA programs and the US research communities</vt:lpstr>
      <vt:lpstr>DARHT provides high-resolution radiographic capability to perform hydrodynamic tests and dynamic experiments in support of stockpile stewardship.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DARHT Safety Assessment Document (SAD) is compliant with DOE O 420.2c</vt:lpstr>
      <vt:lpstr>DARHT Work Control</vt:lpstr>
      <vt:lpstr>CONCLUSIONS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Introduction</dc:title>
  <dc:creator>LC-LM</dc:creator>
  <cp:lastModifiedBy>Kurt Schoenberg</cp:lastModifiedBy>
  <cp:revision>1921</cp:revision>
  <cp:lastPrinted>2014-07-28T20:36:44Z</cp:lastPrinted>
  <dcterms:created xsi:type="dcterms:W3CDTF">2011-06-06T22:11:14Z</dcterms:created>
  <dcterms:modified xsi:type="dcterms:W3CDTF">2014-07-28T22:28:37Z</dcterms:modified>
</cp:coreProperties>
</file>