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  <p:sldMasterId id="2147484115" r:id="rId2"/>
  </p:sldMasterIdLst>
  <p:notesMasterIdLst>
    <p:notesMasterId r:id="rId20"/>
  </p:notesMasterIdLst>
  <p:sldIdLst>
    <p:sldId id="256" r:id="rId3"/>
    <p:sldId id="257" r:id="rId4"/>
    <p:sldId id="370" r:id="rId5"/>
    <p:sldId id="372" r:id="rId6"/>
    <p:sldId id="419" r:id="rId7"/>
    <p:sldId id="418" r:id="rId8"/>
    <p:sldId id="420" r:id="rId9"/>
    <p:sldId id="421" r:id="rId10"/>
    <p:sldId id="428" r:id="rId11"/>
    <p:sldId id="417" r:id="rId12"/>
    <p:sldId id="423" r:id="rId13"/>
    <p:sldId id="424" r:id="rId14"/>
    <p:sldId id="425" r:id="rId15"/>
    <p:sldId id="426" r:id="rId16"/>
    <p:sldId id="431" r:id="rId17"/>
    <p:sldId id="412" r:id="rId18"/>
    <p:sldId id="42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66FF66"/>
    <a:srgbClr val="00CCFF"/>
    <a:srgbClr val="9933FF"/>
    <a:srgbClr val="FF0000"/>
    <a:srgbClr val="00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97" autoAdjust="0"/>
    <p:restoredTop sz="86475" autoAdjust="0"/>
  </p:normalViewPr>
  <p:slideViewPr>
    <p:cSldViewPr snapToGrid="0">
      <p:cViewPr>
        <p:scale>
          <a:sx n="100" d="100"/>
          <a:sy n="100" d="100"/>
        </p:scale>
        <p:origin x="-2880" y="-400"/>
      </p:cViewPr>
      <p:guideLst>
        <p:guide orient="horz" pos="4176"/>
        <p:guide pos="5620"/>
      </p:guideLst>
    </p:cSldViewPr>
  </p:slideViewPr>
  <p:outlineViewPr>
    <p:cViewPr>
      <p:scale>
        <a:sx n="33" d="100"/>
        <a:sy n="33" d="100"/>
      </p:scale>
      <p:origin x="0" y="13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2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FEC847-220F-4658-8A64-DE5F15BC44D8}" type="datetimeFigureOut">
              <a:rPr lang="en-US"/>
              <a:pPr>
                <a:defRPr/>
              </a:pPr>
              <a:t>7/29/14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6D658F-A9D3-437A-953F-D5FDA2A82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8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D658F-A9D3-437A-953F-D5FDA2A82B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2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5" name="Picture 8" descr="New_DOE_Logo_Color_04280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RNL_managed b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template graphic_090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50642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1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78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55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269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64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9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87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624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12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8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43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25" y="1344613"/>
            <a:ext cx="4038600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3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125" y="1344613"/>
            <a:ext cx="8229600" cy="19208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53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 flipH="1">
            <a:off x="228600" y="6403975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D128FA1B-4C6B-4D70-89BA-0B824933AB78}" type="slidenum">
              <a:rPr lang="en-US" alt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pPr eaLnBrk="1" hangingPunct="1">
                <a:lnSpc>
                  <a:spcPct val="90000"/>
                </a:lnSpc>
              </a:pPr>
              <a:t>‹#›</a:t>
            </a:fld>
            <a:r>
              <a:rPr lang="en-US" alt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alt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sp>
        <p:nvSpPr>
          <p:cNvPr id="1029" name="Rectangle 256"/>
          <p:cNvSpPr txBox="1">
            <a:spLocks noChangeArrowheads="1"/>
          </p:cNvSpPr>
          <p:nvPr userDrawn="1"/>
        </p:nvSpPr>
        <p:spPr bwMode="auto">
          <a:xfrm>
            <a:off x="3124200" y="6469063"/>
            <a:ext cx="2895600" cy="1825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9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FMITS Mechanical Design 2 June </a:t>
            </a:r>
            <a:r>
              <a:rPr lang="en-US" sz="900" baseline="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en-US" sz="900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Content Placeholder 10" descr="ORNL emboss_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08713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–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82E9316-5B13-9349-8D2A-B7FA758270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E3B2480-DCCF-9946-9CF4-C8EDC539A4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2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 idx="4294967295"/>
          </p:nvPr>
        </p:nvSpPr>
        <p:spPr>
          <a:xfrm>
            <a:off x="258763" y="365125"/>
            <a:ext cx="4729616" cy="285078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Plenary Session Part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altLang="en-US" dirty="0"/>
              <a:t>ARR &amp; USI in ASO Guide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subTitle" idx="4294967295"/>
          </p:nvPr>
        </p:nvSpPr>
        <p:spPr>
          <a:xfrm>
            <a:off x="334963" y="2547711"/>
            <a:ext cx="4232275" cy="2788456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en-US" dirty="0" smtClean="0"/>
          </a:p>
          <a:p>
            <a:pPr marL="0" indent="0">
              <a:buFont typeface="Arial" charset="0"/>
              <a:buNone/>
            </a:pPr>
            <a:endParaRPr lang="en-US" altLang="en-US" dirty="0"/>
          </a:p>
          <a:p>
            <a:pPr marL="0" indent="0">
              <a:buFont typeface="Arial" charset="0"/>
              <a:buNone/>
            </a:pPr>
            <a:r>
              <a:rPr lang="en-US" altLang="en-US" dirty="0" smtClean="0"/>
              <a:t>Doug Paul</a:t>
            </a:r>
          </a:p>
          <a:p>
            <a:pPr marL="0" indent="0">
              <a:buFont typeface="Arial" charset="0"/>
              <a:buNone/>
            </a:pPr>
            <a:endParaRPr lang="en-US" altLang="en-US" dirty="0" smtClean="0"/>
          </a:p>
          <a:p>
            <a:pPr marL="0" indent="0">
              <a:buFont typeface="Arial" charset="0"/>
              <a:buNone/>
            </a:pPr>
            <a:endParaRPr lang="en-US" altLang="en-US" dirty="0"/>
          </a:p>
          <a:p>
            <a:pPr marL="0" indent="0">
              <a:buFont typeface="Arial" charset="0"/>
              <a:buNone/>
            </a:pPr>
            <a:r>
              <a:rPr lang="en-US" altLang="en-US" sz="2400" dirty="0" smtClean="0"/>
              <a:t>Aug 5,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383764" cy="496290"/>
          </a:xfrm>
        </p:spPr>
        <p:txBody>
          <a:bodyPr/>
          <a:lstStyle/>
          <a:p>
            <a:r>
              <a:rPr lang="en-US" dirty="0" smtClean="0"/>
              <a:t>Unreviewed Safety Issue (USI)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4431981"/>
          </a:xfrm>
        </p:spPr>
        <p:txBody>
          <a:bodyPr/>
          <a:lstStyle/>
          <a:p>
            <a:r>
              <a:rPr lang="en-US" dirty="0" smtClean="0"/>
              <a:t>The USI :</a:t>
            </a:r>
          </a:p>
          <a:p>
            <a:endParaRPr lang="en-US" dirty="0"/>
          </a:p>
          <a:p>
            <a:pPr lvl="1"/>
            <a:r>
              <a:rPr lang="en-US" dirty="0" smtClean="0"/>
              <a:t>Evaluates activities with potential to significantly impact safety.</a:t>
            </a:r>
          </a:p>
          <a:p>
            <a:pPr lvl="1"/>
            <a:r>
              <a:rPr lang="en-US" dirty="0" smtClean="0"/>
              <a:t>Ensures appropriate hazards analysis conducted</a:t>
            </a:r>
          </a:p>
          <a:p>
            <a:pPr lvl="1"/>
            <a:r>
              <a:rPr lang="en-US" dirty="0" smtClean="0"/>
              <a:t>Ensures appropriate controls to safely manage hazards</a:t>
            </a:r>
          </a:p>
          <a:p>
            <a:pPr lvl="1"/>
            <a:r>
              <a:rPr lang="en-US" dirty="0" smtClean="0"/>
              <a:t>Ensures appropriate documentation</a:t>
            </a:r>
          </a:p>
          <a:p>
            <a:pPr lvl="1"/>
            <a:r>
              <a:rPr lang="en-US" dirty="0" smtClean="0"/>
              <a:t>Ensures proper approvals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1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383764" cy="496290"/>
          </a:xfrm>
        </p:spPr>
        <p:txBody>
          <a:bodyPr/>
          <a:lstStyle/>
          <a:p>
            <a:r>
              <a:rPr lang="en-US" dirty="0" smtClean="0"/>
              <a:t>Guide Emphasis Areas on USI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3428631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/>
              <a:t>Areas of Emphasis Over the 2005 Guide</a:t>
            </a:r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USI process should be in place early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USI process is not a substitute for a Safety Analysis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USI </a:t>
            </a:r>
            <a:r>
              <a:rPr lang="en-US" dirty="0" smtClean="0"/>
              <a:t>determination that </a:t>
            </a:r>
            <a:r>
              <a:rPr lang="en-US" dirty="0"/>
              <a:t>address modification </a:t>
            </a:r>
            <a:r>
              <a:rPr lang="en-US" dirty="0" smtClean="0"/>
              <a:t>or discovered condition should include </a:t>
            </a:r>
            <a:r>
              <a:rPr lang="en-US" dirty="0"/>
              <a:t>an evaluation or </a:t>
            </a:r>
            <a:r>
              <a:rPr lang="en-US" dirty="0" smtClean="0"/>
              <a:t>screening</a:t>
            </a:r>
            <a:endParaRPr lang="en-US" dirty="0"/>
          </a:p>
          <a:p>
            <a:pPr lvl="1">
              <a:buFont typeface="Wingdings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0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383764" cy="888705"/>
          </a:xfrm>
        </p:spPr>
        <p:txBody>
          <a:bodyPr/>
          <a:lstStyle/>
          <a:p>
            <a:pPr lvl="1"/>
            <a:r>
              <a:rPr lang="en-US" dirty="0"/>
              <a:t>USI process should be in place early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4858764"/>
          </a:xfrm>
        </p:spPr>
        <p:txBody>
          <a:bodyPr/>
          <a:lstStyle/>
          <a:p>
            <a:r>
              <a:rPr lang="en-US" dirty="0" smtClean="0"/>
              <a:t>The Hazard Analysis, Contractor Assurance, SAD, ASE, and ARR processes are all critical elements of an effective accelerator program.</a:t>
            </a:r>
          </a:p>
          <a:p>
            <a:r>
              <a:rPr lang="en-US" dirty="0" smtClean="0"/>
              <a:t>These critical elements may all interface with the USI</a:t>
            </a:r>
          </a:p>
          <a:p>
            <a:endParaRPr lang="en-US" dirty="0"/>
          </a:p>
          <a:p>
            <a:r>
              <a:rPr lang="en-US" dirty="0" smtClean="0"/>
              <a:t>Guide recommends:</a:t>
            </a:r>
            <a:endParaRPr lang="en-US" dirty="0"/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USI process should be in place prior to commissioning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USI process should be reviewed as part of the ARR</a:t>
            </a:r>
            <a:endParaRPr lang="en-US" dirty="0"/>
          </a:p>
          <a:p>
            <a:pPr lvl="1">
              <a:buFont typeface="Wingdings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383764" cy="1281120"/>
          </a:xfrm>
        </p:spPr>
        <p:txBody>
          <a:bodyPr/>
          <a:lstStyle/>
          <a:p>
            <a:pPr lvl="1"/>
            <a:r>
              <a:rPr lang="en-US" dirty="0"/>
              <a:t>USI </a:t>
            </a:r>
            <a:r>
              <a:rPr lang="en-US" dirty="0" smtClean="0"/>
              <a:t>process is not a substitute for a Safety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6631557"/>
          </a:xfrm>
        </p:spPr>
        <p:txBody>
          <a:bodyPr/>
          <a:lstStyle/>
          <a:p>
            <a:r>
              <a:rPr lang="en-US" dirty="0" smtClean="0"/>
              <a:t>Purpose of USI process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Is to ensure the DOE is aware of proposed changes or discoveries that significantly increase risk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Does not determine determine the safety of proposed change or discovery.  This is done through a Safety Analysis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USI process rather provides a structured approach for decision making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Allows accelerator management flexibility to make changes to facilities if do not significantly affect the risk conclusions of the existing safety analysis and ASE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endParaRPr lang="en-US" dirty="0"/>
          </a:p>
          <a:p>
            <a:pPr lvl="1">
              <a:buFont typeface="Wingdings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8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1"/>
            <a:ext cx="8383764" cy="1673535"/>
          </a:xfrm>
        </p:spPr>
        <p:txBody>
          <a:bodyPr/>
          <a:lstStyle/>
          <a:p>
            <a:pPr lvl="1"/>
            <a:r>
              <a:rPr lang="en-US" dirty="0" smtClean="0"/>
              <a:t>USI determines </a:t>
            </a:r>
            <a:r>
              <a:rPr lang="en-US" dirty="0"/>
              <a:t>whether planned modifications or </a:t>
            </a:r>
            <a:r>
              <a:rPr lang="en-US" dirty="0" smtClean="0"/>
              <a:t>a discovery can affect </a:t>
            </a:r>
            <a:r>
              <a:rPr lang="en-US" dirty="0"/>
              <a:t>the 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919111"/>
            <a:ext cx="8229600" cy="384823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USI process to address facility modification should involve an evaluation or screening of changes in accelerator ops, credited controls, or safety programs if they have potential to significantly affect safety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Personnel involved in USI evaluation or screening process should be knowledgeable in ASE requirements and assumptions in SAD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SI Chart Draft DOE Guide 11-25-13[1]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6198" y="-719787"/>
            <a:ext cx="5758187" cy="846098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88820" y="1727200"/>
            <a:ext cx="424180" cy="2159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Down Arrow 7"/>
          <p:cNvSpPr/>
          <p:nvPr/>
        </p:nvSpPr>
        <p:spPr>
          <a:xfrm flipH="1">
            <a:off x="203200" y="2324100"/>
            <a:ext cx="24130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120900" y="2260600"/>
            <a:ext cx="205232" cy="4196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542" y="1330502"/>
            <a:ext cx="8229600" cy="2210861"/>
          </a:xfrm>
        </p:spPr>
        <p:txBody>
          <a:bodyPr/>
          <a:lstStyle/>
          <a:p>
            <a:r>
              <a:rPr lang="en-US" dirty="0" smtClean="0"/>
              <a:t>New ASO Guide provides more definitive guidance in the USI and ARR process</a:t>
            </a:r>
          </a:p>
          <a:p>
            <a:endParaRPr lang="en-US" dirty="0"/>
          </a:p>
          <a:p>
            <a:r>
              <a:rPr lang="en-US" dirty="0" smtClean="0"/>
              <a:t>Changes incorporated in the Final ASO Guide based on Accelerator Community Input/ Formal Comments </a:t>
            </a:r>
          </a:p>
        </p:txBody>
      </p:sp>
    </p:spTree>
    <p:extLst>
      <p:ext uri="{BB962C8B-B14F-4D97-AF65-F5344CB8AC3E}">
        <p14:creationId xmlns:p14="http://schemas.microsoft.com/office/powerpoint/2010/main" val="147902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743200"/>
            <a:ext cx="553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4887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92" y="804334"/>
            <a:ext cx="8229600" cy="405546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/>
              <a:t>Accelerator Readiness Reviews (ARR)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Purpose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Changes/Improvements/Emphasis in Draft ASO Guide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aseline="0" dirty="0" smtClean="0"/>
              <a:t>Un-Reviewed</a:t>
            </a:r>
            <a:r>
              <a:rPr lang="en-US" dirty="0" smtClean="0"/>
              <a:t> Safety Issues (USI)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Purpose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Changes</a:t>
            </a:r>
            <a:r>
              <a:rPr lang="en-US" dirty="0"/>
              <a:t>/Improvements/Emphasis in Draft ASO </a:t>
            </a:r>
            <a:r>
              <a:rPr lang="en-US" dirty="0" smtClean="0"/>
              <a:t>Guide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ASO Guide Comments</a:t>
            </a:r>
            <a:r>
              <a:rPr lang="en-US" dirty="0"/>
              <a:t> </a:t>
            </a:r>
            <a:r>
              <a:rPr lang="en-US" dirty="0" smtClean="0"/>
              <a:t>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407686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69359"/>
          </a:xfrm>
        </p:spPr>
        <p:txBody>
          <a:bodyPr/>
          <a:lstStyle/>
          <a:p>
            <a:r>
              <a:rPr lang="en-US" sz="2800" dirty="0" smtClean="0"/>
              <a:t>ARR Purpose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91" y="1245836"/>
            <a:ext cx="8229600" cy="722146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i="1" dirty="0" smtClean="0"/>
              <a:t>To provide a means to verify that an accelerator facility’s Personnel, Documentation, &amp; Equipment are adequate to support Commissioning and/or Routine Operations.</a:t>
            </a:r>
          </a:p>
          <a:p>
            <a:pPr marL="0" indent="0">
              <a:spcAft>
                <a:spcPts val="600"/>
              </a:spcAft>
              <a:buNone/>
            </a:pPr>
            <a:endParaRPr lang="en-US" i="1" dirty="0"/>
          </a:p>
          <a:p>
            <a:pPr marL="0" indent="0">
              <a:spcAft>
                <a:spcPts val="600"/>
              </a:spcAft>
              <a:buNone/>
            </a:pPr>
            <a:r>
              <a:rPr lang="en-US" i="1" dirty="0" smtClean="0"/>
              <a:t>Conducted by the Contractor and requires that DOE ensure that it was conducted in a manner of appropriate scope and depth to provide a basis for approval for starting commissioning or routine operations activities.</a:t>
            </a:r>
          </a:p>
          <a:p>
            <a:pPr marL="0" indent="0">
              <a:spcAft>
                <a:spcPts val="600"/>
              </a:spcAft>
              <a:buNone/>
            </a:pPr>
            <a:endParaRPr lang="en-US" i="1" dirty="0"/>
          </a:p>
          <a:p>
            <a:pPr marL="0" indent="0">
              <a:spcAft>
                <a:spcPts val="600"/>
              </a:spcAft>
              <a:buNone/>
            </a:pPr>
            <a:r>
              <a:rPr lang="en-US" i="1" dirty="0"/>
              <a:t>An ARR is not a method for achieving readiness, but for verifying it.</a:t>
            </a:r>
          </a:p>
          <a:p>
            <a:pPr marL="0" indent="0">
              <a:spcAft>
                <a:spcPts val="600"/>
              </a:spcAft>
              <a:buNone/>
            </a:pPr>
            <a:endParaRPr lang="en-US" i="1" dirty="0"/>
          </a:p>
          <a:p>
            <a:pPr marL="0" indent="0">
              <a:spcAft>
                <a:spcPts val="600"/>
              </a:spcAft>
              <a:buNone/>
            </a:pPr>
            <a:endParaRPr lang="en-US" i="1" dirty="0" smtClean="0"/>
          </a:p>
          <a:p>
            <a:pPr marL="0" indent="0">
              <a:spcAft>
                <a:spcPts val="600"/>
              </a:spcAft>
              <a:buNone/>
            </a:pPr>
            <a:endParaRPr lang="en-US" i="1" dirty="0"/>
          </a:p>
          <a:p>
            <a:pPr marL="0" indent="0">
              <a:spcAft>
                <a:spcPts val="600"/>
              </a:spcAft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19029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383764" cy="496290"/>
          </a:xfrm>
        </p:spPr>
        <p:txBody>
          <a:bodyPr/>
          <a:lstStyle/>
          <a:p>
            <a:r>
              <a:rPr lang="en-US" dirty="0" smtClean="0"/>
              <a:t>ASO Guide ARR Section 2.10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3800014"/>
          </a:xfrm>
        </p:spPr>
        <p:txBody>
          <a:bodyPr/>
          <a:lstStyle/>
          <a:p>
            <a:r>
              <a:rPr lang="en-US" dirty="0" smtClean="0"/>
              <a:t>4 Areas of Emphasis Over the 2005 </a:t>
            </a:r>
            <a:r>
              <a:rPr lang="en-US" dirty="0" smtClean="0"/>
              <a:t>Guide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Preparing </a:t>
            </a:r>
            <a:r>
              <a:rPr lang="en-US" dirty="0" smtClean="0"/>
              <a:t>for </a:t>
            </a:r>
            <a:r>
              <a:rPr lang="en-US" dirty="0" smtClean="0"/>
              <a:t>an ARR </a:t>
            </a:r>
            <a:r>
              <a:rPr lang="en-US" dirty="0" smtClean="0"/>
              <a:t>in order to achieve </a:t>
            </a:r>
            <a:r>
              <a:rPr lang="en-US" dirty="0" smtClean="0"/>
              <a:t>readiness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Conducting a Performance Based ARR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Conscientious determination between single and combined Commissioning &amp; Routine Operations ARR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During Operations, conditions or facility modifications justifying conducting an ARR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6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383764" cy="496290"/>
          </a:xfrm>
        </p:spPr>
        <p:txBody>
          <a:bodyPr/>
          <a:lstStyle/>
          <a:p>
            <a:pPr lvl="1"/>
            <a:r>
              <a:rPr lang="en-US" dirty="0"/>
              <a:t>Preparing for </a:t>
            </a:r>
            <a:r>
              <a:rPr lang="en-US" dirty="0" smtClean="0"/>
              <a:t>ARRs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43396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New paragraph 2.10.3 added to ARR Section 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Contractor should develop internal-readiness plan/process to help achieve readiness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Covers activities completed by the contractor (findings closed)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Captures preparing for ARR, planning for commissioning, and for transitioning to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4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383764" cy="888705"/>
          </a:xfrm>
        </p:spPr>
        <p:txBody>
          <a:bodyPr/>
          <a:lstStyle/>
          <a:p>
            <a:pPr lvl="1"/>
            <a:r>
              <a:rPr lang="en-US" dirty="0"/>
              <a:t>ARRs’ are P</a:t>
            </a:r>
            <a:r>
              <a:rPr lang="en-US" dirty="0" smtClean="0"/>
              <a:t>erformance Based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4082143"/>
          </a:xfrm>
        </p:spPr>
        <p:txBody>
          <a:bodyPr/>
          <a:lstStyle/>
          <a:p>
            <a:pPr marL="228600" lvl="1" indent="-22860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DOE added renewed emphasis for ARR to include Performance based verifications of readiness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LL </a:t>
            </a:r>
            <a:r>
              <a:rPr lang="en-US" dirty="0"/>
              <a:t>from Miss-Steer Beam Loss Event at NSLS-</a:t>
            </a:r>
            <a:r>
              <a:rPr lang="en-US" dirty="0" smtClean="0"/>
              <a:t>II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US" dirty="0" smtClean="0"/>
              <a:t>JLAB, FERMI, BNL had ARR’s Scheduled for Near Term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Peer Review w/ DOE/HQ </a:t>
            </a:r>
            <a:r>
              <a:rPr lang="en-US" dirty="0" smtClean="0"/>
              <a:t>Oversight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Emphasis added that Contractors Internal Readiness Plan not a substitute for ARR verification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0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383764" cy="888705"/>
          </a:xfrm>
        </p:spPr>
        <p:txBody>
          <a:bodyPr/>
          <a:lstStyle/>
          <a:p>
            <a:pPr lvl="1"/>
            <a:r>
              <a:rPr lang="en-US" dirty="0" smtClean="0"/>
              <a:t>Conscientious </a:t>
            </a:r>
            <a:r>
              <a:rPr lang="en-US" dirty="0"/>
              <a:t>determination </a:t>
            </a:r>
            <a:r>
              <a:rPr lang="en-US" dirty="0" smtClean="0"/>
              <a:t>of Commissioning vs. </a:t>
            </a:r>
            <a:r>
              <a:rPr lang="en-US" dirty="0"/>
              <a:t>Routine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4801314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ARRs always precede Commissioning Activities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Commissioning Activities can be done in phases or modules for large accelerators as long as the ARRs are incremental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At the end of </a:t>
            </a:r>
            <a:r>
              <a:rPr lang="en-US" dirty="0" smtClean="0"/>
              <a:t>incremental Commissioning </a:t>
            </a:r>
            <a:r>
              <a:rPr lang="en-US" dirty="0" smtClean="0"/>
              <a:t>the accelerator is ready for final ARR for Routine Operations.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Alternately, </a:t>
            </a:r>
            <a:r>
              <a:rPr lang="en-US" dirty="0" smtClean="0"/>
              <a:t>for less complex facilities, contractor </a:t>
            </a:r>
            <a:r>
              <a:rPr lang="en-US" dirty="0" smtClean="0"/>
              <a:t>may request a combined commissioning/routine operation ARR w/ DOE agreement.</a:t>
            </a:r>
          </a:p>
        </p:txBody>
      </p:sp>
    </p:spTree>
    <p:extLst>
      <p:ext uri="{BB962C8B-B14F-4D97-AF65-F5344CB8AC3E}">
        <p14:creationId xmlns:p14="http://schemas.microsoft.com/office/powerpoint/2010/main" val="299391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383764" cy="1281120"/>
          </a:xfrm>
        </p:spPr>
        <p:txBody>
          <a:bodyPr/>
          <a:lstStyle/>
          <a:p>
            <a:pPr lvl="1"/>
            <a:r>
              <a:rPr lang="en-US" dirty="0"/>
              <a:t>C</a:t>
            </a:r>
            <a:r>
              <a:rPr lang="en-US" dirty="0" smtClean="0"/>
              <a:t>onditions </a:t>
            </a:r>
            <a:r>
              <a:rPr lang="en-US" dirty="0"/>
              <a:t>or </a:t>
            </a:r>
            <a:r>
              <a:rPr lang="en-US" dirty="0" smtClean="0"/>
              <a:t>Facility Modifications Justifying Conducting </a:t>
            </a:r>
            <a:r>
              <a:rPr lang="en-US" dirty="0"/>
              <a:t>an ARR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5657958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More guidance is provided on When to conduct an ARR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A new module to an existing facility is constructed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A substantial upgrade or change to an existing facility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Resuming operation of an existing facility that has be shut down for extended period of time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In general major additions or modifications require an ARR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Contractor focused reviews to support minor modifications (Instrument Upgrades, etc.) through Instrument Readiness Reviews (IRRs) with prior agreement and process review.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45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2142" b="2142"/>
          <a:stretch>
            <a:fillRect/>
          </a:stretch>
        </p:blipFill>
        <p:spPr>
          <a:xfrm>
            <a:off x="0" y="152400"/>
            <a:ext cx="9144000" cy="6591300"/>
          </a:xfrm>
        </p:spPr>
      </p:pic>
    </p:spTree>
    <p:extLst>
      <p:ext uri="{BB962C8B-B14F-4D97-AF65-F5344CB8AC3E}">
        <p14:creationId xmlns:p14="http://schemas.microsoft.com/office/powerpoint/2010/main" val="19624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 algn="ctr"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18016</TotalTime>
  <Words>771</Words>
  <Application>Microsoft Macintosh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General Plenary Session Part 1  ARR &amp; USI in ASO Guide  </vt:lpstr>
      <vt:lpstr>Overview</vt:lpstr>
      <vt:lpstr>ARR Purpose</vt:lpstr>
      <vt:lpstr>ASO Guide ARR Section 2.10</vt:lpstr>
      <vt:lpstr>Preparing for ARRs</vt:lpstr>
      <vt:lpstr>ARRs’ are Performance Based  </vt:lpstr>
      <vt:lpstr>Conscientious determination of Commissioning vs. Routine Operations</vt:lpstr>
      <vt:lpstr>Conditions or Facility Modifications Justifying Conducting an ARR </vt:lpstr>
      <vt:lpstr>PowerPoint Presentation</vt:lpstr>
      <vt:lpstr>Unreviewed Safety Issue (USI) Process</vt:lpstr>
      <vt:lpstr>Guide Emphasis Areas on USI Process</vt:lpstr>
      <vt:lpstr>USI process should be in place early  </vt:lpstr>
      <vt:lpstr>USI process is not a substitute for a Safety Analysis </vt:lpstr>
      <vt:lpstr>USI determines whether planned modifications or a discovery can affect the ASE </vt:lpstr>
      <vt:lpstr>PowerPoint Presentation</vt:lpstr>
      <vt:lpstr>Summary and Conclusions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Douglas Paul</cp:lastModifiedBy>
  <cp:revision>538</cp:revision>
  <cp:lastPrinted>2014-07-22T18:08:46Z</cp:lastPrinted>
  <dcterms:created xsi:type="dcterms:W3CDTF">2008-12-09T14:49:43Z</dcterms:created>
  <dcterms:modified xsi:type="dcterms:W3CDTF">2014-07-29T14:48:22Z</dcterms:modified>
</cp:coreProperties>
</file>