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5" r:id="rId5"/>
    <p:sldId id="259" r:id="rId6"/>
    <p:sldId id="258" r:id="rId7"/>
    <p:sldId id="267" r:id="rId8"/>
    <p:sldId id="268" r:id="rId9"/>
    <p:sldId id="269" r:id="rId10"/>
    <p:sldId id="270" r:id="rId11"/>
    <p:sldId id="266" r:id="rId12"/>
    <p:sldId id="271" r:id="rId13"/>
    <p:sldId id="262" r:id="rId14"/>
    <p:sldId id="261" r:id="rId15"/>
    <p:sldId id="272" r:id="rId16"/>
    <p:sldId id="260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14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8/2/2014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53"/>
            <a:ext cx="9144000" cy="53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sz="4000" dirty="0"/>
              <a:t>SAD and ASE Development</a:t>
            </a:r>
            <a:br>
              <a:rPr lang="en-US" sz="4000" dirty="0"/>
            </a:br>
            <a:r>
              <a:rPr lang="en-US" sz="2800" dirty="0"/>
              <a:t>Single Purpose/Few or One Accelerator</a:t>
            </a:r>
            <a:endParaRPr lang="en-US" sz="2800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60974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R. May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Thomas Jefferson National Accelerator Facility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3969" y="5638800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Work performed under DOE Contract: AC05-06OR23177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6" y="194726"/>
            <a:ext cx="8752114" cy="397933"/>
          </a:xfrm>
        </p:spPr>
        <p:txBody>
          <a:bodyPr/>
          <a:lstStyle/>
          <a:p>
            <a:r>
              <a:rPr lang="en-US" sz="3600" dirty="0"/>
              <a:t>Hazard Assessment Methodology,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938151"/>
            <a:ext cx="8752114" cy="533201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R</a:t>
            </a:r>
            <a:r>
              <a:rPr lang="en-US" sz="2400" dirty="0" smtClean="0"/>
              <a:t>isk </a:t>
            </a:r>
            <a:r>
              <a:rPr lang="en-US" sz="2400" dirty="0"/>
              <a:t>matrix </a:t>
            </a:r>
            <a:r>
              <a:rPr lang="en-US" sz="2400" dirty="0" smtClean="0"/>
              <a:t>in </a:t>
            </a:r>
            <a:r>
              <a:rPr lang="en-US" sz="2400" dirty="0"/>
              <a:t>Table 4-4 </a:t>
            </a:r>
            <a:r>
              <a:rPr lang="en-US" sz="2400" dirty="0" smtClean="0"/>
              <a:t>combines consequence </a:t>
            </a:r>
            <a:r>
              <a:rPr lang="en-US" sz="2400" dirty="0"/>
              <a:t>and probability </a:t>
            </a:r>
            <a:r>
              <a:rPr lang="en-US" sz="2400" dirty="0" smtClean="0"/>
              <a:t>for determination </a:t>
            </a:r>
            <a:r>
              <a:rPr lang="en-US" sz="2400" dirty="0"/>
              <a:t>of acceptability of </a:t>
            </a:r>
            <a:r>
              <a:rPr lang="en-US" sz="2400" dirty="0" smtClean="0"/>
              <a:t>risk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910882"/>
            <a:ext cx="8366456" cy="413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94726"/>
            <a:ext cx="8787740" cy="397933"/>
          </a:xfrm>
        </p:spPr>
        <p:txBody>
          <a:bodyPr/>
          <a:lstStyle/>
          <a:p>
            <a:r>
              <a:rPr lang="en-US" sz="3600" dirty="0"/>
              <a:t>Hazard Assessment Methodology, cont’d</a:t>
            </a:r>
            <a:r>
              <a:rPr lang="en-US" sz="4400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961902"/>
            <a:ext cx="8787740" cy="5164262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redible hazards evaluated for Risk Rating</a:t>
            </a:r>
          </a:p>
          <a:p>
            <a:r>
              <a:rPr lang="en-US" sz="2800" dirty="0" smtClean="0"/>
              <a:t>“Unacceptable</a:t>
            </a:r>
            <a:r>
              <a:rPr lang="en-US" sz="2800" dirty="0"/>
              <a:t>” Risk </a:t>
            </a:r>
            <a:r>
              <a:rPr lang="en-US" sz="2800" dirty="0" smtClean="0"/>
              <a:t>Rating gets </a:t>
            </a:r>
            <a:r>
              <a:rPr lang="en-US" sz="2800" b="1" dirty="0" smtClean="0"/>
              <a:t>Credited Control</a:t>
            </a:r>
          </a:p>
          <a:p>
            <a:pPr lvl="1"/>
            <a:r>
              <a:rPr lang="en-US" sz="2400" b="1" dirty="0"/>
              <a:t>Credited Passive Engineered </a:t>
            </a:r>
            <a:r>
              <a:rPr lang="en-US" sz="2400" b="1" dirty="0" smtClean="0"/>
              <a:t>Controls</a:t>
            </a:r>
          </a:p>
          <a:p>
            <a:pPr lvl="2"/>
            <a:r>
              <a:rPr lang="en-US" sz="2200" dirty="0" smtClean="0"/>
              <a:t>Permanent </a:t>
            </a:r>
            <a:r>
              <a:rPr lang="en-US" sz="2200" dirty="0"/>
              <a:t>Shielding </a:t>
            </a:r>
            <a:r>
              <a:rPr lang="en-US" sz="2200" dirty="0" smtClean="0"/>
              <a:t>and </a:t>
            </a:r>
            <a:r>
              <a:rPr lang="en-US" sz="2200" dirty="0"/>
              <a:t>Labyrinths </a:t>
            </a:r>
            <a:endParaRPr lang="en-US" sz="2200" dirty="0" smtClean="0"/>
          </a:p>
          <a:p>
            <a:pPr lvl="1"/>
            <a:r>
              <a:rPr lang="en-US" sz="2400" b="1" dirty="0" smtClean="0"/>
              <a:t>Credited </a:t>
            </a:r>
            <a:r>
              <a:rPr lang="en-US" sz="2400" b="1" dirty="0"/>
              <a:t>Active Engineered </a:t>
            </a:r>
            <a:r>
              <a:rPr lang="en-US" sz="2400" b="1" dirty="0" smtClean="0"/>
              <a:t>Controls</a:t>
            </a:r>
          </a:p>
          <a:p>
            <a:pPr lvl="2"/>
            <a:r>
              <a:rPr lang="en-US" dirty="0" smtClean="0"/>
              <a:t>PSS </a:t>
            </a:r>
            <a:r>
              <a:rPr lang="en-US" dirty="0"/>
              <a:t>Critical </a:t>
            </a:r>
            <a:r>
              <a:rPr lang="en-US" dirty="0" smtClean="0"/>
              <a:t>Devices</a:t>
            </a:r>
          </a:p>
          <a:p>
            <a:pPr lvl="2"/>
            <a:r>
              <a:rPr lang="en-US" dirty="0" smtClean="0"/>
              <a:t>Access </a:t>
            </a:r>
            <a:r>
              <a:rPr lang="en-US" dirty="0"/>
              <a:t>Controls </a:t>
            </a:r>
          </a:p>
          <a:p>
            <a:pPr lvl="1"/>
            <a:r>
              <a:rPr lang="en-US" sz="2400" b="1" dirty="0"/>
              <a:t>Credited Administrative Controls </a:t>
            </a:r>
            <a:endParaRPr lang="en-US" sz="2400" b="1" dirty="0" smtClean="0"/>
          </a:p>
          <a:p>
            <a:pPr lvl="2"/>
            <a:r>
              <a:rPr lang="en-US" dirty="0" smtClean="0"/>
              <a:t>Locked </a:t>
            </a:r>
            <a:r>
              <a:rPr lang="en-US" dirty="0"/>
              <a:t>Doors and </a:t>
            </a:r>
            <a:r>
              <a:rPr lang="en-US" dirty="0" smtClean="0"/>
              <a:t>Gates</a:t>
            </a:r>
          </a:p>
          <a:p>
            <a:r>
              <a:rPr lang="en-US" sz="2800" dirty="0" smtClean="0"/>
              <a:t>“Tolerable” Risk Rating still mitigated by Defense-In-Depth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4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94726"/>
            <a:ext cx="8775700" cy="397933"/>
          </a:xfrm>
        </p:spPr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Hazard Assessment Methodology, cont’d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023472"/>
            <a:ext cx="8775700" cy="262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01" y="1093177"/>
            <a:ext cx="9060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nion Pro"/>
              </a:rPr>
              <a:t>Sample from the SAD Summary Table for Mitigated Risk Rating</a:t>
            </a:r>
            <a:endParaRPr lang="en-US" sz="2800" dirty="0">
              <a:latin typeface="Mini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2" y="4915052"/>
            <a:ext cx="9060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inion Pro"/>
              </a:rPr>
              <a:t>Maximum Consequence Level of “High” is addressed in the ASE with mitigation as a prerequisite for accelerator operation</a:t>
            </a:r>
            <a:endParaRPr lang="en-US" sz="2800" dirty="0">
              <a:latin typeface="Minion Pro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2650" y="3019426"/>
            <a:ext cx="1762125" cy="1636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43050" y="4124326"/>
            <a:ext cx="695325" cy="195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8124" y="4134921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Specific events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9460"/>
            <a:ext cx="8229600" cy="5126703"/>
          </a:xfrm>
        </p:spPr>
        <p:txBody>
          <a:bodyPr/>
          <a:lstStyle/>
          <a:p>
            <a:r>
              <a:rPr lang="en-US" sz="2800" dirty="0" smtClean="0"/>
              <a:t>Each SAD Chapter review by Safety Configuration Management Board (SCMB)</a:t>
            </a:r>
          </a:p>
          <a:p>
            <a:r>
              <a:rPr lang="en-US" sz="2800" dirty="0" smtClean="0"/>
              <a:t>Each SAD Chapter distributed electronically to System/Subject Matter Experts  for review and comment</a:t>
            </a:r>
          </a:p>
          <a:p>
            <a:r>
              <a:rPr lang="en-US" sz="2800" dirty="0" smtClean="0"/>
              <a:t>All comments resolved before distribution to Lab management for review and comment</a:t>
            </a:r>
          </a:p>
          <a:p>
            <a:r>
              <a:rPr lang="en-US" sz="2800" dirty="0" smtClean="0"/>
              <a:t>Lab management final signature</a:t>
            </a:r>
          </a:p>
          <a:p>
            <a:r>
              <a:rPr lang="en-US" sz="2800" dirty="0" smtClean="0"/>
              <a:t>On-going and annual review by SCMB</a:t>
            </a:r>
          </a:p>
          <a:p>
            <a:pPr lvl="1"/>
            <a:r>
              <a:rPr lang="en-US" sz="2400" dirty="0" smtClean="0"/>
              <a:t>Documented review and resolution of safety issues</a:t>
            </a:r>
          </a:p>
          <a:p>
            <a:pPr lvl="1"/>
            <a:r>
              <a:rPr lang="en-US" sz="2400" dirty="0" smtClean="0"/>
              <a:t>Determine the need for SAD revision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95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890648"/>
            <a:ext cx="8894618" cy="540327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Simple layout and content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Document description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Discussion of what constitutes a violation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List of Credited Controls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Developed </a:t>
            </a:r>
            <a:r>
              <a:rPr lang="en-US" dirty="0"/>
              <a:t>in partnership with </a:t>
            </a:r>
            <a:r>
              <a:rPr lang="en-US" dirty="0" smtClean="0"/>
              <a:t>TJSO and Integrated Support Center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/>
              <a:t>Internally </a:t>
            </a:r>
            <a:r>
              <a:rPr lang="en-US" dirty="0" smtClean="0"/>
              <a:t>reviewed and approved - same electronic process as SAD</a:t>
            </a:r>
          </a:p>
          <a:p>
            <a:pPr>
              <a:spcBef>
                <a:spcPts val="200"/>
              </a:spcBef>
            </a:pPr>
            <a:r>
              <a:rPr lang="en-US" dirty="0"/>
              <a:t>Approved by </a:t>
            </a:r>
            <a:r>
              <a:rPr lang="en-US" dirty="0" smtClean="0"/>
              <a:t>TJSO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dirty="0" smtClean="0"/>
              <a:t>Annually review by SCMB for continued technical accuracy and relevance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3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5" y="1056904"/>
            <a:ext cx="8704613" cy="506925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SCMB administers USI Process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Structured process for revaluating hazards in light of planned changes against ASE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Maintains safety configuration management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Key to identifying and managing emerging issues</a:t>
            </a:r>
          </a:p>
        </p:txBody>
      </p:sp>
    </p:spTree>
    <p:extLst>
      <p:ext uri="{BB962C8B-B14F-4D97-AF65-F5344CB8AC3E}">
        <p14:creationId xmlns:p14="http://schemas.microsoft.com/office/powerpoint/2010/main" val="234972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1" y="950026"/>
            <a:ext cx="8668987" cy="5379521"/>
          </a:xfrm>
        </p:spPr>
        <p:txBody>
          <a:bodyPr/>
          <a:lstStyle/>
          <a:p>
            <a:r>
              <a:rPr lang="en-US" dirty="0" smtClean="0"/>
              <a:t>SAD Credible Hazards under review based on new fault studies conducted on 12 </a:t>
            </a:r>
            <a:r>
              <a:rPr lang="en-US" dirty="0" err="1" smtClean="0"/>
              <a:t>GeV</a:t>
            </a:r>
            <a:r>
              <a:rPr lang="en-US" dirty="0" smtClean="0"/>
              <a:t> CEBAF</a:t>
            </a:r>
          </a:p>
          <a:p>
            <a:r>
              <a:rPr lang="en-US" dirty="0" smtClean="0"/>
              <a:t>Will be combined with annual and SCMB review on USI  to evaluate need for SAD revision</a:t>
            </a:r>
          </a:p>
          <a:p>
            <a:pPr lvl="1"/>
            <a:r>
              <a:rPr lang="en-US" dirty="0" smtClean="0"/>
              <a:t>No anticipated need for ASE revision</a:t>
            </a:r>
          </a:p>
          <a:p>
            <a:r>
              <a:rPr lang="en-US" dirty="0" smtClean="0"/>
              <a:t>Process thorough, systematic, defensible</a:t>
            </a:r>
          </a:p>
          <a:p>
            <a:r>
              <a:rPr lang="en-US" dirty="0"/>
              <a:t>M</a:t>
            </a:r>
            <a:r>
              <a:rPr lang="en-US" dirty="0" smtClean="0"/>
              <a:t>eets 420.2C and consistent with DRAFT safety order guidance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9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</a:t>
            </a:r>
            <a:r>
              <a:rPr lang="en-US" sz="4000" dirty="0" smtClean="0">
                <a:latin typeface="Minion Pro"/>
              </a:rPr>
              <a:t>erview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79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Recent and Current Jefferson Lab SADs</a:t>
            </a:r>
          </a:p>
          <a:p>
            <a:r>
              <a:rPr lang="en-US" dirty="0" smtClean="0"/>
              <a:t>SAD Structure</a:t>
            </a:r>
          </a:p>
          <a:p>
            <a:r>
              <a:rPr lang="en-US" dirty="0" smtClean="0"/>
              <a:t>Hazard Assessment Methodology</a:t>
            </a:r>
          </a:p>
          <a:p>
            <a:r>
              <a:rPr lang="en-US" dirty="0" smtClean="0"/>
              <a:t>SAD Review Process</a:t>
            </a:r>
          </a:p>
          <a:p>
            <a:r>
              <a:rPr lang="en-US" dirty="0" smtClean="0"/>
              <a:t>ASE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and Current SAD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143000"/>
            <a:ext cx="8532421" cy="4843130"/>
          </a:xfrm>
        </p:spPr>
        <p:txBody>
          <a:bodyPr/>
          <a:lstStyle/>
          <a:p>
            <a:r>
              <a:rPr lang="en-US" dirty="0" smtClean="0"/>
              <a:t>Currently Revision 7 </a:t>
            </a:r>
            <a:r>
              <a:rPr lang="en-US" dirty="0"/>
              <a:t>(August 27, 2012)</a:t>
            </a:r>
          </a:p>
          <a:p>
            <a:pPr lvl="1"/>
            <a:r>
              <a:rPr lang="en-US" dirty="0" smtClean="0"/>
              <a:t>Changes from Revision 6 include </a:t>
            </a:r>
            <a:endParaRPr lang="en-US" dirty="0"/>
          </a:p>
          <a:p>
            <a:pPr lvl="2"/>
            <a:r>
              <a:rPr lang="en-US" sz="2300" dirty="0"/>
              <a:t>Updated the SAD for 12 </a:t>
            </a:r>
            <a:r>
              <a:rPr lang="en-US" sz="2300" dirty="0" err="1"/>
              <a:t>GeV</a:t>
            </a:r>
            <a:r>
              <a:rPr lang="en-US" sz="2300" dirty="0"/>
              <a:t> operations, </a:t>
            </a:r>
          </a:p>
          <a:p>
            <a:pPr lvl="2"/>
            <a:r>
              <a:rPr lang="en-US" sz="2300" dirty="0"/>
              <a:t>Provided a more detailed description of accelerator related equipment </a:t>
            </a:r>
            <a:r>
              <a:rPr lang="en-US" sz="2300" dirty="0" smtClean="0"/>
              <a:t>in Technical Areas </a:t>
            </a:r>
          </a:p>
          <a:p>
            <a:pPr lvl="2"/>
            <a:r>
              <a:rPr lang="en-US" sz="2300" dirty="0" smtClean="0"/>
              <a:t>Extended </a:t>
            </a:r>
            <a:r>
              <a:rPr lang="en-US" sz="2300" dirty="0"/>
              <a:t>hazard analysis rigor to </a:t>
            </a:r>
            <a:r>
              <a:rPr lang="en-US" sz="2300" dirty="0" smtClean="0"/>
              <a:t>Technical Areas</a:t>
            </a:r>
          </a:p>
          <a:p>
            <a:pPr lvl="2"/>
            <a:r>
              <a:rPr lang="en-US" sz="2300" dirty="0" smtClean="0"/>
              <a:t>Consequence evaluation linked to ANSI/ASSE </a:t>
            </a:r>
            <a:r>
              <a:rPr lang="en-US" sz="2300" dirty="0"/>
              <a:t>Z590.3 – 2011, </a:t>
            </a:r>
            <a:r>
              <a:rPr lang="en-US" sz="2300" i="1" dirty="0"/>
              <a:t>Prevention through </a:t>
            </a:r>
            <a:r>
              <a:rPr lang="en-US" sz="2300" i="1" dirty="0" smtClean="0"/>
              <a:t>Design… </a:t>
            </a:r>
            <a:r>
              <a:rPr lang="en-US" sz="2300" dirty="0" smtClean="0"/>
              <a:t>01/23/2012</a:t>
            </a:r>
            <a:r>
              <a:rPr lang="en-US" sz="2300" dirty="0"/>
              <a:t>. </a:t>
            </a:r>
            <a:endParaRPr lang="en-US" sz="2300" dirty="0" smtClean="0"/>
          </a:p>
          <a:p>
            <a:pPr lvl="2"/>
            <a:r>
              <a:rPr lang="en-US" sz="2300" dirty="0"/>
              <a:t>Decoupled the ASE from the SAD </a:t>
            </a:r>
            <a:r>
              <a:rPr lang="en-US" sz="2300" dirty="0" smtClean="0"/>
              <a:t>- helped </a:t>
            </a:r>
            <a:r>
              <a:rPr lang="en-US" sz="2300" dirty="0"/>
              <a:t>delineate what was being approved by our Site </a:t>
            </a:r>
            <a:r>
              <a:rPr lang="en-US" sz="2300" dirty="0" smtClean="0"/>
              <a:t>Office</a:t>
            </a:r>
          </a:p>
          <a:p>
            <a:pPr lvl="2"/>
            <a:r>
              <a:rPr lang="en-US" sz="2300" dirty="0" smtClean="0"/>
              <a:t>Decoupled Shielding Policy; now stand-alone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7675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and Current </a:t>
            </a:r>
            <a:r>
              <a:rPr lang="en-US" dirty="0" smtClean="0"/>
              <a:t>SAD,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8" y="1142999"/>
            <a:ext cx="8918369" cy="5139047"/>
          </a:xfrm>
        </p:spPr>
        <p:txBody>
          <a:bodyPr/>
          <a:lstStyle/>
          <a:p>
            <a:r>
              <a:rPr lang="en-US" dirty="0" smtClean="0"/>
              <a:t>Previous Revision 6 </a:t>
            </a:r>
            <a:r>
              <a:rPr lang="en-US" sz="2800" dirty="0" smtClean="0"/>
              <a:t>(March </a:t>
            </a:r>
            <a:r>
              <a:rPr lang="en-US" sz="2800" dirty="0"/>
              <a:t>1, </a:t>
            </a:r>
            <a:r>
              <a:rPr lang="en-US" sz="2800" dirty="0" smtClean="0"/>
              <a:t>2009)</a:t>
            </a:r>
          </a:p>
          <a:p>
            <a:pPr lvl="1"/>
            <a:r>
              <a:rPr lang="en-US" dirty="0" smtClean="0"/>
              <a:t>Changes from Revision 5 based on 420.2b</a:t>
            </a:r>
            <a:endParaRPr lang="en-US" dirty="0"/>
          </a:p>
          <a:p>
            <a:pPr lvl="1"/>
            <a:r>
              <a:rPr lang="en-US" dirty="0" smtClean="0"/>
              <a:t>Further revision, 6a (</a:t>
            </a:r>
            <a:r>
              <a:rPr lang="en-US" dirty="0"/>
              <a:t>Oct. 1, 2010) </a:t>
            </a:r>
          </a:p>
          <a:p>
            <a:pPr lvl="2"/>
            <a:r>
              <a:rPr lang="en-US" dirty="0" smtClean="0"/>
              <a:t>Clarifications to ASE w/r/t beam power, addition of certain defense-in-depth measures, clarification of terms and units, typo corrections, etc.</a:t>
            </a:r>
          </a:p>
          <a:p>
            <a:pPr lvl="1"/>
            <a:r>
              <a:rPr lang="en-US" dirty="0" smtClean="0"/>
              <a:t>Further Revision 6b (</a:t>
            </a:r>
            <a:r>
              <a:rPr lang="en-US" dirty="0"/>
              <a:t>May 1, </a:t>
            </a:r>
            <a:r>
              <a:rPr lang="en-US" dirty="0" smtClean="0"/>
              <a:t>2012)</a:t>
            </a:r>
          </a:p>
          <a:p>
            <a:pPr lvl="2"/>
            <a:r>
              <a:rPr lang="en-US" dirty="0" smtClean="0"/>
              <a:t>Lab organizational change</a:t>
            </a:r>
          </a:p>
          <a:p>
            <a:pPr lvl="2"/>
            <a:r>
              <a:rPr lang="en-US" dirty="0" smtClean="0"/>
              <a:t>Update of geographical area to account for new experiment hall construction</a:t>
            </a:r>
          </a:p>
          <a:p>
            <a:pPr lvl="2"/>
            <a:r>
              <a:rPr lang="en-US" dirty="0" smtClean="0"/>
              <a:t>Update to ASE “Beam On” definition clarified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909084"/>
            <a:ext cx="8665535" cy="5151473"/>
          </a:xfrm>
        </p:spPr>
        <p:txBody>
          <a:bodyPr/>
          <a:lstStyle/>
          <a:p>
            <a:r>
              <a:rPr lang="en-US" dirty="0" smtClean="0"/>
              <a:t>Single SAD Document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description of the </a:t>
            </a:r>
            <a:r>
              <a:rPr lang="en-US" dirty="0">
                <a:solidFill>
                  <a:srgbClr val="000000"/>
                </a:solidFill>
              </a:rPr>
              <a:t>entire facility, including ancillary support </a:t>
            </a:r>
            <a:r>
              <a:rPr lang="en-US" dirty="0" smtClean="0">
                <a:solidFill>
                  <a:srgbClr val="000000"/>
                </a:solidFill>
              </a:rPr>
              <a:t>facilities, </a:t>
            </a:r>
            <a:r>
              <a:rPr lang="en-US" dirty="0" smtClean="0"/>
              <a:t>and </a:t>
            </a:r>
            <a:r>
              <a:rPr lang="en-US" dirty="0"/>
              <a:t>analysis of associated </a:t>
            </a:r>
            <a:r>
              <a:rPr lang="en-US" dirty="0" smtClean="0"/>
              <a:t>hazards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Lists two accelerator (CEBAF and LERF)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rgbClr val="000000"/>
                </a:solidFill>
              </a:rPr>
              <a:t>Analysis focuses </a:t>
            </a:r>
            <a:r>
              <a:rPr lang="en-US" dirty="0">
                <a:solidFill>
                  <a:srgbClr val="000000"/>
                </a:solidFill>
              </a:rPr>
              <a:t>on accelerator specific </a:t>
            </a:r>
            <a:r>
              <a:rPr lang="en-US" dirty="0" smtClean="0">
                <a:solidFill>
                  <a:srgbClr val="000000"/>
                </a:solidFill>
              </a:rPr>
              <a:t>hazards (standard industrial hazards)</a:t>
            </a:r>
          </a:p>
          <a:p>
            <a:pPr lvl="1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/>
              <a:t>isks </a:t>
            </a:r>
            <a:r>
              <a:rPr lang="en-US" dirty="0"/>
              <a:t>are clearly </a:t>
            </a:r>
            <a:r>
              <a:rPr lang="en-US" dirty="0" smtClean="0"/>
              <a:t>understood and necessary controls identified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Developed in partnership with TJSO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Assisted by Integrated Support Center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Assessment Methodology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" y="828862"/>
            <a:ext cx="5374822" cy="551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7018" y="828862"/>
            <a:ext cx="38238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Assessment focuses on accelerator specific hazards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b="1" dirty="0"/>
              <a:t>hazard unique to accelerator equipment or direct support equipment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b="1" dirty="0" smtClean="0"/>
              <a:t>applied to indirect support equipment if it can produce an accelerator specific hazard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Standard industrial hazards identified but detailed hazard analysis and mitigation discussion not in </a:t>
            </a:r>
            <a:r>
              <a:rPr lang="en-US" sz="2000" b="1" dirty="0" smtClean="0"/>
              <a:t>SAD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b="1" dirty="0"/>
              <a:t>are adequately addressed by DOE approved programs related to </a:t>
            </a:r>
            <a:r>
              <a:rPr lang="en-US" sz="2000" b="1" dirty="0" smtClean="0"/>
              <a:t>federal </a:t>
            </a:r>
            <a:r>
              <a:rPr lang="en-US" sz="2000" b="1" dirty="0"/>
              <a:t>regulations</a:t>
            </a:r>
          </a:p>
        </p:txBody>
      </p:sp>
    </p:spTree>
    <p:extLst>
      <p:ext uri="{BB962C8B-B14F-4D97-AF65-F5344CB8AC3E}">
        <p14:creationId xmlns:p14="http://schemas.microsoft.com/office/powerpoint/2010/main" val="166503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194726"/>
            <a:ext cx="8692738" cy="397933"/>
          </a:xfrm>
        </p:spPr>
        <p:txBody>
          <a:bodyPr/>
          <a:lstStyle/>
          <a:p>
            <a:r>
              <a:rPr lang="en-US" sz="3600" dirty="0"/>
              <a:t>Hazard Assessment </a:t>
            </a:r>
            <a:r>
              <a:rPr lang="en-US" sz="3600" dirty="0" smtClean="0"/>
              <a:t>Methodology, cont’d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878774"/>
            <a:ext cx="8882743" cy="524739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standard methodology or industry guidance </a:t>
            </a:r>
            <a:r>
              <a:rPr lang="en-US" sz="2400" dirty="0" smtClean="0"/>
              <a:t>for quantitative </a:t>
            </a:r>
            <a:r>
              <a:rPr lang="en-US" sz="2400" dirty="0"/>
              <a:t>comparison of risk from fundamentally different </a:t>
            </a:r>
            <a:r>
              <a:rPr lang="en-US" sz="2400" dirty="0" smtClean="0"/>
              <a:t>hazards considered “accelerator specific”</a:t>
            </a:r>
          </a:p>
          <a:p>
            <a:pPr lvl="1"/>
            <a:r>
              <a:rPr lang="en-US" sz="2400" dirty="0"/>
              <a:t>Typically, a qualitative assignment of risk supported by professional experience is used to bridge such a </a:t>
            </a:r>
            <a:r>
              <a:rPr lang="en-US" sz="2400" dirty="0" smtClean="0"/>
              <a:t>gap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186666"/>
            <a:ext cx="8585302" cy="250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146" y="5025069"/>
            <a:ext cx="304433" cy="176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66082" y="5338166"/>
            <a:ext cx="471280" cy="2652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78649" y="5024103"/>
            <a:ext cx="471280" cy="1770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8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194726"/>
            <a:ext cx="8734301" cy="397933"/>
          </a:xfrm>
        </p:spPr>
        <p:txBody>
          <a:bodyPr/>
          <a:lstStyle/>
          <a:p>
            <a:r>
              <a:rPr lang="en-US" sz="3600" dirty="0"/>
              <a:t>Hazard Assessment Methodology, cont’d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1" y="997528"/>
            <a:ext cx="8734301" cy="5128636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consequences </a:t>
            </a:r>
            <a:r>
              <a:rPr lang="en-US" sz="2400" dirty="0" smtClean="0"/>
              <a:t>(health effects) of credible hazards grouped </a:t>
            </a:r>
            <a:r>
              <a:rPr lang="en-US" sz="2400" dirty="0"/>
              <a:t>in Table 4-2 and binned into consequence </a:t>
            </a:r>
            <a:r>
              <a:rPr lang="en-US" sz="2400" dirty="0" smtClean="0"/>
              <a:t>levels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binning is based on the methodology used in FSAD, Rev. 7 which was revised to better align with a recent consensus </a:t>
            </a:r>
            <a:r>
              <a:rPr lang="en-US" sz="2400" dirty="0" smtClean="0"/>
              <a:t>standard </a:t>
            </a:r>
            <a:r>
              <a:rPr lang="en-US" sz="2400" dirty="0"/>
              <a:t>that addresses occupational hazards and risks in process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0" y="3360566"/>
            <a:ext cx="8260869" cy="29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5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3" y="194726"/>
            <a:ext cx="8668985" cy="397933"/>
          </a:xfrm>
        </p:spPr>
        <p:txBody>
          <a:bodyPr/>
          <a:lstStyle/>
          <a:p>
            <a:r>
              <a:rPr lang="en-US" sz="3600" dirty="0"/>
              <a:t>Hazard Assessment Methodology,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938151"/>
            <a:ext cx="8668986" cy="518801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dirty="0"/>
              <a:t>five categories, their estimated range of occurrence probability (per year), and their description provide the basis for qualitative assessment of the likelihood of a hazardous </a:t>
            </a:r>
            <a:r>
              <a:rPr lang="en-US" sz="2400" dirty="0" smtClean="0"/>
              <a:t>event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" y="2433734"/>
            <a:ext cx="7798872" cy="38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15186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804</TotalTime>
  <Words>775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JLabPowerPointMain-1</vt:lpstr>
      <vt:lpstr>SAD and ASE Development Single Purpose/Few or One Accelerator</vt:lpstr>
      <vt:lpstr>Overview</vt:lpstr>
      <vt:lpstr>Recent and Current SAD</vt:lpstr>
      <vt:lpstr>Recent and Current SAD, cont’d.</vt:lpstr>
      <vt:lpstr>SAD Structure</vt:lpstr>
      <vt:lpstr>Hazard Assessment Methodology</vt:lpstr>
      <vt:lpstr>Hazard Assessment Methodology, cont’d.</vt:lpstr>
      <vt:lpstr>Hazard Assessment Methodology, cont’d.</vt:lpstr>
      <vt:lpstr>Hazard Assessment Methodology, cont’d.</vt:lpstr>
      <vt:lpstr>Hazard Assessment Methodology, cont’d.</vt:lpstr>
      <vt:lpstr>Hazard Assessment Methodology, cont’d.</vt:lpstr>
      <vt:lpstr>Hazard Assessment Methodology, cont’d.</vt:lpstr>
      <vt:lpstr>SAD Review Process</vt:lpstr>
      <vt:lpstr>ASE</vt:lpstr>
      <vt:lpstr>ASE, cont’d.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Radiolytic Hydrogen Production in Water Cooled Electron Beam Dump</dc:title>
  <dc:creator>Bob May</dc:creator>
  <cp:lastModifiedBy>Lynanne DiFilippo</cp:lastModifiedBy>
  <cp:revision>75</cp:revision>
  <cp:lastPrinted>2014-08-01T17:56:59Z</cp:lastPrinted>
  <dcterms:created xsi:type="dcterms:W3CDTF">2014-07-14T14:37:17Z</dcterms:created>
  <dcterms:modified xsi:type="dcterms:W3CDTF">2014-08-02T14:26:34Z</dcterms:modified>
</cp:coreProperties>
</file>