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7" r:id="rId4"/>
    <p:sldId id="268" r:id="rId5"/>
    <p:sldId id="269" r:id="rId6"/>
    <p:sldId id="272" r:id="rId7"/>
    <p:sldId id="273" r:id="rId8"/>
    <p:sldId id="275" r:id="rId9"/>
    <p:sldId id="274" r:id="rId10"/>
  </p:sldIdLst>
  <p:sldSz cx="9144000" cy="6858000" type="screen4x3"/>
  <p:notesSz cx="69342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8/1/2014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8/1/2014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Fermilab</a:t>
            </a:r>
            <a:br>
              <a:rPr lang="en-US" altLang="en-US" dirty="0" smtClean="0">
                <a:latin typeface="Helvetica" pitchFamily="124" charset="0"/>
              </a:rPr>
            </a:br>
            <a:r>
              <a:rPr lang="en-US" altLang="en-US" dirty="0" smtClean="0">
                <a:latin typeface="Helvetica" pitchFamily="124" charset="0"/>
              </a:rPr>
              <a:t>Safety Assessment Document (SAD)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John E. Anderson Jr.</a:t>
            </a:r>
          </a:p>
          <a:p>
            <a:r>
              <a:rPr lang="en-US" altLang="en-US" dirty="0" smtClean="0">
                <a:latin typeface="Helvetica" pitchFamily="124" charset="0"/>
              </a:rPr>
              <a:t>2014 Accelerator Safety Workshop</a:t>
            </a:r>
          </a:p>
          <a:p>
            <a:r>
              <a:rPr lang="en-US" altLang="en-US" dirty="0">
                <a:latin typeface="Helvetica" pitchFamily="124" charset="0"/>
              </a:rPr>
              <a:t>5</a:t>
            </a:r>
            <a:r>
              <a:rPr lang="en-US" altLang="en-US" smtClean="0">
                <a:latin typeface="Helvetica" pitchFamily="124" charset="0"/>
              </a:rPr>
              <a:t> </a:t>
            </a:r>
            <a:r>
              <a:rPr lang="en-US" altLang="en-US">
                <a:latin typeface="Helvetica" pitchFamily="124" charset="0"/>
              </a:rPr>
              <a:t>August </a:t>
            </a:r>
            <a:r>
              <a:rPr lang="en-US" altLang="en-US" smtClean="0">
                <a:latin typeface="Helvetica" pitchFamily="124" charset="0"/>
              </a:rPr>
              <a:t>2014</a:t>
            </a:r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Fermilab SAD History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itchFamily="124" charset="0"/>
              </a:rPr>
              <a:t>Fermilab </a:t>
            </a:r>
            <a:r>
              <a:rPr lang="en-US" altLang="en-US" dirty="0" smtClean="0">
                <a:latin typeface="Helvetica" pitchFamily="124" charset="0"/>
              </a:rPr>
              <a:t>originally had ~15 </a:t>
            </a:r>
            <a:r>
              <a:rPr lang="en-US" altLang="en-US" dirty="0">
                <a:latin typeface="Helvetica" pitchFamily="124" charset="0"/>
              </a:rPr>
              <a:t>SADs &amp; </a:t>
            </a:r>
            <a:r>
              <a:rPr lang="en-US" altLang="en-US" dirty="0" smtClean="0">
                <a:latin typeface="Helvetica" pitchFamily="124" charset="0"/>
              </a:rPr>
              <a:t>ASEs</a:t>
            </a:r>
          </a:p>
          <a:p>
            <a:r>
              <a:rPr lang="en-US" altLang="en-US" dirty="0">
                <a:latin typeface="Helvetica" pitchFamily="124" charset="0"/>
              </a:rPr>
              <a:t>SADs </a:t>
            </a:r>
            <a:r>
              <a:rPr lang="en-US" altLang="en-US" dirty="0" smtClean="0">
                <a:latin typeface="Helvetica" pitchFamily="124" charset="0"/>
              </a:rPr>
              <a:t>were developed based on construction projects</a:t>
            </a:r>
          </a:p>
          <a:p>
            <a:r>
              <a:rPr lang="en-US" altLang="en-US" dirty="0" smtClean="0">
                <a:latin typeface="Helvetica" pitchFamily="124" charset="0"/>
              </a:rPr>
              <a:t>Beginning of </a:t>
            </a:r>
            <a:r>
              <a:rPr lang="en-US" altLang="en-US" dirty="0">
                <a:latin typeface="Helvetica" pitchFamily="124" charset="0"/>
              </a:rPr>
              <a:t>each SAD were very </a:t>
            </a:r>
            <a:r>
              <a:rPr lang="en-US" altLang="en-US" dirty="0" smtClean="0">
                <a:latin typeface="Helvetica" pitchFamily="124" charset="0"/>
              </a:rPr>
              <a:t>similar and duplicative</a:t>
            </a:r>
            <a:endParaRPr lang="en-US" altLang="en-US" dirty="0">
              <a:latin typeface="Helvetica" pitchFamily="124" charset="0"/>
            </a:endParaRPr>
          </a:p>
          <a:p>
            <a:r>
              <a:rPr lang="en-US" altLang="en-US" dirty="0" smtClean="0">
                <a:latin typeface="Helvetica" pitchFamily="124" charset="0"/>
              </a:rPr>
              <a:t>ASE was embedded in each SAD</a:t>
            </a:r>
          </a:p>
          <a:p>
            <a:r>
              <a:rPr lang="en-US" altLang="en-US" dirty="0"/>
              <a:t>With </a:t>
            </a:r>
            <a:r>
              <a:rPr lang="en-US" altLang="en-US" dirty="0" smtClean="0"/>
              <a:t>an embedded ASE, </a:t>
            </a:r>
            <a:r>
              <a:rPr lang="en-US" altLang="en-US" dirty="0"/>
              <a:t>updating documents was time consuming and </a:t>
            </a:r>
            <a:r>
              <a:rPr lang="en-US" altLang="en-US" dirty="0" smtClean="0"/>
              <a:t>difficult</a:t>
            </a:r>
            <a:endParaRPr lang="en-US" altLang="en-US" dirty="0"/>
          </a:p>
          <a:p>
            <a:r>
              <a:rPr lang="en-US" altLang="en-US" dirty="0" smtClean="0">
                <a:latin typeface="Helvetica" pitchFamily="124" charset="0"/>
              </a:rPr>
              <a:t>External reviewers found it difficult to follow which SADs and ASEs were applicable to which facilities</a:t>
            </a:r>
          </a:p>
          <a:p>
            <a:r>
              <a:rPr lang="en-US" altLang="en-US" dirty="0" smtClean="0">
                <a:latin typeface="Helvetica" pitchFamily="124" charset="0"/>
              </a:rPr>
              <a:t>The original SAD/ASE review process was cumbersome</a:t>
            </a:r>
          </a:p>
          <a:p>
            <a:r>
              <a:rPr lang="en-US" altLang="en-US" dirty="0" smtClean="0">
                <a:latin typeface="Helvetica" pitchFamily="124" charset="0"/>
              </a:rPr>
              <a:t>A better way was desired to manage the documents</a:t>
            </a:r>
            <a:endParaRPr lang="en-US" altLang="en-US" dirty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5 August 2014</a:t>
            </a:r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John E. Anderson Jr.| Fermilab Safety Assessment Document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69A2156-F2A9-48AB-AA3B-886D0A0F89E8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SAD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coherent document </a:t>
            </a:r>
            <a:r>
              <a:rPr lang="en-US" dirty="0" smtClean="0"/>
              <a:t>structure</a:t>
            </a:r>
            <a:endParaRPr lang="en-US" dirty="0"/>
          </a:p>
          <a:p>
            <a:r>
              <a:rPr lang="en-US" dirty="0" smtClean="0"/>
              <a:t>Adapt structure to </a:t>
            </a:r>
            <a:r>
              <a:rPr lang="en-US" dirty="0"/>
              <a:t>accommodate changes to </a:t>
            </a:r>
            <a:r>
              <a:rPr lang="en-US" dirty="0" smtClean="0"/>
              <a:t>programs, </a:t>
            </a:r>
            <a:r>
              <a:rPr lang="en-US" dirty="0"/>
              <a:t>experiments, and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Create a structure internally </a:t>
            </a:r>
            <a:r>
              <a:rPr lang="en-US" dirty="0"/>
              <a:t>consistent in both nomenclature and </a:t>
            </a:r>
            <a:r>
              <a:rPr lang="en-US" dirty="0" smtClean="0"/>
              <a:t>content</a:t>
            </a:r>
            <a:endParaRPr lang="en-US" dirty="0"/>
          </a:p>
          <a:p>
            <a:r>
              <a:rPr lang="en-US" dirty="0" smtClean="0"/>
              <a:t>Eliminate redundancy </a:t>
            </a:r>
            <a:r>
              <a:rPr lang="en-US" dirty="0"/>
              <a:t>in </a:t>
            </a:r>
            <a:r>
              <a:rPr lang="en-US" dirty="0" smtClean="0"/>
              <a:t>SAD content</a:t>
            </a:r>
          </a:p>
          <a:p>
            <a:r>
              <a:rPr lang="en-US" dirty="0" smtClean="0"/>
              <a:t>Complete a 5-year plan to migrate existing </a:t>
            </a:r>
            <a:r>
              <a:rPr lang="en-US" dirty="0"/>
              <a:t>SADs into a single </a:t>
            </a:r>
            <a:r>
              <a:rPr lang="en-US" dirty="0" smtClean="0"/>
              <a:t>Fermilab SAD for the future</a:t>
            </a:r>
          </a:p>
          <a:p>
            <a:r>
              <a:rPr lang="en-US" dirty="0" smtClean="0"/>
              <a:t>Establish a more coherent structure for new activities to be implemented immediately as work is completed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22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Fermilab SAD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801100" cy="4987867"/>
          </a:xfrm>
        </p:spPr>
        <p:txBody>
          <a:bodyPr/>
          <a:lstStyle/>
          <a:p>
            <a:r>
              <a:rPr lang="en-US" dirty="0" smtClean="0"/>
              <a:t>Document contains 5 </a:t>
            </a:r>
            <a:r>
              <a:rPr lang="en-US" dirty="0"/>
              <a:t>Sections </a:t>
            </a:r>
            <a:r>
              <a:rPr lang="en-US" dirty="0" smtClean="0"/>
              <a:t>and </a:t>
            </a:r>
            <a:r>
              <a:rPr lang="en-US" dirty="0"/>
              <a:t>2 </a:t>
            </a:r>
            <a:r>
              <a:rPr lang="en-US" dirty="0" smtClean="0"/>
              <a:t>Appendices</a:t>
            </a:r>
          </a:p>
          <a:p>
            <a:endParaRPr lang="en-US" dirty="0"/>
          </a:p>
          <a:p>
            <a:pPr lvl="1"/>
            <a:r>
              <a:rPr lang="en-US" dirty="0" smtClean="0"/>
              <a:t>Section </a:t>
            </a:r>
            <a:r>
              <a:rPr lang="en-US" dirty="0"/>
              <a:t>I - Overview of Fermilab facilities</a:t>
            </a:r>
          </a:p>
          <a:p>
            <a:pPr lvl="1"/>
            <a:r>
              <a:rPr lang="en-US" dirty="0"/>
              <a:t>Section II - Separate </a:t>
            </a:r>
            <a:r>
              <a:rPr lang="en-US" dirty="0" smtClean="0"/>
              <a:t>SAD chapters for each </a:t>
            </a:r>
            <a:r>
              <a:rPr lang="en-US" dirty="0"/>
              <a:t>accelerator module</a:t>
            </a:r>
          </a:p>
          <a:p>
            <a:pPr lvl="1"/>
            <a:r>
              <a:rPr lang="en-US" dirty="0" smtClean="0"/>
              <a:t>Section </a:t>
            </a:r>
            <a:r>
              <a:rPr lang="en-US" dirty="0"/>
              <a:t>III - E</a:t>
            </a:r>
            <a:r>
              <a:rPr lang="en-US" dirty="0" smtClean="0"/>
              <a:t>xperimental </a:t>
            </a:r>
            <a:r>
              <a:rPr lang="en-US" dirty="0"/>
              <a:t>areas and experimental </a:t>
            </a:r>
            <a:r>
              <a:rPr lang="en-US" dirty="0" smtClean="0"/>
              <a:t>detector 					      chapters</a:t>
            </a:r>
            <a:endParaRPr lang="en-US" dirty="0"/>
          </a:p>
          <a:p>
            <a:pPr lvl="1"/>
            <a:r>
              <a:rPr lang="en-US" dirty="0" smtClean="0"/>
              <a:t>Section </a:t>
            </a:r>
            <a:r>
              <a:rPr lang="en-US" dirty="0"/>
              <a:t>IV - A</a:t>
            </a:r>
            <a:r>
              <a:rPr lang="en-US" dirty="0" smtClean="0"/>
              <a:t>dvanced </a:t>
            </a:r>
            <a:r>
              <a:rPr lang="en-US" dirty="0"/>
              <a:t>accelerator research and </a:t>
            </a:r>
            <a:r>
              <a:rPr lang="en-US" dirty="0" smtClean="0"/>
              <a:t>development                         				chapters</a:t>
            </a:r>
            <a:endParaRPr lang="en-US" dirty="0"/>
          </a:p>
          <a:p>
            <a:pPr lvl="1"/>
            <a:r>
              <a:rPr lang="en-US" dirty="0"/>
              <a:t>Section V - R</a:t>
            </a:r>
            <a:r>
              <a:rPr lang="en-US" dirty="0" smtClean="0"/>
              <a:t>adiological </a:t>
            </a:r>
            <a:r>
              <a:rPr lang="en-US" dirty="0"/>
              <a:t>support facilities </a:t>
            </a:r>
            <a:r>
              <a:rPr lang="en-US" dirty="0" smtClean="0"/>
              <a:t>chapters that support   				accelerator operations</a:t>
            </a:r>
            <a:endParaRPr lang="en-US" dirty="0"/>
          </a:p>
          <a:p>
            <a:pPr lvl="1"/>
            <a:r>
              <a:rPr lang="en-US" dirty="0" smtClean="0"/>
              <a:t>Appendix </a:t>
            </a:r>
            <a:r>
              <a:rPr lang="en-US" dirty="0"/>
              <a:t>A </a:t>
            </a:r>
            <a:r>
              <a:rPr lang="en-US" dirty="0" smtClean="0"/>
              <a:t>– Single Accelerator </a:t>
            </a:r>
            <a:r>
              <a:rPr lang="en-US" dirty="0"/>
              <a:t>Safety Envelope (ASE) </a:t>
            </a:r>
          </a:p>
          <a:p>
            <a:pPr lvl="1"/>
            <a:r>
              <a:rPr lang="en-US" dirty="0" smtClean="0"/>
              <a:t>Appendix </a:t>
            </a:r>
            <a:r>
              <a:rPr lang="en-US" dirty="0"/>
              <a:t>B - Fermilab Shielding </a:t>
            </a:r>
            <a:r>
              <a:rPr lang="en-US" dirty="0" smtClean="0"/>
              <a:t>Policy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73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Fermilab SAD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763000" cy="4987867"/>
          </a:xfrm>
        </p:spPr>
        <p:txBody>
          <a:bodyPr/>
          <a:lstStyle/>
          <a:p>
            <a:r>
              <a:rPr lang="en-US" dirty="0"/>
              <a:t>Each chapter </a:t>
            </a:r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Independent document revision </a:t>
            </a:r>
            <a:r>
              <a:rPr lang="en-US" dirty="0"/>
              <a:t>history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specific module hazards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raphic </a:t>
            </a:r>
            <a:r>
              <a:rPr lang="en-US" dirty="0"/>
              <a:t>representation of </a:t>
            </a:r>
            <a:r>
              <a:rPr lang="en-US" dirty="0" smtClean="0"/>
              <a:t>module area on </a:t>
            </a:r>
            <a:r>
              <a:rPr lang="en-US" dirty="0"/>
              <a:t>the Fermilab site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urpose </a:t>
            </a:r>
            <a:r>
              <a:rPr lang="en-US" dirty="0"/>
              <a:t>of the accelerator module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the accelerator specific </a:t>
            </a:r>
            <a:r>
              <a:rPr lang="en-US" dirty="0" smtClean="0"/>
              <a:t>hazards and</a:t>
            </a:r>
            <a:br>
              <a:rPr lang="en-US" dirty="0" smtClean="0"/>
            </a:br>
            <a:r>
              <a:rPr lang="en-US" dirty="0" smtClean="0"/>
              <a:t>Credited Controls</a:t>
            </a:r>
            <a:endParaRPr lang="en-US" dirty="0"/>
          </a:p>
          <a:p>
            <a:r>
              <a:rPr lang="en-US" dirty="0" smtClean="0"/>
              <a:t>Each chapter goes through a formal review and approval process.</a:t>
            </a:r>
          </a:p>
          <a:p>
            <a:r>
              <a:rPr lang="en-US" dirty="0" smtClean="0"/>
              <a:t>ASE</a:t>
            </a:r>
          </a:p>
          <a:p>
            <a:pPr lvl="1"/>
            <a:r>
              <a:rPr lang="en-US" dirty="0" smtClean="0"/>
              <a:t>ASE Appendix is approved by </a:t>
            </a:r>
            <a:r>
              <a:rPr lang="en-US" dirty="0"/>
              <a:t>the Fermilab Director and </a:t>
            </a:r>
            <a:br>
              <a:rPr lang="en-US" dirty="0"/>
            </a:br>
            <a:r>
              <a:rPr lang="en-US" dirty="0" smtClean="0"/>
              <a:t>DOE Fermi Site Office Manager</a:t>
            </a:r>
            <a:endParaRPr lang="en-US" dirty="0"/>
          </a:p>
          <a:p>
            <a:pPr lvl="1"/>
            <a:r>
              <a:rPr lang="en-US" dirty="0" smtClean="0"/>
              <a:t>Entire process has a </a:t>
            </a:r>
            <a:r>
              <a:rPr lang="en-US" dirty="0"/>
              <a:t>clear </a:t>
            </a:r>
            <a:r>
              <a:rPr lang="en-US" dirty="0" smtClean="0"/>
              <a:t>review and approval </a:t>
            </a:r>
            <a:r>
              <a:rPr lang="en-US" dirty="0"/>
              <a:t>chain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07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 and ASE Approval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SAD </a:t>
            </a:r>
            <a:r>
              <a:rPr lang="en-US" dirty="0"/>
              <a:t>Review Committee </a:t>
            </a:r>
            <a:r>
              <a:rPr lang="en-US" dirty="0" smtClean="0"/>
              <a:t>was established to support the approach that </a:t>
            </a:r>
            <a:r>
              <a:rPr lang="en-US" dirty="0"/>
              <a:t>reports to the </a:t>
            </a:r>
            <a:r>
              <a:rPr lang="en-US" dirty="0" smtClean="0"/>
              <a:t>Fermilab directorate</a:t>
            </a:r>
            <a:endParaRPr lang="en-US" dirty="0"/>
          </a:p>
          <a:p>
            <a:pPr lvl="1"/>
            <a:r>
              <a:rPr lang="en-US" dirty="0" smtClean="0"/>
              <a:t>SAD Review Committee has independent representation from:</a:t>
            </a:r>
            <a:endParaRPr lang="en-US" dirty="0"/>
          </a:p>
          <a:p>
            <a:pPr lvl="2"/>
            <a:r>
              <a:rPr lang="en-US" dirty="0" smtClean="0"/>
              <a:t>Fermilab Accelerator Division		 – 2 members</a:t>
            </a:r>
            <a:endParaRPr lang="en-US" dirty="0"/>
          </a:p>
          <a:p>
            <a:pPr lvl="2"/>
            <a:r>
              <a:rPr lang="en-US" dirty="0" smtClean="0"/>
              <a:t>Fermilab Particle </a:t>
            </a:r>
            <a:r>
              <a:rPr lang="en-US" dirty="0"/>
              <a:t>Physics </a:t>
            </a:r>
            <a:r>
              <a:rPr lang="en-US" dirty="0" smtClean="0"/>
              <a:t>Division	 – 2 members</a:t>
            </a:r>
            <a:endParaRPr lang="en-US" dirty="0"/>
          </a:p>
          <a:p>
            <a:pPr lvl="2"/>
            <a:r>
              <a:rPr lang="en-US" dirty="0" smtClean="0"/>
              <a:t>Fermilab ESH&amp;Q Section			 – 1 member</a:t>
            </a:r>
            <a:endParaRPr lang="en-US" dirty="0"/>
          </a:p>
          <a:p>
            <a:pPr lvl="2"/>
            <a:r>
              <a:rPr lang="en-US" dirty="0" smtClean="0"/>
              <a:t>DOE Fermi Site Office				 – 2 members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 allows </a:t>
            </a:r>
            <a:r>
              <a:rPr lang="en-US" dirty="0"/>
              <a:t>for a </a:t>
            </a:r>
            <a:r>
              <a:rPr lang="en-US" dirty="0" smtClean="0"/>
              <a:t>single, independent document </a:t>
            </a:r>
            <a:r>
              <a:rPr lang="en-US" dirty="0"/>
              <a:t>review from all </a:t>
            </a:r>
            <a:r>
              <a:rPr lang="en-US" dirty="0" smtClean="0"/>
              <a:t>involved stakeholders throughout</a:t>
            </a:r>
          </a:p>
          <a:p>
            <a:pPr lvl="1"/>
            <a:r>
              <a:rPr lang="en-US" dirty="0" smtClean="0"/>
              <a:t>Review comments captured into SharePoint site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56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New Approach</a:t>
            </a:r>
            <a:endParaRPr lang="en-US" dirty="0"/>
          </a:p>
          <a:p>
            <a:pPr lvl="1"/>
            <a:r>
              <a:rPr lang="en-US" dirty="0"/>
              <a:t>Smaller </a:t>
            </a:r>
            <a:r>
              <a:rPr lang="en-US" dirty="0" smtClean="0"/>
              <a:t>more concise chapters are </a:t>
            </a:r>
            <a:r>
              <a:rPr lang="en-US" dirty="0"/>
              <a:t>much easier to </a:t>
            </a:r>
            <a:r>
              <a:rPr lang="en-US" dirty="0" smtClean="0"/>
              <a:t>manage</a:t>
            </a:r>
          </a:p>
          <a:p>
            <a:pPr lvl="2"/>
            <a:r>
              <a:rPr lang="en-US" dirty="0" smtClean="0"/>
              <a:t>Each specific chapter is ~ 20 pages</a:t>
            </a:r>
          </a:p>
          <a:p>
            <a:pPr lvl="3"/>
            <a:r>
              <a:rPr lang="en-US" dirty="0" smtClean="0"/>
              <a:t>Provides high level summary of  safety analysis, shielding </a:t>
            </a:r>
            <a:r>
              <a:rPr lang="en-US" dirty="0"/>
              <a:t>a</a:t>
            </a:r>
            <a:r>
              <a:rPr lang="en-US" dirty="0" smtClean="0"/>
              <a:t>ssessments, ODH assessments, etc.</a:t>
            </a:r>
          </a:p>
          <a:p>
            <a:pPr lvl="1"/>
            <a:r>
              <a:rPr lang="en-US" dirty="0" smtClean="0"/>
              <a:t>Committee </a:t>
            </a:r>
            <a:r>
              <a:rPr lang="en-US" dirty="0"/>
              <a:t>review process addresses all stakeholders in </a:t>
            </a:r>
            <a:r>
              <a:rPr lang="en-US" dirty="0" smtClean="0"/>
              <a:t>a parallel manner to address comments</a:t>
            </a:r>
            <a:endParaRPr lang="en-US" dirty="0"/>
          </a:p>
          <a:p>
            <a:pPr lvl="1"/>
            <a:r>
              <a:rPr lang="en-US" dirty="0" smtClean="0"/>
              <a:t>Approach has strengthened safety document program</a:t>
            </a:r>
          </a:p>
          <a:p>
            <a:r>
              <a:rPr lang="en-US" dirty="0" smtClean="0"/>
              <a:t>Lessons Learned</a:t>
            </a:r>
            <a:endParaRPr lang="en-US" dirty="0"/>
          </a:p>
          <a:p>
            <a:pPr lvl="1"/>
            <a:r>
              <a:rPr lang="en-US" dirty="0"/>
              <a:t>Document scope </a:t>
            </a:r>
            <a:r>
              <a:rPr lang="en-US" dirty="0" smtClean="0"/>
              <a:t>has increased due to extended development period and addition of new experiments</a:t>
            </a:r>
          </a:p>
          <a:p>
            <a:pPr lvl="2"/>
            <a:r>
              <a:rPr lang="en-US" dirty="0" smtClean="0"/>
              <a:t>Restructuring involved an extended learning process for authors</a:t>
            </a:r>
          </a:p>
          <a:p>
            <a:pPr lvl="2"/>
            <a:r>
              <a:rPr lang="en-US" dirty="0" smtClean="0"/>
              <a:t>It is noted that experimental areas have minimal hazards or Credited Controls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61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782050" cy="4987867"/>
          </a:xfrm>
        </p:spPr>
        <p:txBody>
          <a:bodyPr/>
          <a:lstStyle/>
          <a:p>
            <a:r>
              <a:rPr lang="en-US" dirty="0" smtClean="0"/>
              <a:t>Planning initially identified 36 SAD chapters or appendices</a:t>
            </a:r>
          </a:p>
          <a:p>
            <a:r>
              <a:rPr lang="en-US" dirty="0" smtClean="0"/>
              <a:t>Document has grown to 41 SAD chapters </a:t>
            </a:r>
            <a:r>
              <a:rPr lang="en-US" dirty="0"/>
              <a:t>or appendices</a:t>
            </a:r>
            <a:r>
              <a:rPr lang="en-US" dirty="0" smtClean="0"/>
              <a:t> with addition of new experimental areas</a:t>
            </a:r>
          </a:p>
          <a:p>
            <a:r>
              <a:rPr lang="en-US" dirty="0" smtClean="0"/>
              <a:t>Currently 22 SAD chapters and two appendices are complete and approved</a:t>
            </a:r>
          </a:p>
          <a:p>
            <a:r>
              <a:rPr lang="en-US" dirty="0" smtClean="0"/>
              <a:t>Single ASE addresses all operating areas</a:t>
            </a:r>
          </a:p>
          <a:p>
            <a:r>
              <a:rPr lang="en-US" dirty="0" smtClean="0"/>
              <a:t>Presently 4 SAD chapters are about ready to begin the review process</a:t>
            </a:r>
          </a:p>
          <a:p>
            <a:r>
              <a:rPr lang="en-US" dirty="0" smtClean="0"/>
              <a:t>Restructuring is on track to finish the conversion in FY 2015</a:t>
            </a:r>
          </a:p>
          <a:p>
            <a:r>
              <a:rPr lang="en-US" dirty="0" smtClean="0"/>
              <a:t>Each chapter is on a 5-year review </a:t>
            </a:r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Already started reviewing our risk </a:t>
            </a:r>
            <a:r>
              <a:rPr lang="en-US" smtClean="0"/>
              <a:t>assessment process</a:t>
            </a:r>
            <a:endParaRPr lang="en-US" dirty="0" smtClean="0"/>
          </a:p>
          <a:p>
            <a:r>
              <a:rPr lang="en-US" dirty="0" smtClean="0"/>
              <a:t>USIDs are used for interim revisions as appropriate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5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Fermilab Safety Assessment Document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87022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952</TotalTime>
  <Words>543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Fermilab Template</vt:lpstr>
      <vt:lpstr>Fermilab: Footer Only</vt:lpstr>
      <vt:lpstr>Fermilab Safety Assessment Document (SAD)</vt:lpstr>
      <vt:lpstr>Fermilab SAD History</vt:lpstr>
      <vt:lpstr>Fermilab SAD Goals</vt:lpstr>
      <vt:lpstr>Fermilab SAD Structure</vt:lpstr>
      <vt:lpstr>Fermilab SAD Structure</vt:lpstr>
      <vt:lpstr>SAD and ASE Approval Process</vt:lpstr>
      <vt:lpstr>Benefits and Lessons Learned</vt:lpstr>
      <vt:lpstr>SAD Status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John E. AndersonJr. x4973 04659N</cp:lastModifiedBy>
  <cp:revision>33</cp:revision>
  <cp:lastPrinted>2014-07-29T17:13:46Z</cp:lastPrinted>
  <dcterms:created xsi:type="dcterms:W3CDTF">2014-07-16T13:01:16Z</dcterms:created>
  <dcterms:modified xsi:type="dcterms:W3CDTF">2014-08-01T17:19:23Z</dcterms:modified>
</cp:coreProperties>
</file>