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2" r:id="rId6"/>
    <p:sldId id="280" r:id="rId7"/>
    <p:sldId id="281" r:id="rId8"/>
    <p:sldId id="261" r:id="rId9"/>
    <p:sldId id="268" r:id="rId10"/>
    <p:sldId id="279" r:id="rId11"/>
    <p:sldId id="276" r:id="rId12"/>
    <p:sldId id="282" r:id="rId13"/>
    <p:sldId id="270" r:id="rId14"/>
    <p:sldId id="27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ni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65" d="100"/>
          <a:sy n="165" d="100"/>
        </p:scale>
        <p:origin x="-5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-322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A63F9-B23F-4041-845E-16830AD4ED0C}" type="datetimeFigureOut">
              <a:rPr lang="en-US" smtClean="0"/>
              <a:t>8/2/2014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8F9A-BD70-E54F-B9E7-1CCB2229A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D755-3B55-434A-BE87-1D7C6B328EBE}" type="datetimeFigureOut">
              <a:rPr lang="en-US" smtClean="0"/>
              <a:t>8/2/2014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C213-8C24-F44A-B516-A38033F35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Thoughts on Planning and Conducting ARR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4191000" cy="888705"/>
          </a:xfrm>
        </p:spPr>
        <p:txBody>
          <a:bodyPr/>
          <a:lstStyle/>
          <a:p>
            <a:r>
              <a:rPr lang="en-US" dirty="0" smtClean="0"/>
              <a:t>SAD and ASE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3607722" cy="757130"/>
          </a:xfrm>
        </p:spPr>
        <p:txBody>
          <a:bodyPr/>
          <a:lstStyle/>
          <a:p>
            <a:r>
              <a:rPr lang="en-US" dirty="0" smtClean="0"/>
              <a:t>David Freeman</a:t>
            </a:r>
          </a:p>
          <a:p>
            <a:r>
              <a:rPr lang="en-US" dirty="0" smtClean="0"/>
              <a:t>Spallation Neutron Source at ORNL</a:t>
            </a:r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86000" y="51816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Accelerator Safety Workshop 2014</a:t>
            </a:r>
          </a:p>
          <a:p>
            <a:r>
              <a:rPr lang="en-US" sz="1800" dirty="0" smtClean="0"/>
              <a:t>DOE Germantown, Maryland</a:t>
            </a:r>
          </a:p>
          <a:p>
            <a:r>
              <a:rPr lang="en-US" sz="1800" dirty="0" smtClean="0"/>
              <a:t>August 5,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52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Observations and Comments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42640" cy="556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Review current community practices – talk with counterparts across the community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Keep DOE informed through out SAD/ASE development process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SAD - what is the right level of detail for system descriptions?</a:t>
            </a:r>
          </a:p>
          <a:p>
            <a:r>
              <a:rPr lang="en-US" dirty="0">
                <a:solidFill>
                  <a:srgbClr val="000000"/>
                </a:solidFill>
              </a:rPr>
              <a:t>Legacy – SAD needs to carry the message after </a:t>
            </a:r>
            <a:r>
              <a:rPr lang="en-US" dirty="0" smtClean="0">
                <a:solidFill>
                  <a:srgbClr val="000000"/>
                </a:solidFill>
              </a:rPr>
              <a:t>principal authors </a:t>
            </a:r>
            <a:r>
              <a:rPr lang="en-US" dirty="0">
                <a:solidFill>
                  <a:srgbClr val="000000"/>
                </a:solidFill>
              </a:rPr>
              <a:t>are gone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Clearly defining accelerator facility boundary in SAD has </a:t>
            </a:r>
            <a:r>
              <a:rPr lang="en-US" smtClean="0">
                <a:solidFill>
                  <a:srgbClr val="000000"/>
                </a:solidFill>
              </a:rPr>
              <a:t>proven useful.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process that facilitate </a:t>
            </a:r>
            <a:r>
              <a:rPr lang="en-US" dirty="0">
                <a:solidFill>
                  <a:srgbClr val="000000"/>
                </a:solidFill>
              </a:rPr>
              <a:t>ease </a:t>
            </a:r>
            <a:r>
              <a:rPr lang="en-US" dirty="0" smtClean="0">
                <a:solidFill>
                  <a:srgbClr val="000000"/>
                </a:solidFill>
              </a:rPr>
              <a:t>of SAD updates is advantageous in ensuring document stays current.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Observations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14400"/>
            <a:ext cx="8642640" cy="5257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ASE limitations – allow headroom to accommodate transient conditions that do not compromise safety. ASE violation </a:t>
            </a:r>
            <a:r>
              <a:rPr lang="en-US" dirty="0"/>
              <a:t>is </a:t>
            </a:r>
            <a:r>
              <a:rPr lang="en-US" dirty="0" smtClean="0"/>
              <a:t>very serious.</a:t>
            </a:r>
          </a:p>
          <a:p>
            <a:pPr>
              <a:spcAft>
                <a:spcPts val="1200"/>
              </a:spcAft>
            </a:pPr>
            <a:r>
              <a:rPr lang="en-US" dirty="0"/>
              <a:t>Approved </a:t>
            </a:r>
            <a:r>
              <a:rPr lang="en-US" dirty="0" smtClean="0"/>
              <a:t>Alternatives in ASE </a:t>
            </a:r>
            <a:r>
              <a:rPr lang="en-US" dirty="0"/>
              <a:t>– </a:t>
            </a:r>
            <a:r>
              <a:rPr lang="en-US" dirty="0" smtClean="0"/>
              <a:t>proven very useful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ddressing ASE requirements on one</a:t>
            </a:r>
            <a:r>
              <a:rPr lang="en-US" dirty="0">
                <a:solidFill>
                  <a:srgbClr val="000000"/>
                </a:solidFill>
              </a:rPr>
              <a:t>-to-</a:t>
            </a:r>
            <a:r>
              <a:rPr lang="en-US" dirty="0" smtClean="0">
                <a:solidFill>
                  <a:srgbClr val="000000"/>
                </a:solidFill>
              </a:rPr>
              <a:t>one basis in SAD effectively communicates and clearly ties the two documents together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Clarity – Saturday night at 2 am is </a:t>
            </a:r>
            <a:r>
              <a:rPr lang="en-US" dirty="0" smtClean="0">
                <a:solidFill>
                  <a:srgbClr val="000000"/>
                </a:solidFill>
              </a:rPr>
              <a:t>inconvenient </a:t>
            </a:r>
            <a:r>
              <a:rPr lang="en-US" dirty="0">
                <a:solidFill>
                  <a:srgbClr val="000000"/>
                </a:solidFill>
              </a:rPr>
              <a:t>time to interpret unclear </a:t>
            </a:r>
            <a:r>
              <a:rPr lang="en-US" dirty="0" smtClean="0">
                <a:solidFill>
                  <a:srgbClr val="000000"/>
                </a:solidFill>
              </a:rPr>
              <a:t>wording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42640" cy="447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Recent Experience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Order 420.2C Requirements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Some Guide Recommendations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Observations and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Recent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42640" cy="4471932"/>
          </a:xfrm>
        </p:spPr>
        <p:txBody>
          <a:bodyPr/>
          <a:lstStyle/>
          <a:p>
            <a:r>
              <a:rPr lang="en-US" dirty="0"/>
              <a:t>BNL </a:t>
            </a:r>
            <a:r>
              <a:rPr lang="en-US" dirty="0" smtClean="0"/>
              <a:t>– New Facility, NSLS II </a:t>
            </a:r>
          </a:p>
          <a:p>
            <a:r>
              <a:rPr lang="en-US" dirty="0" smtClean="0"/>
              <a:t>JLAB </a:t>
            </a:r>
            <a:r>
              <a:rPr lang="en-US"/>
              <a:t>- </a:t>
            </a:r>
            <a:r>
              <a:rPr lang="en-US" smtClean="0"/>
              <a:t>Energy </a:t>
            </a:r>
            <a:r>
              <a:rPr lang="en-US" dirty="0" smtClean="0"/>
              <a:t>Upgrade </a:t>
            </a:r>
          </a:p>
          <a:p>
            <a:r>
              <a:rPr lang="en-US" dirty="0" smtClean="0"/>
              <a:t>FNAL – Mission Transition (power upgrade)</a:t>
            </a:r>
          </a:p>
          <a:p>
            <a:r>
              <a:rPr lang="en-US" dirty="0" smtClean="0"/>
              <a:t>LBNL – New Facility, BELLA		</a:t>
            </a:r>
          </a:p>
        </p:txBody>
      </p:sp>
    </p:spTree>
    <p:extLst>
      <p:ext uri="{BB962C8B-B14F-4D97-AF65-F5344CB8AC3E}">
        <p14:creationId xmlns:p14="http://schemas.microsoft.com/office/powerpoint/2010/main" val="6693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SAD and ASE Development Timeline </a:t>
            </a:r>
            <a:r>
              <a:rPr lang="en-US" sz="2800" dirty="0" smtClean="0"/>
              <a:t>(from draft Guide 420.2-1A flowchart)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42640" cy="5105400"/>
          </a:xfrm>
        </p:spPr>
        <p:txBody>
          <a:bodyPr/>
          <a:lstStyle/>
          <a:p>
            <a:r>
              <a:rPr lang="en-US" dirty="0" smtClean="0"/>
              <a:t>Contractor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prepares SAD and ASE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performs internal independent reviews of SAD and ASE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approves SAD, implements USI Process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requests DOE approval of ASE</a:t>
            </a:r>
          </a:p>
          <a:p>
            <a:r>
              <a:rPr lang="en-US" dirty="0" smtClean="0"/>
              <a:t>DOE Approves ASE</a:t>
            </a:r>
          </a:p>
          <a:p>
            <a:r>
              <a:rPr lang="en-US" dirty="0" smtClean="0"/>
              <a:t>Contractor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completes ARR process to verify readiness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requests DOE permission to commence activities</a:t>
            </a:r>
          </a:p>
          <a:p>
            <a:r>
              <a:rPr lang="en-US" dirty="0" smtClean="0"/>
              <a:t>DOE grants permission to commence activities in accordance with the SAD and 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7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Development of the SAD and 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838200"/>
            <a:ext cx="8642640" cy="5257800"/>
          </a:xfrm>
        </p:spPr>
        <p:txBody>
          <a:bodyPr/>
          <a:lstStyle/>
          <a:p>
            <a:r>
              <a:rPr lang="en-US" sz="2400" dirty="0" smtClean="0"/>
              <a:t>Order 420.2C stipulates high level requirements:</a:t>
            </a:r>
          </a:p>
          <a:p>
            <a:pPr lvl="1"/>
            <a:r>
              <a:rPr lang="en-US" sz="2200" dirty="0" smtClean="0"/>
              <a:t>SAD and ASE content addressed, includes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dirty="0" smtClean="0"/>
              <a:t>Facility/system descriptions</a:t>
            </a:r>
          </a:p>
          <a:p>
            <a:pPr lvl="2"/>
            <a:r>
              <a:rPr lang="en-US" sz="1800" dirty="0" smtClean="0"/>
              <a:t>Hazard analysis and identification of controls</a:t>
            </a:r>
          </a:p>
          <a:p>
            <a:pPr lvl="2"/>
            <a:r>
              <a:rPr lang="en-US" sz="1800" dirty="0" smtClean="0"/>
              <a:t>Potential onsite and offsite impacts to personnel and environment</a:t>
            </a:r>
          </a:p>
          <a:p>
            <a:pPr lvl="1"/>
            <a:r>
              <a:rPr lang="en-US" sz="2200" dirty="0" smtClean="0"/>
              <a:t>SAD required to provide the technical basis for the ASE</a:t>
            </a:r>
          </a:p>
          <a:p>
            <a:pPr lvl="1"/>
            <a:r>
              <a:rPr lang="en-US" sz="2200" dirty="0" smtClean="0"/>
              <a:t>ASE required to define bounding conditions/controls for safe operations based on SAD analyses.</a:t>
            </a:r>
          </a:p>
          <a:p>
            <a:r>
              <a:rPr lang="en-US" sz="2400" dirty="0" smtClean="0"/>
              <a:t>Draft Guide 420.2-1A provides guidance addressing:</a:t>
            </a:r>
          </a:p>
          <a:p>
            <a:pPr lvl="1"/>
            <a:r>
              <a:rPr lang="en-US" sz="2200" dirty="0" smtClean="0"/>
              <a:t>SAD and ASE scope and content 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afety analysis </a:t>
            </a:r>
          </a:p>
          <a:p>
            <a:pPr lvl="1"/>
            <a:r>
              <a:rPr lang="en-US" sz="2200" dirty="0" smtClean="0"/>
              <a:t>SAD and ASE review and approval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101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8000"/>
                </a:solidFill>
              </a:rPr>
              <a:t>Some Guide Recommendations - SAD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4264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SAD Purpose - </a:t>
            </a:r>
            <a:r>
              <a:rPr lang="en-US" sz="2400" dirty="0" smtClean="0"/>
              <a:t>to </a:t>
            </a:r>
            <a:r>
              <a:rPr lang="en-US" sz="2400" dirty="0"/>
              <a:t>provide a description of the facility </a:t>
            </a:r>
            <a:r>
              <a:rPr lang="en-US" sz="2400" dirty="0" smtClean="0"/>
              <a:t>and </a:t>
            </a:r>
            <a:r>
              <a:rPr lang="en-US" sz="2400" dirty="0"/>
              <a:t>analysis of </a:t>
            </a:r>
            <a:r>
              <a:rPr lang="en-US" sz="2400" dirty="0" smtClean="0"/>
              <a:t>associated hazards such </a:t>
            </a:r>
            <a:r>
              <a:rPr lang="en-US" sz="2400" dirty="0"/>
              <a:t>that </a:t>
            </a:r>
            <a:r>
              <a:rPr lang="en-US" sz="2400" dirty="0" smtClean="0"/>
              <a:t>necessary </a:t>
            </a:r>
            <a:r>
              <a:rPr lang="en-US" sz="2400" dirty="0"/>
              <a:t>controls and risks </a:t>
            </a:r>
            <a:r>
              <a:rPr lang="en-US" sz="2400" dirty="0" smtClean="0"/>
              <a:t>are </a:t>
            </a:r>
            <a:r>
              <a:rPr lang="en-US" sz="2400" dirty="0"/>
              <a:t>clearly understood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Tailored </a:t>
            </a:r>
            <a:r>
              <a:rPr lang="en-US" sz="2400" dirty="0" smtClean="0"/>
              <a:t>approach recommended </a:t>
            </a:r>
            <a:r>
              <a:rPr lang="en-US" sz="2400" dirty="0"/>
              <a:t>- </a:t>
            </a:r>
            <a:r>
              <a:rPr lang="en-US" sz="2400" dirty="0" smtClean="0"/>
              <a:t>level </a:t>
            </a:r>
            <a:r>
              <a:rPr lang="en-US" sz="2400" dirty="0"/>
              <a:t>of detail </a:t>
            </a: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dirty="0" smtClean="0"/>
              <a:t>facility complexity and </a:t>
            </a:r>
            <a:r>
              <a:rPr lang="en-US" sz="2400" dirty="0"/>
              <a:t>magnitude of potential consequences.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Scope should encompass entire facility, including ancillary support facilities and </a:t>
            </a:r>
            <a:r>
              <a:rPr lang="en-US" sz="2400" dirty="0" smtClean="0">
                <a:solidFill>
                  <a:srgbClr val="000000"/>
                </a:solidFill>
              </a:rPr>
              <a:t>activities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nalysis </a:t>
            </a:r>
            <a:r>
              <a:rPr lang="en-US" sz="2400" dirty="0">
                <a:solidFill>
                  <a:srgbClr val="000000"/>
                </a:solidFill>
              </a:rPr>
              <a:t>should focus on accelerator specific hazards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Standard </a:t>
            </a:r>
            <a:r>
              <a:rPr lang="en-US" sz="2400" dirty="0">
                <a:solidFill>
                  <a:srgbClr val="000000"/>
                </a:solidFill>
              </a:rPr>
              <a:t>industrial and laboratory hazards </a:t>
            </a:r>
            <a:r>
              <a:rPr lang="en-US" sz="2400" dirty="0" smtClean="0">
                <a:solidFill>
                  <a:srgbClr val="000000"/>
                </a:solidFill>
              </a:rPr>
              <a:t>need </a:t>
            </a:r>
            <a:r>
              <a:rPr lang="en-US" sz="2400" dirty="0">
                <a:solidFill>
                  <a:srgbClr val="000000"/>
                </a:solidFill>
              </a:rPr>
              <a:t>not be </a:t>
            </a:r>
            <a:r>
              <a:rPr lang="en-US" sz="2400" dirty="0" smtClean="0">
                <a:solidFill>
                  <a:srgbClr val="000000"/>
                </a:solidFill>
              </a:rPr>
              <a:t>addressed in detail if </a:t>
            </a:r>
            <a:r>
              <a:rPr lang="en-US" sz="2400" dirty="0">
                <a:solidFill>
                  <a:srgbClr val="000000"/>
                </a:solidFill>
              </a:rPr>
              <a:t>adequately addressed by the facility’s i</a:t>
            </a:r>
            <a:r>
              <a:rPr lang="en-US" sz="2400" dirty="0" smtClean="0">
                <a:solidFill>
                  <a:srgbClr val="000000"/>
                </a:solidFill>
              </a:rPr>
              <a:t>nstitutional safety programs.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79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Some Guide Recommendations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42640" cy="5486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Credited Controls - “Controls </a:t>
            </a:r>
            <a:r>
              <a:rPr lang="en-US" i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determined through safety analysis</a:t>
            </a:r>
            <a:r>
              <a:rPr lang="en-US" dirty="0">
                <a:solidFill>
                  <a:srgbClr val="000000"/>
                </a:solidFill>
              </a:rPr>
              <a:t> to be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essential for safe operation …”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Credited controls should be a limited subset of identified safety controls</a:t>
            </a:r>
          </a:p>
          <a:p>
            <a:pPr lvl="1"/>
            <a:r>
              <a:rPr lang="en-US" dirty="0" smtClean="0"/>
              <a:t>Allows higher degree of operational assurance</a:t>
            </a:r>
          </a:p>
          <a:p>
            <a:pPr lvl="1"/>
            <a:r>
              <a:rPr lang="en-US" dirty="0" smtClean="0"/>
              <a:t>Helps focus resources on ensuring operability</a:t>
            </a:r>
          </a:p>
          <a:p>
            <a:pPr marL="0" indent="-49212">
              <a:buNone/>
            </a:pPr>
            <a:r>
              <a:rPr lang="en-US" dirty="0" smtClean="0"/>
              <a:t>Observations </a:t>
            </a:r>
          </a:p>
          <a:p>
            <a:pPr lvl="1"/>
            <a:r>
              <a:rPr lang="en-US" dirty="0" smtClean="0"/>
              <a:t>development of written criteria guiding selection of credited controls has proven beneficial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facilities use risk matrix approach to guide selection of credited controls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facilities designate credited controls to address chemical toxicity and oxygen deficiency hazards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9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r>
              <a:rPr lang="en-US" dirty="0" smtClean="0"/>
              <a:t>Some Guide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943600"/>
          </a:xfrm>
        </p:spPr>
        <p:txBody>
          <a:bodyPr/>
          <a:lstStyle/>
          <a:p>
            <a:r>
              <a:rPr lang="en-US" dirty="0" smtClean="0"/>
              <a:t>ASE Scope</a:t>
            </a:r>
          </a:p>
          <a:p>
            <a:pPr lvl="1"/>
            <a:r>
              <a:rPr lang="en-US" sz="2200" dirty="0" smtClean="0"/>
              <a:t>Focus ASE on </a:t>
            </a:r>
            <a:r>
              <a:rPr lang="en-US" sz="2200" dirty="0"/>
              <a:t>controls and </a:t>
            </a:r>
            <a:r>
              <a:rPr lang="en-US" sz="2200" dirty="0" smtClean="0"/>
              <a:t>limitations considered </a:t>
            </a:r>
            <a:r>
              <a:rPr lang="en-US" sz="2200" dirty="0"/>
              <a:t>essential </a:t>
            </a:r>
            <a:r>
              <a:rPr lang="en-US" sz="2200" dirty="0" smtClean="0"/>
              <a:t>for safe </a:t>
            </a:r>
            <a:r>
              <a:rPr lang="en-US" sz="2200" dirty="0"/>
              <a:t>operations as identified in the </a:t>
            </a:r>
            <a:r>
              <a:rPr lang="en-US" sz="2200" dirty="0" smtClean="0"/>
              <a:t>SAD. </a:t>
            </a:r>
          </a:p>
          <a:p>
            <a:pPr lvl="1"/>
            <a:r>
              <a:rPr lang="en-US" sz="2200" dirty="0" smtClean="0"/>
              <a:t>Capture other requirements (e.g. NEPA, 835, 851, institutional requirements, etc.) elsewhere - proven effective in keeping ASE focused, clear and concise.</a:t>
            </a:r>
            <a:endParaRPr lang="en-US" sz="2200" dirty="0"/>
          </a:p>
          <a:p>
            <a:r>
              <a:rPr lang="en-US" dirty="0" smtClean="0"/>
              <a:t>Stakeholder Involvement in SAD/ASE Preparation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nclude operations staff, system engineers, </a:t>
            </a:r>
            <a:r>
              <a:rPr lang="en-US" sz="2200" dirty="0"/>
              <a:t>ES&amp;H, </a:t>
            </a:r>
            <a:r>
              <a:rPr lang="en-US" sz="2200" dirty="0" smtClean="0"/>
              <a:t>line management, rad protection staff, etc. </a:t>
            </a:r>
          </a:p>
          <a:p>
            <a:pPr lvl="1"/>
            <a:r>
              <a:rPr lang="en-US" sz="2200" dirty="0" smtClean="0"/>
              <a:t>Helps facilitate development of balanced, realistic, understandable and </a:t>
            </a:r>
            <a:r>
              <a:rPr lang="en-US" sz="2200" i="1" dirty="0" smtClean="0"/>
              <a:t>operations friendly</a:t>
            </a:r>
            <a:r>
              <a:rPr lang="en-US" sz="2200" dirty="0" smtClean="0"/>
              <a:t> document.</a:t>
            </a:r>
          </a:p>
          <a:p>
            <a:pPr marL="346075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46075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Observation – </a:t>
            </a:r>
            <a:r>
              <a:rPr lang="en-US" sz="2200" dirty="0" smtClean="0">
                <a:solidFill>
                  <a:srgbClr val="000000"/>
                </a:solidFill>
              </a:rPr>
              <a:t>safety analysts and operations personnel have different levels of understanding and expertise; effective communications essential in developing appropriate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1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69359"/>
          </a:xfrm>
        </p:spPr>
        <p:txBody>
          <a:bodyPr/>
          <a:lstStyle/>
          <a:p>
            <a:r>
              <a:rPr lang="en-US" sz="2800" dirty="0" smtClean="0"/>
              <a:t>Some Guide Recommendations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838200"/>
            <a:ext cx="8642640" cy="5000917"/>
          </a:xfrm>
        </p:spPr>
        <p:txBody>
          <a:bodyPr/>
          <a:lstStyle/>
          <a:p>
            <a:r>
              <a:rPr lang="en-US" dirty="0" smtClean="0"/>
              <a:t>Contractor should ensure internal independent review of ASE and SAD:</a:t>
            </a:r>
          </a:p>
          <a:p>
            <a:pPr lvl="1"/>
            <a:r>
              <a:rPr lang="en-US" dirty="0" smtClean="0"/>
              <a:t>Inclusion of operations personnel highly recommended</a:t>
            </a:r>
          </a:p>
          <a:p>
            <a:r>
              <a:rPr lang="en-US" dirty="0" smtClean="0"/>
              <a:t>ARR should review SAD and ASE</a:t>
            </a:r>
          </a:p>
          <a:p>
            <a:r>
              <a:rPr lang="en-US" dirty="0" smtClean="0"/>
              <a:t>DOE review and approval of ASE</a:t>
            </a:r>
          </a:p>
          <a:p>
            <a:pPr lvl="1"/>
            <a:r>
              <a:rPr lang="en-US" dirty="0" smtClean="0"/>
              <a:t>Field Element Manager approves ASE (except when potential offsite consequences &gt; 1 rem and/or ERPG-2)</a:t>
            </a:r>
          </a:p>
          <a:p>
            <a:pPr lvl="1"/>
            <a:r>
              <a:rPr lang="en-US" dirty="0" smtClean="0"/>
              <a:t>DOE should use tailored approach based on nature of facility or module being reviewed</a:t>
            </a:r>
          </a:p>
          <a:p>
            <a:r>
              <a:rPr lang="en-US" dirty="0"/>
              <a:t>E</a:t>
            </a:r>
            <a:r>
              <a:rPr lang="en-US" dirty="0" smtClean="0"/>
              <a:t>nsure approved SAD and ASE treated as controlled documents - permanent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946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993</TotalTime>
  <Words>702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Powerpoint-Template_HFIR-SNS</vt:lpstr>
      <vt:lpstr>SAD and ASE Development</vt:lpstr>
      <vt:lpstr>Overview</vt:lpstr>
      <vt:lpstr>Recent Experience</vt:lpstr>
      <vt:lpstr>SAD and ASE Development Timeline (from draft Guide 420.2-1A flowchart)</vt:lpstr>
      <vt:lpstr>Development of the SAD and ASE</vt:lpstr>
      <vt:lpstr>Some Guide Recommendations - SAD </vt:lpstr>
      <vt:lpstr>Some Guide Recommendations </vt:lpstr>
      <vt:lpstr>Some Guide Recommendations</vt:lpstr>
      <vt:lpstr>Some Guide Recommendations</vt:lpstr>
      <vt:lpstr>Observations and Comments</vt:lpstr>
      <vt:lpstr>Observations and Comments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Lynanne DiFilippo</cp:lastModifiedBy>
  <cp:revision>115</cp:revision>
  <cp:lastPrinted>2014-07-31T13:04:20Z</cp:lastPrinted>
  <dcterms:created xsi:type="dcterms:W3CDTF">2014-04-28T13:33:12Z</dcterms:created>
  <dcterms:modified xsi:type="dcterms:W3CDTF">2014-08-02T14:31:51Z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