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sldIdLst>
    <p:sldId id="272" r:id="rId2"/>
    <p:sldId id="257" r:id="rId3"/>
    <p:sldId id="264" r:id="rId4"/>
    <p:sldId id="265" r:id="rId5"/>
    <p:sldId id="266" r:id="rId6"/>
    <p:sldId id="267" r:id="rId7"/>
    <p:sldId id="268" r:id="rId8"/>
    <p:sldId id="270" r:id="rId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50000"/>
      </a:spcAft>
      <a:buClr>
        <a:srgbClr val="004080"/>
      </a:buClr>
      <a:buSzPct val="65000"/>
      <a:buFont typeface="Wingdings" pitchFamily="2" charset="2"/>
      <a:buChar char="§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3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2" autoAdjust="0"/>
    <p:restoredTop sz="94664" autoAdjust="0"/>
  </p:normalViewPr>
  <p:slideViewPr>
    <p:cSldViewPr>
      <p:cViewPr>
        <p:scale>
          <a:sx n="60" d="100"/>
          <a:sy n="60" d="100"/>
        </p:scale>
        <p:origin x="-2376" y="-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0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86" y="0"/>
            <a:ext cx="3043026" cy="46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1108"/>
            <a:ext cx="5619115" cy="41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216"/>
            <a:ext cx="3043026" cy="46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86" y="8842216"/>
            <a:ext cx="3043026" cy="46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765A9980-B3CE-4FC9-BB15-717CFE7CF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3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3173" indent="-285836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343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680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017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5354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2692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0029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7366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8D112B-FBC5-4208-9155-47B0BF058B1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400" dirty="0"/>
              <a:t>One-line drawing of the LINAC and Experimental Areas: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Isotope Production Facility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Area C – Proton Radiography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Area B – Ultra-cold Neutron (UCN)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Lujan Center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1L Target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Actinide scattering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Weapons Neutron Research (WNR)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Area A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Materials Test Station (MTS – future)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Area A East  - Storage of Activated Components</a:t>
            </a:r>
          </a:p>
          <a:p>
            <a:pPr lvl="1" eaLnBrk="1" hangingPunct="1">
              <a:buFontTx/>
              <a:buChar char="•"/>
            </a:pPr>
            <a:endParaRPr lang="en-US" altLang="en-US" sz="1400" dirty="0"/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184811" y="698739"/>
            <a:ext cx="4950476" cy="6128253"/>
            <a:chOff x="729" y="432"/>
            <a:chExt cx="3045" cy="3792"/>
          </a:xfrm>
        </p:grpSpPr>
        <p:sp>
          <p:nvSpPr>
            <p:cNvPr id="11269" name="Rectangle 2"/>
            <p:cNvSpPr>
              <a:spLocks noRot="1" noChangeArrowheads="1" noTextEdit="1"/>
            </p:cNvSpPr>
            <p:nvPr/>
          </p:nvSpPr>
          <p:spPr bwMode="auto">
            <a:xfrm>
              <a:off x="729" y="432"/>
              <a:ext cx="286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2400" y="3360"/>
              <a:ext cx="1374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9250" indent="-349250" defTabSz="933450" eaLnBrk="0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33450" eaLnBrk="0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33450" eaLnBrk="0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33450" eaLnBrk="0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33450" eaLnBrk="0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3345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3345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3345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33450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50000"/>
                </a:spcAft>
                <a:buFont typeface="Wingdings" pitchFamily="2" charset="2"/>
                <a:buNone/>
              </a:pPr>
              <a:r>
                <a:rPr lang="en-US" altLang="en-US" sz="1400"/>
                <a:t>Formerly Nuclear Facilities (pre-DOE O 420.2b</a:t>
              </a:r>
            </a:p>
          </p:txBody>
        </p:sp>
        <p:sp>
          <p:nvSpPr>
            <p:cNvPr id="11271" name="Line 5"/>
            <p:cNvSpPr>
              <a:spLocks noChangeShapeType="1"/>
            </p:cNvSpPr>
            <p:nvPr/>
          </p:nvSpPr>
          <p:spPr bwMode="auto">
            <a:xfrm flipH="1">
              <a:off x="1632" y="3504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 flipH="1">
              <a:off x="2496" y="3600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 flipH="1">
              <a:off x="1248" y="3408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3173" indent="-285836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343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680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017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5354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2692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0029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7366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529D30-0985-4EBB-A94D-080A716136B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3173" indent="-285836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343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680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017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5354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2692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0029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7366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528A7-DF5C-4F16-B1AE-5417490D08F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3" y="4421108"/>
            <a:ext cx="5619115" cy="2520223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1400"/>
              <a:t>As you gentlemen are well aware,</a:t>
            </a:r>
          </a:p>
          <a:p>
            <a:pPr eaLnBrk="1" hangingPunct="1">
              <a:buFontTx/>
              <a:buChar char="•"/>
            </a:pPr>
            <a:r>
              <a:rPr lang="en-US" altLang="en-US" sz="1400"/>
              <a:t>LANSCE  420.2b-compliant Safety Assessment Document (SAD) is: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Modular, addressing the respective experimental area, which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 reflects the operational model of how we actually operate.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Thus, when a SB change is made (for example) to Area C that affects the Control Set, only two volumes are affected:</a:t>
            </a:r>
          </a:p>
          <a:p>
            <a:pPr lvl="2" eaLnBrk="1" hangingPunct="1">
              <a:buFontTx/>
              <a:buChar char="•"/>
            </a:pPr>
            <a:r>
              <a:rPr lang="en-US" altLang="en-US" sz="1400"/>
              <a:t>Volume III, Area C, and </a:t>
            </a:r>
          </a:p>
          <a:p>
            <a:pPr lvl="2" eaLnBrk="1" hangingPunct="1">
              <a:buFontTx/>
              <a:buChar char="•"/>
            </a:pPr>
            <a:r>
              <a:rPr lang="en-US" altLang="en-US" sz="1400"/>
              <a:t>ASE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3173" indent="-285836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343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680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017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5354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2692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0029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7366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FA1BBB-82EA-4F81-BF9A-C0A9BC92D17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3173" indent="-285836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343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680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8017" indent="-228669" defTabSz="93373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5354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2692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30029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7366" indent="-228669" defTabSz="93373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C0E47-63D0-4DF9-B884-4B047B33029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/>
              <a:t>Similar elements to TSRs governing a DSA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530225"/>
            <a:ext cx="5902325" cy="4427538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031" y="4420982"/>
            <a:ext cx="5617042" cy="425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37" tIns="46168" rIns="92337" bIns="46168"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endParaRPr lang="en-US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2300" y="530225"/>
            <a:ext cx="6035675" cy="452755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031" y="4420982"/>
            <a:ext cx="5617042" cy="4252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37" tIns="46168" rIns="92337" bIns="46168"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	</a:t>
            </a:r>
          </a:p>
          <a:p>
            <a:endParaRPr lang="en-US" smtClean="0">
              <a:latin typeface="Book Antiqu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2481263"/>
            <a:ext cx="8077200" cy="18573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Operated by Los Alamos National Security, LLC for the U.S. Department of Energy’s NNSA</a:t>
            </a:r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81225" y="6116638"/>
            <a:ext cx="46212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0" rIns="9144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b="1">
                <a:solidFill>
                  <a:schemeClr val="accent1"/>
                </a:solidFill>
              </a:rPr>
              <a:t>U N C L A S S I F I E D</a:t>
            </a:r>
            <a:endParaRPr lang="en-US" altLang="en-US" sz="900">
              <a:solidFill>
                <a:schemeClr val="accent1"/>
              </a:solidFill>
              <a:latin typeface="Times" pitchFamily="18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010400" cy="11430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A4DEBC2-FD63-482E-8E50-23F635522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77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9683F9A-738B-492E-9C70-0172BCD25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10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01638"/>
            <a:ext cx="2133600" cy="5199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01638"/>
            <a:ext cx="6248400" cy="5199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8CF51B4-759A-4E46-99B6-9A8C0D8AE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79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401638"/>
            <a:ext cx="8534400" cy="519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662AD06-B376-4E3E-84E8-21CE05753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90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CC9B88D-8D28-4EA4-8354-5A9516D5B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1400" y="5943600"/>
            <a:ext cx="2057400" cy="228600"/>
          </a:xfrm>
        </p:spPr>
        <p:txBody>
          <a:bodyPr/>
          <a:lstStyle>
            <a:lvl1pPr marL="0" indent="0" algn="ctr">
              <a:buNone/>
              <a:defRPr sz="1200" b="0"/>
            </a:lvl1pPr>
            <a:lvl5pPr>
              <a:defRPr/>
            </a:lvl5pPr>
          </a:lstStyle>
          <a:p>
            <a:pPr lvl="0"/>
            <a:r>
              <a:rPr lang="en-US" dirty="0" smtClean="0"/>
              <a:t>LA-UR-xxx-xxx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9FBD8FC-E0EA-4A8C-81EE-54CD11699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0957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9B065B4-6B8F-4429-B7E8-B184342C2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613EE5E-D34C-4F55-83FB-5F51ECA13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03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EAA3DEC-680B-480C-B91A-0E3E7F458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19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7AD133A-237A-4A31-9F6A-B961A9275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94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91F575B-8539-477F-963A-B4A5ACF80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CBF1B2C-68BB-4011-8C66-5099144DB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7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01638"/>
            <a:ext cx="83439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43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6503988"/>
            <a:ext cx="9207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99138"/>
            <a:ext cx="14303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241425" y="6438900"/>
            <a:ext cx="744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3550" y="6438900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457200" y="1265238"/>
            <a:ext cx="8686800" cy="12700"/>
          </a:xfrm>
          <a:prstGeom prst="line">
            <a:avLst/>
          </a:prstGeom>
          <a:noFill/>
          <a:ln w="38100">
            <a:solidFill>
              <a:srgbClr val="FFB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i="1" smtClean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3AF342F-197C-4C03-ACC6-CCC7AE810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07988" y="6450013"/>
            <a:ext cx="5334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800">
                <a:solidFill>
                  <a:srgbClr val="000000"/>
                </a:solidFill>
              </a:rPr>
              <a:t>Operated by Los Alamos National Security, LLC for the U.S. Department of Energy’s NNSA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81225" y="6156855"/>
            <a:ext cx="46212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" tIns="0" rIns="9144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b="1">
                <a:solidFill>
                  <a:schemeClr val="accent1"/>
                </a:solidFill>
              </a:rPr>
              <a:t>U N C L A S S I F I E D</a:t>
            </a:r>
            <a:endParaRPr lang="en-US" altLang="en-US" sz="7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74988" y="5959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LA-UR-xxx-xxx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2800" dirty="0"/>
              <a:t>SAD/ASE Development at </a:t>
            </a:r>
            <a:br>
              <a:rPr lang="en-US" altLang="en-US" sz="2800" dirty="0"/>
            </a:br>
            <a:r>
              <a:rPr lang="en-US" altLang="en-US" sz="2800" dirty="0"/>
              <a:t>Los Alamos </a:t>
            </a:r>
            <a:r>
              <a:rPr lang="en-US" altLang="en-US" sz="2800" dirty="0" smtClean="0"/>
              <a:t>National Laboratory: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an NNSA </a:t>
            </a:r>
            <a:r>
              <a:rPr lang="en-US" altLang="en-US" sz="2800" dirty="0" smtClean="0"/>
              <a:t>Facility</a:t>
            </a:r>
            <a:br>
              <a:rPr lang="en-US" altLang="en-US" sz="2800" dirty="0" smtClean="0"/>
            </a:br>
            <a:r>
              <a:rPr lang="en-US" altLang="en-US" sz="2800" dirty="0" smtClean="0"/>
              <a:t>(LANSCE and DARHT)</a:t>
            </a:r>
            <a:endParaRPr lang="en-US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DCC9B88D-8D28-4EA4-8354-5A9516D5BD9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7" name="Picture 8" descr="di041032015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05934"/>
            <a:ext cx="3862882" cy="44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  <p:extLst>
      <p:ext uri="{BB962C8B-B14F-4D97-AF65-F5344CB8AC3E}">
        <p14:creationId xmlns:p14="http://schemas.microsoft.com/office/powerpoint/2010/main" val="6703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Slide </a:t>
            </a:r>
            <a:fld id="{AB811AF7-4B83-4EB4-A344-00D26E5E5409}" type="slidenum">
              <a:rPr lang="en-US" altLang="en-US" sz="800"/>
              <a:pPr/>
              <a:t>2</a:t>
            </a:fld>
            <a:endParaRPr lang="en-US" altLang="en-US" sz="8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705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Los Alamos Neutron Science Center </a:t>
            </a:r>
            <a:br>
              <a:rPr lang="en-US" altLang="en-US" dirty="0" smtClean="0"/>
            </a:br>
            <a:r>
              <a:rPr lang="en-US" altLang="en-US" dirty="0" smtClean="0"/>
              <a:t>(LANSCE)</a:t>
            </a:r>
            <a:br>
              <a:rPr lang="en-US" altLang="en-US" dirty="0" smtClean="0"/>
            </a:br>
            <a:r>
              <a:rPr lang="en-US" altLang="en-US" dirty="0" smtClean="0"/>
              <a:t>Linear Accelerator </a:t>
            </a:r>
            <a:r>
              <a:rPr lang="en-US" altLang="en-US" dirty="0"/>
              <a:t>at </a:t>
            </a:r>
            <a:r>
              <a:rPr lang="en-US" altLang="en-US" dirty="0" smtClean="0"/>
              <a:t>TA-53 </a:t>
            </a:r>
          </a:p>
        </p:txBody>
      </p:sp>
      <p:graphicFrame>
        <p:nvGraphicFramePr>
          <p:cNvPr id="4101" name="Object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324144"/>
              </p:ext>
            </p:extLst>
          </p:nvPr>
        </p:nvGraphicFramePr>
        <p:xfrm>
          <a:off x="2771775" y="1295400"/>
          <a:ext cx="439836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PhotoImpact" r:id="rId4" imgW="5710439" imgH="6131064" progId="">
                  <p:embed/>
                </p:oleObj>
              </mc:Choice>
              <mc:Fallback>
                <p:oleObj name="PhotoImpact" r:id="rId4" imgW="5710439" imgH="6131064" progId="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295400"/>
                        <a:ext cx="4398367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Slide </a:t>
            </a:r>
            <a:fld id="{5396898B-9934-430B-8541-62EF9C2960E0}" type="slidenum">
              <a:rPr lang="en-US" altLang="en-US" sz="800"/>
              <a:pPr/>
              <a:t>3</a:t>
            </a:fld>
            <a:endParaRPr lang="en-US" altLang="en-US" sz="8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665787" cy="53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LANSCE (TA-53) Experimental Areas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494" b="12329"/>
          <a:stretch>
            <a:fillRect/>
          </a:stretch>
        </p:blipFill>
        <p:spPr bwMode="auto">
          <a:xfrm>
            <a:off x="355600" y="1300163"/>
            <a:ext cx="51308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5778500" y="3535363"/>
            <a:ext cx="24765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indent="-114300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2E05CC"/>
                </a:solidFill>
              </a:rPr>
              <a:t>Lujan Center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National security research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Materials, bio-science, and nuclear physics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National user facility</a:t>
            </a:r>
          </a:p>
          <a:p>
            <a:pPr lvl="1" eaLnBrk="1" hangingPunct="1">
              <a:spcBef>
                <a:spcPct val="50000"/>
              </a:spcBef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endParaRPr lang="en-US" altLang="en-US" sz="1200">
              <a:solidFill>
                <a:srgbClr val="2E05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2E05CC"/>
              </a:solidFill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5867400" y="4525963"/>
            <a:ext cx="29718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177800" indent="-1778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indent="-114300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333399"/>
                </a:solidFill>
              </a:rPr>
              <a:t>Area C: Proton Radiography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333399"/>
                </a:solidFill>
              </a:rPr>
              <a:t>National security research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333399"/>
                </a:solidFill>
              </a:rPr>
              <a:t>Dynamic Materials science,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333399"/>
                </a:solidFill>
              </a:rPr>
              <a:t>Hydrodynamics</a:t>
            </a: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5778500" y="2697163"/>
            <a:ext cx="25527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indent="-114300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2E05CC"/>
                </a:solidFill>
              </a:rPr>
              <a:t>WNR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National security research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Nuclear Physics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Neutron Irradiation</a:t>
            </a:r>
          </a:p>
        </p:txBody>
      </p:sp>
      <p:sp>
        <p:nvSpPr>
          <p:cNvPr id="5128" name="Rectangle 22"/>
          <p:cNvSpPr>
            <a:spLocks noChangeArrowheads="1"/>
          </p:cNvSpPr>
          <p:nvPr/>
        </p:nvSpPr>
        <p:spPr bwMode="auto">
          <a:xfrm>
            <a:off x="5867400" y="5408613"/>
            <a:ext cx="25273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marL="177800" indent="-1778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indent="-165100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r>
              <a:rPr lang="en-US" altLang="en-US" sz="1600" dirty="0">
                <a:solidFill>
                  <a:srgbClr val="2E05CC"/>
                </a:solidFill>
              </a:rPr>
              <a:t>Isotope Production Facility (IPF)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 dirty="0">
                <a:solidFill>
                  <a:srgbClr val="2E05CC"/>
                </a:solidFill>
              </a:rPr>
              <a:t>Medical radioisotopes</a:t>
            </a:r>
          </a:p>
        </p:txBody>
      </p:sp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5778500" y="1295400"/>
            <a:ext cx="2597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indent="-114300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2E05CC"/>
                </a:solidFill>
              </a:rPr>
              <a:t>Area 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Materials Test Station (MTS) [in the future]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Area A East Storage</a:t>
            </a:r>
            <a:endParaRPr lang="en-US" altLang="en-US" sz="1200">
              <a:solidFill>
                <a:srgbClr val="2E05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solidFill>
                <a:srgbClr val="2E05CC"/>
              </a:solidFill>
            </a:endParaRPr>
          </a:p>
        </p:txBody>
      </p:sp>
      <p:sp>
        <p:nvSpPr>
          <p:cNvPr id="5130" name="Text Box 27"/>
          <p:cNvSpPr txBox="1">
            <a:spLocks noChangeArrowheads="1"/>
          </p:cNvSpPr>
          <p:nvPr/>
        </p:nvSpPr>
        <p:spPr bwMode="auto">
          <a:xfrm>
            <a:off x="5778500" y="2163763"/>
            <a:ext cx="24765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indent="-114300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24459C"/>
              </a:buClr>
              <a:buSzPct val="110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2E05CC"/>
                </a:solidFill>
              </a:rPr>
              <a:t>Area B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1200" i="1">
                <a:solidFill>
                  <a:srgbClr val="2E05CC"/>
                </a:solidFill>
              </a:rPr>
              <a:t>UCN</a:t>
            </a:r>
            <a:endParaRPr lang="en-US" altLang="en-US" sz="1800">
              <a:solidFill>
                <a:srgbClr val="2E05CC"/>
              </a:solidFill>
            </a:endParaRPr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 flipH="1" flipV="1">
            <a:off x="987425" y="4576763"/>
            <a:ext cx="4803775" cy="958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 flipH="1" flipV="1">
            <a:off x="4092575" y="2195513"/>
            <a:ext cx="1698625" cy="1462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8"/>
          <p:cNvSpPr>
            <a:spLocks noChangeShapeType="1"/>
          </p:cNvSpPr>
          <p:nvPr/>
        </p:nvSpPr>
        <p:spPr bwMode="auto">
          <a:xfrm flipH="1" flipV="1">
            <a:off x="4972050" y="2390775"/>
            <a:ext cx="81915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9"/>
          <p:cNvSpPr>
            <a:spLocks noChangeShapeType="1"/>
          </p:cNvSpPr>
          <p:nvPr/>
        </p:nvSpPr>
        <p:spPr bwMode="auto">
          <a:xfrm flipH="1" flipV="1">
            <a:off x="920750" y="1909763"/>
            <a:ext cx="4867275" cy="2751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28"/>
          <p:cNvSpPr>
            <a:spLocks noChangeShapeType="1"/>
          </p:cNvSpPr>
          <p:nvPr/>
        </p:nvSpPr>
        <p:spPr bwMode="auto">
          <a:xfrm flipH="1">
            <a:off x="1697038" y="1470025"/>
            <a:ext cx="409575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29"/>
          <p:cNvSpPr>
            <a:spLocks noChangeShapeType="1"/>
          </p:cNvSpPr>
          <p:nvPr/>
        </p:nvSpPr>
        <p:spPr bwMode="auto">
          <a:xfrm flipH="1" flipV="1">
            <a:off x="1033463" y="1851025"/>
            <a:ext cx="4757737" cy="434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Slide </a:t>
            </a:r>
            <a:fld id="{E7E57AEA-2930-47D6-AA5A-E855CD96B358}" type="slidenum">
              <a:rPr lang="en-US" altLang="en-US" sz="800"/>
              <a:pPr/>
              <a:t>4</a:t>
            </a:fld>
            <a:endParaRPr lang="en-US" altLang="en-US" sz="80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039938" y="76200"/>
            <a:ext cx="4894262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4080"/>
                </a:solidFill>
              </a:rPr>
              <a:t>LANSCE (TA-53) Safety </a:t>
            </a:r>
            <a:r>
              <a:rPr lang="en-US" altLang="en-US" sz="2400" b="1" dirty="0" smtClean="0">
                <a:solidFill>
                  <a:srgbClr val="004080"/>
                </a:solidFill>
              </a:rPr>
              <a:t>Basis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latin typeface="+mn-lt"/>
                <a:ea typeface="ＭＳ Ｐゴシック" pitchFamily="34" charset="-128"/>
                <a:cs typeface="Times New Roman" pitchFamily="18" charset="0"/>
              </a:rPr>
              <a:t>Compliant </a:t>
            </a:r>
            <a:r>
              <a:rPr lang="en-US" b="1" dirty="0">
                <a:latin typeface="+mn-lt"/>
                <a:ea typeface="ＭＳ Ｐゴシック" pitchFamily="34" charset="-128"/>
                <a:cs typeface="Times New Roman" pitchFamily="18" charset="0"/>
              </a:rPr>
              <a:t>with DOE O 420.2C</a:t>
            </a:r>
            <a:endParaRPr lang="en-US" alt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6148" name="Text Box 11"/>
          <p:cNvSpPr txBox="1">
            <a:spLocks noChangeArrowheads="1"/>
          </p:cNvSpPr>
          <p:nvPr/>
        </p:nvSpPr>
        <p:spPr bwMode="auto">
          <a:xfrm>
            <a:off x="1143000" y="16764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0"/>
              </a:spcAft>
              <a:buChar char="n"/>
              <a:defRPr b="1">
                <a:solidFill>
                  <a:schemeClr val="tx1"/>
                </a:solidFill>
                <a:latin typeface="Arial" charset="0"/>
              </a:defRPr>
            </a:lvl1pPr>
            <a:lvl2pPr marL="669925" indent="-325438" eaLnBrk="0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022350" indent="-350838" eaLnBrk="0" hangingPunct="0">
              <a:spcBef>
                <a:spcPct val="20000"/>
              </a:spcBef>
              <a:spcAft>
                <a:spcPct val="0"/>
              </a:spcAft>
              <a:buChar char="—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39850" indent="-315913" eaLnBrk="0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681163" indent="-339725" ea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endParaRPr lang="en-US" altLang="en-US" b="0"/>
          </a:p>
        </p:txBody>
      </p:sp>
      <p:sp>
        <p:nvSpPr>
          <p:cNvPr id="4" name="Cube 3"/>
          <p:cNvSpPr>
            <a:spLocks noChangeArrowheads="1"/>
          </p:cNvSpPr>
          <p:nvPr/>
        </p:nvSpPr>
        <p:spPr bwMode="auto">
          <a:xfrm>
            <a:off x="85725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I-113-004 – LINAC &amp; BEAM Delivery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be 5"/>
          <p:cNvSpPr>
            <a:spLocks noChangeArrowheads="1"/>
          </p:cNvSpPr>
          <p:nvPr/>
        </p:nvSpPr>
        <p:spPr bwMode="auto">
          <a:xfrm>
            <a:off x="146050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II-113-004 – Isotope Production Facility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6"/>
          <p:cNvSpPr>
            <a:spLocks noChangeArrowheads="1"/>
          </p:cNvSpPr>
          <p:nvPr/>
        </p:nvSpPr>
        <p:spPr bwMode="auto">
          <a:xfrm>
            <a:off x="209550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III-113-004 – Area 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be 8"/>
          <p:cNvSpPr>
            <a:spLocks noChangeArrowheads="1"/>
          </p:cNvSpPr>
          <p:nvPr/>
        </p:nvSpPr>
        <p:spPr bwMode="auto">
          <a:xfrm>
            <a:off x="272415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IV-113-004 – Area B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be 9"/>
          <p:cNvSpPr>
            <a:spLocks noChangeArrowheads="1"/>
          </p:cNvSpPr>
          <p:nvPr/>
        </p:nvSpPr>
        <p:spPr bwMode="auto">
          <a:xfrm>
            <a:off x="332740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V-113-004 – Area A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be 10"/>
          <p:cNvSpPr>
            <a:spLocks noChangeArrowheads="1"/>
          </p:cNvSpPr>
          <p:nvPr/>
        </p:nvSpPr>
        <p:spPr bwMode="auto">
          <a:xfrm>
            <a:off x="3987800" y="1155700"/>
            <a:ext cx="1295400" cy="46799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VI-113-004 – Manuel Lujan Neutron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Scattering Center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be 11"/>
          <p:cNvSpPr>
            <a:spLocks noChangeArrowheads="1"/>
          </p:cNvSpPr>
          <p:nvPr/>
        </p:nvSpPr>
        <p:spPr bwMode="auto">
          <a:xfrm>
            <a:off x="4622800" y="11557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VII-113-004 – Weapons Neutron Research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Facility (WNR)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be 12"/>
          <p:cNvSpPr>
            <a:spLocks noChangeArrowheads="1"/>
          </p:cNvSpPr>
          <p:nvPr/>
        </p:nvSpPr>
        <p:spPr bwMode="auto">
          <a:xfrm>
            <a:off x="522605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TA53-SB-SAD-VOL. 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VIII-113-004 – Balance-of Plant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be 13"/>
          <p:cNvSpPr>
            <a:spLocks noChangeArrowheads="1"/>
          </p:cNvSpPr>
          <p:nvPr/>
        </p:nvSpPr>
        <p:spPr bwMode="auto">
          <a:xfrm>
            <a:off x="6781800" y="1143000"/>
            <a:ext cx="1295400" cy="4692650"/>
          </a:xfrm>
          <a:prstGeom prst="cube">
            <a:avLst>
              <a:gd name="adj" fmla="val 62574"/>
            </a:avLst>
          </a:prstGeom>
          <a:pattFill prst="pct5">
            <a:fgClr>
              <a:srgbClr val="4F81BD"/>
            </a:fgClr>
            <a:bgClr>
              <a:srgbClr val="FFFFFF"/>
            </a:bgClr>
          </a:patt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TA53-SB-ASE-113-005 – Accelerator Safety Envelope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4600" y="6105525"/>
            <a:ext cx="1524000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 Volume SAD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05600" y="6028267"/>
            <a:ext cx="53763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3124200" y="3581401"/>
            <a:ext cx="304800" cy="4876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6913033" y="5740400"/>
            <a:ext cx="165100" cy="5461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Slide </a:t>
            </a:r>
            <a:fld id="{710DCBCA-80F0-4EAF-9060-BD5E3A6EB848}" type="slidenum">
              <a:rPr lang="en-US" altLang="en-US" sz="800"/>
              <a:pPr/>
              <a:t>5</a:t>
            </a:fld>
            <a:endParaRPr lang="en-US" altLang="en-US" sz="8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685800"/>
            <a:ext cx="4762500" cy="5540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TA-53 SAD: Volume Contents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686800" cy="358139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1	Introduction</a:t>
            </a:r>
          </a:p>
          <a:p>
            <a:pPr eaLnBrk="1" hangingPunct="1"/>
            <a:r>
              <a:rPr lang="en-US" altLang="en-US" dirty="0" smtClean="0"/>
              <a:t>Chapter 2	Summary and Conclusions</a:t>
            </a:r>
          </a:p>
          <a:p>
            <a:pPr eaLnBrk="1" hangingPunct="1"/>
            <a:r>
              <a:rPr lang="en-US" altLang="en-US" dirty="0" smtClean="0"/>
              <a:t>Chapter 3	Site, Facility, and Operations Description</a:t>
            </a:r>
          </a:p>
          <a:p>
            <a:pPr eaLnBrk="1" hangingPunct="1"/>
            <a:r>
              <a:rPr lang="en-US" altLang="en-US" dirty="0" smtClean="0"/>
              <a:t>Chapter 4	Safety Analysis</a:t>
            </a:r>
          </a:p>
          <a:p>
            <a:pPr eaLnBrk="1" hangingPunct="1"/>
            <a:r>
              <a:rPr lang="en-US" altLang="en-US" dirty="0" smtClean="0"/>
              <a:t>Chapter 5	Credited Controls and Bases for 						Accelerator Safety Envelope (ASE)</a:t>
            </a:r>
          </a:p>
          <a:p>
            <a:pPr eaLnBrk="1" hangingPunct="1"/>
            <a:r>
              <a:rPr lang="en-US" altLang="en-US" dirty="0" smtClean="0"/>
              <a:t>Chapter 6	Quality Assurance</a:t>
            </a:r>
          </a:p>
          <a:p>
            <a:pPr eaLnBrk="1" hangingPunct="1"/>
            <a:r>
              <a:rPr lang="en-US" altLang="en-US" dirty="0" smtClean="0"/>
              <a:t>Chapter 7	(Volume I Only: Beam Interface)</a:t>
            </a:r>
          </a:p>
          <a:p>
            <a:pPr eaLnBrk="1" hangingPunct="1"/>
            <a:endParaRPr lang="en-US" alt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/>
              <a:t>Slide </a:t>
            </a:r>
            <a:fld id="{3465F81F-ED07-48B5-BF85-9E01EC9A9063}" type="slidenum">
              <a:rPr lang="en-US" altLang="en-US" sz="800"/>
              <a:pPr/>
              <a:t>6</a:t>
            </a:fld>
            <a:endParaRPr lang="en-US" altLang="en-US" sz="8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3238"/>
            <a:ext cx="8610600" cy="792162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TA-53 Accelerator Safety Envelope (ASE): </a:t>
            </a:r>
            <a:br>
              <a:rPr lang="en-US" altLang="en-US" dirty="0" smtClean="0"/>
            </a:br>
            <a:r>
              <a:rPr lang="en-US" altLang="en-US" dirty="0" smtClean="0"/>
              <a:t>Volume Contents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3924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Definitions, Acronyms, Frequency Notations, Logical Connectors Completion times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General Operations and Surveillance Requirements:</a:t>
            </a:r>
          </a:p>
          <a:p>
            <a:pPr lvl="1" eaLnBrk="1" hangingPunct="1"/>
            <a:r>
              <a:rPr lang="en-US" altLang="en-US" sz="1300" b="1" dirty="0" smtClean="0"/>
              <a:t>Credited Engineered Controls (CECs), Credited Administrative Controls (CACs), and Surveillances addressing:</a:t>
            </a:r>
          </a:p>
          <a:p>
            <a:pPr lvl="2" eaLnBrk="1" hangingPunct="1"/>
            <a:r>
              <a:rPr lang="en-US" altLang="en-US" sz="1300" b="1" dirty="0" smtClean="0"/>
              <a:t>Primary Beam Transport</a:t>
            </a:r>
          </a:p>
          <a:p>
            <a:pPr lvl="2" eaLnBrk="1" hangingPunct="1"/>
            <a:r>
              <a:rPr lang="en-US" altLang="en-US" sz="1300" b="1" dirty="0" smtClean="0"/>
              <a:t>IPF</a:t>
            </a:r>
          </a:p>
          <a:p>
            <a:pPr lvl="2" eaLnBrk="1" hangingPunct="1"/>
            <a:r>
              <a:rPr lang="en-US" altLang="en-US" sz="1300" b="1" dirty="0" smtClean="0"/>
              <a:t>Area B</a:t>
            </a:r>
          </a:p>
          <a:p>
            <a:pPr lvl="2" eaLnBrk="1" hangingPunct="1"/>
            <a:r>
              <a:rPr lang="en-US" altLang="en-US" sz="1300" b="1" dirty="0" smtClean="0"/>
              <a:t>Area C</a:t>
            </a:r>
          </a:p>
          <a:p>
            <a:pPr lvl="2" eaLnBrk="1" hangingPunct="1"/>
            <a:r>
              <a:rPr lang="en-US" altLang="en-US" sz="1300" b="1" dirty="0" smtClean="0"/>
              <a:t>Area A</a:t>
            </a:r>
          </a:p>
          <a:p>
            <a:pPr lvl="2" eaLnBrk="1" hangingPunct="1"/>
            <a:r>
              <a:rPr lang="en-US" altLang="en-US" sz="1300" b="1" dirty="0" smtClean="0"/>
              <a:t>Lujan Center</a:t>
            </a:r>
          </a:p>
          <a:p>
            <a:pPr lvl="2" eaLnBrk="1" hangingPunct="1"/>
            <a:r>
              <a:rPr lang="en-US" altLang="en-US" sz="1300" b="1" dirty="0" smtClean="0"/>
              <a:t>WNR</a:t>
            </a:r>
            <a:endParaRPr lang="en-US" altLang="en-US" sz="13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Administrative Controls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Procedures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Safety Management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 smtClean="0"/>
              <a:t>Training and Qualifications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sz="2400" dirty="0" smtClean="0">
                <a:ea typeface="ＭＳ Ｐゴシック" pitchFamily="34" charset="-128"/>
              </a:rPr>
              <a:t>Dual Axis Radiographic Hydro Test Facility (DARHT) Mission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876800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None/>
              <a:defRPr/>
            </a:pPr>
            <a:r>
              <a:rPr lang="en-US" sz="1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Mission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en-US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Provide high-resolution radiographic capability to perform hydrodynamic tests and dynamic experiments to support of stewardship of the nuclear weapons stockpile.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en-US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DARHT facility houses 2 linear-induction electron beam accelerator machines with an included angle of 90</a:t>
            </a:r>
            <a:r>
              <a:rPr lang="en-US" sz="1400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</a:t>
            </a:r>
            <a:r>
              <a:rPr lang="en-US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which produce intense electron beams that are converted to x-ray pulses.  The x-ray pulses are delivered to the R-312 firing site to radiograph high density materials during very short durations (e.g., 10 to 100 nanoseconds).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Tx/>
              <a:buNone/>
              <a:defRPr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026" name="Picture 2" descr="C:\Users\102440\AppData\Local\Microsoft\Windows\Temporary Internet Files\Content.Outlook\E4953PTI\darht overhead photo (3).jpg"/>
          <p:cNvPicPr>
            <a:picLocks noChangeAspect="1" noChangeArrowheads="1"/>
          </p:cNvPicPr>
          <p:nvPr/>
        </p:nvPicPr>
        <p:blipFill>
          <a:blip r:embed="rId3"/>
          <a:srcRect t="32338" b="12935"/>
          <a:stretch>
            <a:fillRect/>
          </a:stretch>
        </p:blipFill>
        <p:spPr bwMode="auto">
          <a:xfrm>
            <a:off x="758548" y="2743200"/>
            <a:ext cx="7394852" cy="3352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DCC9B88D-8D28-4EA4-8354-5A9516D5BD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  <p:extLst>
      <p:ext uri="{BB962C8B-B14F-4D97-AF65-F5344CB8AC3E}">
        <p14:creationId xmlns:p14="http://schemas.microsoft.com/office/powerpoint/2010/main" val="213998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10453"/>
              </p:ext>
            </p:extLst>
          </p:nvPr>
        </p:nvGraphicFramePr>
        <p:xfrm>
          <a:off x="457200" y="1864360"/>
          <a:ext cx="8382000" cy="3926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66801"/>
                <a:gridCol w="7315199"/>
              </a:tblGrid>
              <a:tr h="4368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Chapter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Description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Introduction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(Presents the mission and summarizes the remaining chapters.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and Conclusions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(Provides an over of the results and conclusions.)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Site, Facility, and Operations Description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(Adjoined to the a HE firing site; Electron beam is not continuously generated: 4 Modes of operation; coordinate ops with firing site.)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Safety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Analysis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(Summary of the analysis is in the appendices but presents the controls to prevent / mitigate the accidents.)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Accelerator Safety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Envelope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(Provides an overview of the controls and explicitly includes the controls in Ch. 4.)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Quality Assurance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(Provides a summary of the quality assurance plan.)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Decontamination and Decommissioning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(Not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near end of life – little information provided.)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7548"/>
            <a:ext cx="8229600" cy="849252"/>
          </a:xfrm>
        </p:spPr>
        <p:txBody>
          <a:bodyPr/>
          <a:lstStyle/>
          <a:p>
            <a:pPr algn="ctr"/>
            <a:r>
              <a:rPr lang="en-US" dirty="0" smtClean="0"/>
              <a:t>DARHT SAD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Compliant 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with DOE O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420.2C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27629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 Volume – 7 Chapters; 10 Appendices; and 1 Attachment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LA-UR</a:t>
            </a:r>
            <a:r>
              <a:rPr lang="en-US" sz="1200" dirty="0"/>
              <a:t>-14-25925</a:t>
            </a:r>
          </a:p>
        </p:txBody>
      </p:sp>
    </p:spTree>
    <p:extLst>
      <p:ext uri="{BB962C8B-B14F-4D97-AF65-F5344CB8AC3E}">
        <p14:creationId xmlns:p14="http://schemas.microsoft.com/office/powerpoint/2010/main" val="108730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itchFamily="2" charset="2"/>
          <a:buChar char="§"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2</Template>
  <TotalTime>1366</TotalTime>
  <Words>636</Words>
  <Application>Microsoft Office PowerPoint</Application>
  <PresentationFormat>On-screen Show (4:3)</PresentationFormat>
  <Paragraphs>127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Edge</vt:lpstr>
      <vt:lpstr>PhotoImpact</vt:lpstr>
      <vt:lpstr>SAD/ASE Development at  Los Alamos National Laboratory: an NNSA Facility (LANSCE and DARHT)</vt:lpstr>
      <vt:lpstr>Los Alamos Neutron Science Center  (LANSCE) Linear Accelerator at TA-53 </vt:lpstr>
      <vt:lpstr>LANSCE (TA-53) Experimental Areas</vt:lpstr>
      <vt:lpstr>PowerPoint Presentation</vt:lpstr>
      <vt:lpstr>TA-53 SAD: Volume Contents</vt:lpstr>
      <vt:lpstr>TA-53 Accelerator Safety Envelope (ASE):  Volume Contents</vt:lpstr>
      <vt:lpstr>Dual Axis Radiographic Hydro Test Facility (DARHT) Mission </vt:lpstr>
      <vt:lpstr>DARHT SAD Compliant with DOE O 420.2C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Ealy</dc:creator>
  <cp:lastModifiedBy>Lynanne DiFilippo</cp:lastModifiedBy>
  <cp:revision>69</cp:revision>
  <cp:lastPrinted>2014-07-29T23:41:21Z</cp:lastPrinted>
  <dcterms:created xsi:type="dcterms:W3CDTF">2014-08-03T17:08:43Z</dcterms:created>
  <dcterms:modified xsi:type="dcterms:W3CDTF">2014-08-05T19:28:26Z</dcterms:modified>
</cp:coreProperties>
</file>