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1" r:id="rId2"/>
    <p:sldId id="315" r:id="rId3"/>
    <p:sldId id="320" r:id="rId4"/>
    <p:sldId id="321" r:id="rId5"/>
    <p:sldId id="324" r:id="rId6"/>
    <p:sldId id="325" r:id="rId7"/>
    <p:sldId id="327" r:id="rId8"/>
    <p:sldId id="330" r:id="rId9"/>
    <p:sldId id="328" r:id="rId10"/>
    <p:sldId id="269" r:id="rId11"/>
    <p:sldId id="270" r:id="rId12"/>
    <p:sldId id="272" r:id="rId13"/>
    <p:sldId id="290" r:id="rId14"/>
    <p:sldId id="301" r:id="rId15"/>
    <p:sldId id="302" r:id="rId16"/>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p:cViewPr varScale="1">
        <p:scale>
          <a:sx n="80" d="100"/>
          <a:sy n="80" d="100"/>
        </p:scale>
        <p:origin x="-1474"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0" name="Rectangle 19"/>
          <p:cNvSpPr/>
          <p:nvPr/>
        </p:nvSpPr>
        <p:spPr>
          <a:xfrm>
            <a:off x="0" y="0"/>
            <a:ext cx="9144000" cy="1593850"/>
          </a:xfrm>
          <a:prstGeom prst="rect">
            <a:avLst/>
          </a:prstGeom>
          <a:solidFill>
            <a:srgbClr val="102E5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1" name="Rectangle 20"/>
          <p:cNvSpPr/>
          <p:nvPr/>
        </p:nvSpPr>
        <p:spPr>
          <a:xfrm>
            <a:off x="0" y="6553200"/>
            <a:ext cx="9144000" cy="304800"/>
          </a:xfrm>
          <a:prstGeom prst="rect">
            <a:avLst/>
          </a:prstGeom>
          <a:solidFill>
            <a:srgbClr val="9E8C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2" name="Rectangle 21"/>
          <p:cNvSpPr/>
          <p:nvPr/>
        </p:nvSpPr>
        <p:spPr>
          <a:xfrm>
            <a:off x="0" y="6451600"/>
            <a:ext cx="9144000" cy="7620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3" name="TextBox 22"/>
          <p:cNvSpPr txBox="1"/>
          <p:nvPr/>
        </p:nvSpPr>
        <p:spPr>
          <a:xfrm>
            <a:off x="3131178" y="6172200"/>
            <a:ext cx="5562600" cy="287338"/>
          </a:xfrm>
          <a:prstGeom prst="rect">
            <a:avLst/>
          </a:prstGeom>
          <a:noFill/>
        </p:spPr>
        <p:txBody>
          <a:bodyPr>
            <a:spAutoFit/>
          </a:bodyPr>
          <a:lstStyle/>
          <a:p>
            <a:pPr algn="r">
              <a:defRPr/>
            </a:pPr>
            <a:r>
              <a:rPr lang="en-US" sz="950" baseline="30000" dirty="0">
                <a:latin typeface="Arial" pitchFamily="-112" charset="0"/>
              </a:rPr>
              <a:t>Sandia National Laboratories is a multi-program laboratory managed and operated by Sandia Corporation, a wholly owned subsidiary of Lockheed Martin Corporation, for the U.S. Department of Energy’s National Nuclear Security Administration under contract DE-AC04-94AL85000. </a:t>
            </a:r>
          </a:p>
        </p:txBody>
      </p:sp>
      <p:pic>
        <p:nvPicPr>
          <p:cNvPr id="24" name="Picture 13" descr="NNSAlogo_Black.jpg"/>
          <p:cNvPicPr>
            <a:picLocks noChangeAspect="1"/>
          </p:cNvPicPr>
          <p:nvPr/>
        </p:nvPicPr>
        <p:blipFill>
          <a:blip r:embed="rId2"/>
          <a:srcRect/>
          <a:stretch>
            <a:fillRect/>
          </a:stretch>
        </p:blipFill>
        <p:spPr bwMode="auto">
          <a:xfrm>
            <a:off x="212725" y="6119813"/>
            <a:ext cx="1023938" cy="247650"/>
          </a:xfrm>
          <a:prstGeom prst="rect">
            <a:avLst/>
          </a:prstGeom>
          <a:noFill/>
          <a:ln w="9525">
            <a:noFill/>
            <a:miter lim="800000"/>
            <a:headEnd/>
            <a:tailEnd/>
          </a:ln>
        </p:spPr>
      </p:pic>
      <p:sp>
        <p:nvSpPr>
          <p:cNvPr id="28" name="Title 1"/>
          <p:cNvSpPr>
            <a:spLocks noGrp="1"/>
          </p:cNvSpPr>
          <p:nvPr>
            <p:ph type="ctrTitle"/>
          </p:nvPr>
        </p:nvSpPr>
        <p:spPr>
          <a:xfrm>
            <a:off x="920646" y="3517300"/>
            <a:ext cx="7772400" cy="898198"/>
          </a:xfrm>
        </p:spPr>
        <p:txBody>
          <a:bodyPr/>
          <a:lstStyle>
            <a:lvl1pPr algn="r">
              <a:defRPr>
                <a:solidFill>
                  <a:srgbClr val="9D8C78"/>
                </a:solidFill>
              </a:defRPr>
            </a:lvl1pPr>
          </a:lstStyle>
          <a:p>
            <a:r>
              <a:rPr lang="en-US" smtClean="0"/>
              <a:t>Click to edit Master title style</a:t>
            </a:r>
            <a:endParaRPr lang="en-US" dirty="0"/>
          </a:p>
        </p:txBody>
      </p:sp>
      <p:sp>
        <p:nvSpPr>
          <p:cNvPr id="29" name="Subtitle 2"/>
          <p:cNvSpPr>
            <a:spLocks noGrp="1"/>
          </p:cNvSpPr>
          <p:nvPr>
            <p:ph type="subTitle" idx="1"/>
          </p:nvPr>
        </p:nvSpPr>
        <p:spPr>
          <a:xfrm>
            <a:off x="3044352" y="4430694"/>
            <a:ext cx="5641337" cy="593737"/>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pic>
        <p:nvPicPr>
          <p:cNvPr id="30" name="Picture 6" descr="SNL_Stacked_White.png"/>
          <p:cNvPicPr>
            <a:picLocks noChangeAspect="1"/>
          </p:cNvPicPr>
          <p:nvPr/>
        </p:nvPicPr>
        <p:blipFill>
          <a:blip r:embed="rId3"/>
          <a:srcRect/>
          <a:stretch>
            <a:fillRect/>
          </a:stretch>
        </p:blipFill>
        <p:spPr bwMode="auto">
          <a:xfrm>
            <a:off x="6934200" y="533559"/>
            <a:ext cx="1524000" cy="585787"/>
          </a:xfrm>
          <a:prstGeom prst="rect">
            <a:avLst/>
          </a:prstGeom>
          <a:noFill/>
          <a:ln w="9525">
            <a:noFill/>
            <a:miter lim="800000"/>
            <a:headEnd/>
            <a:tailEnd/>
          </a:ln>
        </p:spPr>
      </p:pic>
      <p:pic>
        <p:nvPicPr>
          <p:cNvPr id="34" name="Picture 7" descr="SNL_Motto.png"/>
          <p:cNvPicPr>
            <a:picLocks noChangeAspect="1"/>
          </p:cNvPicPr>
          <p:nvPr/>
        </p:nvPicPr>
        <p:blipFill>
          <a:blip r:embed="rId4"/>
          <a:srcRect/>
          <a:stretch>
            <a:fillRect/>
          </a:stretch>
        </p:blipFill>
        <p:spPr bwMode="auto">
          <a:xfrm>
            <a:off x="1227138" y="711359"/>
            <a:ext cx="5394325" cy="304800"/>
          </a:xfrm>
          <a:prstGeom prst="rect">
            <a:avLst/>
          </a:prstGeom>
          <a:noFill/>
          <a:ln w="9525">
            <a:noFill/>
            <a:miter lim="800000"/>
            <a:headEnd/>
            <a:tailEnd/>
          </a:ln>
        </p:spPr>
      </p:pic>
      <p:sp>
        <p:nvSpPr>
          <p:cNvPr id="35" name="Rectangle 4"/>
          <p:cNvSpPr>
            <a:spLocks noGrp="1" noChangeArrowheads="1"/>
          </p:cNvSpPr>
          <p:nvPr>
            <p:ph type="dt" sz="half" idx="2"/>
          </p:nvPr>
        </p:nvSpPr>
        <p:spPr bwMode="auto">
          <a:xfrm>
            <a:off x="6934199" y="5797079"/>
            <a:ext cx="1751489" cy="3227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latin typeface="Calibri"/>
                <a:cs typeface="Calibri"/>
              </a:defRPr>
            </a:lvl1pPr>
          </a:lstStyle>
          <a:p>
            <a:fld id="{7037DA52-CCEE-4D06-8BB4-E86CA4A6BF98}" type="datetimeFigureOut">
              <a:rPr lang="en-US" smtClean="0"/>
              <a:t>8/4/2014</a:t>
            </a:fld>
            <a:endParaRPr lang="en-US" dirty="0"/>
          </a:p>
        </p:txBody>
      </p:sp>
      <p:pic>
        <p:nvPicPr>
          <p:cNvPr id="36" name="Picture 12" descr="NNSAlogo_Black.jpg"/>
          <p:cNvPicPr>
            <a:picLocks noChangeAspect="1"/>
          </p:cNvPicPr>
          <p:nvPr/>
        </p:nvPicPr>
        <p:blipFill>
          <a:blip r:embed="rId5"/>
          <a:stretch>
            <a:fillRect/>
          </a:stretch>
        </p:blipFill>
        <p:spPr bwMode="auto">
          <a:xfrm>
            <a:off x="1380066" y="6115572"/>
            <a:ext cx="850737" cy="276233"/>
          </a:xfrm>
          <a:prstGeom prst="rect">
            <a:avLst/>
          </a:prstGeom>
          <a:noFill/>
          <a:ln w="9525">
            <a:noFill/>
            <a:miter lim="800000"/>
            <a:headEnd/>
            <a:tailEnd/>
          </a:ln>
        </p:spPr>
      </p:pic>
      <p:sp>
        <p:nvSpPr>
          <p:cNvPr id="37" name="Rectangle 5"/>
          <p:cNvSpPr>
            <a:spLocks noGrp="1" noChangeArrowheads="1"/>
          </p:cNvSpPr>
          <p:nvPr>
            <p:ph type="ftr" sz="quarter" idx="3"/>
          </p:nvPr>
        </p:nvSpPr>
        <p:spPr bwMode="auto">
          <a:xfrm>
            <a:off x="3123405" y="6519332"/>
            <a:ext cx="2895600"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Calibri"/>
                <a:cs typeface="Calibri"/>
              </a:defRPr>
            </a:lvl1pPr>
          </a:lstStyle>
          <a:p>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7037DA52-CCEE-4D06-8BB4-E86CA4A6BF98}" type="datetimeFigureOut">
              <a:rPr lang="en-US" smtClean="0"/>
              <a:t>8/4/2014</a:t>
            </a:fld>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E5A8676C-B2CF-4C93-8C67-C0DCAB7D9AF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7037DA52-CCEE-4D06-8BB4-E86CA4A6BF98}" type="datetimeFigureOut">
              <a:rPr lang="en-US" smtClean="0"/>
              <a:t>8/4/2014</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E5A8676C-B2CF-4C93-8C67-C0DCAB7D9AF1}"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7037DA52-CCEE-4D06-8BB4-E86CA4A6BF98}" type="datetimeFigureOut">
              <a:rPr lang="en-US" smtClean="0"/>
              <a:t>8/4/2014</a:t>
            </a:fld>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E5A8676C-B2CF-4C93-8C67-C0DCAB7D9AF1}"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7037DA52-CCEE-4D06-8BB4-E86CA4A6BF98}" type="datetimeFigureOut">
              <a:rPr lang="en-US" smtClean="0"/>
              <a:t>8/4/2014</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E5A8676C-B2CF-4C93-8C67-C0DCAB7D9AF1}"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7037DA52-CCEE-4D06-8BB4-E86CA4A6BF98}" type="datetimeFigureOut">
              <a:rPr lang="en-US" smtClean="0"/>
              <a:t>8/4/2014</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E5A8676C-B2CF-4C93-8C67-C0DCAB7D9AF1}"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7037DA52-CCEE-4D06-8BB4-E86CA4A6BF98}" type="datetimeFigureOut">
              <a:rPr lang="en-US" smtClean="0"/>
              <a:t>8/4/2014</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E5A8676C-B2CF-4C93-8C67-C0DCAB7D9AF1}" type="slidenum">
              <a:rPr lang="en-US" smtClean="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7037DA52-CCEE-4D06-8BB4-E86CA4A6BF98}" type="datetimeFigureOut">
              <a:rPr lang="en-US" smtClean="0"/>
              <a:t>8/4/2014</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E5A8676C-B2CF-4C93-8C67-C0DCAB7D9AF1}" type="slidenum">
              <a:rPr lang="en-US" smtClean="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a:defRPr/>
            </a:lvl1pPr>
          </a:lstStyle>
          <a:p>
            <a:fld id="{7037DA52-CCEE-4D06-8BB4-E86CA4A6BF98}" type="datetimeFigureOut">
              <a:rPr lang="en-US" smtClean="0"/>
              <a:t>8/4/2014</a:t>
            </a:fld>
            <a:endParaRPr lang="en-US" dirty="0"/>
          </a:p>
        </p:txBody>
      </p:sp>
      <p:sp>
        <p:nvSpPr>
          <p:cNvPr id="7" name="Footer Placeholder 6"/>
          <p:cNvSpPr>
            <a:spLocks noGrp="1"/>
          </p:cNvSpPr>
          <p:nvPr>
            <p:ph type="ftr" sz="quarter" idx="11"/>
          </p:nvPr>
        </p:nvSpPr>
        <p:spPr/>
        <p:txBody>
          <a:bodyPr/>
          <a:lstStyle>
            <a:lvl1pPr>
              <a:defRPr/>
            </a:lvl1pPr>
          </a:lstStyle>
          <a:p>
            <a:endParaRPr lang="en-US" dirty="0"/>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E5A8676C-B2CF-4C93-8C67-C0DCAB7D9AF1}"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7" name="Rectangle 6"/>
          <p:cNvSpPr/>
          <p:nvPr/>
        </p:nvSpPr>
        <p:spPr>
          <a:xfrm>
            <a:off x="0" y="0"/>
            <a:ext cx="9144000" cy="1593850"/>
          </a:xfrm>
          <a:prstGeom prst="rect">
            <a:avLst/>
          </a:prstGeom>
          <a:solidFill>
            <a:srgbClr val="102E5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 name="Rectangle 11"/>
          <p:cNvSpPr/>
          <p:nvPr/>
        </p:nvSpPr>
        <p:spPr>
          <a:xfrm>
            <a:off x="0" y="6553200"/>
            <a:ext cx="9144000" cy="304800"/>
          </a:xfrm>
          <a:prstGeom prst="rect">
            <a:avLst/>
          </a:prstGeom>
          <a:solidFill>
            <a:srgbClr val="9E8C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3" name="Rectangle 12"/>
          <p:cNvSpPr/>
          <p:nvPr/>
        </p:nvSpPr>
        <p:spPr>
          <a:xfrm>
            <a:off x="0" y="6451600"/>
            <a:ext cx="9144000" cy="7620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TextBox 13"/>
          <p:cNvSpPr txBox="1"/>
          <p:nvPr/>
        </p:nvSpPr>
        <p:spPr>
          <a:xfrm>
            <a:off x="3131178" y="6172200"/>
            <a:ext cx="5562600" cy="287338"/>
          </a:xfrm>
          <a:prstGeom prst="rect">
            <a:avLst/>
          </a:prstGeom>
          <a:noFill/>
        </p:spPr>
        <p:txBody>
          <a:bodyPr>
            <a:spAutoFit/>
          </a:bodyPr>
          <a:lstStyle/>
          <a:p>
            <a:pPr algn="r">
              <a:defRPr/>
            </a:pPr>
            <a:r>
              <a:rPr lang="en-US" sz="950" baseline="30000" dirty="0">
                <a:latin typeface="Arial" pitchFamily="-112" charset="0"/>
              </a:rPr>
              <a:t>Sandia National Laboratories is a multi-program laboratory managed and operated by Sandia Corporation, a wholly owned subsidiary of Lockheed Martin Corporation, for the U.S. Department of Energy’s National Nuclear Security Administration under contract DE-AC04-94AL85000. </a:t>
            </a:r>
          </a:p>
        </p:txBody>
      </p:sp>
      <p:pic>
        <p:nvPicPr>
          <p:cNvPr id="16" name="Picture 13" descr="NNSAlogo_Black.jpg"/>
          <p:cNvPicPr>
            <a:picLocks noChangeAspect="1"/>
          </p:cNvPicPr>
          <p:nvPr/>
        </p:nvPicPr>
        <p:blipFill>
          <a:blip r:embed="rId2"/>
          <a:srcRect/>
          <a:stretch>
            <a:fillRect/>
          </a:stretch>
        </p:blipFill>
        <p:spPr bwMode="auto">
          <a:xfrm>
            <a:off x="212725" y="6119813"/>
            <a:ext cx="1023938" cy="247650"/>
          </a:xfrm>
          <a:prstGeom prst="rect">
            <a:avLst/>
          </a:prstGeom>
          <a:noFill/>
          <a:ln w="9525">
            <a:noFill/>
            <a:miter lim="800000"/>
            <a:headEnd/>
            <a:tailEnd/>
          </a:ln>
        </p:spPr>
      </p:pic>
      <p:sp>
        <p:nvSpPr>
          <p:cNvPr id="17" name="Rectangle 16"/>
          <p:cNvSpPr/>
          <p:nvPr/>
        </p:nvSpPr>
        <p:spPr>
          <a:xfrm>
            <a:off x="0" y="1676633"/>
            <a:ext cx="3768892" cy="1615326"/>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lumMod val="65000"/>
                  </a:schemeClr>
                </a:solidFill>
              </a:rPr>
              <a:t>Photos placed in horizontal position </a:t>
            </a:r>
            <a:br>
              <a:rPr lang="en-US" sz="1400" dirty="0" smtClean="0">
                <a:solidFill>
                  <a:schemeClr val="bg1">
                    <a:lumMod val="65000"/>
                  </a:schemeClr>
                </a:solidFill>
              </a:rPr>
            </a:br>
            <a:r>
              <a:rPr lang="en-US" sz="1400" dirty="0" smtClean="0">
                <a:solidFill>
                  <a:schemeClr val="bg1">
                    <a:lumMod val="65000"/>
                  </a:schemeClr>
                </a:solidFill>
              </a:rPr>
              <a:t>with even amount of white space</a:t>
            </a:r>
            <a:br>
              <a:rPr lang="en-US" sz="1400" dirty="0" smtClean="0">
                <a:solidFill>
                  <a:schemeClr val="bg1">
                    <a:lumMod val="65000"/>
                  </a:schemeClr>
                </a:solidFill>
              </a:rPr>
            </a:br>
            <a:r>
              <a:rPr lang="en-US" sz="1400" dirty="0" smtClean="0">
                <a:solidFill>
                  <a:schemeClr val="bg1">
                    <a:lumMod val="65000"/>
                  </a:schemeClr>
                </a:solidFill>
              </a:rPr>
              <a:t> between photos and header</a:t>
            </a:r>
            <a:endParaRPr lang="en-US" sz="1400" dirty="0">
              <a:solidFill>
                <a:schemeClr val="bg1">
                  <a:lumMod val="65000"/>
                </a:schemeClr>
              </a:solidFill>
            </a:endParaRPr>
          </a:p>
        </p:txBody>
      </p:sp>
      <p:sp>
        <p:nvSpPr>
          <p:cNvPr id="18" name="Rectangle 17"/>
          <p:cNvSpPr/>
          <p:nvPr/>
        </p:nvSpPr>
        <p:spPr>
          <a:xfrm>
            <a:off x="3852060" y="1676633"/>
            <a:ext cx="2286000" cy="1615326"/>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6226864" y="1676633"/>
            <a:ext cx="2917136" cy="1615326"/>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920646" y="3517300"/>
            <a:ext cx="7772400" cy="898198"/>
          </a:xfrm>
        </p:spPr>
        <p:txBody>
          <a:bodyPr/>
          <a:lstStyle>
            <a:lvl1pPr algn="r">
              <a:defRPr>
                <a:solidFill>
                  <a:srgbClr val="9D8C78"/>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044352" y="4430694"/>
            <a:ext cx="5641337" cy="593737"/>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pic>
        <p:nvPicPr>
          <p:cNvPr id="21" name="Picture 6" descr="SNL_Stacked_White.png"/>
          <p:cNvPicPr>
            <a:picLocks noChangeAspect="1"/>
          </p:cNvPicPr>
          <p:nvPr/>
        </p:nvPicPr>
        <p:blipFill>
          <a:blip r:embed="rId3"/>
          <a:srcRect/>
          <a:stretch>
            <a:fillRect/>
          </a:stretch>
        </p:blipFill>
        <p:spPr bwMode="auto">
          <a:xfrm>
            <a:off x="6934200" y="533559"/>
            <a:ext cx="1524000" cy="585787"/>
          </a:xfrm>
          <a:prstGeom prst="rect">
            <a:avLst/>
          </a:prstGeom>
          <a:noFill/>
          <a:ln w="9525">
            <a:noFill/>
            <a:miter lim="800000"/>
            <a:headEnd/>
            <a:tailEnd/>
          </a:ln>
        </p:spPr>
      </p:pic>
      <p:pic>
        <p:nvPicPr>
          <p:cNvPr id="22" name="Picture 7" descr="SNL_Motto.png"/>
          <p:cNvPicPr>
            <a:picLocks noChangeAspect="1"/>
          </p:cNvPicPr>
          <p:nvPr/>
        </p:nvPicPr>
        <p:blipFill>
          <a:blip r:embed="rId4"/>
          <a:srcRect/>
          <a:stretch>
            <a:fillRect/>
          </a:stretch>
        </p:blipFill>
        <p:spPr bwMode="auto">
          <a:xfrm>
            <a:off x="1227138" y="711359"/>
            <a:ext cx="5394325" cy="304800"/>
          </a:xfrm>
          <a:prstGeom prst="rect">
            <a:avLst/>
          </a:prstGeom>
          <a:noFill/>
          <a:ln w="9525">
            <a:noFill/>
            <a:miter lim="800000"/>
            <a:headEnd/>
            <a:tailEnd/>
          </a:ln>
        </p:spPr>
      </p:pic>
      <p:sp>
        <p:nvSpPr>
          <p:cNvPr id="32" name="Rectangle 4"/>
          <p:cNvSpPr>
            <a:spLocks noGrp="1" noChangeArrowheads="1"/>
          </p:cNvSpPr>
          <p:nvPr>
            <p:ph type="dt" sz="half" idx="2"/>
          </p:nvPr>
        </p:nvSpPr>
        <p:spPr bwMode="auto">
          <a:xfrm>
            <a:off x="6934199" y="5797079"/>
            <a:ext cx="1751489" cy="3227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latin typeface="Calibri"/>
                <a:cs typeface="Calibri"/>
              </a:defRPr>
            </a:lvl1pPr>
          </a:lstStyle>
          <a:p>
            <a:fld id="{7037DA52-CCEE-4D06-8BB4-E86CA4A6BF98}" type="datetimeFigureOut">
              <a:rPr lang="en-US" smtClean="0"/>
              <a:t>8/4/2014</a:t>
            </a:fld>
            <a:endParaRPr lang="en-US" dirty="0"/>
          </a:p>
        </p:txBody>
      </p:sp>
      <p:pic>
        <p:nvPicPr>
          <p:cNvPr id="20" name="Picture 12" descr="NNSAlogo_Black.jpg"/>
          <p:cNvPicPr>
            <a:picLocks noChangeAspect="1"/>
          </p:cNvPicPr>
          <p:nvPr/>
        </p:nvPicPr>
        <p:blipFill>
          <a:blip r:embed="rId5"/>
          <a:stretch>
            <a:fillRect/>
          </a:stretch>
        </p:blipFill>
        <p:spPr bwMode="auto">
          <a:xfrm>
            <a:off x="1380066" y="6115572"/>
            <a:ext cx="850737" cy="276233"/>
          </a:xfrm>
          <a:prstGeom prst="rect">
            <a:avLst/>
          </a:prstGeom>
          <a:noFill/>
          <a:ln w="9525">
            <a:noFill/>
            <a:miter lim="800000"/>
            <a:headEnd/>
            <a:tailEnd/>
          </a:ln>
        </p:spPr>
      </p:pic>
      <p:sp>
        <p:nvSpPr>
          <p:cNvPr id="25" name="Rectangle 5"/>
          <p:cNvSpPr>
            <a:spLocks noGrp="1" noChangeArrowheads="1"/>
          </p:cNvSpPr>
          <p:nvPr>
            <p:ph type="ftr" sz="quarter" idx="3"/>
          </p:nvPr>
        </p:nvSpPr>
        <p:spPr bwMode="auto">
          <a:xfrm>
            <a:off x="3123405" y="6519332"/>
            <a:ext cx="2895600"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Calibri"/>
                <a:cs typeface="Calibri"/>
              </a:defRPr>
            </a:lvl1pPr>
          </a:lstStyle>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4" name="Rectangle 33"/>
          <p:cNvSpPr/>
          <p:nvPr/>
        </p:nvSpPr>
        <p:spPr>
          <a:xfrm>
            <a:off x="0" y="0"/>
            <a:ext cx="9144000" cy="66124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0" y="6553200"/>
            <a:ext cx="9144000" cy="304800"/>
          </a:xfrm>
          <a:prstGeom prst="rect">
            <a:avLst/>
          </a:prstGeom>
          <a:solidFill>
            <a:srgbClr val="9E8C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3" name="Rectangle 12"/>
          <p:cNvSpPr/>
          <p:nvPr/>
        </p:nvSpPr>
        <p:spPr>
          <a:xfrm>
            <a:off x="0" y="6451600"/>
            <a:ext cx="9144000" cy="7620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TextBox 13"/>
          <p:cNvSpPr txBox="1"/>
          <p:nvPr/>
        </p:nvSpPr>
        <p:spPr>
          <a:xfrm>
            <a:off x="3131178" y="6172200"/>
            <a:ext cx="5562600" cy="287338"/>
          </a:xfrm>
          <a:prstGeom prst="rect">
            <a:avLst/>
          </a:prstGeom>
          <a:noFill/>
        </p:spPr>
        <p:txBody>
          <a:bodyPr>
            <a:spAutoFit/>
          </a:bodyPr>
          <a:lstStyle/>
          <a:p>
            <a:pPr algn="r">
              <a:defRPr/>
            </a:pPr>
            <a:r>
              <a:rPr lang="en-US" sz="950" baseline="30000" dirty="0">
                <a:latin typeface="Arial" pitchFamily="-112" charset="0"/>
              </a:rPr>
              <a:t>Sandia National Laboratories is a multi-program laboratory managed and operated by Sandia Corporation, a wholly owned subsidiary of Lockheed Martin Corporation, for the U.S. Department of Energy’s National Nuclear Security Administration under contract DE-AC04-94AL85000. </a:t>
            </a:r>
          </a:p>
        </p:txBody>
      </p:sp>
      <p:pic>
        <p:nvPicPr>
          <p:cNvPr id="16" name="Picture 13" descr="NNSAlogo_Black.jpg"/>
          <p:cNvPicPr>
            <a:picLocks noChangeAspect="1"/>
          </p:cNvPicPr>
          <p:nvPr/>
        </p:nvPicPr>
        <p:blipFill>
          <a:blip r:embed="rId2"/>
          <a:srcRect/>
          <a:stretch>
            <a:fillRect/>
          </a:stretch>
        </p:blipFill>
        <p:spPr bwMode="auto">
          <a:xfrm>
            <a:off x="212725" y="6119813"/>
            <a:ext cx="1023938" cy="247650"/>
          </a:xfrm>
          <a:prstGeom prst="rect">
            <a:avLst/>
          </a:prstGeom>
          <a:noFill/>
          <a:ln w="9525">
            <a:noFill/>
            <a:miter lim="800000"/>
            <a:headEnd/>
            <a:tailEnd/>
          </a:ln>
        </p:spPr>
      </p:pic>
      <p:sp>
        <p:nvSpPr>
          <p:cNvPr id="17" name="Rectangle 16"/>
          <p:cNvSpPr/>
          <p:nvPr/>
        </p:nvSpPr>
        <p:spPr>
          <a:xfrm>
            <a:off x="0" y="1456267"/>
            <a:ext cx="3768892" cy="183569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lumMod val="65000"/>
                  </a:schemeClr>
                </a:solidFill>
              </a:rPr>
              <a:t>Photos placed in horizontal position </a:t>
            </a:r>
            <a:br>
              <a:rPr lang="en-US" sz="1400" dirty="0" smtClean="0">
                <a:solidFill>
                  <a:schemeClr val="bg1">
                    <a:lumMod val="65000"/>
                  </a:schemeClr>
                </a:solidFill>
              </a:rPr>
            </a:br>
            <a:r>
              <a:rPr lang="en-US" sz="1400" dirty="0" smtClean="0">
                <a:solidFill>
                  <a:schemeClr val="bg1">
                    <a:lumMod val="65000"/>
                  </a:schemeClr>
                </a:solidFill>
              </a:rPr>
              <a:t>with even amount of white space</a:t>
            </a:r>
            <a:br>
              <a:rPr lang="en-US" sz="1400" dirty="0" smtClean="0">
                <a:solidFill>
                  <a:schemeClr val="bg1">
                    <a:lumMod val="65000"/>
                  </a:schemeClr>
                </a:solidFill>
              </a:rPr>
            </a:br>
            <a:r>
              <a:rPr lang="en-US" sz="1400" dirty="0" smtClean="0">
                <a:solidFill>
                  <a:schemeClr val="bg1">
                    <a:lumMod val="65000"/>
                  </a:schemeClr>
                </a:solidFill>
              </a:rPr>
              <a:t> between photos and header</a:t>
            </a:r>
            <a:endParaRPr lang="en-US" sz="1400" dirty="0">
              <a:solidFill>
                <a:schemeClr val="bg1">
                  <a:lumMod val="65000"/>
                </a:schemeClr>
              </a:solidFill>
            </a:endParaRPr>
          </a:p>
        </p:txBody>
      </p:sp>
      <p:sp>
        <p:nvSpPr>
          <p:cNvPr id="18" name="Rectangle 17"/>
          <p:cNvSpPr/>
          <p:nvPr/>
        </p:nvSpPr>
        <p:spPr>
          <a:xfrm>
            <a:off x="3852060" y="1456267"/>
            <a:ext cx="2286000" cy="183569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6226864" y="1456267"/>
            <a:ext cx="2917136" cy="183569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920646" y="3678173"/>
            <a:ext cx="7772400" cy="898198"/>
          </a:xfrm>
        </p:spPr>
        <p:txBody>
          <a:bodyPr/>
          <a:lstStyle>
            <a:lvl1pPr algn="r">
              <a:defRPr>
                <a:solidFill>
                  <a:srgbClr val="9D8C78"/>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044352" y="4591567"/>
            <a:ext cx="5641337" cy="593737"/>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pic>
        <p:nvPicPr>
          <p:cNvPr id="21" name="Picture 6" descr="SNL_Stacked_White.png"/>
          <p:cNvPicPr>
            <a:picLocks noChangeAspect="1"/>
          </p:cNvPicPr>
          <p:nvPr/>
        </p:nvPicPr>
        <p:blipFill>
          <a:blip r:embed="rId3"/>
          <a:srcRect/>
          <a:stretch>
            <a:fillRect/>
          </a:stretch>
        </p:blipFill>
        <p:spPr bwMode="auto">
          <a:xfrm>
            <a:off x="6934200" y="533559"/>
            <a:ext cx="1524000" cy="585787"/>
          </a:xfrm>
          <a:prstGeom prst="rect">
            <a:avLst/>
          </a:prstGeom>
          <a:noFill/>
          <a:ln w="9525">
            <a:noFill/>
            <a:miter lim="800000"/>
            <a:headEnd/>
            <a:tailEnd/>
          </a:ln>
        </p:spPr>
      </p:pic>
      <p:pic>
        <p:nvPicPr>
          <p:cNvPr id="22" name="Picture 7" descr="SNL_Motto.png"/>
          <p:cNvPicPr>
            <a:picLocks noChangeAspect="1"/>
          </p:cNvPicPr>
          <p:nvPr/>
        </p:nvPicPr>
        <p:blipFill>
          <a:blip r:embed="rId4"/>
          <a:stretch>
            <a:fillRect/>
          </a:stretch>
        </p:blipFill>
        <p:spPr bwMode="auto">
          <a:xfrm>
            <a:off x="1227748" y="601288"/>
            <a:ext cx="5393104" cy="304800"/>
          </a:xfrm>
          <a:prstGeom prst="rect">
            <a:avLst/>
          </a:prstGeom>
          <a:noFill/>
          <a:ln w="9525">
            <a:noFill/>
            <a:miter lim="800000"/>
            <a:headEnd/>
            <a:tailEnd/>
          </a:ln>
        </p:spPr>
      </p:pic>
      <p:sp>
        <p:nvSpPr>
          <p:cNvPr id="32" name="Rectangle 4"/>
          <p:cNvSpPr>
            <a:spLocks noGrp="1" noChangeArrowheads="1"/>
          </p:cNvSpPr>
          <p:nvPr>
            <p:ph type="dt" sz="half" idx="2"/>
          </p:nvPr>
        </p:nvSpPr>
        <p:spPr bwMode="auto">
          <a:xfrm>
            <a:off x="6934199" y="5797079"/>
            <a:ext cx="1751489" cy="3227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latin typeface="Calibri"/>
                <a:cs typeface="Calibri"/>
              </a:defRPr>
            </a:lvl1pPr>
          </a:lstStyle>
          <a:p>
            <a:fld id="{7037DA52-CCEE-4D06-8BB4-E86CA4A6BF98}" type="datetimeFigureOut">
              <a:rPr lang="en-US" smtClean="0"/>
              <a:t>8/4/2014</a:t>
            </a:fld>
            <a:endParaRPr lang="en-US" dirty="0"/>
          </a:p>
        </p:txBody>
      </p:sp>
      <p:pic>
        <p:nvPicPr>
          <p:cNvPr id="33" name="Picture 8" descr="SNL_color_stack.png"/>
          <p:cNvPicPr>
            <a:picLocks noChangeAspect="1"/>
          </p:cNvPicPr>
          <p:nvPr/>
        </p:nvPicPr>
        <p:blipFill>
          <a:blip r:embed="rId5"/>
          <a:srcRect/>
          <a:stretch>
            <a:fillRect/>
          </a:stretch>
        </p:blipFill>
        <p:spPr bwMode="auto">
          <a:xfrm>
            <a:off x="6934201" y="408000"/>
            <a:ext cx="1524000" cy="669011"/>
          </a:xfrm>
          <a:prstGeom prst="rect">
            <a:avLst/>
          </a:prstGeom>
          <a:noFill/>
          <a:ln w="9525">
            <a:noFill/>
            <a:miter lim="800000"/>
            <a:headEnd/>
            <a:tailEnd/>
          </a:ln>
        </p:spPr>
      </p:pic>
      <p:sp>
        <p:nvSpPr>
          <p:cNvPr id="36" name="Rectangle 35"/>
          <p:cNvSpPr/>
          <p:nvPr/>
        </p:nvSpPr>
        <p:spPr>
          <a:xfrm>
            <a:off x="0" y="3369731"/>
            <a:ext cx="9144000" cy="397933"/>
          </a:xfrm>
          <a:prstGeom prst="rect">
            <a:avLst/>
          </a:prstGeom>
          <a:solidFill>
            <a:srgbClr val="102E5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7" name="Picture 12" descr="NNSAlogo_Black.jpg"/>
          <p:cNvPicPr>
            <a:picLocks noChangeAspect="1"/>
          </p:cNvPicPr>
          <p:nvPr/>
        </p:nvPicPr>
        <p:blipFill>
          <a:blip r:embed="rId6"/>
          <a:stretch>
            <a:fillRect/>
          </a:stretch>
        </p:blipFill>
        <p:spPr bwMode="auto">
          <a:xfrm>
            <a:off x="1380066" y="6115572"/>
            <a:ext cx="850737" cy="276233"/>
          </a:xfrm>
          <a:prstGeom prst="rect">
            <a:avLst/>
          </a:prstGeom>
          <a:noFill/>
          <a:ln w="9525">
            <a:noFill/>
            <a:miter lim="800000"/>
            <a:headEnd/>
            <a:tailEnd/>
          </a:ln>
        </p:spPr>
      </p:pic>
      <p:sp>
        <p:nvSpPr>
          <p:cNvPr id="38" name="Rectangle 5"/>
          <p:cNvSpPr>
            <a:spLocks noGrp="1" noChangeArrowheads="1"/>
          </p:cNvSpPr>
          <p:nvPr>
            <p:ph type="ftr" sz="quarter" idx="3"/>
          </p:nvPr>
        </p:nvSpPr>
        <p:spPr bwMode="auto">
          <a:xfrm>
            <a:off x="3123405" y="6519332"/>
            <a:ext cx="2895600"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Calibri"/>
                <a:cs typeface="Calibri"/>
              </a:defRPr>
            </a:lvl1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34" name="Rectangle 33"/>
          <p:cNvSpPr/>
          <p:nvPr/>
        </p:nvSpPr>
        <p:spPr>
          <a:xfrm>
            <a:off x="0" y="0"/>
            <a:ext cx="9144000" cy="66124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p:nvSpPr>
        <p:spPr>
          <a:xfrm>
            <a:off x="0" y="3369731"/>
            <a:ext cx="9144000" cy="3089807"/>
          </a:xfrm>
          <a:prstGeom prst="rect">
            <a:avLst/>
          </a:prstGeom>
          <a:solidFill>
            <a:srgbClr val="9E8C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 name="Rectangle 11"/>
          <p:cNvSpPr/>
          <p:nvPr/>
        </p:nvSpPr>
        <p:spPr>
          <a:xfrm>
            <a:off x="0" y="6553200"/>
            <a:ext cx="9144000" cy="304800"/>
          </a:xfrm>
          <a:prstGeom prst="rect">
            <a:avLst/>
          </a:prstGeom>
          <a:solidFill>
            <a:srgbClr val="30A6C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3" name="Rectangle 12"/>
          <p:cNvSpPr/>
          <p:nvPr/>
        </p:nvSpPr>
        <p:spPr>
          <a:xfrm>
            <a:off x="0" y="6451600"/>
            <a:ext cx="9144000" cy="7620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TextBox 13"/>
          <p:cNvSpPr txBox="1"/>
          <p:nvPr/>
        </p:nvSpPr>
        <p:spPr>
          <a:xfrm>
            <a:off x="3131178" y="6172200"/>
            <a:ext cx="5562600" cy="287338"/>
          </a:xfrm>
          <a:prstGeom prst="rect">
            <a:avLst/>
          </a:prstGeom>
          <a:noFill/>
        </p:spPr>
        <p:txBody>
          <a:bodyPr>
            <a:spAutoFit/>
          </a:bodyPr>
          <a:lstStyle/>
          <a:p>
            <a:pPr algn="r">
              <a:defRPr/>
            </a:pPr>
            <a:r>
              <a:rPr lang="en-US" sz="950" baseline="30000" dirty="0">
                <a:latin typeface="Arial" pitchFamily="-112" charset="0"/>
              </a:rPr>
              <a:t>Sandia National Laboratories is a multi-program laboratory managed and operated by Sandia Corporation, a wholly owned subsidiary of Lockheed Martin Corporation, for the U.S. Department of Energy’s National Nuclear Security Administration under contract DE-AC04-94AL85000. </a:t>
            </a:r>
          </a:p>
        </p:txBody>
      </p:sp>
      <p:pic>
        <p:nvPicPr>
          <p:cNvPr id="15" name="Picture 12" descr="NNSAlogo_Black.jpg"/>
          <p:cNvPicPr>
            <a:picLocks noChangeAspect="1"/>
          </p:cNvPicPr>
          <p:nvPr/>
        </p:nvPicPr>
        <p:blipFill>
          <a:blip r:embed="rId2"/>
          <a:stretch>
            <a:fillRect/>
          </a:stretch>
        </p:blipFill>
        <p:spPr bwMode="auto">
          <a:xfrm>
            <a:off x="1380066" y="6115572"/>
            <a:ext cx="850737" cy="276233"/>
          </a:xfrm>
          <a:prstGeom prst="rect">
            <a:avLst/>
          </a:prstGeom>
          <a:noFill/>
          <a:ln w="9525">
            <a:noFill/>
            <a:miter lim="800000"/>
            <a:headEnd/>
            <a:tailEnd/>
          </a:ln>
        </p:spPr>
      </p:pic>
      <p:pic>
        <p:nvPicPr>
          <p:cNvPr id="16" name="Picture 13" descr="NNSAlogo_Black.jpg"/>
          <p:cNvPicPr>
            <a:picLocks noChangeAspect="1"/>
          </p:cNvPicPr>
          <p:nvPr/>
        </p:nvPicPr>
        <p:blipFill>
          <a:blip r:embed="rId3"/>
          <a:srcRect/>
          <a:stretch>
            <a:fillRect/>
          </a:stretch>
        </p:blipFill>
        <p:spPr bwMode="auto">
          <a:xfrm>
            <a:off x="212725" y="6119813"/>
            <a:ext cx="1023938" cy="247650"/>
          </a:xfrm>
          <a:prstGeom prst="rect">
            <a:avLst/>
          </a:prstGeom>
          <a:noFill/>
          <a:ln w="9525">
            <a:noFill/>
            <a:miter lim="800000"/>
            <a:headEnd/>
            <a:tailEnd/>
          </a:ln>
        </p:spPr>
      </p:pic>
      <p:sp>
        <p:nvSpPr>
          <p:cNvPr id="17" name="Rectangle 16"/>
          <p:cNvSpPr/>
          <p:nvPr/>
        </p:nvSpPr>
        <p:spPr>
          <a:xfrm>
            <a:off x="0" y="1456267"/>
            <a:ext cx="3768892" cy="183569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lumMod val="65000"/>
                  </a:schemeClr>
                </a:solidFill>
              </a:rPr>
              <a:t>Photos placed in horizontal position </a:t>
            </a:r>
            <a:br>
              <a:rPr lang="en-US" sz="1400" dirty="0" smtClean="0">
                <a:solidFill>
                  <a:schemeClr val="bg1">
                    <a:lumMod val="65000"/>
                  </a:schemeClr>
                </a:solidFill>
              </a:rPr>
            </a:br>
            <a:r>
              <a:rPr lang="en-US" sz="1400" dirty="0" smtClean="0">
                <a:solidFill>
                  <a:schemeClr val="bg1">
                    <a:lumMod val="65000"/>
                  </a:schemeClr>
                </a:solidFill>
              </a:rPr>
              <a:t>with even amount of white space</a:t>
            </a:r>
            <a:br>
              <a:rPr lang="en-US" sz="1400" dirty="0" smtClean="0">
                <a:solidFill>
                  <a:schemeClr val="bg1">
                    <a:lumMod val="65000"/>
                  </a:schemeClr>
                </a:solidFill>
              </a:rPr>
            </a:br>
            <a:r>
              <a:rPr lang="en-US" sz="1400" dirty="0" smtClean="0">
                <a:solidFill>
                  <a:schemeClr val="bg1">
                    <a:lumMod val="65000"/>
                  </a:schemeClr>
                </a:solidFill>
              </a:rPr>
              <a:t> between photos and header</a:t>
            </a:r>
            <a:endParaRPr lang="en-US" sz="1400" dirty="0">
              <a:solidFill>
                <a:schemeClr val="bg1">
                  <a:lumMod val="65000"/>
                </a:schemeClr>
              </a:solidFill>
            </a:endParaRPr>
          </a:p>
        </p:txBody>
      </p:sp>
      <p:sp>
        <p:nvSpPr>
          <p:cNvPr id="18" name="Rectangle 17"/>
          <p:cNvSpPr/>
          <p:nvPr/>
        </p:nvSpPr>
        <p:spPr>
          <a:xfrm>
            <a:off x="3852060" y="1456267"/>
            <a:ext cx="2286000" cy="183569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6226864" y="1456267"/>
            <a:ext cx="2917136" cy="183569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920646" y="3678173"/>
            <a:ext cx="7772400" cy="898198"/>
          </a:xfrm>
        </p:spPr>
        <p:txBody>
          <a:bodyPr/>
          <a:lstStyle>
            <a:lvl1pPr algn="r">
              <a:defRPr>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044352" y="4591567"/>
            <a:ext cx="5641337" cy="593737"/>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pic>
        <p:nvPicPr>
          <p:cNvPr id="21" name="Picture 6" descr="SNL_Stacked_White.png"/>
          <p:cNvPicPr>
            <a:picLocks noChangeAspect="1"/>
          </p:cNvPicPr>
          <p:nvPr/>
        </p:nvPicPr>
        <p:blipFill>
          <a:blip r:embed="rId4"/>
          <a:srcRect/>
          <a:stretch>
            <a:fillRect/>
          </a:stretch>
        </p:blipFill>
        <p:spPr bwMode="auto">
          <a:xfrm>
            <a:off x="6934200" y="533559"/>
            <a:ext cx="1524000" cy="585787"/>
          </a:xfrm>
          <a:prstGeom prst="rect">
            <a:avLst/>
          </a:prstGeom>
          <a:noFill/>
          <a:ln w="9525">
            <a:noFill/>
            <a:miter lim="800000"/>
            <a:headEnd/>
            <a:tailEnd/>
          </a:ln>
        </p:spPr>
      </p:pic>
      <p:pic>
        <p:nvPicPr>
          <p:cNvPr id="22" name="Picture 7" descr="SNL_Motto.png"/>
          <p:cNvPicPr>
            <a:picLocks noChangeAspect="1"/>
          </p:cNvPicPr>
          <p:nvPr/>
        </p:nvPicPr>
        <p:blipFill>
          <a:blip r:embed="rId5"/>
          <a:stretch>
            <a:fillRect/>
          </a:stretch>
        </p:blipFill>
        <p:spPr bwMode="auto">
          <a:xfrm>
            <a:off x="1227748" y="601288"/>
            <a:ext cx="5393104" cy="304800"/>
          </a:xfrm>
          <a:prstGeom prst="rect">
            <a:avLst/>
          </a:prstGeom>
          <a:noFill/>
          <a:ln w="9525">
            <a:noFill/>
            <a:miter lim="800000"/>
            <a:headEnd/>
            <a:tailEnd/>
          </a:ln>
        </p:spPr>
      </p:pic>
      <p:sp>
        <p:nvSpPr>
          <p:cNvPr id="32" name="Rectangle 4"/>
          <p:cNvSpPr>
            <a:spLocks noGrp="1" noChangeArrowheads="1"/>
          </p:cNvSpPr>
          <p:nvPr>
            <p:ph type="dt" sz="half" idx="2"/>
          </p:nvPr>
        </p:nvSpPr>
        <p:spPr bwMode="auto">
          <a:xfrm>
            <a:off x="6934199" y="5797079"/>
            <a:ext cx="1751489" cy="3227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latin typeface="Calibri"/>
                <a:cs typeface="Calibri"/>
              </a:defRPr>
            </a:lvl1pPr>
          </a:lstStyle>
          <a:p>
            <a:fld id="{7037DA52-CCEE-4D06-8BB4-E86CA4A6BF98}" type="datetimeFigureOut">
              <a:rPr lang="en-US" smtClean="0"/>
              <a:t>8/4/2014</a:t>
            </a:fld>
            <a:endParaRPr lang="en-US" dirty="0"/>
          </a:p>
        </p:txBody>
      </p:sp>
      <p:pic>
        <p:nvPicPr>
          <p:cNvPr id="33" name="Picture 8" descr="SNL_color_stack.png"/>
          <p:cNvPicPr>
            <a:picLocks noChangeAspect="1"/>
          </p:cNvPicPr>
          <p:nvPr/>
        </p:nvPicPr>
        <p:blipFill>
          <a:blip r:embed="rId6"/>
          <a:srcRect/>
          <a:stretch>
            <a:fillRect/>
          </a:stretch>
        </p:blipFill>
        <p:spPr bwMode="auto">
          <a:xfrm>
            <a:off x="6934201" y="408000"/>
            <a:ext cx="1524000" cy="669011"/>
          </a:xfrm>
          <a:prstGeom prst="rect">
            <a:avLst/>
          </a:prstGeom>
          <a:noFill/>
          <a:ln w="9525">
            <a:noFill/>
            <a:miter lim="800000"/>
            <a:headEnd/>
            <a:tailEnd/>
          </a:ln>
        </p:spPr>
      </p:pic>
      <p:sp>
        <p:nvSpPr>
          <p:cNvPr id="20" name="Rectangle 5"/>
          <p:cNvSpPr>
            <a:spLocks noGrp="1" noChangeArrowheads="1"/>
          </p:cNvSpPr>
          <p:nvPr>
            <p:ph type="ftr" sz="quarter" idx="3"/>
          </p:nvPr>
        </p:nvSpPr>
        <p:spPr bwMode="auto">
          <a:xfrm>
            <a:off x="3123405" y="6519332"/>
            <a:ext cx="2895600"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Calibri"/>
                <a:cs typeface="Calibri"/>
              </a:defRPr>
            </a:lvl1p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chemeClr val="bg1"/>
        </a:solidFill>
        <a:effectLst/>
      </p:bgPr>
    </p:bg>
    <p:spTree>
      <p:nvGrpSpPr>
        <p:cNvPr id="1" name=""/>
        <p:cNvGrpSpPr/>
        <p:nvPr/>
      </p:nvGrpSpPr>
      <p:grpSpPr>
        <a:xfrm>
          <a:off x="0" y="0"/>
          <a:ext cx="0" cy="0"/>
          <a:chOff x="0" y="0"/>
          <a:chExt cx="0" cy="0"/>
        </a:xfrm>
      </p:grpSpPr>
      <p:sp>
        <p:nvSpPr>
          <p:cNvPr id="29" name="Rectangle 28"/>
          <p:cNvSpPr/>
          <p:nvPr/>
        </p:nvSpPr>
        <p:spPr>
          <a:xfrm>
            <a:off x="1" y="0"/>
            <a:ext cx="9143999"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p:cNvSpPr/>
          <p:nvPr/>
        </p:nvSpPr>
        <p:spPr>
          <a:xfrm>
            <a:off x="-1" y="4040484"/>
            <a:ext cx="2484223" cy="2817515"/>
          </a:xfrm>
          <a:prstGeom prst="rect">
            <a:avLst/>
          </a:prstGeom>
          <a:solidFill>
            <a:srgbClr val="102E5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 name="Rectangle 6"/>
          <p:cNvSpPr/>
          <p:nvPr/>
        </p:nvSpPr>
        <p:spPr>
          <a:xfrm>
            <a:off x="-1" y="0"/>
            <a:ext cx="2484223" cy="893232"/>
          </a:xfrm>
          <a:prstGeom prst="rect">
            <a:avLst/>
          </a:prstGeom>
          <a:solidFill>
            <a:srgbClr val="102E5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3" name="Rectangle 12"/>
          <p:cNvSpPr/>
          <p:nvPr/>
        </p:nvSpPr>
        <p:spPr>
          <a:xfrm>
            <a:off x="8806432" y="-1"/>
            <a:ext cx="337567" cy="6857999"/>
          </a:xfrm>
          <a:prstGeom prst="rect">
            <a:avLst/>
          </a:prstGeom>
          <a:solidFill>
            <a:srgbClr val="9D8C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TextBox 13"/>
          <p:cNvSpPr txBox="1"/>
          <p:nvPr/>
        </p:nvSpPr>
        <p:spPr>
          <a:xfrm>
            <a:off x="2703737" y="6264797"/>
            <a:ext cx="5562600" cy="287338"/>
          </a:xfrm>
          <a:prstGeom prst="rect">
            <a:avLst/>
          </a:prstGeom>
          <a:noFill/>
        </p:spPr>
        <p:txBody>
          <a:bodyPr>
            <a:spAutoFit/>
          </a:bodyPr>
          <a:lstStyle/>
          <a:p>
            <a:pPr algn="l">
              <a:defRPr/>
            </a:pPr>
            <a:r>
              <a:rPr lang="en-US" sz="950" baseline="30000" dirty="0">
                <a:latin typeface="Arial" pitchFamily="-112" charset="0"/>
              </a:rPr>
              <a:t>Sandia National Laboratories is a multi-program laboratory managed and operated by Sandia Corporation, a wholly owned subsidiary of Lockheed Martin Corporation, for the U.S. Department of Energy’s National Nuclear Security Administration under contract DE-AC04-94AL85000. </a:t>
            </a:r>
          </a:p>
        </p:txBody>
      </p:sp>
      <p:sp>
        <p:nvSpPr>
          <p:cNvPr id="17" name="Rectangle 16"/>
          <p:cNvSpPr/>
          <p:nvPr/>
        </p:nvSpPr>
        <p:spPr>
          <a:xfrm>
            <a:off x="1" y="989095"/>
            <a:ext cx="1359657" cy="139587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bg1">
                    <a:lumMod val="65000"/>
                  </a:schemeClr>
                </a:solidFill>
              </a:rPr>
              <a:t>Photos placed in horizontal position </a:t>
            </a:r>
            <a:br>
              <a:rPr lang="en-US" sz="1100" dirty="0" smtClean="0">
                <a:solidFill>
                  <a:schemeClr val="bg1">
                    <a:lumMod val="65000"/>
                  </a:schemeClr>
                </a:solidFill>
              </a:rPr>
            </a:br>
            <a:r>
              <a:rPr lang="en-US" sz="1100" dirty="0" smtClean="0">
                <a:solidFill>
                  <a:schemeClr val="bg1">
                    <a:lumMod val="65000"/>
                  </a:schemeClr>
                </a:solidFill>
              </a:rPr>
              <a:t>with even amount of white space</a:t>
            </a:r>
            <a:br>
              <a:rPr lang="en-US" sz="1100" dirty="0" smtClean="0">
                <a:solidFill>
                  <a:schemeClr val="bg1">
                    <a:lumMod val="65000"/>
                  </a:schemeClr>
                </a:solidFill>
              </a:rPr>
            </a:br>
            <a:r>
              <a:rPr lang="en-US" sz="1100" dirty="0" smtClean="0">
                <a:solidFill>
                  <a:schemeClr val="bg1">
                    <a:lumMod val="65000"/>
                  </a:schemeClr>
                </a:solidFill>
              </a:rPr>
              <a:t> between photos and header</a:t>
            </a:r>
            <a:endParaRPr lang="en-US" sz="1100" dirty="0">
              <a:solidFill>
                <a:schemeClr val="bg1">
                  <a:lumMod val="65000"/>
                </a:schemeClr>
              </a:solidFill>
            </a:endParaRPr>
          </a:p>
        </p:txBody>
      </p:sp>
      <p:sp>
        <p:nvSpPr>
          <p:cNvPr id="2" name="Title 1"/>
          <p:cNvSpPr>
            <a:spLocks noGrp="1"/>
          </p:cNvSpPr>
          <p:nvPr>
            <p:ph type="ctrTitle"/>
          </p:nvPr>
        </p:nvSpPr>
        <p:spPr>
          <a:xfrm>
            <a:off x="2714502" y="1250965"/>
            <a:ext cx="5971187" cy="1233338"/>
          </a:xfrm>
        </p:spPr>
        <p:txBody>
          <a:bodyPr/>
          <a:lstStyle>
            <a:lvl1pPr algn="l">
              <a:lnSpc>
                <a:spcPts val="3800"/>
              </a:lnSpc>
              <a:defRPr>
                <a:solidFill>
                  <a:srgbClr val="9D8C78"/>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714502" y="2588978"/>
            <a:ext cx="5641337" cy="593737"/>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pic>
        <p:nvPicPr>
          <p:cNvPr id="21" name="Picture 6" descr="SNL_Stacked_White.png"/>
          <p:cNvPicPr>
            <a:picLocks noChangeAspect="1"/>
          </p:cNvPicPr>
          <p:nvPr/>
        </p:nvPicPr>
        <p:blipFill>
          <a:blip r:embed="rId2"/>
          <a:srcRect/>
          <a:stretch>
            <a:fillRect/>
          </a:stretch>
        </p:blipFill>
        <p:spPr bwMode="auto">
          <a:xfrm>
            <a:off x="357199" y="4339006"/>
            <a:ext cx="1524000" cy="585787"/>
          </a:xfrm>
          <a:prstGeom prst="rect">
            <a:avLst/>
          </a:prstGeom>
          <a:noFill/>
          <a:ln w="9525">
            <a:noFill/>
            <a:miter lim="800000"/>
            <a:headEnd/>
            <a:tailEnd/>
          </a:ln>
        </p:spPr>
      </p:pic>
      <p:pic>
        <p:nvPicPr>
          <p:cNvPr id="22" name="Picture 7" descr="SNL_Motto.png"/>
          <p:cNvPicPr>
            <a:picLocks noChangeAspect="1"/>
          </p:cNvPicPr>
          <p:nvPr/>
        </p:nvPicPr>
        <p:blipFill>
          <a:blip r:embed="rId3"/>
          <a:stretch>
            <a:fillRect/>
          </a:stretch>
        </p:blipFill>
        <p:spPr bwMode="auto">
          <a:xfrm>
            <a:off x="298048" y="5157318"/>
            <a:ext cx="970718" cy="1453660"/>
          </a:xfrm>
          <a:prstGeom prst="rect">
            <a:avLst/>
          </a:prstGeom>
          <a:noFill/>
          <a:ln w="9525">
            <a:noFill/>
            <a:miter lim="800000"/>
            <a:headEnd/>
            <a:tailEnd/>
          </a:ln>
        </p:spPr>
      </p:pic>
      <p:pic>
        <p:nvPicPr>
          <p:cNvPr id="27" name="Picture 13" descr="NNSAlogo_Black.jpg"/>
          <p:cNvPicPr>
            <a:picLocks noChangeAspect="1"/>
          </p:cNvPicPr>
          <p:nvPr/>
        </p:nvPicPr>
        <p:blipFill>
          <a:blip r:embed="rId4"/>
          <a:srcRect/>
          <a:stretch>
            <a:fillRect/>
          </a:stretch>
        </p:blipFill>
        <p:spPr bwMode="auto">
          <a:xfrm>
            <a:off x="2763683" y="5932869"/>
            <a:ext cx="1023938" cy="247650"/>
          </a:xfrm>
          <a:prstGeom prst="rect">
            <a:avLst/>
          </a:prstGeom>
          <a:noFill/>
          <a:ln w="9525">
            <a:noFill/>
            <a:miter lim="800000"/>
            <a:headEnd/>
            <a:tailEnd/>
          </a:ln>
        </p:spPr>
      </p:pic>
      <p:sp>
        <p:nvSpPr>
          <p:cNvPr id="32" name="Rectangle 4"/>
          <p:cNvSpPr>
            <a:spLocks noGrp="1" noChangeArrowheads="1"/>
          </p:cNvSpPr>
          <p:nvPr>
            <p:ph type="dt" sz="half" idx="2"/>
          </p:nvPr>
        </p:nvSpPr>
        <p:spPr bwMode="auto">
          <a:xfrm>
            <a:off x="2714502" y="26517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100">
                <a:latin typeface="Calibri"/>
                <a:cs typeface="Calibri"/>
              </a:defRPr>
            </a:lvl1pPr>
          </a:lstStyle>
          <a:p>
            <a:fld id="{7037DA52-CCEE-4D06-8BB4-E86CA4A6BF98}" type="datetimeFigureOut">
              <a:rPr lang="en-US" smtClean="0"/>
              <a:t>8/4/2014</a:t>
            </a:fld>
            <a:endParaRPr lang="en-US" dirty="0"/>
          </a:p>
        </p:txBody>
      </p:sp>
      <p:sp>
        <p:nvSpPr>
          <p:cNvPr id="20" name="Rectangle 19"/>
          <p:cNvSpPr/>
          <p:nvPr/>
        </p:nvSpPr>
        <p:spPr>
          <a:xfrm>
            <a:off x="0" y="2484303"/>
            <a:ext cx="2484222" cy="1467948"/>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lumMod val="65000"/>
                  </a:schemeClr>
                </a:solidFill>
              </a:rPr>
              <a:t>Photos placed in horizontal position </a:t>
            </a:r>
            <a:br>
              <a:rPr lang="en-US" sz="1400" dirty="0" smtClean="0">
                <a:solidFill>
                  <a:schemeClr val="bg1">
                    <a:lumMod val="65000"/>
                  </a:schemeClr>
                </a:solidFill>
              </a:rPr>
            </a:br>
            <a:r>
              <a:rPr lang="en-US" sz="1400" dirty="0" smtClean="0">
                <a:solidFill>
                  <a:schemeClr val="bg1">
                    <a:lumMod val="65000"/>
                  </a:schemeClr>
                </a:solidFill>
              </a:rPr>
              <a:t>with even amount of white space</a:t>
            </a:r>
            <a:br>
              <a:rPr lang="en-US" sz="1400" dirty="0" smtClean="0">
                <a:solidFill>
                  <a:schemeClr val="bg1">
                    <a:lumMod val="65000"/>
                  </a:schemeClr>
                </a:solidFill>
              </a:rPr>
            </a:br>
            <a:r>
              <a:rPr lang="en-US" sz="1400" dirty="0" smtClean="0">
                <a:solidFill>
                  <a:schemeClr val="bg1">
                    <a:lumMod val="65000"/>
                  </a:schemeClr>
                </a:solidFill>
              </a:rPr>
              <a:t> between photos and header</a:t>
            </a:r>
            <a:endParaRPr lang="en-US" sz="1400" dirty="0">
              <a:solidFill>
                <a:schemeClr val="bg1">
                  <a:lumMod val="65000"/>
                </a:schemeClr>
              </a:solidFill>
            </a:endParaRPr>
          </a:p>
        </p:txBody>
      </p:sp>
      <p:sp>
        <p:nvSpPr>
          <p:cNvPr id="25" name="Rectangle 24"/>
          <p:cNvSpPr/>
          <p:nvPr/>
        </p:nvSpPr>
        <p:spPr>
          <a:xfrm>
            <a:off x="1472391" y="989095"/>
            <a:ext cx="1011831" cy="139587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lumMod val="65000"/>
                </a:schemeClr>
              </a:solidFill>
            </a:endParaRPr>
          </a:p>
        </p:txBody>
      </p:sp>
      <p:sp>
        <p:nvSpPr>
          <p:cNvPr id="31" name="Rectangle 30"/>
          <p:cNvSpPr/>
          <p:nvPr/>
        </p:nvSpPr>
        <p:spPr>
          <a:xfrm>
            <a:off x="8693778" y="-1"/>
            <a:ext cx="77764" cy="6857999"/>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3" name="Picture 12" descr="NNSAlogo_Black.jpg"/>
          <p:cNvPicPr>
            <a:picLocks noChangeAspect="1"/>
          </p:cNvPicPr>
          <p:nvPr/>
        </p:nvPicPr>
        <p:blipFill>
          <a:blip r:embed="rId5"/>
          <a:stretch>
            <a:fillRect/>
          </a:stretch>
        </p:blipFill>
        <p:spPr bwMode="auto">
          <a:xfrm>
            <a:off x="4039700" y="5921220"/>
            <a:ext cx="850737" cy="276233"/>
          </a:xfrm>
          <a:prstGeom prst="rect">
            <a:avLst/>
          </a:prstGeom>
          <a:noFill/>
          <a:ln w="9525">
            <a:noFill/>
            <a:miter lim="800000"/>
            <a:headEnd/>
            <a:tailEnd/>
          </a:ln>
        </p:spPr>
      </p:pic>
      <p:sp>
        <p:nvSpPr>
          <p:cNvPr id="34" name="Rectangle 5"/>
          <p:cNvSpPr>
            <a:spLocks noGrp="1" noChangeArrowheads="1"/>
          </p:cNvSpPr>
          <p:nvPr>
            <p:ph type="ftr" sz="quarter" idx="3"/>
          </p:nvPr>
        </p:nvSpPr>
        <p:spPr bwMode="auto">
          <a:xfrm>
            <a:off x="2708522" y="6519332"/>
            <a:ext cx="2895600"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Calibri"/>
                <a:cs typeface="Calibri"/>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bg>
      <p:bgPr>
        <a:solidFill>
          <a:schemeClr val="bg1"/>
        </a:solidFill>
        <a:effectLst/>
      </p:bgPr>
    </p:bg>
    <p:spTree>
      <p:nvGrpSpPr>
        <p:cNvPr id="1" name=""/>
        <p:cNvGrpSpPr/>
        <p:nvPr/>
      </p:nvGrpSpPr>
      <p:grpSpPr>
        <a:xfrm>
          <a:off x="0" y="0"/>
          <a:ext cx="0" cy="0"/>
          <a:chOff x="0" y="0"/>
          <a:chExt cx="0" cy="0"/>
        </a:xfrm>
      </p:grpSpPr>
      <p:sp>
        <p:nvSpPr>
          <p:cNvPr id="29" name="Rectangle 28"/>
          <p:cNvSpPr/>
          <p:nvPr/>
        </p:nvSpPr>
        <p:spPr>
          <a:xfrm>
            <a:off x="1" y="0"/>
            <a:ext cx="9143999"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p:cNvSpPr/>
          <p:nvPr/>
        </p:nvSpPr>
        <p:spPr>
          <a:xfrm>
            <a:off x="4571999" y="0"/>
            <a:ext cx="4572001" cy="2817515"/>
          </a:xfrm>
          <a:prstGeom prst="rect">
            <a:avLst/>
          </a:prstGeom>
          <a:solidFill>
            <a:srgbClr val="102E5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 name="Rectangle 6"/>
          <p:cNvSpPr/>
          <p:nvPr/>
        </p:nvSpPr>
        <p:spPr>
          <a:xfrm>
            <a:off x="4571999" y="5964768"/>
            <a:ext cx="4572001" cy="893232"/>
          </a:xfrm>
          <a:prstGeom prst="rect">
            <a:avLst/>
          </a:prstGeom>
          <a:solidFill>
            <a:srgbClr val="102E5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7" name="Rectangle 16"/>
          <p:cNvSpPr/>
          <p:nvPr/>
        </p:nvSpPr>
        <p:spPr>
          <a:xfrm>
            <a:off x="4572001" y="2908379"/>
            <a:ext cx="1359657" cy="139587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bg1">
                    <a:lumMod val="65000"/>
                  </a:schemeClr>
                </a:solidFill>
              </a:rPr>
              <a:t>Photos placed in horizontal position </a:t>
            </a:r>
            <a:br>
              <a:rPr lang="en-US" sz="1100" dirty="0" smtClean="0">
                <a:solidFill>
                  <a:schemeClr val="bg1">
                    <a:lumMod val="65000"/>
                  </a:schemeClr>
                </a:solidFill>
              </a:rPr>
            </a:br>
            <a:r>
              <a:rPr lang="en-US" sz="1100" dirty="0" smtClean="0">
                <a:solidFill>
                  <a:schemeClr val="bg1">
                    <a:lumMod val="65000"/>
                  </a:schemeClr>
                </a:solidFill>
              </a:rPr>
              <a:t>with even amount of white space</a:t>
            </a:r>
            <a:br>
              <a:rPr lang="en-US" sz="1100" dirty="0" smtClean="0">
                <a:solidFill>
                  <a:schemeClr val="bg1">
                    <a:lumMod val="65000"/>
                  </a:schemeClr>
                </a:solidFill>
              </a:rPr>
            </a:br>
            <a:r>
              <a:rPr lang="en-US" sz="1100" dirty="0" smtClean="0">
                <a:solidFill>
                  <a:schemeClr val="bg1">
                    <a:lumMod val="65000"/>
                  </a:schemeClr>
                </a:solidFill>
              </a:rPr>
              <a:t> between photos and header</a:t>
            </a:r>
            <a:endParaRPr lang="en-US" sz="1100" dirty="0">
              <a:solidFill>
                <a:schemeClr val="bg1">
                  <a:lumMod val="65000"/>
                </a:schemeClr>
              </a:solidFill>
            </a:endParaRPr>
          </a:p>
        </p:txBody>
      </p:sp>
      <p:pic>
        <p:nvPicPr>
          <p:cNvPr id="21" name="Picture 6" descr="SNL_Stacked_White.png"/>
          <p:cNvPicPr>
            <a:picLocks noChangeAspect="1"/>
          </p:cNvPicPr>
          <p:nvPr/>
        </p:nvPicPr>
        <p:blipFill>
          <a:blip r:embed="rId2"/>
          <a:srcRect/>
          <a:stretch>
            <a:fillRect/>
          </a:stretch>
        </p:blipFill>
        <p:spPr bwMode="auto">
          <a:xfrm>
            <a:off x="7193248" y="1488545"/>
            <a:ext cx="1524000" cy="585787"/>
          </a:xfrm>
          <a:prstGeom prst="rect">
            <a:avLst/>
          </a:prstGeom>
          <a:noFill/>
          <a:ln w="9525">
            <a:noFill/>
            <a:miter lim="800000"/>
            <a:headEnd/>
            <a:tailEnd/>
          </a:ln>
        </p:spPr>
      </p:pic>
      <p:sp>
        <p:nvSpPr>
          <p:cNvPr id="20" name="Rectangle 19"/>
          <p:cNvSpPr/>
          <p:nvPr/>
        </p:nvSpPr>
        <p:spPr>
          <a:xfrm>
            <a:off x="4572000" y="4403587"/>
            <a:ext cx="4572000" cy="1467948"/>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lumMod val="65000"/>
                  </a:schemeClr>
                </a:solidFill>
              </a:rPr>
              <a:t>Photos placed in horizontal position </a:t>
            </a:r>
            <a:br>
              <a:rPr lang="en-US" sz="1400" dirty="0" smtClean="0">
                <a:solidFill>
                  <a:schemeClr val="bg1">
                    <a:lumMod val="65000"/>
                  </a:schemeClr>
                </a:solidFill>
              </a:rPr>
            </a:br>
            <a:r>
              <a:rPr lang="en-US" sz="1400" dirty="0" smtClean="0">
                <a:solidFill>
                  <a:schemeClr val="bg1">
                    <a:lumMod val="65000"/>
                  </a:schemeClr>
                </a:solidFill>
              </a:rPr>
              <a:t>with even amount of white space</a:t>
            </a:r>
            <a:br>
              <a:rPr lang="en-US" sz="1400" dirty="0" smtClean="0">
                <a:solidFill>
                  <a:schemeClr val="bg1">
                    <a:lumMod val="65000"/>
                  </a:schemeClr>
                </a:solidFill>
              </a:rPr>
            </a:br>
            <a:r>
              <a:rPr lang="en-US" sz="1400" dirty="0" smtClean="0">
                <a:solidFill>
                  <a:schemeClr val="bg1">
                    <a:lumMod val="65000"/>
                  </a:schemeClr>
                </a:solidFill>
              </a:rPr>
              <a:t> between photos and header</a:t>
            </a:r>
            <a:endParaRPr lang="en-US" sz="1400" dirty="0">
              <a:solidFill>
                <a:schemeClr val="bg1">
                  <a:lumMod val="65000"/>
                </a:schemeClr>
              </a:solidFill>
            </a:endParaRPr>
          </a:p>
        </p:txBody>
      </p:sp>
      <p:sp>
        <p:nvSpPr>
          <p:cNvPr id="25" name="Rectangle 24"/>
          <p:cNvSpPr/>
          <p:nvPr/>
        </p:nvSpPr>
        <p:spPr>
          <a:xfrm>
            <a:off x="6044391" y="2908379"/>
            <a:ext cx="3099609" cy="139587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lumMod val="65000"/>
                </a:schemeClr>
              </a:solidFill>
            </a:endParaRPr>
          </a:p>
        </p:txBody>
      </p:sp>
      <p:sp>
        <p:nvSpPr>
          <p:cNvPr id="13" name="Rectangle 12"/>
          <p:cNvSpPr/>
          <p:nvPr/>
        </p:nvSpPr>
        <p:spPr>
          <a:xfrm rot="10800000">
            <a:off x="112655" y="-1"/>
            <a:ext cx="337567" cy="6857999"/>
          </a:xfrm>
          <a:prstGeom prst="rect">
            <a:avLst/>
          </a:prstGeom>
          <a:solidFill>
            <a:srgbClr val="9D8C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TextBox 13"/>
          <p:cNvSpPr txBox="1"/>
          <p:nvPr/>
        </p:nvSpPr>
        <p:spPr>
          <a:xfrm>
            <a:off x="700353" y="6375406"/>
            <a:ext cx="3761580" cy="384720"/>
          </a:xfrm>
          <a:prstGeom prst="rect">
            <a:avLst/>
          </a:prstGeom>
          <a:noFill/>
        </p:spPr>
        <p:txBody>
          <a:bodyPr wrap="square">
            <a:spAutoFit/>
          </a:bodyPr>
          <a:lstStyle/>
          <a:p>
            <a:pPr algn="l">
              <a:defRPr/>
            </a:pPr>
            <a:r>
              <a:rPr lang="en-US" sz="950" baseline="30000" dirty="0">
                <a:latin typeface="Arial" pitchFamily="-112" charset="0"/>
              </a:rPr>
              <a:t>Sandia National Laboratories is a multi-program laboratory managed and operated by Sandia Corporation, a wholly owned subsidiary of Lockheed Martin Corporation, for the U.S. Department of Energy’s National Nuclear Security Administration under contract DE-AC04-94AL85000. </a:t>
            </a:r>
          </a:p>
        </p:txBody>
      </p:sp>
      <p:sp>
        <p:nvSpPr>
          <p:cNvPr id="2" name="Title 1"/>
          <p:cNvSpPr>
            <a:spLocks noGrp="1"/>
          </p:cNvSpPr>
          <p:nvPr>
            <p:ph type="ctrTitle"/>
          </p:nvPr>
        </p:nvSpPr>
        <p:spPr>
          <a:xfrm>
            <a:off x="672418" y="1250965"/>
            <a:ext cx="3789515" cy="1233338"/>
          </a:xfrm>
        </p:spPr>
        <p:txBody>
          <a:bodyPr/>
          <a:lstStyle>
            <a:lvl1pPr algn="l">
              <a:lnSpc>
                <a:spcPts val="3800"/>
              </a:lnSpc>
              <a:defRPr>
                <a:solidFill>
                  <a:srgbClr val="9D8C78"/>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72418" y="2588978"/>
            <a:ext cx="3586315" cy="1085555"/>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pic>
        <p:nvPicPr>
          <p:cNvPr id="27" name="Picture 13" descr="NNSAlogo_Black.jpg"/>
          <p:cNvPicPr>
            <a:picLocks noChangeAspect="1"/>
          </p:cNvPicPr>
          <p:nvPr/>
        </p:nvPicPr>
        <p:blipFill>
          <a:blip r:embed="rId3"/>
          <a:srcRect/>
          <a:stretch>
            <a:fillRect/>
          </a:stretch>
        </p:blipFill>
        <p:spPr bwMode="auto">
          <a:xfrm>
            <a:off x="801957" y="6051407"/>
            <a:ext cx="1023938" cy="247650"/>
          </a:xfrm>
          <a:prstGeom prst="rect">
            <a:avLst/>
          </a:prstGeom>
          <a:noFill/>
          <a:ln w="9525">
            <a:noFill/>
            <a:miter lim="800000"/>
            <a:headEnd/>
            <a:tailEnd/>
          </a:ln>
        </p:spPr>
      </p:pic>
      <p:sp>
        <p:nvSpPr>
          <p:cNvPr id="32" name="Rectangle 4"/>
          <p:cNvSpPr>
            <a:spLocks noGrp="1" noChangeArrowheads="1"/>
          </p:cNvSpPr>
          <p:nvPr>
            <p:ph type="dt" sz="half" idx="2"/>
          </p:nvPr>
        </p:nvSpPr>
        <p:spPr bwMode="auto">
          <a:xfrm>
            <a:off x="672418" y="265178"/>
            <a:ext cx="1029382" cy="2851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100">
                <a:latin typeface="Calibri"/>
                <a:cs typeface="Calibri"/>
              </a:defRPr>
            </a:lvl1pPr>
          </a:lstStyle>
          <a:p>
            <a:fld id="{7037DA52-CCEE-4D06-8BB4-E86CA4A6BF98}" type="datetimeFigureOut">
              <a:rPr lang="en-US" smtClean="0"/>
              <a:t>8/4/2014</a:t>
            </a:fld>
            <a:endParaRPr lang="en-US" dirty="0"/>
          </a:p>
        </p:txBody>
      </p:sp>
      <p:sp>
        <p:nvSpPr>
          <p:cNvPr id="31" name="Rectangle 30"/>
          <p:cNvSpPr/>
          <p:nvPr/>
        </p:nvSpPr>
        <p:spPr>
          <a:xfrm rot="10800000">
            <a:off x="1" y="-1"/>
            <a:ext cx="77764" cy="6857999"/>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3" name="Picture 12" descr="NNSAlogo_Black.jpg"/>
          <p:cNvPicPr>
            <a:picLocks noChangeAspect="1"/>
          </p:cNvPicPr>
          <p:nvPr/>
        </p:nvPicPr>
        <p:blipFill>
          <a:blip r:embed="rId4"/>
          <a:stretch>
            <a:fillRect/>
          </a:stretch>
        </p:blipFill>
        <p:spPr bwMode="auto">
          <a:xfrm>
            <a:off x="2077974" y="6039758"/>
            <a:ext cx="850737" cy="276233"/>
          </a:xfrm>
          <a:prstGeom prst="rect">
            <a:avLst/>
          </a:prstGeom>
          <a:noFill/>
          <a:ln w="9525">
            <a:noFill/>
            <a:miter lim="800000"/>
            <a:headEnd/>
            <a:tailEnd/>
          </a:ln>
        </p:spPr>
      </p:pic>
      <p:pic>
        <p:nvPicPr>
          <p:cNvPr id="18" name="Picture 17" descr="SNL_motto_2 lines.png"/>
          <p:cNvPicPr>
            <a:picLocks noChangeAspect="1"/>
          </p:cNvPicPr>
          <p:nvPr/>
        </p:nvPicPr>
        <p:blipFill>
          <a:blip r:embed="rId5"/>
          <a:stretch>
            <a:fillRect/>
          </a:stretch>
        </p:blipFill>
        <p:spPr>
          <a:xfrm>
            <a:off x="4995332" y="1586652"/>
            <a:ext cx="1935484" cy="394494"/>
          </a:xfrm>
          <a:prstGeom prst="rect">
            <a:avLst/>
          </a:prstGeom>
        </p:spPr>
      </p:pic>
      <p:sp>
        <p:nvSpPr>
          <p:cNvPr id="19" name="Rectangle 5"/>
          <p:cNvSpPr>
            <a:spLocks noGrp="1" noChangeArrowheads="1"/>
          </p:cNvSpPr>
          <p:nvPr>
            <p:ph type="ftr" sz="quarter" idx="3"/>
          </p:nvPr>
        </p:nvSpPr>
        <p:spPr bwMode="auto">
          <a:xfrm>
            <a:off x="4613597" y="6519332"/>
            <a:ext cx="2895600"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FFFFFF"/>
                </a:solidFill>
                <a:latin typeface="Calibri"/>
                <a:cs typeface="Calibri"/>
              </a:defRPr>
            </a:lvl1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22300" y="6166934"/>
            <a:ext cx="2133600" cy="476250"/>
          </a:xfrm>
          <a:ln/>
        </p:spPr>
        <p:txBody>
          <a:bodyPr/>
          <a:lstStyle>
            <a:lvl1pPr>
              <a:defRPr>
                <a:latin typeface="Calibri"/>
                <a:cs typeface="Calibri"/>
              </a:defRPr>
            </a:lvl1pPr>
          </a:lstStyle>
          <a:p>
            <a:fld id="{7037DA52-CCEE-4D06-8BB4-E86CA4A6BF98}" type="datetimeFigureOut">
              <a:rPr lang="en-US" smtClean="0"/>
              <a:t>8/4/2014</a:t>
            </a:fld>
            <a:endParaRPr lang="en-US" dirty="0"/>
          </a:p>
        </p:txBody>
      </p:sp>
      <p:sp>
        <p:nvSpPr>
          <p:cNvPr id="6" name="Rectangle 6"/>
          <p:cNvSpPr>
            <a:spLocks noGrp="1" noChangeArrowheads="1"/>
          </p:cNvSpPr>
          <p:nvPr>
            <p:ph type="sldNum" sz="quarter" idx="12"/>
          </p:nvPr>
        </p:nvSpPr>
        <p:spPr>
          <a:ln/>
        </p:spPr>
        <p:txBody>
          <a:bodyPr/>
          <a:lstStyle>
            <a:lvl1pPr>
              <a:defRPr/>
            </a:lvl1pPr>
          </a:lstStyle>
          <a:p>
            <a:fld id="{E5A8676C-B2CF-4C93-8C67-C0DCAB7D9AF1}" type="slidenum">
              <a:rPr lang="en-US" smtClean="0"/>
              <a:t>‹#›</a:t>
            </a:fld>
            <a:endParaRPr lang="en-US" dirty="0"/>
          </a:p>
        </p:txBody>
      </p:sp>
      <p:sp>
        <p:nvSpPr>
          <p:cNvPr id="7" name="Rectangle 5"/>
          <p:cNvSpPr>
            <a:spLocks noGrp="1" noChangeArrowheads="1"/>
          </p:cNvSpPr>
          <p:nvPr>
            <p:ph type="ftr" sz="quarter" idx="3"/>
          </p:nvPr>
        </p:nvSpPr>
        <p:spPr bwMode="auto">
          <a:xfrm>
            <a:off x="3123405" y="6519332"/>
            <a:ext cx="2895600"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Calibri"/>
                <a:cs typeface="Calibri"/>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7037DA52-CCEE-4D06-8BB4-E86CA4A6BF98}" type="datetimeFigureOut">
              <a:rPr lang="en-US" smtClean="0"/>
              <a:t>8/4/2014</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E5A8676C-B2CF-4C93-8C67-C0DCAB7D9AF1}"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7037DA52-CCEE-4D06-8BB4-E86CA4A6BF98}" type="datetimeFigureOut">
              <a:rPr lang="en-US" smtClean="0"/>
              <a:t>8/4/2014</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E5A8676C-B2CF-4C93-8C67-C0DCAB7D9AF1}"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553200"/>
            <a:ext cx="9144000" cy="304800"/>
          </a:xfrm>
          <a:prstGeom prst="rect">
            <a:avLst/>
          </a:prstGeom>
          <a:solidFill>
            <a:srgbClr val="9E8C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8" name="Rectangle 7"/>
          <p:cNvSpPr/>
          <p:nvPr/>
        </p:nvSpPr>
        <p:spPr>
          <a:xfrm>
            <a:off x="0" y="6451600"/>
            <a:ext cx="9144000" cy="7620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028" name="Picture 8" descr="SNL_color_stack.png"/>
          <p:cNvPicPr>
            <a:picLocks noChangeAspect="1"/>
          </p:cNvPicPr>
          <p:nvPr/>
        </p:nvPicPr>
        <p:blipFill>
          <a:blip r:embed="rId19"/>
          <a:srcRect/>
          <a:stretch>
            <a:fillRect/>
          </a:stretch>
        </p:blipFill>
        <p:spPr bwMode="auto">
          <a:xfrm>
            <a:off x="8001000" y="228600"/>
            <a:ext cx="936625" cy="411163"/>
          </a:xfrm>
          <a:prstGeom prst="rect">
            <a:avLst/>
          </a:prstGeom>
          <a:noFill/>
          <a:ln w="9525">
            <a:noFill/>
            <a:miter lim="800000"/>
            <a:headEnd/>
            <a:tailEnd/>
          </a:ln>
        </p:spPr>
      </p:pic>
      <p:sp>
        <p:nvSpPr>
          <p:cNvPr id="1029" name="Rectangle 2"/>
          <p:cNvSpPr>
            <a:spLocks noGrp="1" noChangeArrowheads="1"/>
          </p:cNvSpPr>
          <p:nvPr>
            <p:ph type="title"/>
          </p:nvPr>
        </p:nvSpPr>
        <p:spPr bwMode="auto">
          <a:xfrm>
            <a:off x="457200" y="0"/>
            <a:ext cx="8229600" cy="991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30" name="Rectangle 3"/>
          <p:cNvSpPr>
            <a:spLocks noGrp="1" noChangeArrowheads="1"/>
          </p:cNvSpPr>
          <p:nvPr>
            <p:ph type="body" idx="1"/>
          </p:nvPr>
        </p:nvSpPr>
        <p:spPr bwMode="auto">
          <a:xfrm>
            <a:off x="457200" y="1278740"/>
            <a:ext cx="8229600" cy="48474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Rectangle 4"/>
          <p:cNvSpPr>
            <a:spLocks noGrp="1" noChangeArrowheads="1"/>
          </p:cNvSpPr>
          <p:nvPr>
            <p:ph type="dt" sz="half" idx="2"/>
          </p:nvPr>
        </p:nvSpPr>
        <p:spPr bwMode="auto">
          <a:xfrm>
            <a:off x="109274" y="6166934"/>
            <a:ext cx="1490926"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alibri"/>
                <a:cs typeface="Calibri"/>
              </a:defRPr>
            </a:lvl1pPr>
          </a:lstStyle>
          <a:p>
            <a:fld id="{7037DA52-CCEE-4D06-8BB4-E86CA4A6BF98}" type="datetimeFigureOut">
              <a:rPr lang="en-US" smtClean="0"/>
              <a:t>8/4/2014</a:t>
            </a:fld>
            <a:endParaRPr lang="en-US" dirty="0"/>
          </a:p>
        </p:txBody>
      </p:sp>
      <p:sp>
        <p:nvSpPr>
          <p:cNvPr id="3" name="Rectangle 5"/>
          <p:cNvSpPr>
            <a:spLocks noGrp="1" noChangeArrowheads="1"/>
          </p:cNvSpPr>
          <p:nvPr>
            <p:ph type="ftr" sz="quarter" idx="3"/>
          </p:nvPr>
        </p:nvSpPr>
        <p:spPr bwMode="auto">
          <a:xfrm>
            <a:off x="3123405" y="6519332"/>
            <a:ext cx="2895600"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Calibri"/>
                <a:cs typeface="Calibri"/>
              </a:defRPr>
            </a:lvl1pPr>
          </a:lstStyle>
          <a:p>
            <a:endParaRPr lang="en-US" dirty="0"/>
          </a:p>
        </p:txBody>
      </p:sp>
      <p:sp>
        <p:nvSpPr>
          <p:cNvPr id="4" name="Rectangle 6"/>
          <p:cNvSpPr>
            <a:spLocks noGrp="1" noChangeArrowheads="1"/>
          </p:cNvSpPr>
          <p:nvPr>
            <p:ph type="sldNum" sz="quarter" idx="4"/>
          </p:nvPr>
        </p:nvSpPr>
        <p:spPr bwMode="auto">
          <a:xfrm>
            <a:off x="8305800" y="6153150"/>
            <a:ext cx="609600" cy="374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fld id="{E5A8676C-B2CF-4C93-8C67-C0DCAB7D9AF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rtl="0" eaLnBrk="1" fontAlgn="base" hangingPunct="1">
        <a:spcBef>
          <a:spcPct val="0"/>
        </a:spcBef>
        <a:spcAft>
          <a:spcPct val="0"/>
        </a:spcAft>
        <a:defRPr sz="4000">
          <a:solidFill>
            <a:srgbClr val="102E54"/>
          </a:solidFill>
          <a:latin typeface="Calibri"/>
          <a:ea typeface="ＭＳ Ｐゴシック" charset="-128"/>
          <a:cs typeface="Calibri"/>
        </a:defRPr>
      </a:lvl1pPr>
      <a:lvl2pPr algn="l" rtl="0" eaLnBrk="1" fontAlgn="base" hangingPunct="1">
        <a:spcBef>
          <a:spcPct val="0"/>
        </a:spcBef>
        <a:spcAft>
          <a:spcPct val="0"/>
        </a:spcAft>
        <a:defRPr sz="4000">
          <a:solidFill>
            <a:srgbClr val="102E54"/>
          </a:solidFill>
          <a:latin typeface="Calibri" charset="0"/>
          <a:ea typeface="ＭＳ Ｐゴシック" charset="-128"/>
        </a:defRPr>
      </a:lvl2pPr>
      <a:lvl3pPr algn="l" rtl="0" eaLnBrk="1" fontAlgn="base" hangingPunct="1">
        <a:spcBef>
          <a:spcPct val="0"/>
        </a:spcBef>
        <a:spcAft>
          <a:spcPct val="0"/>
        </a:spcAft>
        <a:defRPr sz="4000">
          <a:solidFill>
            <a:srgbClr val="102E54"/>
          </a:solidFill>
          <a:latin typeface="Calibri" charset="0"/>
          <a:ea typeface="ＭＳ Ｐゴシック" charset="-128"/>
        </a:defRPr>
      </a:lvl3pPr>
      <a:lvl4pPr algn="l" rtl="0" eaLnBrk="1" fontAlgn="base" hangingPunct="1">
        <a:spcBef>
          <a:spcPct val="0"/>
        </a:spcBef>
        <a:spcAft>
          <a:spcPct val="0"/>
        </a:spcAft>
        <a:defRPr sz="4000">
          <a:solidFill>
            <a:srgbClr val="102E54"/>
          </a:solidFill>
          <a:latin typeface="Calibri" charset="0"/>
          <a:ea typeface="ＭＳ Ｐゴシック" charset="-128"/>
        </a:defRPr>
      </a:lvl4pPr>
      <a:lvl5pPr algn="l" rtl="0" eaLnBrk="1" fontAlgn="base" hangingPunct="1">
        <a:spcBef>
          <a:spcPct val="0"/>
        </a:spcBef>
        <a:spcAft>
          <a:spcPct val="0"/>
        </a:spcAft>
        <a:defRPr sz="4000">
          <a:solidFill>
            <a:srgbClr val="102E54"/>
          </a:solidFill>
          <a:latin typeface="Calibri" charset="0"/>
          <a:ea typeface="ＭＳ Ｐゴシック" charset="-128"/>
        </a:defRPr>
      </a:lvl5pPr>
      <a:lvl6pPr marL="457200" algn="ctr" rtl="0" eaLnBrk="1" fontAlgn="base" hangingPunct="1">
        <a:spcBef>
          <a:spcPct val="0"/>
        </a:spcBef>
        <a:spcAft>
          <a:spcPct val="0"/>
        </a:spcAft>
        <a:defRPr sz="4400">
          <a:solidFill>
            <a:schemeClr val="tx2"/>
          </a:solidFill>
          <a:latin typeface="Arial" pitchFamily="-112" charset="0"/>
        </a:defRPr>
      </a:lvl6pPr>
      <a:lvl7pPr marL="914400" algn="ctr" rtl="0" eaLnBrk="1" fontAlgn="base" hangingPunct="1">
        <a:spcBef>
          <a:spcPct val="0"/>
        </a:spcBef>
        <a:spcAft>
          <a:spcPct val="0"/>
        </a:spcAft>
        <a:defRPr sz="4400">
          <a:solidFill>
            <a:schemeClr val="tx2"/>
          </a:solidFill>
          <a:latin typeface="Arial" pitchFamily="-112" charset="0"/>
        </a:defRPr>
      </a:lvl7pPr>
      <a:lvl8pPr marL="1371600" algn="ctr" rtl="0" eaLnBrk="1" fontAlgn="base" hangingPunct="1">
        <a:spcBef>
          <a:spcPct val="0"/>
        </a:spcBef>
        <a:spcAft>
          <a:spcPct val="0"/>
        </a:spcAft>
        <a:defRPr sz="4400">
          <a:solidFill>
            <a:schemeClr val="tx2"/>
          </a:solidFill>
          <a:latin typeface="Arial" pitchFamily="-112" charset="0"/>
        </a:defRPr>
      </a:lvl8pPr>
      <a:lvl9pPr marL="1828800" algn="ctr" rtl="0" eaLnBrk="1" fontAlgn="base" hangingPunct="1">
        <a:spcBef>
          <a:spcPct val="0"/>
        </a:spcBef>
        <a:spcAft>
          <a:spcPct val="0"/>
        </a:spcAft>
        <a:defRPr sz="4400">
          <a:solidFill>
            <a:schemeClr val="tx2"/>
          </a:solidFill>
          <a:latin typeface="Arial" pitchFamily="-112" charset="0"/>
        </a:defRPr>
      </a:lvl9pPr>
    </p:titleStyle>
    <p:bodyStyle>
      <a:lvl1pPr marL="342900" indent="-342900" algn="l" rtl="0" eaLnBrk="1" fontAlgn="base" hangingPunct="1">
        <a:spcBef>
          <a:spcPct val="20000"/>
        </a:spcBef>
        <a:spcAft>
          <a:spcPct val="0"/>
        </a:spcAft>
        <a:buClr>
          <a:srgbClr val="102E54"/>
        </a:buClr>
        <a:buFont typeface="Wingdings" pitchFamily="-111" charset="2"/>
        <a:buChar char="§"/>
        <a:defRPr sz="2400">
          <a:solidFill>
            <a:schemeClr val="tx1"/>
          </a:solidFill>
          <a:latin typeface="Calibri"/>
          <a:ea typeface="ＭＳ Ｐゴシック" charset="-128"/>
          <a:cs typeface="Calibri"/>
        </a:defRPr>
      </a:lvl1pPr>
      <a:lvl2pPr marL="742950" indent="-285750" algn="l" rtl="0" eaLnBrk="1" fontAlgn="base" hangingPunct="1">
        <a:spcBef>
          <a:spcPct val="20000"/>
        </a:spcBef>
        <a:spcAft>
          <a:spcPct val="0"/>
        </a:spcAft>
        <a:buClr>
          <a:srgbClr val="800000"/>
        </a:buClr>
        <a:buFont typeface="Wingdings" pitchFamily="-111" charset="2"/>
        <a:buChar char="§"/>
        <a:defRPr sz="2000">
          <a:solidFill>
            <a:schemeClr val="tx1"/>
          </a:solidFill>
          <a:latin typeface="Calibri"/>
          <a:ea typeface="ＭＳ Ｐゴシック" pitchFamily="-112" charset="-128"/>
          <a:cs typeface="Calibri"/>
        </a:defRPr>
      </a:lvl2pPr>
      <a:lvl3pPr marL="1143000" indent="-228600" algn="l" rtl="0" eaLnBrk="1" fontAlgn="base" hangingPunct="1">
        <a:spcBef>
          <a:spcPct val="20000"/>
        </a:spcBef>
        <a:spcAft>
          <a:spcPct val="0"/>
        </a:spcAft>
        <a:buClr>
          <a:srgbClr val="9E8C78"/>
        </a:buClr>
        <a:buFont typeface="Wingdings" pitchFamily="-111" charset="2"/>
        <a:buChar char="§"/>
        <a:defRPr>
          <a:solidFill>
            <a:schemeClr val="tx1"/>
          </a:solidFill>
          <a:latin typeface="Calibri"/>
          <a:ea typeface="ＭＳ Ｐゴシック" pitchFamily="-112" charset="-128"/>
          <a:cs typeface="Calibri"/>
        </a:defRPr>
      </a:lvl3pPr>
      <a:lvl4pPr marL="1600200" indent="-228600" algn="l" rtl="0" eaLnBrk="1" fontAlgn="base" hangingPunct="1">
        <a:spcBef>
          <a:spcPct val="20000"/>
        </a:spcBef>
        <a:spcAft>
          <a:spcPct val="0"/>
        </a:spcAft>
        <a:buChar char="–"/>
        <a:defRPr sz="1600">
          <a:solidFill>
            <a:schemeClr val="tx1"/>
          </a:solidFill>
          <a:latin typeface="Calibri"/>
          <a:ea typeface="ＭＳ Ｐゴシック" pitchFamily="-112" charset="-128"/>
          <a:cs typeface="Calibri"/>
        </a:defRPr>
      </a:lvl4pPr>
      <a:lvl5pPr marL="2057400" indent="-228600" algn="l" rtl="0" eaLnBrk="1" fontAlgn="base" hangingPunct="1">
        <a:spcBef>
          <a:spcPct val="20000"/>
        </a:spcBef>
        <a:spcAft>
          <a:spcPct val="0"/>
        </a:spcAft>
        <a:buChar char="»"/>
        <a:defRPr sz="1600">
          <a:solidFill>
            <a:schemeClr val="tx1"/>
          </a:solidFill>
          <a:latin typeface="Calibri"/>
          <a:ea typeface="ＭＳ Ｐゴシック" pitchFamily="-112" charset="-128"/>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517300"/>
            <a:ext cx="8235846" cy="898198"/>
          </a:xfrm>
        </p:spPr>
        <p:txBody>
          <a:bodyPr/>
          <a:lstStyle/>
          <a:p>
            <a:r>
              <a:rPr lang="en-US" sz="2800" dirty="0" smtClean="0"/>
              <a:t>Accelerator Safety Management Program: </a:t>
            </a:r>
            <a:br>
              <a:rPr lang="en-US" sz="2800" dirty="0" smtClean="0"/>
            </a:br>
            <a:r>
              <a:rPr lang="en-US" sz="2800" dirty="0" smtClean="0"/>
              <a:t>Contractor Assurance Processes &amp; Program Review</a:t>
            </a:r>
            <a:endParaRPr lang="en-US" sz="2800" dirty="0"/>
          </a:p>
        </p:txBody>
      </p:sp>
      <p:sp>
        <p:nvSpPr>
          <p:cNvPr id="3" name="Subtitle 2"/>
          <p:cNvSpPr>
            <a:spLocks noGrp="1"/>
          </p:cNvSpPr>
          <p:nvPr>
            <p:ph type="subTitle" idx="1"/>
          </p:nvPr>
        </p:nvSpPr>
        <p:spPr>
          <a:xfrm>
            <a:off x="1600200" y="4816463"/>
            <a:ext cx="7085489" cy="593737"/>
          </a:xfrm>
        </p:spPr>
        <p:txBody>
          <a:bodyPr/>
          <a:lstStyle/>
          <a:p>
            <a:r>
              <a:rPr lang="en-US" dirty="0" smtClean="0"/>
              <a:t>Overview of Sandia Process</a:t>
            </a:r>
            <a:endParaRPr lang="en-US" dirty="0"/>
          </a:p>
        </p:txBody>
      </p:sp>
      <p:pic>
        <p:nvPicPr>
          <p:cNvPr id="4" name="Picture 3" descr="Hermes"/>
          <p:cNvPicPr/>
          <p:nvPr/>
        </p:nvPicPr>
        <p:blipFill>
          <a:blip r:embed="rId2" cstate="print"/>
          <a:srcRect/>
          <a:stretch>
            <a:fillRect/>
          </a:stretch>
        </p:blipFill>
        <p:spPr bwMode="auto">
          <a:xfrm>
            <a:off x="0" y="1676400"/>
            <a:ext cx="3810000" cy="1600200"/>
          </a:xfrm>
          <a:prstGeom prst="rect">
            <a:avLst/>
          </a:prstGeom>
          <a:noFill/>
          <a:ln w="9525">
            <a:noFill/>
            <a:miter lim="800000"/>
            <a:headEnd/>
            <a:tailEnd/>
          </a:ln>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659229"/>
            <a:ext cx="2895600" cy="1617372"/>
          </a:xfrm>
          <a:prstGeom prst="rect">
            <a:avLst/>
          </a:prstGeom>
          <a:no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63109" y="1676400"/>
            <a:ext cx="2309091" cy="1600200"/>
          </a:xfrm>
          <a:prstGeom prst="rect">
            <a:avLst/>
          </a:prstGeom>
        </p:spPr>
      </p:pic>
    </p:spTree>
    <p:extLst>
      <p:ext uri="{BB962C8B-B14F-4D97-AF65-F5344CB8AC3E}">
        <p14:creationId xmlns:p14="http://schemas.microsoft.com/office/powerpoint/2010/main" val="36110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lstStyle/>
          <a:p>
            <a:r>
              <a:rPr lang="en-US" sz="2000" dirty="0" smtClean="0"/>
              <a:t>Radiation </a:t>
            </a:r>
            <a:r>
              <a:rPr lang="en-US" sz="2000" dirty="0"/>
              <a:t>Generating Device:  </a:t>
            </a:r>
            <a:r>
              <a:rPr lang="en-US" sz="2000" dirty="0" smtClean="0"/>
              <a:t>A </a:t>
            </a:r>
            <a:r>
              <a:rPr lang="en-US" sz="2000" dirty="0"/>
              <a:t>device that generates ionizing radiation (e.g., neutrons, x-rays, or bremsstrahlung) intentionally or incidentally when energized.</a:t>
            </a:r>
          </a:p>
          <a:p>
            <a:endParaRPr lang="en-US" sz="2000" dirty="0" smtClean="0"/>
          </a:p>
          <a:p>
            <a:r>
              <a:rPr lang="en-US" sz="2000" dirty="0" smtClean="0"/>
              <a:t>Accelerator: A device [e.g., RGD] employing electrostatic or electromagnetic fields to impart kinetic energy to molecular, atomic or sub-atomic particles and capable of creating a </a:t>
            </a:r>
            <a:r>
              <a:rPr lang="en-US" sz="2000" u="sng" dirty="0" smtClean="0">
                <a:solidFill>
                  <a:srgbClr val="FF0000"/>
                </a:solidFill>
              </a:rPr>
              <a:t>radiological area</a:t>
            </a:r>
            <a:r>
              <a:rPr lang="en-US" sz="2000" dirty="0" smtClean="0">
                <a:solidFill>
                  <a:srgbClr val="FF0000"/>
                </a:solidFill>
              </a:rPr>
              <a:t> </a:t>
            </a:r>
            <a:r>
              <a:rPr lang="en-US" sz="2000" dirty="0" smtClean="0"/>
              <a:t>[DOE O 420.2C].</a:t>
            </a:r>
            <a:endParaRPr lang="en-US" sz="2000" u="sng" dirty="0" smtClean="0"/>
          </a:p>
          <a:p>
            <a:endParaRPr lang="en-US" sz="2000" dirty="0" smtClean="0"/>
          </a:p>
          <a:p>
            <a:r>
              <a:rPr lang="en-US" sz="2000" dirty="0" smtClean="0"/>
              <a:t>Radiological Area:  Any area within a </a:t>
            </a:r>
            <a:r>
              <a:rPr lang="en-US" sz="2000" u="sng" dirty="0" smtClean="0">
                <a:solidFill>
                  <a:srgbClr val="FF0000"/>
                </a:solidFill>
              </a:rPr>
              <a:t>controlled </a:t>
            </a:r>
            <a:r>
              <a:rPr lang="en-US" sz="2000" dirty="0" smtClean="0">
                <a:solidFill>
                  <a:srgbClr val="FF0000"/>
                </a:solidFill>
              </a:rPr>
              <a:t>area </a:t>
            </a:r>
            <a:r>
              <a:rPr lang="en-US" sz="2000" dirty="0" smtClean="0"/>
              <a:t>defined in 10 CFR 835 as a </a:t>
            </a:r>
            <a:r>
              <a:rPr lang="en-US" sz="2000" u="sng" dirty="0" smtClean="0">
                <a:solidFill>
                  <a:srgbClr val="FF0000"/>
                </a:solidFill>
              </a:rPr>
              <a:t>radiation area</a:t>
            </a:r>
            <a:r>
              <a:rPr lang="en-US" sz="2000" dirty="0" smtClean="0"/>
              <a:t>, high radiation area, very high radiation area, contamination area, high contamination area, or </a:t>
            </a:r>
            <a:r>
              <a:rPr lang="en-US" sz="2000" u="sng" dirty="0" smtClean="0">
                <a:solidFill>
                  <a:srgbClr val="FF0000"/>
                </a:solidFill>
              </a:rPr>
              <a:t>airborne radioactivity area</a:t>
            </a:r>
            <a:r>
              <a:rPr lang="en-US" sz="2000" dirty="0" smtClean="0"/>
              <a:t> [10 CFR 835].</a:t>
            </a:r>
            <a:r>
              <a:rPr lang="en-US" dirty="0"/>
              <a:t/>
            </a:r>
            <a:br>
              <a:rPr lang="en-US" dirty="0"/>
            </a:br>
            <a:r>
              <a:rPr lang="en-US" dirty="0"/>
              <a:t/>
            </a:r>
            <a:br>
              <a:rPr lang="en-US" dirty="0"/>
            </a:br>
            <a:r>
              <a:rPr lang="en-US" dirty="0"/>
              <a:t/>
            </a:r>
            <a:br>
              <a:rPr lang="en-US" dirty="0"/>
            </a:br>
            <a:endParaRPr lang="en-US" dirty="0" smtClean="0"/>
          </a:p>
          <a:p>
            <a:endParaRPr lang="en-US" dirty="0"/>
          </a:p>
          <a:p>
            <a:endParaRPr lang="en-US" dirty="0"/>
          </a:p>
        </p:txBody>
      </p:sp>
    </p:spTree>
    <p:extLst>
      <p:ext uri="{BB962C8B-B14F-4D97-AF65-F5344CB8AC3E}">
        <p14:creationId xmlns:p14="http://schemas.microsoft.com/office/powerpoint/2010/main" val="3713784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lstStyle/>
          <a:p>
            <a:r>
              <a:rPr lang="en-US" sz="2000" dirty="0" smtClean="0"/>
              <a:t>Controlled </a:t>
            </a:r>
            <a:r>
              <a:rPr lang="en-US" sz="2000" dirty="0"/>
              <a:t>Area: </a:t>
            </a:r>
            <a:r>
              <a:rPr lang="en-US" sz="2000" dirty="0" smtClean="0"/>
              <a:t>Any </a:t>
            </a:r>
            <a:r>
              <a:rPr lang="en-US" sz="2000" dirty="0"/>
              <a:t>area to which </a:t>
            </a:r>
            <a:r>
              <a:rPr lang="en-US" sz="2000" u="sng" dirty="0">
                <a:solidFill>
                  <a:srgbClr val="FF0000"/>
                </a:solidFill>
              </a:rPr>
              <a:t>access is managed</a:t>
            </a:r>
            <a:r>
              <a:rPr lang="en-US" sz="2000" dirty="0"/>
              <a:t> by or for DOE to protect individuals from exposure to radiation and/or radioactive material [10 CFR 835</a:t>
            </a:r>
            <a:r>
              <a:rPr lang="en-US" sz="2000" dirty="0" smtClean="0"/>
              <a:t>].</a:t>
            </a:r>
          </a:p>
          <a:p>
            <a:endParaRPr lang="en-US" sz="2000" dirty="0"/>
          </a:p>
          <a:p>
            <a:r>
              <a:rPr lang="en-US" sz="2000" dirty="0" smtClean="0"/>
              <a:t>Radiation Area:   Any area</a:t>
            </a:r>
            <a:r>
              <a:rPr lang="en-US" sz="2000" dirty="0"/>
              <a:t>, </a:t>
            </a:r>
            <a:r>
              <a:rPr lang="en-US" sz="2000" u="sng" dirty="0">
                <a:solidFill>
                  <a:srgbClr val="FF0000"/>
                </a:solidFill>
              </a:rPr>
              <a:t>accessible to individuals</a:t>
            </a:r>
            <a:r>
              <a:rPr lang="en-US" sz="2000" dirty="0"/>
              <a:t>, in which radiation levels could result in an individual receiving an equivalent dose to the whole body in excess of 0.005 rem (0.05 </a:t>
            </a:r>
            <a:r>
              <a:rPr lang="en-US" sz="2000" dirty="0" err="1"/>
              <a:t>mSv</a:t>
            </a:r>
            <a:r>
              <a:rPr lang="en-US" sz="2000" dirty="0"/>
              <a:t>) in 1 hour at 30 centimeters from the source or from any surface that the radiation </a:t>
            </a:r>
            <a:r>
              <a:rPr lang="en-US" sz="2000" dirty="0" smtClean="0"/>
              <a:t>penetrates [10 CFR 835].</a:t>
            </a:r>
          </a:p>
          <a:p>
            <a:endParaRPr lang="en-US" sz="2000" dirty="0" smtClean="0"/>
          </a:p>
          <a:p>
            <a:r>
              <a:rPr lang="en-US" sz="2000" dirty="0" smtClean="0"/>
              <a:t>Airborne </a:t>
            </a:r>
            <a:r>
              <a:rPr lang="en-US" sz="2000" dirty="0"/>
              <a:t>Radioactivity Area:  (1) The concentration of airborne radioactivity, above natural background, exceeds or is likely to exceed the derived air concentration (DAC) values listed in appendix A or appendix C of this part; or (2) An individual present in the area without respiratory protection could receive an intake exceeding 12 DAC-hours in a week [10 CFR 835</a:t>
            </a:r>
            <a:r>
              <a:rPr lang="en-US" sz="2000" dirty="0" smtClean="0"/>
              <a:t>].</a:t>
            </a:r>
            <a:endParaRPr lang="en-US" sz="2000" dirty="0"/>
          </a:p>
          <a:p>
            <a:endParaRPr lang="en-US" sz="2000" dirty="0" smtClean="0"/>
          </a:p>
          <a:p>
            <a:pPr marL="457200" lvl="1" indent="0">
              <a:buNone/>
            </a:pPr>
            <a:r>
              <a:rPr lang="en-US" dirty="0"/>
              <a:t/>
            </a:r>
            <a:br>
              <a:rPr lang="en-US" dirty="0"/>
            </a:br>
            <a:endParaRPr lang="en-US" dirty="0"/>
          </a:p>
        </p:txBody>
      </p:sp>
    </p:spTree>
    <p:extLst>
      <p:ext uri="{BB962C8B-B14F-4D97-AF65-F5344CB8AC3E}">
        <p14:creationId xmlns:p14="http://schemas.microsoft.com/office/powerpoint/2010/main" val="35695465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lstStyle/>
          <a:p>
            <a:endParaRPr lang="en-US" sz="2000" dirty="0" smtClean="0"/>
          </a:p>
          <a:p>
            <a:r>
              <a:rPr lang="en-US" sz="2000" dirty="0"/>
              <a:t>Accelerator Operations:  T</a:t>
            </a:r>
            <a:r>
              <a:rPr lang="en-US" sz="2000" dirty="0" smtClean="0"/>
              <a:t>hose </a:t>
            </a:r>
            <a:r>
              <a:rPr lang="en-US" sz="2000" dirty="0"/>
              <a:t>activities of an accelerator and any </a:t>
            </a:r>
            <a:r>
              <a:rPr lang="en-US" sz="2000" dirty="0" smtClean="0"/>
              <a:t>associated </a:t>
            </a:r>
            <a:r>
              <a:rPr lang="en-US" sz="2000" dirty="0"/>
              <a:t>accelerator facilities that are bounded by the Safety Assessment Document. </a:t>
            </a:r>
            <a:r>
              <a:rPr lang="en-US" sz="2000" dirty="0" smtClean="0"/>
              <a:t>Accelerator </a:t>
            </a:r>
            <a:r>
              <a:rPr lang="en-US" sz="2000" dirty="0"/>
              <a:t>operations (and post operations) include the production, dispensing, analysis, movement, processing, handling and other uses, and storage of radioactive material within the accelerator facility.</a:t>
            </a:r>
          </a:p>
          <a:p>
            <a:endParaRPr lang="en-US" sz="2000" dirty="0" smtClean="0"/>
          </a:p>
          <a:p>
            <a:r>
              <a:rPr lang="en-US" sz="2000" dirty="0" smtClean="0"/>
              <a:t>Radiation:  Ionizing radiation (alpha </a:t>
            </a:r>
            <a:r>
              <a:rPr lang="en-US" sz="2000" dirty="0"/>
              <a:t>particles, beta particles, gamma rays, X-rays, neutrons, high-speed electrons, high-speed protons, and other </a:t>
            </a:r>
            <a:r>
              <a:rPr lang="en-US" sz="2000" dirty="0" smtClean="0"/>
              <a:t>particles) </a:t>
            </a:r>
            <a:r>
              <a:rPr lang="en-US" sz="2000" dirty="0"/>
              <a:t>capable of producing ions.</a:t>
            </a:r>
          </a:p>
          <a:p>
            <a:pPr lvl="1"/>
            <a:endParaRPr lang="en-US" dirty="0"/>
          </a:p>
        </p:txBody>
      </p:sp>
    </p:spTree>
    <p:extLst>
      <p:ext uri="{BB962C8B-B14F-4D97-AF65-F5344CB8AC3E}">
        <p14:creationId xmlns:p14="http://schemas.microsoft.com/office/powerpoint/2010/main" val="26439668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lstStyle/>
          <a:p>
            <a:r>
              <a:rPr lang="en-US" sz="2000" dirty="0"/>
              <a:t>Accelerator Facility: </a:t>
            </a:r>
            <a:r>
              <a:rPr lang="en-US" sz="2000" dirty="0" smtClean="0"/>
              <a:t>The </a:t>
            </a:r>
            <a:r>
              <a:rPr lang="en-US" sz="2000" dirty="0"/>
              <a:t>accelerator and associated roads within site boundaries, plant and equipment utilizing, or supporting the production of, accelerated particle beams and the radioactive material created by those beams to which access is controlled to protect the safety and health of workers, the public or the environment. </a:t>
            </a:r>
            <a:endParaRPr lang="en-US" sz="2000" dirty="0" smtClean="0"/>
          </a:p>
          <a:p>
            <a:endParaRPr lang="en-US" sz="2000" dirty="0"/>
          </a:p>
          <a:p>
            <a:r>
              <a:rPr lang="en-US" sz="2000" dirty="0" smtClean="0"/>
              <a:t>The </a:t>
            </a:r>
            <a:r>
              <a:rPr lang="en-US" sz="2000" dirty="0"/>
              <a:t>term facilities includes injectors, targets, beam dumps, detectors, experimental halls, non-contiguous support and analysis facilities, experimental enclosures and experimental apparatus utilizing the accelerator, </a:t>
            </a:r>
            <a:r>
              <a:rPr lang="en-US" sz="2000" dirty="0" smtClean="0"/>
              <a:t>etc., </a:t>
            </a:r>
            <a:r>
              <a:rPr lang="en-US" sz="2000" dirty="0"/>
              <a:t>regardless of where that apparatus may have been designed, fabricated, or constructed, including all systems, components and activities that are addressed in the Safety Analysis.</a:t>
            </a:r>
          </a:p>
          <a:p>
            <a:endParaRPr lang="en-US" sz="1800" dirty="0"/>
          </a:p>
          <a:p>
            <a:endParaRPr lang="en-US" dirty="0"/>
          </a:p>
        </p:txBody>
      </p:sp>
    </p:spTree>
    <p:extLst>
      <p:ext uri="{BB962C8B-B14F-4D97-AF65-F5344CB8AC3E}">
        <p14:creationId xmlns:p14="http://schemas.microsoft.com/office/powerpoint/2010/main" val="17643708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sz="2000" dirty="0"/>
              <a:t>Exclusions Are Now Exemptions</a:t>
            </a:r>
          </a:p>
          <a:p>
            <a:pPr lvl="1"/>
            <a:r>
              <a:rPr lang="en-US" sz="1800" dirty="0"/>
              <a:t>All “Accelerators” Are Now In</a:t>
            </a:r>
          </a:p>
          <a:p>
            <a:pPr lvl="1"/>
            <a:r>
              <a:rPr lang="en-US" sz="1800" dirty="0" smtClean="0"/>
              <a:t>Device/Facility </a:t>
            </a:r>
            <a:r>
              <a:rPr lang="en-US" sz="1800" dirty="0"/>
              <a:t>Exemption from Section 4 </a:t>
            </a:r>
            <a:r>
              <a:rPr lang="en-US" sz="1800" dirty="0" smtClean="0"/>
              <a:t>Requirements</a:t>
            </a:r>
          </a:p>
          <a:p>
            <a:pPr lvl="1"/>
            <a:r>
              <a:rPr lang="en-US" sz="1800" dirty="0" smtClean="0"/>
              <a:t>Meant to Establish Minimum Criteria Where 420.2C Applicable</a:t>
            </a:r>
          </a:p>
          <a:p>
            <a:pPr lvl="1"/>
            <a:r>
              <a:rPr lang="en-US" sz="1800" dirty="0" smtClean="0"/>
              <a:t>Meant to Exempt Devices Already Exempted in Other Directives (e.g., RGDs)</a:t>
            </a:r>
          </a:p>
          <a:p>
            <a:endParaRPr lang="en-US" sz="2200" dirty="0" smtClean="0"/>
          </a:p>
          <a:p>
            <a:r>
              <a:rPr lang="en-US" sz="2200" dirty="0" smtClean="0"/>
              <a:t>Exemptions May Create Potential 10 CFR 830 Implications</a:t>
            </a:r>
          </a:p>
          <a:p>
            <a:pPr lvl="1"/>
            <a:r>
              <a:rPr lang="en-US" sz="1600" dirty="0"/>
              <a:t>Exempted  Devices are Still Accelerators</a:t>
            </a:r>
          </a:p>
          <a:p>
            <a:pPr lvl="1"/>
            <a:r>
              <a:rPr lang="en-US" sz="1600" dirty="0" smtClean="0"/>
              <a:t>10 CFR 830 Definition of Nonreactor Nuclear Facility </a:t>
            </a:r>
            <a:r>
              <a:rPr lang="en-US" sz="1600" i="1" dirty="0" smtClean="0"/>
              <a:t>“…Does Not Include Accelerators And Their Operations…”</a:t>
            </a:r>
          </a:p>
          <a:p>
            <a:pPr lvl="1"/>
            <a:endParaRPr lang="en-US" sz="1600" i="1" dirty="0" smtClean="0"/>
          </a:p>
          <a:p>
            <a:pPr lvl="1"/>
            <a:endParaRPr lang="en-US" sz="1600" i="1" dirty="0" smtClean="0"/>
          </a:p>
          <a:p>
            <a:endParaRPr lang="en-US" sz="2000" i="1" dirty="0"/>
          </a:p>
          <a:p>
            <a:endParaRPr lang="en-US" sz="2000" i="1" dirty="0" smtClean="0"/>
          </a:p>
          <a:p>
            <a:endParaRPr lang="en-US" sz="2000" i="1" dirty="0"/>
          </a:p>
          <a:p>
            <a:endParaRPr lang="en-US" sz="2000" i="1" dirty="0" smtClean="0"/>
          </a:p>
          <a:p>
            <a:pPr lvl="1"/>
            <a:endParaRPr lang="en-US" sz="1800" dirty="0"/>
          </a:p>
          <a:p>
            <a:endParaRPr lang="en-US" dirty="0"/>
          </a:p>
        </p:txBody>
      </p:sp>
    </p:spTree>
    <p:extLst>
      <p:ext uri="{BB962C8B-B14F-4D97-AF65-F5344CB8AC3E}">
        <p14:creationId xmlns:p14="http://schemas.microsoft.com/office/powerpoint/2010/main" val="26877740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sz="2000" dirty="0"/>
              <a:t>Equivalency (to Address 10 </a:t>
            </a:r>
            <a:r>
              <a:rPr lang="en-US" sz="2000" dirty="0" smtClean="0"/>
              <a:t>CFR 830 </a:t>
            </a:r>
            <a:r>
              <a:rPr lang="en-US" sz="2000" dirty="0"/>
              <a:t>Implications)</a:t>
            </a:r>
          </a:p>
          <a:p>
            <a:pPr lvl="1"/>
            <a:endParaRPr lang="en-US" sz="1800" dirty="0" smtClean="0"/>
          </a:p>
          <a:p>
            <a:pPr lvl="1"/>
            <a:r>
              <a:rPr lang="en-US" sz="1800" dirty="0" smtClean="0"/>
              <a:t>The </a:t>
            </a:r>
            <a:r>
              <a:rPr lang="en-US" sz="1800" dirty="0"/>
              <a:t>DOE PSO/NNSA Administrator may specify alternate safety standards, requirements or DOE Directives that provide equivalent (or greater) protection in lieu of or in addition to the requirements of this </a:t>
            </a:r>
            <a:r>
              <a:rPr lang="en-US" sz="1800" dirty="0" smtClean="0"/>
              <a:t>Order</a:t>
            </a:r>
            <a:endParaRPr lang="en-US" sz="1800" dirty="0"/>
          </a:p>
          <a:p>
            <a:pPr lvl="1"/>
            <a:endParaRPr lang="en-US" sz="1800" dirty="0" smtClean="0"/>
          </a:p>
          <a:p>
            <a:pPr lvl="1"/>
            <a:r>
              <a:rPr lang="en-US" sz="1800" dirty="0" smtClean="0"/>
              <a:t>These </a:t>
            </a:r>
            <a:r>
              <a:rPr lang="en-US" sz="1800" dirty="0"/>
              <a:t>alternate standards would be primarily for those accelerator facilities or modules thereof and their operations when they contain, use or produce fissionable materials in amounts sufficient to create the potential for criticality based on the configuration of the </a:t>
            </a:r>
            <a:r>
              <a:rPr lang="en-US" sz="1800" dirty="0" smtClean="0"/>
              <a:t>materials</a:t>
            </a:r>
          </a:p>
          <a:p>
            <a:pPr lvl="1"/>
            <a:endParaRPr lang="en-US" sz="1800" dirty="0" smtClean="0"/>
          </a:p>
          <a:p>
            <a:pPr lvl="1"/>
            <a:r>
              <a:rPr lang="en-US" sz="1800" dirty="0" smtClean="0"/>
              <a:t>Primary NNSA/DNFSB Issue During </a:t>
            </a:r>
            <a:r>
              <a:rPr lang="en-US" sz="1800" dirty="0" err="1" smtClean="0"/>
              <a:t>RevCom</a:t>
            </a:r>
            <a:endParaRPr lang="en-US" sz="1800" dirty="0" smtClean="0"/>
          </a:p>
          <a:p>
            <a:pPr lvl="1"/>
            <a:endParaRPr lang="en-US" sz="1800" dirty="0"/>
          </a:p>
          <a:p>
            <a:pPr lvl="1"/>
            <a:r>
              <a:rPr lang="en-US" sz="1800" dirty="0" smtClean="0"/>
              <a:t>If Accelerator Begins to Reach Potential for Criticality – Then Discuss with Site Office to Determine Course of Action</a:t>
            </a:r>
            <a:endParaRPr lang="en-US" sz="1800" dirty="0"/>
          </a:p>
          <a:p>
            <a:pPr lvl="1"/>
            <a:endParaRPr lang="en-US" sz="2800" dirty="0"/>
          </a:p>
          <a:p>
            <a:endParaRPr lang="en-US" sz="2000" dirty="0"/>
          </a:p>
        </p:txBody>
      </p:sp>
    </p:spTree>
    <p:extLst>
      <p:ext uri="{BB962C8B-B14F-4D97-AF65-F5344CB8AC3E}">
        <p14:creationId xmlns:p14="http://schemas.microsoft.com/office/powerpoint/2010/main" val="1428981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Sandia Regulated Accelerators</a:t>
            </a:r>
            <a:endParaRPr lang="en-US" dirty="0"/>
          </a:p>
        </p:txBody>
      </p:sp>
      <p:sp>
        <p:nvSpPr>
          <p:cNvPr id="3" name="Content Placeholder 2"/>
          <p:cNvSpPr>
            <a:spLocks noGrp="1"/>
          </p:cNvSpPr>
          <p:nvPr>
            <p:ph idx="1"/>
          </p:nvPr>
        </p:nvSpPr>
        <p:spPr>
          <a:xfrm>
            <a:off x="457200" y="1278740"/>
            <a:ext cx="3962400" cy="4847424"/>
          </a:xfrm>
        </p:spPr>
        <p:txBody>
          <a:bodyPr/>
          <a:lstStyle/>
          <a:p>
            <a:r>
              <a:rPr lang="en-US" dirty="0" smtClean="0"/>
              <a:t>High </a:t>
            </a:r>
            <a:r>
              <a:rPr lang="en-US" dirty="0"/>
              <a:t>Energy Radiation Megavolt Electron Source [HERMES-III]</a:t>
            </a:r>
          </a:p>
          <a:p>
            <a:endParaRPr lang="en-US" dirty="0" smtClean="0"/>
          </a:p>
          <a:p>
            <a:endParaRPr lang="en-US" dirty="0"/>
          </a:p>
          <a:p>
            <a:endParaRPr lang="en-US" dirty="0" smtClean="0"/>
          </a:p>
          <a:p>
            <a:endParaRPr lang="en-US" dirty="0" smtClean="0"/>
          </a:p>
          <a:p>
            <a:endParaRPr lang="en-US" dirty="0"/>
          </a:p>
          <a:p>
            <a:r>
              <a:rPr lang="en-US" dirty="0" smtClean="0"/>
              <a:t>Radiographic </a:t>
            </a:r>
            <a:r>
              <a:rPr lang="en-US" dirty="0"/>
              <a:t>Integrated Test Stand [RITS-6]</a:t>
            </a:r>
          </a:p>
          <a:p>
            <a:pPr lvl="1"/>
            <a:endParaRPr lang="en-US" dirty="0"/>
          </a:p>
          <a:p>
            <a:pPr lvl="1"/>
            <a:endParaRPr lang="en-US" dirty="0"/>
          </a:p>
        </p:txBody>
      </p:sp>
      <p:pic>
        <p:nvPicPr>
          <p:cNvPr id="4" name="Picture 3" descr="Hermes"/>
          <p:cNvPicPr/>
          <p:nvPr/>
        </p:nvPicPr>
        <p:blipFill>
          <a:blip r:embed="rId2" cstate="print"/>
          <a:srcRect/>
          <a:stretch>
            <a:fillRect/>
          </a:stretch>
        </p:blipFill>
        <p:spPr bwMode="auto">
          <a:xfrm>
            <a:off x="4572000" y="1066800"/>
            <a:ext cx="3886200" cy="2057400"/>
          </a:xfrm>
          <a:prstGeom prst="rect">
            <a:avLst/>
          </a:prstGeom>
          <a:noFill/>
          <a:ln w="9525">
            <a:noFill/>
            <a:miter lim="800000"/>
            <a:headEnd/>
            <a:tailEnd/>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038600"/>
            <a:ext cx="3886200" cy="2209800"/>
          </a:xfrm>
          <a:prstGeom prst="rect">
            <a:avLst/>
          </a:prstGeom>
          <a:noFill/>
        </p:spPr>
      </p:pic>
    </p:spTree>
    <p:extLst>
      <p:ext uri="{BB962C8B-B14F-4D97-AF65-F5344CB8AC3E}">
        <p14:creationId xmlns:p14="http://schemas.microsoft.com/office/powerpoint/2010/main" val="2647166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Sandia Assurance Process - Compliance</a:t>
            </a:r>
            <a:endParaRPr lang="en-US" sz="3600" dirty="0"/>
          </a:p>
        </p:txBody>
      </p:sp>
      <p:sp>
        <p:nvSpPr>
          <p:cNvPr id="3" name="Content Placeholder 2"/>
          <p:cNvSpPr>
            <a:spLocks noGrp="1"/>
          </p:cNvSpPr>
          <p:nvPr>
            <p:ph idx="1"/>
          </p:nvPr>
        </p:nvSpPr>
        <p:spPr>
          <a:xfrm>
            <a:off x="457200" y="990600"/>
            <a:ext cx="8229600" cy="4847424"/>
          </a:xfrm>
        </p:spPr>
        <p:txBody>
          <a:bodyPr/>
          <a:lstStyle/>
          <a:p>
            <a:r>
              <a:rPr lang="en-US" sz="2000" dirty="0"/>
              <a:t>Order is Programmatically Implemented Through </a:t>
            </a:r>
            <a:r>
              <a:rPr lang="en-US" sz="2000" dirty="0" smtClean="0"/>
              <a:t>the </a:t>
            </a:r>
            <a:r>
              <a:rPr lang="en-US" sz="2000" dirty="0"/>
              <a:t>Safety Basis Department</a:t>
            </a:r>
          </a:p>
          <a:p>
            <a:pPr lvl="1"/>
            <a:r>
              <a:rPr lang="en-US" sz="1800" dirty="0"/>
              <a:t>Maintain Corporate Requirements</a:t>
            </a:r>
          </a:p>
          <a:p>
            <a:pPr lvl="1"/>
            <a:r>
              <a:rPr lang="en-US" sz="1800" dirty="0"/>
              <a:t>Review USIs</a:t>
            </a:r>
          </a:p>
          <a:p>
            <a:pPr lvl="1"/>
            <a:r>
              <a:rPr lang="en-US" sz="1800" dirty="0"/>
              <a:t>Review/Concur SAD Updates</a:t>
            </a:r>
          </a:p>
          <a:p>
            <a:endParaRPr lang="en-US" sz="2000" dirty="0" smtClean="0"/>
          </a:p>
          <a:p>
            <a:r>
              <a:rPr lang="en-US" sz="2000" dirty="0" smtClean="0"/>
              <a:t>Line </a:t>
            </a:r>
            <a:r>
              <a:rPr lang="en-US" sz="2000" dirty="0"/>
              <a:t>Organizations Implement </a:t>
            </a:r>
            <a:r>
              <a:rPr lang="en-US" sz="2000" dirty="0" smtClean="0"/>
              <a:t>Corporate Requirements</a:t>
            </a:r>
            <a:endParaRPr lang="en-US" sz="2000" dirty="0"/>
          </a:p>
          <a:p>
            <a:pPr lvl="1"/>
            <a:r>
              <a:rPr lang="en-US" sz="1800" dirty="0"/>
              <a:t>Operate With In Safety Envelope</a:t>
            </a:r>
          </a:p>
          <a:p>
            <a:pPr lvl="2"/>
            <a:r>
              <a:rPr lang="en-US" sz="1600" dirty="0"/>
              <a:t>Maintain SAD</a:t>
            </a:r>
          </a:p>
          <a:p>
            <a:pPr lvl="2"/>
            <a:r>
              <a:rPr lang="en-US" sz="1600" dirty="0"/>
              <a:t>Maintain Compliance to ASE</a:t>
            </a:r>
          </a:p>
          <a:p>
            <a:pPr lvl="2"/>
            <a:r>
              <a:rPr lang="en-US" sz="1600" dirty="0"/>
              <a:t>Complete USI Process</a:t>
            </a:r>
          </a:p>
          <a:p>
            <a:pPr lvl="2"/>
            <a:endParaRPr lang="en-US" sz="1600" dirty="0"/>
          </a:p>
          <a:p>
            <a:r>
              <a:rPr lang="en-US" sz="2000" dirty="0" smtClean="0"/>
              <a:t>NNSA Sandia Field Office</a:t>
            </a:r>
          </a:p>
          <a:p>
            <a:pPr lvl="1"/>
            <a:r>
              <a:rPr lang="en-US" sz="1800" dirty="0" smtClean="0"/>
              <a:t>Approval Authority for ASE</a:t>
            </a:r>
          </a:p>
          <a:p>
            <a:pPr lvl="1"/>
            <a:r>
              <a:rPr lang="en-US" sz="1800" dirty="0" smtClean="0"/>
              <a:t>Approval Authority for Positive USI </a:t>
            </a:r>
          </a:p>
          <a:p>
            <a:pPr lvl="1"/>
            <a:endParaRPr lang="en-US" sz="1800" dirty="0"/>
          </a:p>
        </p:txBody>
      </p:sp>
    </p:spTree>
    <p:extLst>
      <p:ext uri="{BB962C8B-B14F-4D97-AF65-F5344CB8AC3E}">
        <p14:creationId xmlns:p14="http://schemas.microsoft.com/office/powerpoint/2010/main" val="24319452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Sandia Assurance Process</a:t>
            </a:r>
            <a:endParaRPr lang="en-US" sz="3600" dirty="0"/>
          </a:p>
        </p:txBody>
      </p:sp>
      <p:sp>
        <p:nvSpPr>
          <p:cNvPr id="3" name="Content Placeholder 2"/>
          <p:cNvSpPr>
            <a:spLocks noGrp="1"/>
          </p:cNvSpPr>
          <p:nvPr>
            <p:ph idx="1"/>
          </p:nvPr>
        </p:nvSpPr>
        <p:spPr>
          <a:xfrm>
            <a:off x="457200" y="990600"/>
            <a:ext cx="8229600" cy="4847424"/>
          </a:xfrm>
        </p:spPr>
        <p:txBody>
          <a:bodyPr/>
          <a:lstStyle/>
          <a:p>
            <a:r>
              <a:rPr lang="en-US" sz="2000" dirty="0"/>
              <a:t>Line </a:t>
            </a:r>
            <a:r>
              <a:rPr lang="en-US" sz="2000" dirty="0" smtClean="0"/>
              <a:t>Organization Assurance Beyond Compliance</a:t>
            </a:r>
          </a:p>
          <a:p>
            <a:pPr lvl="1"/>
            <a:r>
              <a:rPr lang="en-US" sz="1800" dirty="0" smtClean="0"/>
              <a:t>Complete USI Process </a:t>
            </a:r>
          </a:p>
          <a:p>
            <a:pPr lvl="2"/>
            <a:r>
              <a:rPr lang="en-US" sz="1600" dirty="0" smtClean="0"/>
              <a:t>Basis of Immediate Management Review &amp; Approval</a:t>
            </a:r>
          </a:p>
          <a:p>
            <a:pPr lvl="1"/>
            <a:r>
              <a:rPr lang="en-US" sz="1800" dirty="0" smtClean="0"/>
              <a:t>Annual Reviews of SAD/ASE &amp; Aggregate USIs</a:t>
            </a:r>
          </a:p>
          <a:p>
            <a:pPr lvl="1"/>
            <a:r>
              <a:rPr lang="en-US" sz="1800" dirty="0" smtClean="0"/>
              <a:t>Required Implementation of Conduct of Operations per DOE O 422.1</a:t>
            </a:r>
          </a:p>
          <a:p>
            <a:pPr lvl="2"/>
            <a:r>
              <a:rPr lang="en-US" sz="1600" dirty="0" smtClean="0"/>
              <a:t>Identify &amp; Implement 18 Requirements</a:t>
            </a:r>
          </a:p>
          <a:p>
            <a:pPr lvl="2"/>
            <a:r>
              <a:rPr lang="en-US" sz="1600" dirty="0" smtClean="0"/>
              <a:t>Assess All 18 Requirements Over 3 Year Period</a:t>
            </a:r>
          </a:p>
          <a:p>
            <a:pPr lvl="1"/>
            <a:r>
              <a:rPr lang="en-US" sz="1800" dirty="0" smtClean="0"/>
              <a:t>Internal Management Self Assessments</a:t>
            </a:r>
          </a:p>
          <a:p>
            <a:pPr lvl="1"/>
            <a:r>
              <a:rPr lang="en-US" sz="1800" dirty="0" smtClean="0"/>
              <a:t>Management Walkthroughs</a:t>
            </a:r>
          </a:p>
          <a:p>
            <a:pPr lvl="1"/>
            <a:endParaRPr lang="en-US" sz="1800" dirty="0"/>
          </a:p>
        </p:txBody>
      </p:sp>
    </p:spTree>
    <p:extLst>
      <p:ext uri="{BB962C8B-B14F-4D97-AF65-F5344CB8AC3E}">
        <p14:creationId xmlns:p14="http://schemas.microsoft.com/office/powerpoint/2010/main" val="1519789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Sandia Assurance Process</a:t>
            </a:r>
            <a:endParaRPr lang="en-US" sz="3600" dirty="0"/>
          </a:p>
        </p:txBody>
      </p:sp>
      <p:sp>
        <p:nvSpPr>
          <p:cNvPr id="3" name="Content Placeholder 2"/>
          <p:cNvSpPr>
            <a:spLocks noGrp="1"/>
          </p:cNvSpPr>
          <p:nvPr>
            <p:ph idx="1"/>
          </p:nvPr>
        </p:nvSpPr>
        <p:spPr>
          <a:xfrm>
            <a:off x="457200" y="990600"/>
            <a:ext cx="8229600" cy="4847424"/>
          </a:xfrm>
        </p:spPr>
        <p:txBody>
          <a:bodyPr/>
          <a:lstStyle/>
          <a:p>
            <a:r>
              <a:rPr lang="en-US" sz="2000" dirty="0" smtClean="0"/>
              <a:t>Safety Basis Assurance Beyond Compliance</a:t>
            </a:r>
          </a:p>
          <a:p>
            <a:pPr lvl="1"/>
            <a:r>
              <a:rPr lang="en-US" sz="1800" dirty="0" smtClean="0"/>
              <a:t>Complete USI Reviews</a:t>
            </a:r>
          </a:p>
          <a:p>
            <a:pPr lvl="2"/>
            <a:r>
              <a:rPr lang="en-US" sz="1600" dirty="0"/>
              <a:t>Basis of </a:t>
            </a:r>
            <a:r>
              <a:rPr lang="en-US" sz="1600" dirty="0" smtClean="0"/>
              <a:t>Safety Basis SME Review </a:t>
            </a:r>
            <a:r>
              <a:rPr lang="en-US" sz="1600" dirty="0"/>
              <a:t>&amp; </a:t>
            </a:r>
            <a:r>
              <a:rPr lang="en-US" sz="1600" dirty="0" smtClean="0"/>
              <a:t>Concur</a:t>
            </a:r>
          </a:p>
          <a:p>
            <a:pPr lvl="1"/>
            <a:r>
              <a:rPr lang="en-US" sz="1800" dirty="0" smtClean="0"/>
              <a:t>Required Assessments of USI Process</a:t>
            </a:r>
          </a:p>
          <a:p>
            <a:pPr lvl="2"/>
            <a:r>
              <a:rPr lang="en-US" sz="1600" dirty="0" smtClean="0"/>
              <a:t>Quality of USIs</a:t>
            </a:r>
          </a:p>
          <a:p>
            <a:pPr lvl="2"/>
            <a:r>
              <a:rPr lang="en-US" sz="1600" dirty="0" smtClean="0"/>
              <a:t>Accuracy of USI Determinations</a:t>
            </a:r>
          </a:p>
          <a:p>
            <a:pPr lvl="2"/>
            <a:r>
              <a:rPr lang="en-US" sz="1600" dirty="0" smtClean="0"/>
              <a:t>Compliance to Written Procedure</a:t>
            </a:r>
          </a:p>
          <a:p>
            <a:pPr lvl="1"/>
            <a:r>
              <a:rPr lang="en-US" sz="1800" dirty="0" smtClean="0"/>
              <a:t>Annual Reviews of SAD/ASE &amp; Aggregate USIs</a:t>
            </a:r>
          </a:p>
          <a:p>
            <a:pPr lvl="2"/>
            <a:r>
              <a:rPr lang="en-US" sz="1600" dirty="0" smtClean="0"/>
              <a:t>Work with Line Organizations on Update Requirements/Schedules</a:t>
            </a:r>
          </a:p>
          <a:p>
            <a:pPr lvl="1"/>
            <a:r>
              <a:rPr lang="en-US" sz="1800" dirty="0" smtClean="0"/>
              <a:t>Required 3 Year Assessments of Conduct of Operations per DOE O 422.1</a:t>
            </a:r>
          </a:p>
          <a:p>
            <a:pPr lvl="1"/>
            <a:r>
              <a:rPr lang="en-US" sz="1800" dirty="0" smtClean="0"/>
              <a:t>Safety Basis SME Training</a:t>
            </a:r>
          </a:p>
          <a:p>
            <a:pPr lvl="2"/>
            <a:r>
              <a:rPr lang="en-US" sz="1600" dirty="0" smtClean="0"/>
              <a:t>USI Training</a:t>
            </a:r>
          </a:p>
          <a:p>
            <a:pPr lvl="2"/>
            <a:r>
              <a:rPr lang="en-US" sz="1600" dirty="0" smtClean="0"/>
              <a:t>HE Training</a:t>
            </a:r>
          </a:p>
          <a:p>
            <a:pPr lvl="1"/>
            <a:r>
              <a:rPr lang="en-US" sz="1800" dirty="0" smtClean="0"/>
              <a:t>Safety Basis SME Walkthroughs</a:t>
            </a:r>
          </a:p>
          <a:p>
            <a:pPr lvl="2"/>
            <a:r>
              <a:rPr lang="en-US" sz="1600" dirty="0" smtClean="0"/>
              <a:t>Informal versus Formal</a:t>
            </a:r>
          </a:p>
          <a:p>
            <a:pPr lvl="1"/>
            <a:endParaRPr lang="en-US" sz="1800" dirty="0"/>
          </a:p>
        </p:txBody>
      </p:sp>
    </p:spTree>
    <p:extLst>
      <p:ext uri="{BB962C8B-B14F-4D97-AF65-F5344CB8AC3E}">
        <p14:creationId xmlns:p14="http://schemas.microsoft.com/office/powerpoint/2010/main" val="4166421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Sandia Assurance Process</a:t>
            </a:r>
            <a:endParaRPr lang="en-US" sz="3600" dirty="0"/>
          </a:p>
        </p:txBody>
      </p:sp>
      <p:sp>
        <p:nvSpPr>
          <p:cNvPr id="3" name="Content Placeholder 2"/>
          <p:cNvSpPr>
            <a:spLocks noGrp="1"/>
          </p:cNvSpPr>
          <p:nvPr>
            <p:ph idx="1"/>
          </p:nvPr>
        </p:nvSpPr>
        <p:spPr>
          <a:xfrm>
            <a:off x="457200" y="990600"/>
            <a:ext cx="8229600" cy="4847424"/>
          </a:xfrm>
        </p:spPr>
        <p:txBody>
          <a:bodyPr/>
          <a:lstStyle/>
          <a:p>
            <a:r>
              <a:rPr lang="en-US" sz="2000" dirty="0" smtClean="0"/>
              <a:t>Sandia Corporate Assurance Beyond Compliance</a:t>
            </a:r>
          </a:p>
          <a:p>
            <a:pPr lvl="1"/>
            <a:r>
              <a:rPr lang="en-US" sz="1800" dirty="0" smtClean="0"/>
              <a:t>Corporate Program Support/Assessments (Examples)</a:t>
            </a:r>
          </a:p>
          <a:p>
            <a:pPr lvl="2"/>
            <a:r>
              <a:rPr lang="en-US" sz="1600" dirty="0" smtClean="0"/>
              <a:t>Radiological Program</a:t>
            </a:r>
          </a:p>
          <a:p>
            <a:pPr lvl="2"/>
            <a:r>
              <a:rPr lang="en-US" sz="1600" dirty="0" smtClean="0"/>
              <a:t>Industrial Hygiene</a:t>
            </a:r>
          </a:p>
          <a:p>
            <a:pPr lvl="2"/>
            <a:r>
              <a:rPr lang="en-US" sz="1600" dirty="0" smtClean="0"/>
              <a:t>Safety Engineering</a:t>
            </a:r>
          </a:p>
          <a:p>
            <a:pPr lvl="2"/>
            <a:r>
              <a:rPr lang="en-US" sz="1600" dirty="0" smtClean="0"/>
              <a:t>Fire Protection</a:t>
            </a:r>
          </a:p>
          <a:p>
            <a:pPr lvl="1"/>
            <a:r>
              <a:rPr lang="en-US" dirty="0" smtClean="0"/>
              <a:t>Corporate Implementation of Lessons Learned</a:t>
            </a:r>
          </a:p>
          <a:p>
            <a:pPr lvl="1"/>
            <a:endParaRPr lang="en-US" dirty="0"/>
          </a:p>
          <a:p>
            <a:pPr lvl="1"/>
            <a:r>
              <a:rPr lang="en-US" dirty="0" smtClean="0"/>
              <a:t>Corporate Implementation of Work, Planning, &amp; Controls</a:t>
            </a:r>
          </a:p>
          <a:p>
            <a:pPr lvl="1"/>
            <a:endParaRPr lang="en-US" dirty="0"/>
          </a:p>
          <a:p>
            <a:pPr lvl="1"/>
            <a:r>
              <a:rPr lang="en-US" dirty="0" smtClean="0"/>
              <a:t>Corporate Implementation of Occurrence Reporting</a:t>
            </a:r>
            <a:endParaRPr lang="en-US" dirty="0"/>
          </a:p>
        </p:txBody>
      </p:sp>
    </p:spTree>
    <p:extLst>
      <p:ext uri="{BB962C8B-B14F-4D97-AF65-F5344CB8AC3E}">
        <p14:creationId xmlns:p14="http://schemas.microsoft.com/office/powerpoint/2010/main" val="570262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Sandia Assurance Process</a:t>
            </a:r>
            <a:endParaRPr lang="en-US" sz="3600" dirty="0"/>
          </a:p>
        </p:txBody>
      </p:sp>
      <p:sp>
        <p:nvSpPr>
          <p:cNvPr id="3" name="Content Placeholder 2"/>
          <p:cNvSpPr>
            <a:spLocks noGrp="1"/>
          </p:cNvSpPr>
          <p:nvPr>
            <p:ph idx="1"/>
          </p:nvPr>
        </p:nvSpPr>
        <p:spPr>
          <a:xfrm>
            <a:off x="457200" y="990600"/>
            <a:ext cx="8229600" cy="4847424"/>
          </a:xfrm>
        </p:spPr>
        <p:txBody>
          <a:bodyPr/>
          <a:lstStyle/>
          <a:p>
            <a:r>
              <a:rPr lang="en-US" sz="2000" dirty="0" smtClean="0"/>
              <a:t>NNSA SFO Assurance Beyond Compliance</a:t>
            </a:r>
          </a:p>
          <a:p>
            <a:pPr lvl="1"/>
            <a:r>
              <a:rPr lang="en-US" sz="1800" dirty="0" smtClean="0"/>
              <a:t>Implementation of Facility Representative (FR) Program</a:t>
            </a:r>
          </a:p>
          <a:p>
            <a:pPr lvl="2"/>
            <a:r>
              <a:rPr lang="en-US" sz="1600" dirty="0" smtClean="0"/>
              <a:t>Review </a:t>
            </a:r>
            <a:r>
              <a:rPr lang="en-US" sz="1400" dirty="0" smtClean="0"/>
              <a:t>of USIs</a:t>
            </a:r>
          </a:p>
          <a:p>
            <a:pPr lvl="2"/>
            <a:r>
              <a:rPr lang="en-US" sz="1400" dirty="0" smtClean="0"/>
              <a:t>Review of Procedures</a:t>
            </a:r>
          </a:p>
          <a:p>
            <a:pPr lvl="2"/>
            <a:r>
              <a:rPr lang="en-US" sz="1400" dirty="0" smtClean="0"/>
              <a:t>Oversight/Walkthroughs</a:t>
            </a:r>
          </a:p>
          <a:p>
            <a:pPr lvl="2"/>
            <a:r>
              <a:rPr lang="en-US" sz="1400" dirty="0" smtClean="0"/>
              <a:t>Assessments</a:t>
            </a:r>
          </a:p>
          <a:p>
            <a:pPr lvl="1"/>
            <a:r>
              <a:rPr lang="en-US" sz="1600" dirty="0" smtClean="0"/>
              <a:t>Periodic Programmatic Meetings</a:t>
            </a:r>
          </a:p>
          <a:p>
            <a:pPr lvl="2"/>
            <a:r>
              <a:rPr lang="en-US" sz="1400" dirty="0" smtClean="0"/>
              <a:t>Safety Basis</a:t>
            </a:r>
          </a:p>
          <a:p>
            <a:pPr lvl="2"/>
            <a:r>
              <a:rPr lang="en-US" sz="1400" dirty="0" smtClean="0"/>
              <a:t>Fire Protection</a:t>
            </a:r>
          </a:p>
          <a:p>
            <a:pPr lvl="2"/>
            <a:r>
              <a:rPr lang="en-US" sz="1400" dirty="0" smtClean="0"/>
              <a:t>Industrial Hygiene</a:t>
            </a:r>
          </a:p>
          <a:p>
            <a:pPr lvl="2"/>
            <a:r>
              <a:rPr lang="en-US" sz="1400" dirty="0" smtClean="0"/>
              <a:t>Radiological Protection</a:t>
            </a:r>
          </a:p>
          <a:p>
            <a:pPr lvl="1"/>
            <a:r>
              <a:rPr lang="en-US" sz="1600" dirty="0" smtClean="0"/>
              <a:t>Periodic Oversight Assessments</a:t>
            </a:r>
          </a:p>
          <a:p>
            <a:pPr lvl="1"/>
            <a:r>
              <a:rPr lang="en-US" sz="1600" dirty="0" smtClean="0"/>
              <a:t>DOE HQ Audits/Assessments</a:t>
            </a:r>
          </a:p>
        </p:txBody>
      </p:sp>
    </p:spTree>
    <p:extLst>
      <p:ext uri="{BB962C8B-B14F-4D97-AF65-F5344CB8AC3E}">
        <p14:creationId xmlns:p14="http://schemas.microsoft.com/office/powerpoint/2010/main" val="849498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0" indent="0">
              <a:buNone/>
            </a:pPr>
            <a:r>
              <a:rPr lang="en-US" sz="1600" dirty="0" smtClean="0"/>
              <a:t>Timothy S. Stirrup</a:t>
            </a:r>
          </a:p>
          <a:p>
            <a:pPr marL="0" indent="0">
              <a:buNone/>
            </a:pPr>
            <a:endParaRPr lang="en-US" sz="1600" dirty="0" smtClean="0"/>
          </a:p>
          <a:p>
            <a:pPr marL="0" indent="0">
              <a:buNone/>
            </a:pPr>
            <a:r>
              <a:rPr lang="en-US" sz="1600" dirty="0" smtClean="0"/>
              <a:t>Safety Basis Engineer</a:t>
            </a:r>
          </a:p>
          <a:p>
            <a:pPr marL="0" indent="0">
              <a:buNone/>
            </a:pPr>
            <a:r>
              <a:rPr lang="en-US" sz="1600" dirty="0" smtClean="0"/>
              <a:t>Nuclear and Industrial Facilities Safety Basis</a:t>
            </a:r>
          </a:p>
          <a:p>
            <a:pPr marL="0" indent="0">
              <a:buNone/>
            </a:pPr>
            <a:endParaRPr lang="en-US" sz="1600" dirty="0" smtClean="0"/>
          </a:p>
          <a:p>
            <a:pPr marL="0" indent="0">
              <a:buNone/>
            </a:pPr>
            <a:r>
              <a:rPr lang="en-US" sz="1600" dirty="0" smtClean="0"/>
              <a:t>PO Box 5800 MS 0794</a:t>
            </a:r>
            <a:endParaRPr lang="en-US" sz="1600" dirty="0"/>
          </a:p>
          <a:p>
            <a:pPr marL="0" indent="0">
              <a:buNone/>
            </a:pPr>
            <a:r>
              <a:rPr lang="en-US" sz="1600" dirty="0" smtClean="0"/>
              <a:t>Sandia National Laboratories</a:t>
            </a:r>
          </a:p>
          <a:p>
            <a:pPr marL="0" indent="0">
              <a:buNone/>
            </a:pPr>
            <a:r>
              <a:rPr lang="en-US" sz="1600" dirty="0" smtClean="0"/>
              <a:t>Albuquerque, NM  87185</a:t>
            </a:r>
          </a:p>
          <a:p>
            <a:pPr marL="0" indent="0">
              <a:buNone/>
            </a:pPr>
            <a:r>
              <a:rPr lang="en-US" sz="1600" dirty="0" smtClean="0"/>
              <a:t>(505) 845-7155</a:t>
            </a:r>
          </a:p>
          <a:p>
            <a:pPr marL="0" indent="0">
              <a:buNone/>
            </a:pPr>
            <a:r>
              <a:rPr lang="en-US" sz="1600" dirty="0" smtClean="0"/>
              <a:t>tsstirr@sandia.gov</a:t>
            </a:r>
            <a:endParaRPr lang="en-US" sz="1600" dirty="0"/>
          </a:p>
        </p:txBody>
      </p:sp>
    </p:spTree>
    <p:extLst>
      <p:ext uri="{BB962C8B-B14F-4D97-AF65-F5344CB8AC3E}">
        <p14:creationId xmlns:p14="http://schemas.microsoft.com/office/powerpoint/2010/main" val="316944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Slides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82580839"/>
      </p:ext>
    </p:extLst>
  </p:cSld>
  <p:clrMapOvr>
    <a:masterClrMapping/>
  </p:clrMapOvr>
  <p:timing>
    <p:tnLst>
      <p:par>
        <p:cTn id="1" dur="indefinite" restart="never" nodeType="tmRoot"/>
      </p:par>
    </p:tnLst>
  </p:timing>
</p:sld>
</file>

<file path=ppt/theme/theme1.xml><?xml version="1.0" encoding="utf-8"?>
<a:theme xmlns:a="http://schemas.openxmlformats.org/drawingml/2006/main" name="Sandia_CorpPresentation_Template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LRRI Presentation April 16</Template>
  <TotalTime>3417</TotalTime>
  <Words>981</Words>
  <Application>Microsoft Office PowerPoint</Application>
  <PresentationFormat>On-screen Show (4:3)</PresentationFormat>
  <Paragraphs>138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Sandia_CorpPresentation_Template1</vt:lpstr>
      <vt:lpstr>Accelerator Safety Management Program:  Contractor Assurance Processes &amp; Program Review</vt:lpstr>
      <vt:lpstr>Sandia Regulated Accelerators</vt:lpstr>
      <vt:lpstr>Sandia Assurance Process - Compliance</vt:lpstr>
      <vt:lpstr>Sandia Assurance Process</vt:lpstr>
      <vt:lpstr>Sandia Assurance Process</vt:lpstr>
      <vt:lpstr>Sandia Assurance Process</vt:lpstr>
      <vt:lpstr>Sandia Assurance Process</vt:lpstr>
      <vt:lpstr>Questions?</vt:lpstr>
      <vt:lpstr>Supporting Slides</vt:lpstr>
      <vt:lpstr>Definitions</vt:lpstr>
      <vt:lpstr>Definitions</vt:lpstr>
      <vt:lpstr>Definitions</vt:lpstr>
      <vt:lpstr>Definitions</vt:lpstr>
      <vt:lpstr>Background</vt:lpstr>
      <vt:lpstr>Background</vt:lpstr>
    </vt:vector>
  </TitlesOfParts>
  <Company>Sandia National Laboratories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Kelsey L. F. Curran</dc:creator>
  <cp:lastModifiedBy>Lynanne DiFilippo</cp:lastModifiedBy>
  <cp:revision>98</cp:revision>
  <cp:lastPrinted>2012-06-27T15:43:06Z</cp:lastPrinted>
  <dcterms:created xsi:type="dcterms:W3CDTF">2012-04-15T04:25:36Z</dcterms:created>
  <dcterms:modified xsi:type="dcterms:W3CDTF">2014-08-05T01:34:07Z</dcterms:modified>
</cp:coreProperties>
</file>