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8"/>
  </p:notesMasterIdLst>
  <p:handoutMasterIdLst>
    <p:handoutMasterId r:id="rId29"/>
  </p:handoutMasterIdLst>
  <p:sldIdLst>
    <p:sldId id="264" r:id="rId2"/>
    <p:sldId id="259" r:id="rId3"/>
    <p:sldId id="283" r:id="rId4"/>
    <p:sldId id="277" r:id="rId5"/>
    <p:sldId id="260" r:id="rId6"/>
    <p:sldId id="269" r:id="rId7"/>
    <p:sldId id="278" r:id="rId8"/>
    <p:sldId id="273" r:id="rId9"/>
    <p:sldId id="286" r:id="rId10"/>
    <p:sldId id="282" r:id="rId11"/>
    <p:sldId id="285" r:id="rId12"/>
    <p:sldId id="274" r:id="rId13"/>
    <p:sldId id="275" r:id="rId14"/>
    <p:sldId id="265" r:id="rId15"/>
    <p:sldId id="267" r:id="rId16"/>
    <p:sldId id="281" r:id="rId17"/>
    <p:sldId id="276" r:id="rId18"/>
    <p:sldId id="279" r:id="rId19"/>
    <p:sldId id="280" r:id="rId20"/>
    <p:sldId id="268" r:id="rId21"/>
    <p:sldId id="284" r:id="rId22"/>
    <p:sldId id="270" r:id="rId23"/>
    <p:sldId id="271" r:id="rId24"/>
    <p:sldId id="272" r:id="rId25"/>
    <p:sldId id="266" r:id="rId26"/>
    <p:sldId id="263" r:id="rId2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pitchFamily="-109"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109"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109"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109"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109" charset="-128"/>
        <a:cs typeface="+mn-cs"/>
      </a:defRPr>
    </a:lvl5pPr>
    <a:lvl6pPr marL="2286000" algn="l" defTabSz="914400" rtl="0" eaLnBrk="1" latinLnBrk="0" hangingPunct="1">
      <a:defRPr sz="2400" kern="1200">
        <a:solidFill>
          <a:schemeClr val="tx1"/>
        </a:solidFill>
        <a:latin typeface="Arial" charset="0"/>
        <a:ea typeface="ＭＳ Ｐゴシック" pitchFamily="-109" charset="-128"/>
        <a:cs typeface="+mn-cs"/>
      </a:defRPr>
    </a:lvl6pPr>
    <a:lvl7pPr marL="2743200" algn="l" defTabSz="914400" rtl="0" eaLnBrk="1" latinLnBrk="0" hangingPunct="1">
      <a:defRPr sz="2400" kern="1200">
        <a:solidFill>
          <a:schemeClr val="tx1"/>
        </a:solidFill>
        <a:latin typeface="Arial" charset="0"/>
        <a:ea typeface="ＭＳ Ｐゴシック" pitchFamily="-109" charset="-128"/>
        <a:cs typeface="+mn-cs"/>
      </a:defRPr>
    </a:lvl7pPr>
    <a:lvl8pPr marL="3200400" algn="l" defTabSz="914400" rtl="0" eaLnBrk="1" latinLnBrk="0" hangingPunct="1">
      <a:defRPr sz="2400" kern="1200">
        <a:solidFill>
          <a:schemeClr val="tx1"/>
        </a:solidFill>
        <a:latin typeface="Arial" charset="0"/>
        <a:ea typeface="ＭＳ Ｐゴシック" pitchFamily="-109" charset="-128"/>
        <a:cs typeface="+mn-cs"/>
      </a:defRPr>
    </a:lvl8pPr>
    <a:lvl9pPr marL="3657600" algn="l" defTabSz="914400" rtl="0" eaLnBrk="1" latinLnBrk="0" hangingPunct="1">
      <a:defRPr sz="2400" kern="1200">
        <a:solidFill>
          <a:schemeClr val="tx1"/>
        </a:solidFill>
        <a:latin typeface="Arial" charset="0"/>
        <a:ea typeface="ＭＳ Ｐゴシック" pitchFamily="-109"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CCCCFF"/>
    <a:srgbClr val="022B45"/>
    <a:srgbClr val="032B44"/>
    <a:srgbClr val="062A44"/>
    <a:srgbClr val="062E44"/>
    <a:srgbClr val="003366"/>
    <a:srgbClr val="336699"/>
    <a:srgbClr val="99CCFF"/>
    <a:srgbClr val="66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704" autoAdjust="0"/>
  </p:normalViewPr>
  <p:slideViewPr>
    <p:cSldViewPr snapToGrid="0">
      <p:cViewPr>
        <p:scale>
          <a:sx n="94" d="100"/>
          <a:sy n="94" d="100"/>
        </p:scale>
        <p:origin x="-456" y="36"/>
      </p:cViewPr>
      <p:guideLst>
        <p:guide orient="horz" pos="2160"/>
        <p:guide pos="2880"/>
      </p:guideLst>
    </p:cSldViewPr>
  </p:slideViewPr>
  <p:notesTextViewPr>
    <p:cViewPr>
      <p:scale>
        <a:sx n="1" d="1"/>
        <a:sy n="1" d="1"/>
      </p:scale>
      <p:origin x="0" y="0"/>
    </p:cViewPr>
  </p:notesTextViewPr>
  <p:notesViewPr>
    <p:cSldViewPr snapToGrid="0">
      <p:cViewPr varScale="1">
        <p:scale>
          <a:sx n="70" d="100"/>
          <a:sy n="70" d="100"/>
        </p:scale>
        <p:origin x="-226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LBNL Collective</a:t>
            </a:r>
            <a:r>
              <a:rPr lang="en-US" baseline="0"/>
              <a:t> Site TED (1998 - 2014)</a:t>
            </a:r>
          </a:p>
          <a:p>
            <a:pPr>
              <a:defRPr/>
            </a:pPr>
            <a:r>
              <a:rPr lang="en-US" sz="1200" baseline="0"/>
              <a:t>2014 Q1 99 % complete</a:t>
            </a:r>
          </a:p>
        </c:rich>
      </c:tx>
      <c:overlay val="0"/>
    </c:title>
    <c:autoTitleDeleted val="0"/>
    <c:plotArea>
      <c:layout>
        <c:manualLayout>
          <c:layoutTarget val="inner"/>
          <c:xMode val="edge"/>
          <c:yMode val="edge"/>
          <c:x val="0.10895872465702552"/>
          <c:y val="0.13161834123413144"/>
          <c:w val="0.86344647192138524"/>
          <c:h val="0.78938297966991278"/>
        </c:manualLayout>
      </c:layout>
      <c:barChart>
        <c:barDir val="col"/>
        <c:grouping val="clustered"/>
        <c:varyColors val="0"/>
        <c:ser>
          <c:idx val="0"/>
          <c:order val="0"/>
          <c:tx>
            <c:strRef>
              <c:f>Sheet1!$B$1</c:f>
              <c:strCache>
                <c:ptCount val="1"/>
                <c:pt idx="0">
                  <c:v>LBNL Site TED</c:v>
                </c:pt>
              </c:strCache>
            </c:strRef>
          </c:tx>
          <c:invertIfNegative val="0"/>
          <c:cat>
            <c:numRef>
              <c:f>Sheet1!$A$2:$A$18</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numCache>
            </c:numRef>
          </c:cat>
          <c:val>
            <c:numRef>
              <c:f>Sheet1!$B$2:$B$18</c:f>
              <c:numCache>
                <c:formatCode>0.000</c:formatCode>
                <c:ptCount val="17"/>
                <c:pt idx="0">
                  <c:v>2.7</c:v>
                </c:pt>
                <c:pt idx="1">
                  <c:v>1.8</c:v>
                </c:pt>
                <c:pt idx="2">
                  <c:v>1.2</c:v>
                </c:pt>
                <c:pt idx="3">
                  <c:v>0.7</c:v>
                </c:pt>
                <c:pt idx="4">
                  <c:v>0.9</c:v>
                </c:pt>
                <c:pt idx="5">
                  <c:v>1</c:v>
                </c:pt>
                <c:pt idx="6">
                  <c:v>0.73899999999999999</c:v>
                </c:pt>
                <c:pt idx="7">
                  <c:v>1.1990000000000001</c:v>
                </c:pt>
                <c:pt idx="8">
                  <c:v>0.93700000000000006</c:v>
                </c:pt>
                <c:pt idx="9">
                  <c:v>0.77</c:v>
                </c:pt>
                <c:pt idx="10">
                  <c:v>0.42899999999999999</c:v>
                </c:pt>
                <c:pt idx="11" formatCode="General">
                  <c:v>0.61299999999999999</c:v>
                </c:pt>
                <c:pt idx="12" formatCode="General">
                  <c:v>1.075</c:v>
                </c:pt>
                <c:pt idx="13" formatCode="General">
                  <c:v>0.75900000000000001</c:v>
                </c:pt>
                <c:pt idx="14" formatCode="General">
                  <c:v>0.497</c:v>
                </c:pt>
                <c:pt idx="15" formatCode="General">
                  <c:v>0.623</c:v>
                </c:pt>
                <c:pt idx="16" formatCode="General">
                  <c:v>3.9E-2</c:v>
                </c:pt>
              </c:numCache>
            </c:numRef>
          </c:val>
        </c:ser>
        <c:dLbls>
          <c:showLegendKey val="0"/>
          <c:showVal val="0"/>
          <c:showCatName val="0"/>
          <c:showSerName val="0"/>
          <c:showPercent val="0"/>
          <c:showBubbleSize val="0"/>
        </c:dLbls>
        <c:gapWidth val="150"/>
        <c:axId val="41944192"/>
        <c:axId val="41945728"/>
      </c:barChart>
      <c:catAx>
        <c:axId val="41944192"/>
        <c:scaling>
          <c:orientation val="minMax"/>
        </c:scaling>
        <c:delete val="0"/>
        <c:axPos val="b"/>
        <c:numFmt formatCode="General" sourceLinked="1"/>
        <c:majorTickMark val="out"/>
        <c:minorTickMark val="none"/>
        <c:tickLblPos val="nextTo"/>
        <c:crossAx val="41945728"/>
        <c:crosses val="autoZero"/>
        <c:auto val="1"/>
        <c:lblAlgn val="ctr"/>
        <c:lblOffset val="100"/>
        <c:noMultiLvlLbl val="0"/>
      </c:catAx>
      <c:valAx>
        <c:axId val="41945728"/>
        <c:scaling>
          <c:orientation val="minMax"/>
        </c:scaling>
        <c:delete val="0"/>
        <c:axPos val="l"/>
        <c:majorGridlines/>
        <c:title>
          <c:tx>
            <c:rich>
              <a:bodyPr rot="-5400000" vert="horz"/>
              <a:lstStyle/>
              <a:p>
                <a:pPr>
                  <a:defRPr/>
                </a:pPr>
                <a:r>
                  <a:rPr lang="en-US"/>
                  <a:t>REM</a:t>
                </a:r>
              </a:p>
            </c:rich>
          </c:tx>
          <c:overlay val="0"/>
        </c:title>
        <c:numFmt formatCode="0.0" sourceLinked="0"/>
        <c:majorTickMark val="out"/>
        <c:minorTickMark val="none"/>
        <c:tickLblPos val="nextTo"/>
        <c:crossAx val="41944192"/>
        <c:crosses val="autoZero"/>
        <c:crossBetween val="between"/>
      </c:valAx>
      <c:spPr>
        <a:ln>
          <a:noFill/>
        </a:ln>
      </c:spPr>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856326851499494E-2"/>
          <c:y val="0.11261930610496172"/>
          <c:w val="0.83042789223455016"/>
          <c:h val="0.78904991948470393"/>
        </c:manualLayout>
      </c:layout>
      <c:barChart>
        <c:barDir val="col"/>
        <c:grouping val="clustered"/>
        <c:varyColors val="0"/>
        <c:ser>
          <c:idx val="2"/>
          <c:order val="0"/>
          <c:tx>
            <c:strRef>
              <c:f>Sheet2!$I$2</c:f>
              <c:strCache>
                <c:ptCount val="1"/>
                <c:pt idx="0">
                  <c:v>2008</c:v>
                </c:pt>
              </c:strCache>
            </c:strRef>
          </c:tx>
          <c:spPr>
            <a:solidFill>
              <a:srgbClr val="FFFFCC"/>
            </a:solidFill>
            <a:ln w="12700">
              <a:solidFill>
                <a:srgbClr val="000000"/>
              </a:solidFill>
              <a:prstDash val="solid"/>
            </a:ln>
          </c:spPr>
          <c:invertIfNegative val="0"/>
          <c:cat>
            <c:strRef>
              <c:f>Sheet2!$A$3:$A$6</c:f>
              <c:strCache>
                <c:ptCount val="4"/>
                <c:pt idx="0">
                  <c:v>1-99</c:v>
                </c:pt>
                <c:pt idx="1">
                  <c:v>100-249</c:v>
                </c:pt>
                <c:pt idx="2">
                  <c:v>250-499</c:v>
                </c:pt>
                <c:pt idx="3">
                  <c:v>500 or greater</c:v>
                </c:pt>
              </c:strCache>
            </c:strRef>
          </c:cat>
          <c:val>
            <c:numRef>
              <c:f>Sheet2!$I$3:$I$6</c:f>
              <c:numCache>
                <c:formatCode>General</c:formatCode>
                <c:ptCount val="4"/>
                <c:pt idx="0">
                  <c:v>10</c:v>
                </c:pt>
                <c:pt idx="1">
                  <c:v>1</c:v>
                </c:pt>
                <c:pt idx="2">
                  <c:v>0</c:v>
                </c:pt>
                <c:pt idx="3">
                  <c:v>0</c:v>
                </c:pt>
              </c:numCache>
            </c:numRef>
          </c:val>
        </c:ser>
        <c:ser>
          <c:idx val="3"/>
          <c:order val="1"/>
          <c:tx>
            <c:strRef>
              <c:f>Sheet2!$J$2</c:f>
              <c:strCache>
                <c:ptCount val="1"/>
                <c:pt idx="0">
                  <c:v>2009</c:v>
                </c:pt>
              </c:strCache>
            </c:strRef>
          </c:tx>
          <c:spPr>
            <a:solidFill>
              <a:srgbClr val="CCFFFF"/>
            </a:solidFill>
            <a:ln w="12700">
              <a:solidFill>
                <a:srgbClr val="000000"/>
              </a:solidFill>
              <a:prstDash val="solid"/>
            </a:ln>
          </c:spPr>
          <c:invertIfNegative val="0"/>
          <c:cat>
            <c:strRef>
              <c:f>Sheet2!$A$3:$A$6</c:f>
              <c:strCache>
                <c:ptCount val="4"/>
                <c:pt idx="0">
                  <c:v>1-99</c:v>
                </c:pt>
                <c:pt idx="1">
                  <c:v>100-249</c:v>
                </c:pt>
                <c:pt idx="2">
                  <c:v>250-499</c:v>
                </c:pt>
                <c:pt idx="3">
                  <c:v>500 or greater</c:v>
                </c:pt>
              </c:strCache>
            </c:strRef>
          </c:cat>
          <c:val>
            <c:numRef>
              <c:f>Sheet2!$J$3:$J$6</c:f>
              <c:numCache>
                <c:formatCode>General</c:formatCode>
                <c:ptCount val="4"/>
                <c:pt idx="0">
                  <c:v>12</c:v>
                </c:pt>
                <c:pt idx="1">
                  <c:v>2</c:v>
                </c:pt>
                <c:pt idx="2">
                  <c:v>0</c:v>
                </c:pt>
                <c:pt idx="3">
                  <c:v>0</c:v>
                </c:pt>
              </c:numCache>
            </c:numRef>
          </c:val>
        </c:ser>
        <c:ser>
          <c:idx val="0"/>
          <c:order val="2"/>
          <c:tx>
            <c:strRef>
              <c:f>Sheet2!$K$2</c:f>
              <c:strCache>
                <c:ptCount val="1"/>
                <c:pt idx="0">
                  <c:v>2010</c:v>
                </c:pt>
              </c:strCache>
            </c:strRef>
          </c:tx>
          <c:spPr>
            <a:solidFill>
              <a:srgbClr val="9999FF"/>
            </a:solidFill>
            <a:ln w="12700">
              <a:solidFill>
                <a:srgbClr val="000000"/>
              </a:solidFill>
              <a:prstDash val="solid"/>
            </a:ln>
          </c:spPr>
          <c:invertIfNegative val="0"/>
          <c:cat>
            <c:strRef>
              <c:f>Sheet2!$A$3:$A$6</c:f>
              <c:strCache>
                <c:ptCount val="4"/>
                <c:pt idx="0">
                  <c:v>1-99</c:v>
                </c:pt>
                <c:pt idx="1">
                  <c:v>100-249</c:v>
                </c:pt>
                <c:pt idx="2">
                  <c:v>250-499</c:v>
                </c:pt>
                <c:pt idx="3">
                  <c:v>500 or greater</c:v>
                </c:pt>
              </c:strCache>
            </c:strRef>
          </c:cat>
          <c:val>
            <c:numRef>
              <c:f>Sheet2!$K$3:$K$6</c:f>
              <c:numCache>
                <c:formatCode>General</c:formatCode>
                <c:ptCount val="4"/>
                <c:pt idx="0">
                  <c:v>14</c:v>
                </c:pt>
                <c:pt idx="1">
                  <c:v>2</c:v>
                </c:pt>
                <c:pt idx="2">
                  <c:v>0</c:v>
                </c:pt>
                <c:pt idx="3">
                  <c:v>0</c:v>
                </c:pt>
              </c:numCache>
            </c:numRef>
          </c:val>
        </c:ser>
        <c:ser>
          <c:idx val="4"/>
          <c:order val="3"/>
          <c:tx>
            <c:strRef>
              <c:f>Sheet2!$L$2</c:f>
              <c:strCache>
                <c:ptCount val="1"/>
                <c:pt idx="0">
                  <c:v>2011</c:v>
                </c:pt>
              </c:strCache>
            </c:strRef>
          </c:tx>
          <c:invertIfNegative val="0"/>
          <c:cat>
            <c:strRef>
              <c:f>Sheet2!$A$3:$A$6</c:f>
              <c:strCache>
                <c:ptCount val="4"/>
                <c:pt idx="0">
                  <c:v>1-99</c:v>
                </c:pt>
                <c:pt idx="1">
                  <c:v>100-249</c:v>
                </c:pt>
                <c:pt idx="2">
                  <c:v>250-499</c:v>
                </c:pt>
                <c:pt idx="3">
                  <c:v>500 or greater</c:v>
                </c:pt>
              </c:strCache>
            </c:strRef>
          </c:cat>
          <c:val>
            <c:numRef>
              <c:f>Sheet2!$L$3:$L$6</c:f>
              <c:numCache>
                <c:formatCode>General</c:formatCode>
                <c:ptCount val="4"/>
                <c:pt idx="0">
                  <c:v>12</c:v>
                </c:pt>
                <c:pt idx="1">
                  <c:v>0</c:v>
                </c:pt>
                <c:pt idx="2">
                  <c:v>1</c:v>
                </c:pt>
                <c:pt idx="3">
                  <c:v>0</c:v>
                </c:pt>
              </c:numCache>
            </c:numRef>
          </c:val>
        </c:ser>
        <c:ser>
          <c:idx val="1"/>
          <c:order val="4"/>
          <c:tx>
            <c:strRef>
              <c:f>Sheet2!$M$2</c:f>
              <c:strCache>
                <c:ptCount val="1"/>
                <c:pt idx="0">
                  <c:v>2012</c:v>
                </c:pt>
              </c:strCache>
            </c:strRef>
          </c:tx>
          <c:invertIfNegative val="0"/>
          <c:cat>
            <c:strRef>
              <c:f>Sheet2!$A$3:$A$6</c:f>
              <c:strCache>
                <c:ptCount val="4"/>
                <c:pt idx="0">
                  <c:v>1-99</c:v>
                </c:pt>
                <c:pt idx="1">
                  <c:v>100-249</c:v>
                </c:pt>
                <c:pt idx="2">
                  <c:v>250-499</c:v>
                </c:pt>
                <c:pt idx="3">
                  <c:v>500 or greater</c:v>
                </c:pt>
              </c:strCache>
            </c:strRef>
          </c:cat>
          <c:val>
            <c:numRef>
              <c:f>Sheet2!$M$3:$M$6</c:f>
              <c:numCache>
                <c:formatCode>General</c:formatCode>
                <c:ptCount val="4"/>
                <c:pt idx="0">
                  <c:v>8</c:v>
                </c:pt>
                <c:pt idx="1">
                  <c:v>2</c:v>
                </c:pt>
                <c:pt idx="2">
                  <c:v>0</c:v>
                </c:pt>
                <c:pt idx="3">
                  <c:v>0</c:v>
                </c:pt>
              </c:numCache>
            </c:numRef>
          </c:val>
        </c:ser>
        <c:ser>
          <c:idx val="5"/>
          <c:order val="5"/>
          <c:tx>
            <c:strRef>
              <c:f>Sheet2!$N$2</c:f>
              <c:strCache>
                <c:ptCount val="1"/>
                <c:pt idx="0">
                  <c:v>2013</c:v>
                </c:pt>
              </c:strCache>
            </c:strRef>
          </c:tx>
          <c:invertIfNegative val="0"/>
          <c:cat>
            <c:strRef>
              <c:f>Sheet2!$A$3:$A$6</c:f>
              <c:strCache>
                <c:ptCount val="4"/>
                <c:pt idx="0">
                  <c:v>1-99</c:v>
                </c:pt>
                <c:pt idx="1">
                  <c:v>100-249</c:v>
                </c:pt>
                <c:pt idx="2">
                  <c:v>250-499</c:v>
                </c:pt>
                <c:pt idx="3">
                  <c:v>500 or greater</c:v>
                </c:pt>
              </c:strCache>
            </c:strRef>
          </c:cat>
          <c:val>
            <c:numRef>
              <c:f>Sheet2!$N$3:$N$6</c:f>
              <c:numCache>
                <c:formatCode>General</c:formatCode>
                <c:ptCount val="4"/>
                <c:pt idx="0">
                  <c:v>7</c:v>
                </c:pt>
                <c:pt idx="1">
                  <c:v>1</c:v>
                </c:pt>
                <c:pt idx="2">
                  <c:v>1</c:v>
                </c:pt>
                <c:pt idx="3">
                  <c:v>0</c:v>
                </c:pt>
              </c:numCache>
            </c:numRef>
          </c:val>
        </c:ser>
        <c:ser>
          <c:idx val="6"/>
          <c:order val="6"/>
          <c:tx>
            <c:strRef>
              <c:f>Sheet2!$O$2</c:f>
              <c:strCache>
                <c:ptCount val="1"/>
                <c:pt idx="0">
                  <c:v>2014</c:v>
                </c:pt>
              </c:strCache>
            </c:strRef>
          </c:tx>
          <c:invertIfNegative val="0"/>
          <c:val>
            <c:numRef>
              <c:f>Sheet2!$O$3:$O$6</c:f>
              <c:numCache>
                <c:formatCode>General</c:formatCode>
                <c:ptCount val="4"/>
                <c:pt idx="0">
                  <c:v>1</c:v>
                </c:pt>
                <c:pt idx="1">
                  <c:v>0</c:v>
                </c:pt>
                <c:pt idx="2">
                  <c:v>0</c:v>
                </c:pt>
                <c:pt idx="3">
                  <c:v>0</c:v>
                </c:pt>
              </c:numCache>
            </c:numRef>
          </c:val>
        </c:ser>
        <c:dLbls>
          <c:showLegendKey val="0"/>
          <c:showVal val="0"/>
          <c:showCatName val="0"/>
          <c:showSerName val="0"/>
          <c:showPercent val="0"/>
          <c:showBubbleSize val="0"/>
        </c:dLbls>
        <c:gapWidth val="150"/>
        <c:axId val="42763776"/>
        <c:axId val="42765696"/>
      </c:barChart>
      <c:catAx>
        <c:axId val="42763776"/>
        <c:scaling>
          <c:orientation val="minMax"/>
        </c:scaling>
        <c:delete val="0"/>
        <c:axPos val="b"/>
        <c:title>
          <c:tx>
            <c:rich>
              <a:bodyPr/>
              <a:lstStyle/>
              <a:p>
                <a:pPr>
                  <a:defRPr sz="875" b="1" i="0" u="none" strike="noStrike" baseline="0">
                    <a:solidFill>
                      <a:srgbClr val="000000"/>
                    </a:solidFill>
                    <a:latin typeface="Arial"/>
                    <a:ea typeface="Arial"/>
                    <a:cs typeface="Arial"/>
                  </a:defRPr>
                </a:pPr>
                <a:r>
                  <a:rPr lang="en-US"/>
                  <a:t>mrem</a:t>
                </a:r>
              </a:p>
            </c:rich>
          </c:tx>
          <c:layout>
            <c:manualLayout>
              <c:xMode val="edge"/>
              <c:yMode val="edge"/>
              <c:x val="0.46909667194928828"/>
              <c:y val="0.93236714975845181"/>
            </c:manualLayout>
          </c:layout>
          <c:overlay val="0"/>
          <c:spPr>
            <a:noFill/>
            <a:ln w="25400">
              <a:noFill/>
            </a:ln>
          </c:spPr>
        </c:title>
        <c:numFmt formatCode="General" sourceLinked="1"/>
        <c:majorTickMark val="out"/>
        <c:minorTickMark val="none"/>
        <c:tickLblPos val="low"/>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42765696"/>
        <c:crosses val="autoZero"/>
        <c:auto val="1"/>
        <c:lblAlgn val="ctr"/>
        <c:lblOffset val="100"/>
        <c:tickLblSkip val="1"/>
        <c:tickMarkSkip val="1"/>
        <c:noMultiLvlLbl val="0"/>
      </c:catAx>
      <c:valAx>
        <c:axId val="42765696"/>
        <c:scaling>
          <c:orientation val="minMax"/>
        </c:scaling>
        <c:delete val="0"/>
        <c:axPos val="l"/>
        <c:majorGridlines>
          <c:spPr>
            <a:ln w="3175">
              <a:solidFill>
                <a:srgbClr val="000000"/>
              </a:solidFill>
              <a:prstDash val="solid"/>
            </a:ln>
          </c:spPr>
        </c:majorGridlines>
        <c:title>
          <c:tx>
            <c:rich>
              <a:bodyPr rot="-5280000" vert="horz"/>
              <a:lstStyle/>
              <a:p>
                <a:pPr algn="ctr">
                  <a:defRPr sz="875" b="1" i="0" u="none" strike="noStrike" baseline="0">
                    <a:solidFill>
                      <a:srgbClr val="000000"/>
                    </a:solidFill>
                    <a:latin typeface="Arial"/>
                    <a:ea typeface="Arial"/>
                    <a:cs typeface="Arial"/>
                  </a:defRPr>
                </a:pPr>
                <a:r>
                  <a:rPr lang="en-US"/>
                  <a:t>Number of People</a:t>
                </a:r>
              </a:p>
            </c:rich>
          </c:tx>
          <c:layout>
            <c:manualLayout>
              <c:xMode val="edge"/>
              <c:yMode val="edge"/>
              <c:x val="2.6941362916006455E-2"/>
              <c:y val="0.4267310789049919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42763776"/>
        <c:crosses val="autoZero"/>
        <c:crossBetween val="between"/>
      </c:valAx>
      <c:spPr>
        <a:noFill/>
        <a:ln w="12700">
          <a:solidFill>
            <a:srgbClr val="808080"/>
          </a:solidFill>
          <a:prstDash val="solid"/>
        </a:ln>
      </c:spPr>
    </c:plotArea>
    <c:legend>
      <c:legendPos val="r"/>
      <c:layout>
        <c:manualLayout>
          <c:xMode val="edge"/>
          <c:yMode val="edge"/>
          <c:x val="0.77812995245642169"/>
          <c:y val="0.20924828836684706"/>
          <c:w val="0.11054962616289024"/>
          <c:h val="0.2956582709383959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a:noFill/>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0.39375</cdr:x>
      <cdr:y>0.043</cdr:y>
    </cdr:from>
    <cdr:to>
      <cdr:x>0.40175</cdr:x>
      <cdr:y>0.0735</cdr:y>
    </cdr:to>
    <cdr:sp macro="" textlink="">
      <cdr:nvSpPr>
        <cdr:cNvPr id="27649" name="Text Box 1"/>
        <cdr:cNvSpPr txBox="1">
          <a:spLocks xmlns:a="http://schemas.openxmlformats.org/drawingml/2006/main" noChangeArrowheads="1"/>
        </cdr:cNvSpPr>
      </cdr:nvSpPr>
      <cdr:spPr bwMode="auto">
        <a:xfrm xmlns:a="http://schemas.openxmlformats.org/drawingml/2006/main">
          <a:off x="2366546" y="254346"/>
          <a:ext cx="48082" cy="18040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0.262</cdr:x>
      <cdr:y>0.01738</cdr:y>
    </cdr:from>
    <cdr:to>
      <cdr:x>0.8595</cdr:x>
      <cdr:y>0.09788</cdr:y>
    </cdr:to>
    <cdr:sp macro="" textlink="">
      <cdr:nvSpPr>
        <cdr:cNvPr id="27650" name="Text Box 2"/>
        <cdr:cNvSpPr txBox="1">
          <a:spLocks xmlns:a="http://schemas.openxmlformats.org/drawingml/2006/main" noChangeArrowheads="1"/>
        </cdr:cNvSpPr>
      </cdr:nvSpPr>
      <cdr:spPr bwMode="auto">
        <a:xfrm xmlns:a="http://schemas.openxmlformats.org/drawingml/2006/main">
          <a:off x="1599648" y="104458"/>
          <a:ext cx="3648051" cy="48382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27432" rIns="36576" bIns="0" anchor="t" upright="1"/>
        <a:lstStyle xmlns:a="http://schemas.openxmlformats.org/drawingml/2006/main"/>
        <a:p xmlns:a="http://schemas.openxmlformats.org/drawingml/2006/main">
          <a:pPr algn="ctr" rtl="0">
            <a:defRPr sz="1000"/>
          </a:pPr>
          <a:r>
            <a:rPr lang="en-US" sz="1225" b="1" i="0" u="none" strike="noStrike" baseline="0">
              <a:solidFill>
                <a:srgbClr val="000000"/>
              </a:solidFill>
              <a:latin typeface="Arial"/>
              <a:cs typeface="Arial"/>
            </a:rPr>
            <a:t>Total Effective Dose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000">
                <a:latin typeface="Arial" pitchFamily="-109" charset="0"/>
                <a:cs typeface="ＭＳ Ｐゴシック" pitchFamily="-109"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000"/>
            </a:lvl1pPr>
          </a:lstStyle>
          <a:p>
            <a:fld id="{2A227C31-7236-46B1-A9C8-5A1333751EC1}" type="datetime1">
              <a:rPr lang="en-US" altLang="en-US"/>
              <a:pPr/>
              <a:t>7/18/2014</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800">
                <a:latin typeface="Arial" pitchFamily="-109" charset="0"/>
                <a:cs typeface="ＭＳ Ｐゴシック" pitchFamily="-109"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800"/>
            </a:lvl1pPr>
          </a:lstStyle>
          <a:p>
            <a:fld id="{B48EEB9F-7C89-437E-A8F5-40701C2B3125}" type="slidenum">
              <a:rPr lang="en-US" altLang="en-US"/>
              <a:pPr/>
              <a:t>‹#›</a:t>
            </a:fld>
            <a:endParaRPr lang="en-US" altLang="en-US"/>
          </a:p>
        </p:txBody>
      </p:sp>
    </p:spTree>
    <p:extLst>
      <p:ext uri="{BB962C8B-B14F-4D97-AF65-F5344CB8AC3E}">
        <p14:creationId xmlns:p14="http://schemas.microsoft.com/office/powerpoint/2010/main" val="4773432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109" charset="0"/>
                <a:cs typeface="ＭＳ Ｐゴシック" pitchFamily="-109" charset="-128"/>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109" charset="0"/>
                <a:cs typeface="ＭＳ Ｐゴシック" pitchFamily="-109" charset="-128"/>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109" charset="0"/>
                <a:cs typeface="ＭＳ Ｐゴシック" pitchFamily="-109"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fld id="{D7DAD7A5-177C-443B-96B6-9B1B6BCB6D0E}" type="slidenum">
              <a:rPr lang="en-US" altLang="en-US"/>
              <a:pPr/>
              <a:t>‹#›</a:t>
            </a:fld>
            <a:endParaRPr lang="en-US" altLang="en-US"/>
          </a:p>
        </p:txBody>
      </p:sp>
    </p:spTree>
    <p:extLst>
      <p:ext uri="{BB962C8B-B14F-4D97-AF65-F5344CB8AC3E}">
        <p14:creationId xmlns:p14="http://schemas.microsoft.com/office/powerpoint/2010/main" val="4869532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DAD7A5-177C-443B-96B6-9B1B6BCB6D0E}" type="slidenum">
              <a:rPr lang="en-US" altLang="en-US" smtClean="0"/>
              <a:pPr/>
              <a:t>1</a:t>
            </a:fld>
            <a:endParaRPr lang="en-US" altLang="en-US"/>
          </a:p>
        </p:txBody>
      </p:sp>
    </p:spTree>
    <p:extLst>
      <p:ext uri="{BB962C8B-B14F-4D97-AF65-F5344CB8AC3E}">
        <p14:creationId xmlns:p14="http://schemas.microsoft.com/office/powerpoint/2010/main" val="962889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noFill/>
        </p:spPr>
        <p:txBody>
          <a:bodyPr/>
          <a:lstStyle/>
          <a:p>
            <a:fld id="{9E5C5E1D-2BAD-4519-BF31-7FCAE5604FCF}" type="slidenum">
              <a:rPr lang="en-US"/>
              <a:pPr/>
              <a:t>12</a:t>
            </a:fld>
            <a:endParaRPr lang="en-US" dirty="0"/>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a:noFill/>
          <a:ln/>
        </p:spPr>
        <p:txBody>
          <a:bodyPr/>
          <a:lstStyle/>
          <a:p>
            <a:pPr eaLnBrk="1" hangingPunct="1"/>
            <a:endParaRPr lang="en-US" dirty="0" smtClean="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DAD7A5-177C-443B-96B6-9B1B6BCB6D0E}" type="slidenum">
              <a:rPr lang="en-US" altLang="en-US" smtClean="0"/>
              <a:pPr/>
              <a:t>14</a:t>
            </a:fld>
            <a:endParaRPr lang="en-US" altLang="en-US"/>
          </a:p>
        </p:txBody>
      </p:sp>
    </p:spTree>
    <p:extLst>
      <p:ext uri="{BB962C8B-B14F-4D97-AF65-F5344CB8AC3E}">
        <p14:creationId xmlns:p14="http://schemas.microsoft.com/office/powerpoint/2010/main" val="3233577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Along with this first report of its kind, knowing it was the template for the other two much less complicated accelerators, we put in place the infrastructure, via Google Docs, in which to hang the subsequent documents for this report, and then the other two accelerator reports. </a:t>
            </a:r>
          </a:p>
          <a:p>
            <a:r>
              <a:rPr lang="en-US" sz="1800" dirty="0" smtClean="0"/>
              <a:t>This was just when Google docs was beginning to have a toehold in LBNL. So it wasn’t really intuitive, nor pretty, and it improved with each if the next accelerator reports. ALS was our cutting of many a teeth. And it helped refine the roles between the three organizations comprising Accelerator safety Assurance. </a:t>
            </a:r>
            <a:endParaRPr lang="en-US" sz="1800" dirty="0"/>
          </a:p>
        </p:txBody>
      </p:sp>
      <p:sp>
        <p:nvSpPr>
          <p:cNvPr id="4" name="Slide Number Placeholder 3"/>
          <p:cNvSpPr>
            <a:spLocks noGrp="1"/>
          </p:cNvSpPr>
          <p:nvPr>
            <p:ph type="sldNum" sz="quarter" idx="10"/>
          </p:nvPr>
        </p:nvSpPr>
        <p:spPr/>
        <p:txBody>
          <a:bodyPr/>
          <a:lstStyle/>
          <a:p>
            <a:fld id="{D7DAD7A5-177C-443B-96B6-9B1B6BCB6D0E}" type="slidenum">
              <a:rPr lang="en-US" altLang="en-US" smtClean="0"/>
              <a:pPr/>
              <a:t>15</a:t>
            </a:fld>
            <a:endParaRPr lang="en-US" altLang="en-US"/>
          </a:p>
        </p:txBody>
      </p:sp>
    </p:spTree>
    <p:extLst>
      <p:ext uri="{BB962C8B-B14F-4D97-AF65-F5344CB8AC3E}">
        <p14:creationId xmlns:p14="http://schemas.microsoft.com/office/powerpoint/2010/main" val="4112173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4BCFF-F403-174C-B9E4-78280B4A7ABD}" type="slidenum">
              <a:rPr lang="en-US"/>
              <a:pPr/>
              <a:t>18</a:t>
            </a:fld>
            <a:endParaRPr 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r>
              <a:rPr lang="en-US" dirty="0" smtClean="0"/>
              <a:t>Light</a:t>
            </a:r>
            <a:r>
              <a:rPr lang="en-US" baseline="0" dirty="0" smtClean="0"/>
              <a:t> ions</a:t>
            </a:r>
          </a:p>
          <a:p>
            <a:endParaRPr lang="en-US" baseline="0" dirty="0" smtClean="0"/>
          </a:p>
          <a:p>
            <a:r>
              <a:rPr lang="en-US" baseline="0" dirty="0" smtClean="0"/>
              <a:t>Get rid of transition</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AC33BC7-D92C-D649-B4B8-2E63A18F3CDD}" type="slidenum">
              <a:rPr lang="en-US" smtClean="0">
                <a:solidFill>
                  <a:prstClr val="black"/>
                </a:solidFill>
              </a:rPr>
              <a:pPr>
                <a:defRPr/>
              </a:pPr>
              <a:t>19</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Magnet yoke for the 184-inch cyclotron</a:t>
            </a:r>
            <a:r>
              <a:rPr lang="en-US" baseline="0" dirty="0" smtClean="0"/>
              <a:t> around early 40s, was set in place and the building and iconic dome erected around it. </a:t>
            </a:r>
            <a:endParaRPr lang="en-US" dirty="0"/>
          </a:p>
        </p:txBody>
      </p:sp>
      <p:sp>
        <p:nvSpPr>
          <p:cNvPr id="4" name="Slide Number Placeholder 3"/>
          <p:cNvSpPr>
            <a:spLocks noGrp="1"/>
          </p:cNvSpPr>
          <p:nvPr>
            <p:ph type="sldNum" sz="quarter" idx="10"/>
          </p:nvPr>
        </p:nvSpPr>
        <p:spPr/>
        <p:txBody>
          <a:bodyPr/>
          <a:lstStyle/>
          <a:p>
            <a:fld id="{D7DAD7A5-177C-443B-96B6-9B1B6BCB6D0E}" type="slidenum">
              <a:rPr lang="en-US" altLang="en-US" smtClean="0"/>
              <a:pPr/>
              <a:t>25</a:t>
            </a:fld>
            <a:endParaRPr lang="en-US" altLang="en-US"/>
          </a:p>
        </p:txBody>
      </p:sp>
    </p:spTree>
    <p:extLst>
      <p:ext uri="{BB962C8B-B14F-4D97-AF65-F5344CB8AC3E}">
        <p14:creationId xmlns:p14="http://schemas.microsoft.com/office/powerpoint/2010/main" val="1100546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109" charset="-128"/>
            </a:endParaRP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fld id="{AE88CB3E-6530-483E-BC55-BA3537482132}" type="slidenum">
              <a:rPr lang="en-US" altLang="en-US" sz="800"/>
              <a:pPr/>
              <a:t>26</a:t>
            </a:fld>
            <a:endParaRPr lang="en-US" altLang="en-US" sz="8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fld id="{12CE5621-5523-4D5A-9089-E878FBF666F8}" type="slidenum">
              <a:rPr lang="en-US" altLang="en-US" sz="1200"/>
              <a:pPr/>
              <a:t>2</a:t>
            </a:fld>
            <a:endParaRPr lang="en-US" altLang="en-US" sz="1200"/>
          </a:p>
        </p:txBody>
      </p:sp>
      <p:sp>
        <p:nvSpPr>
          <p:cNvPr id="17411" name="Slide Image Placeholder 1"/>
          <p:cNvSpPr>
            <a:spLocks noGrp="1" noRot="1" noChangeAspect="1"/>
          </p:cNvSpPr>
          <p:nvPr>
            <p:ph type="sldImg"/>
          </p:nvPr>
        </p:nvSpPr>
        <p:spPr>
          <a:ln/>
        </p:spPr>
      </p:sp>
      <p:sp>
        <p:nvSpPr>
          <p:cNvPr id="17412" name="Notes Placeholder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defTabSz="457200" eaLnBrk="1" hangingPunct="1">
              <a:spcBef>
                <a:spcPct val="0"/>
              </a:spcBef>
            </a:pPr>
            <a:endParaRPr lang="en-US" altLang="en-US" dirty="0" smtClean="0">
              <a:ea typeface="ＭＳ Ｐゴシック" pitchFamily="-109"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DAD7A5-177C-443B-96B6-9B1B6BCB6D0E}" type="slidenum">
              <a:rPr lang="en-US" altLang="en-US" smtClean="0"/>
              <a:pPr/>
              <a:t>3</a:t>
            </a:fld>
            <a:endParaRPr lang="en-US" altLang="en-US"/>
          </a:p>
        </p:txBody>
      </p:sp>
    </p:spTree>
    <p:extLst>
      <p:ext uri="{BB962C8B-B14F-4D97-AF65-F5344CB8AC3E}">
        <p14:creationId xmlns:p14="http://schemas.microsoft.com/office/powerpoint/2010/main" val="261716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DAD7A5-177C-443B-96B6-9B1B6BCB6D0E}" type="slidenum">
              <a:rPr lang="en-US" altLang="en-US" smtClean="0"/>
              <a:pPr/>
              <a:t>4</a:t>
            </a:fld>
            <a:endParaRPr lang="en-US" altLang="en-US"/>
          </a:p>
        </p:txBody>
      </p:sp>
    </p:spTree>
    <p:extLst>
      <p:ext uri="{BB962C8B-B14F-4D97-AF65-F5344CB8AC3E}">
        <p14:creationId xmlns:p14="http://schemas.microsoft.com/office/powerpoint/2010/main" val="3639415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fld id="{3D1F9BA1-95D8-41CB-ACF6-626A947C905E}" type="slidenum">
              <a:rPr lang="en-US" altLang="en-US" sz="1200"/>
              <a:pPr/>
              <a:t>5</a:t>
            </a:fld>
            <a:endParaRPr lang="en-US" altLang="en-US" sz="1200"/>
          </a:p>
        </p:txBody>
      </p:sp>
      <p:sp>
        <p:nvSpPr>
          <p:cNvPr id="19459" name="Slide Image Placeholder 1"/>
          <p:cNvSpPr>
            <a:spLocks noGrp="1" noRot="1" noChangeAspect="1"/>
          </p:cNvSpPr>
          <p:nvPr>
            <p:ph type="sldImg"/>
          </p:nvPr>
        </p:nvSpPr>
        <p:spPr>
          <a:ln/>
        </p:spPr>
      </p:sp>
      <p:sp>
        <p:nvSpPr>
          <p:cNvPr id="19460" name="Notes Placeholder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defTabSz="457200" eaLnBrk="1" hangingPunct="1">
              <a:spcBef>
                <a:spcPct val="0"/>
              </a:spcBef>
            </a:pPr>
            <a:endParaRPr lang="en-US" altLang="en-US" smtClean="0">
              <a:ea typeface="ＭＳ Ｐゴシック" pitchFamily="-109"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DAD7A5-177C-443B-96B6-9B1B6BCB6D0E}" type="slidenum">
              <a:rPr lang="en-US" altLang="en-US" smtClean="0"/>
              <a:pPr/>
              <a:t>6</a:t>
            </a:fld>
            <a:endParaRPr lang="en-US" altLang="en-US"/>
          </a:p>
        </p:txBody>
      </p:sp>
    </p:spTree>
    <p:extLst>
      <p:ext uri="{BB962C8B-B14F-4D97-AF65-F5344CB8AC3E}">
        <p14:creationId xmlns:p14="http://schemas.microsoft.com/office/powerpoint/2010/main" val="3680724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DAD7A5-177C-443B-96B6-9B1B6BCB6D0E}" type="slidenum">
              <a:rPr lang="en-US" altLang="en-US" smtClean="0"/>
              <a:pPr/>
              <a:t>7</a:t>
            </a:fld>
            <a:endParaRPr lang="en-US" altLang="en-US"/>
          </a:p>
        </p:txBody>
      </p:sp>
    </p:spTree>
    <p:extLst>
      <p:ext uri="{BB962C8B-B14F-4D97-AF65-F5344CB8AC3E}">
        <p14:creationId xmlns:p14="http://schemas.microsoft.com/office/powerpoint/2010/main" val="1029245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DAD7A5-177C-443B-96B6-9B1B6BCB6D0E}" type="slidenum">
              <a:rPr lang="en-US" altLang="en-US" smtClean="0"/>
              <a:pPr/>
              <a:t>8</a:t>
            </a:fld>
            <a:endParaRPr lang="en-US" altLang="en-US"/>
          </a:p>
        </p:txBody>
      </p:sp>
    </p:spTree>
    <p:extLst>
      <p:ext uri="{BB962C8B-B14F-4D97-AF65-F5344CB8AC3E}">
        <p14:creationId xmlns:p14="http://schemas.microsoft.com/office/powerpoint/2010/main" val="3634211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DAD7A5-177C-443B-96B6-9B1B6BCB6D0E}" type="slidenum">
              <a:rPr lang="en-US" altLang="en-US" smtClean="0"/>
              <a:pPr/>
              <a:t>10</a:t>
            </a:fld>
            <a:endParaRPr lang="en-US" altLang="en-US"/>
          </a:p>
        </p:txBody>
      </p:sp>
    </p:spTree>
    <p:extLst>
      <p:ext uri="{BB962C8B-B14F-4D97-AF65-F5344CB8AC3E}">
        <p14:creationId xmlns:p14="http://schemas.microsoft.com/office/powerpoint/2010/main" val="3988884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4" descr="XBD200302-00063-02.jpg"/>
          <p:cNvPicPr>
            <a:picLocks noChangeAspect="1"/>
          </p:cNvPicPr>
          <p:nvPr userDrawn="1"/>
        </p:nvPicPr>
        <p:blipFill>
          <a:blip r:embed="rId2">
            <a:extLst>
              <a:ext uri="{28A0092B-C50C-407E-A947-70E740481C1C}">
                <a14:useLocalDpi xmlns:a14="http://schemas.microsoft.com/office/drawing/2010/main" val="0"/>
              </a:ext>
            </a:extLst>
          </a:blip>
          <a:srcRect l="3206" t="26352" r="66402" b="1721"/>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1066800"/>
            <a:ext cx="9144000" cy="5791200"/>
          </a:xfrm>
          <a:prstGeom prst="rect">
            <a:avLst/>
          </a:prstGeom>
          <a:solidFill>
            <a:srgbClr val="376092">
              <a:alpha val="90979"/>
            </a:srgbClr>
          </a:solidFill>
          <a:ln w="9525">
            <a:noFill/>
            <a:miter lim="800000"/>
            <a:headEnd/>
            <a:tailEnd/>
          </a:ln>
        </p:spPr>
        <p:txBody>
          <a:bodyPr wrap="none" anchor="ctr"/>
          <a:lstStyle/>
          <a:p>
            <a:pPr algn="ctr">
              <a:defRPr/>
            </a:pPr>
            <a:endParaRPr lang="en-US" sz="1800">
              <a:latin typeface="Arial" pitchFamily="-109" charset="0"/>
            </a:endParaRPr>
          </a:p>
        </p:txBody>
      </p:sp>
      <p:sp>
        <p:nvSpPr>
          <p:cNvPr id="6" name="Rectangle 1031"/>
          <p:cNvSpPr>
            <a:spLocks noChangeArrowheads="1"/>
          </p:cNvSpPr>
          <p:nvPr userDrawn="1"/>
        </p:nvSpPr>
        <p:spPr bwMode="auto">
          <a:xfrm>
            <a:off x="0" y="0"/>
            <a:ext cx="9144000" cy="1066800"/>
          </a:xfrm>
          <a:prstGeom prst="rect">
            <a:avLst/>
          </a:prstGeom>
          <a:solidFill>
            <a:srgbClr val="003366"/>
          </a:solidFill>
          <a:ln w="9525">
            <a:noFill/>
            <a:miter lim="800000"/>
            <a:headEnd/>
            <a:tailEnd/>
          </a:ln>
        </p:spPr>
        <p:txBody>
          <a:bodyPr wrap="none" anchor="ctr"/>
          <a:lstStyle/>
          <a:p>
            <a:pPr eaLnBrk="0" hangingPunct="0">
              <a:defRPr/>
            </a:pPr>
            <a:endParaRPr lang="en-US">
              <a:latin typeface="Arial" pitchFamily="-109" charset="0"/>
            </a:endParaRPr>
          </a:p>
        </p:txBody>
      </p:sp>
      <p:pic>
        <p:nvPicPr>
          <p:cNvPr id="7" name="Picture 7" descr="LBNL_Banner.psd"/>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87928" y="2130425"/>
            <a:ext cx="7070271" cy="1470025"/>
          </a:xfr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599" y="3886200"/>
            <a:ext cx="7082971" cy="1752600"/>
          </a:xfrm>
          <a:prstGeom prst="rect">
            <a:avLst/>
          </a:prstGeom>
        </p:spPr>
        <p:txBody>
          <a:bodyPr/>
          <a:lstStyle>
            <a:lvl1pPr marL="0" indent="0" algn="l">
              <a:buNone/>
              <a:defRPr sz="24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1384865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8" descr="2826519520_f79b24273c_b"/>
          <p:cNvPicPr>
            <a:picLocks noChangeAspect="1" noChangeArrowheads="1"/>
          </p:cNvPicPr>
          <p:nvPr userDrawn="1"/>
        </p:nvPicPr>
        <p:blipFill>
          <a:blip r:embed="rId2"/>
          <a:srcRect/>
          <a:stretch>
            <a:fillRect/>
          </a:stretch>
        </p:blipFill>
        <p:spPr bwMode="auto">
          <a:xfrm>
            <a:off x="0" y="893763"/>
            <a:ext cx="5764213" cy="5684837"/>
          </a:xfrm>
          <a:prstGeom prst="rect">
            <a:avLst/>
          </a:prstGeom>
          <a:noFill/>
        </p:spPr>
      </p:pic>
      <p:pic>
        <p:nvPicPr>
          <p:cNvPr id="3" name="Picture 7" descr="Color_Stripe.jpg"/>
          <p:cNvPicPr>
            <a:picLocks noChangeAspect="1"/>
          </p:cNvPicPr>
          <p:nvPr userDrawn="1"/>
        </p:nvPicPr>
        <p:blipFill>
          <a:blip r:embed="rId3"/>
          <a:srcRect/>
          <a:stretch>
            <a:fillRect/>
          </a:stretch>
        </p:blipFill>
        <p:spPr bwMode="auto">
          <a:xfrm>
            <a:off x="0" y="6543145"/>
            <a:ext cx="9220200" cy="342557"/>
          </a:xfrm>
          <a:prstGeom prst="rect">
            <a:avLst/>
          </a:prstGeom>
          <a:noFill/>
          <a:ln w="9525">
            <a:noFill/>
            <a:miter lim="800000"/>
            <a:headEnd/>
            <a:tailEnd/>
          </a:ln>
        </p:spPr>
      </p:pic>
      <p:sp>
        <p:nvSpPr>
          <p:cNvPr id="4" name="Rectangle 15"/>
          <p:cNvSpPr>
            <a:spLocks/>
          </p:cNvSpPr>
          <p:nvPr userDrawn="1"/>
        </p:nvSpPr>
        <p:spPr bwMode="auto">
          <a:xfrm>
            <a:off x="5764213" y="1168400"/>
            <a:ext cx="3328987" cy="1955800"/>
          </a:xfrm>
          <a:prstGeom prst="rect">
            <a:avLst/>
          </a:prstGeom>
          <a:noFill/>
          <a:ln w="9525">
            <a:noFill/>
            <a:miter lim="800000"/>
            <a:headEnd/>
            <a:tailEnd/>
          </a:ln>
        </p:spPr>
        <p:txBody>
          <a:bodyPr anchor="ctr">
            <a:prstTxWarp prst="textNoShape">
              <a:avLst/>
            </a:prstTxWarp>
          </a:bodyPr>
          <a:lstStyle/>
          <a:p>
            <a:pPr algn="l" defTabSz="457200">
              <a:defRPr/>
            </a:pPr>
            <a:r>
              <a:rPr lang="en-US" sz="3200" b="1" dirty="0" smtClean="0">
                <a:solidFill>
                  <a:srgbClr val="033F5D"/>
                </a:solidFill>
                <a:ea typeface="ＭＳ Ｐゴシック"/>
                <a:cs typeface="ＭＳ Ｐゴシック" charset="-128"/>
              </a:rPr>
              <a:t>LOASIS–BELLA ASO Assurance Triennial Report</a:t>
            </a:r>
            <a:r>
              <a:rPr lang="en-US" sz="3200" b="1" dirty="0">
                <a:solidFill>
                  <a:srgbClr val="033F5D"/>
                </a:solidFill>
                <a:ea typeface="ＭＳ Ｐゴシック"/>
                <a:cs typeface="ＭＳ Ｐゴシック" charset="-128"/>
              </a:rPr>
              <a:t/>
            </a:r>
            <a:br>
              <a:rPr lang="en-US" sz="3200" b="1" dirty="0">
                <a:solidFill>
                  <a:srgbClr val="033F5D"/>
                </a:solidFill>
                <a:ea typeface="ＭＳ Ｐゴシック"/>
                <a:cs typeface="ＭＳ Ｐゴシック" charset="-128"/>
              </a:rPr>
            </a:br>
            <a:endParaRPr lang="en-US" sz="3200" b="1" dirty="0">
              <a:solidFill>
                <a:srgbClr val="033F5D"/>
              </a:solidFill>
              <a:ea typeface="ＭＳ Ｐゴシック"/>
              <a:cs typeface="ＭＳ Ｐゴシック" charset="-128"/>
            </a:endParaRPr>
          </a:p>
        </p:txBody>
      </p:sp>
      <p:pic>
        <p:nvPicPr>
          <p:cNvPr id="5" name="Picture 19"/>
          <p:cNvPicPr>
            <a:picLocks noChangeAspect="1" noChangeArrowheads="1"/>
          </p:cNvPicPr>
          <p:nvPr userDrawn="1"/>
        </p:nvPicPr>
        <p:blipFill>
          <a:blip r:embed="rId4"/>
          <a:srcRect/>
          <a:stretch>
            <a:fillRect/>
          </a:stretch>
        </p:blipFill>
        <p:spPr bwMode="auto">
          <a:xfrm>
            <a:off x="-11113" y="0"/>
            <a:ext cx="9155113" cy="893763"/>
          </a:xfrm>
          <a:prstGeom prst="rect">
            <a:avLst/>
          </a:prstGeom>
          <a:noFill/>
          <a:ln w="9525">
            <a:noFill/>
            <a:miter lim="800000"/>
            <a:headEnd/>
            <a:tailEnd/>
          </a:ln>
        </p:spPr>
      </p:pic>
    </p:spTree>
    <p:extLst>
      <p:ext uri="{BB962C8B-B14F-4D97-AF65-F5344CB8AC3E}">
        <p14:creationId xmlns:p14="http://schemas.microsoft.com/office/powerpoint/2010/main" val="227989757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2625" y="1573213"/>
            <a:ext cx="7781925" cy="4368800"/>
          </a:xfrm>
          <a:prstGeom prst="rect">
            <a:avLst/>
          </a:prstGeom>
        </p:spPr>
        <p:txBody>
          <a:bodyPr/>
          <a:lstStyle>
            <a:lvl1pPr>
              <a:spcBef>
                <a:spcPts val="1200"/>
              </a:spcBef>
              <a:defRPr/>
            </a:lvl1pPr>
            <a:lvl2pPr>
              <a:spcBef>
                <a:spcPts val="900"/>
              </a:spcBef>
              <a:buFont typeface="Arial"/>
              <a:buChar char="•"/>
              <a:defRPr/>
            </a:lvl2pPr>
            <a:lvl3pPr marL="458788" indent="-177800">
              <a:spcBef>
                <a:spcPts val="500"/>
              </a:spcBef>
              <a:defRPr/>
            </a:lvl3pPr>
            <a:lvl4pPr marL="687388" indent="-177800">
              <a:spcBef>
                <a:spcPts val="400"/>
              </a:spcBef>
              <a:buSzPct val="50000"/>
              <a:buFont typeface="Arial"/>
              <a:buChar cha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Footer Placeholder 4"/>
          <p:cNvSpPr>
            <a:spLocks noGrp="1"/>
          </p:cNvSpPr>
          <p:nvPr>
            <p:ph type="ftr" sz="quarter" idx="10"/>
          </p:nvPr>
        </p:nvSpPr>
        <p:spPr/>
        <p:txBody>
          <a:bodyPr/>
          <a:lstStyle>
            <a:lvl1pPr>
              <a:defRPr/>
            </a:lvl1pPr>
          </a:lstStyle>
          <a:p>
            <a:r>
              <a:rPr lang="en-US" altLang="en-US"/>
              <a:t>Footer</a:t>
            </a:r>
          </a:p>
        </p:txBody>
      </p:sp>
      <p:sp>
        <p:nvSpPr>
          <p:cNvPr id="5" name="Slide Number Placeholder 5"/>
          <p:cNvSpPr>
            <a:spLocks noGrp="1"/>
          </p:cNvSpPr>
          <p:nvPr>
            <p:ph type="sldNum" sz="quarter" idx="11"/>
          </p:nvPr>
        </p:nvSpPr>
        <p:spPr/>
        <p:txBody>
          <a:bodyPr/>
          <a:lstStyle>
            <a:lvl1pPr>
              <a:defRPr/>
            </a:lvl1pPr>
          </a:lstStyle>
          <a:p>
            <a:fld id="{8C86FA75-A3C5-4708-8D40-11F9715BEB1E}" type="slidenum">
              <a:rPr lang="en-US" altLang="en-US"/>
              <a:pPr/>
              <a:t>‹#›</a:t>
            </a:fld>
            <a:endParaRPr lang="en-US" altLang="en-US"/>
          </a:p>
        </p:txBody>
      </p:sp>
    </p:spTree>
    <p:extLst>
      <p:ext uri="{BB962C8B-B14F-4D97-AF65-F5344CB8AC3E}">
        <p14:creationId xmlns:p14="http://schemas.microsoft.com/office/powerpoint/2010/main" val="835817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67385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98613"/>
            <a:ext cx="4038600" cy="4525962"/>
          </a:xfrm>
          <a:prstGeom prst="rect">
            <a:avLst/>
          </a:prstGeo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598613"/>
            <a:ext cx="4038600" cy="4525962"/>
          </a:xfrm>
          <a:prstGeom prst="rect">
            <a:avLst/>
          </a:prstGeo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5" name="Footer Placeholder 4"/>
          <p:cNvSpPr>
            <a:spLocks noGrp="1"/>
          </p:cNvSpPr>
          <p:nvPr>
            <p:ph type="ftr" sz="quarter" idx="10"/>
          </p:nvPr>
        </p:nvSpPr>
        <p:spPr/>
        <p:txBody>
          <a:bodyPr/>
          <a:lstStyle>
            <a:lvl1pPr>
              <a:defRPr/>
            </a:lvl1pPr>
          </a:lstStyle>
          <a:p>
            <a:r>
              <a:rPr lang="en-US" altLang="en-US"/>
              <a:t>Footer</a:t>
            </a:r>
          </a:p>
        </p:txBody>
      </p:sp>
      <p:sp>
        <p:nvSpPr>
          <p:cNvPr id="6" name="Slide Number Placeholder 5"/>
          <p:cNvSpPr>
            <a:spLocks noGrp="1"/>
          </p:cNvSpPr>
          <p:nvPr>
            <p:ph type="sldNum" sz="quarter" idx="11"/>
          </p:nvPr>
        </p:nvSpPr>
        <p:spPr/>
        <p:txBody>
          <a:bodyPr/>
          <a:lstStyle>
            <a:lvl1pPr>
              <a:defRPr/>
            </a:lvl1pPr>
          </a:lstStyle>
          <a:p>
            <a:fld id="{184FEC9C-79BD-4CFA-826B-306A0ED14651}" type="slidenum">
              <a:rPr lang="en-US" altLang="en-US"/>
              <a:pPr/>
              <a:t>‹#›</a:t>
            </a:fld>
            <a:endParaRPr lang="en-US" altLang="en-US"/>
          </a:p>
        </p:txBody>
      </p:sp>
    </p:spTree>
    <p:extLst>
      <p:ext uri="{BB962C8B-B14F-4D97-AF65-F5344CB8AC3E}">
        <p14:creationId xmlns:p14="http://schemas.microsoft.com/office/powerpoint/2010/main" val="308614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000"/>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000"/>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7" name="Footer Placeholder 4"/>
          <p:cNvSpPr>
            <a:spLocks noGrp="1"/>
          </p:cNvSpPr>
          <p:nvPr>
            <p:ph type="ftr" sz="quarter" idx="10"/>
          </p:nvPr>
        </p:nvSpPr>
        <p:spPr/>
        <p:txBody>
          <a:bodyPr/>
          <a:lstStyle>
            <a:lvl1pPr>
              <a:defRPr/>
            </a:lvl1pPr>
          </a:lstStyle>
          <a:p>
            <a:r>
              <a:rPr lang="en-US" altLang="en-US"/>
              <a:t>Footer</a:t>
            </a:r>
          </a:p>
        </p:txBody>
      </p:sp>
      <p:sp>
        <p:nvSpPr>
          <p:cNvPr id="8" name="Slide Number Placeholder 5"/>
          <p:cNvSpPr>
            <a:spLocks noGrp="1"/>
          </p:cNvSpPr>
          <p:nvPr>
            <p:ph type="sldNum" sz="quarter" idx="11"/>
          </p:nvPr>
        </p:nvSpPr>
        <p:spPr/>
        <p:txBody>
          <a:bodyPr/>
          <a:lstStyle>
            <a:lvl1pPr>
              <a:defRPr/>
            </a:lvl1pPr>
          </a:lstStyle>
          <a:p>
            <a:fld id="{7A52FBE1-07EB-4903-8201-3D1EF732380B}" type="slidenum">
              <a:rPr lang="en-US" altLang="en-US"/>
              <a:pPr/>
              <a:t>‹#›</a:t>
            </a:fld>
            <a:endParaRPr lang="en-US" altLang="en-US"/>
          </a:p>
        </p:txBody>
      </p:sp>
    </p:spTree>
    <p:extLst>
      <p:ext uri="{BB962C8B-B14F-4D97-AF65-F5344CB8AC3E}">
        <p14:creationId xmlns:p14="http://schemas.microsoft.com/office/powerpoint/2010/main" val="3158027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r>
              <a:rPr lang="en-US" altLang="en-US"/>
              <a:t>Footer</a:t>
            </a:r>
          </a:p>
        </p:txBody>
      </p:sp>
      <p:sp>
        <p:nvSpPr>
          <p:cNvPr id="4" name="Slide Number Placeholder 5"/>
          <p:cNvSpPr>
            <a:spLocks noGrp="1"/>
          </p:cNvSpPr>
          <p:nvPr>
            <p:ph type="sldNum" sz="quarter" idx="11"/>
          </p:nvPr>
        </p:nvSpPr>
        <p:spPr/>
        <p:txBody>
          <a:bodyPr/>
          <a:lstStyle>
            <a:lvl1pPr>
              <a:defRPr/>
            </a:lvl1pPr>
          </a:lstStyle>
          <a:p>
            <a:fld id="{5EDB8A92-9FBF-4B56-AB8A-59601DB9E861}" type="slidenum">
              <a:rPr lang="en-US" altLang="en-US"/>
              <a:pPr/>
              <a:t>‹#›</a:t>
            </a:fld>
            <a:endParaRPr lang="en-US" altLang="en-US"/>
          </a:p>
        </p:txBody>
      </p:sp>
    </p:spTree>
    <p:extLst>
      <p:ext uri="{BB962C8B-B14F-4D97-AF65-F5344CB8AC3E}">
        <p14:creationId xmlns:p14="http://schemas.microsoft.com/office/powerpoint/2010/main" val="2016825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510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a:t>Footer</a:t>
            </a:r>
          </a:p>
        </p:txBody>
      </p:sp>
      <p:sp>
        <p:nvSpPr>
          <p:cNvPr id="6" name="Slide Number Placeholder 5"/>
          <p:cNvSpPr>
            <a:spLocks noGrp="1"/>
          </p:cNvSpPr>
          <p:nvPr>
            <p:ph type="sldNum" sz="quarter" idx="11"/>
          </p:nvPr>
        </p:nvSpPr>
        <p:spPr/>
        <p:txBody>
          <a:bodyPr/>
          <a:lstStyle>
            <a:lvl1pPr>
              <a:defRPr/>
            </a:lvl1pPr>
          </a:lstStyle>
          <a:p>
            <a:fld id="{EAE3531B-2CC8-4969-9A1B-8ABEF6D9E1C3}" type="slidenum">
              <a:rPr lang="en-US" altLang="en-US"/>
              <a:pPr/>
              <a:t>‹#›</a:t>
            </a:fld>
            <a:endParaRPr lang="en-US" altLang="en-US"/>
          </a:p>
        </p:txBody>
      </p:sp>
    </p:spTree>
    <p:extLst>
      <p:ext uri="{BB962C8B-B14F-4D97-AF65-F5344CB8AC3E}">
        <p14:creationId xmlns:p14="http://schemas.microsoft.com/office/powerpoint/2010/main" val="841418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a:t>Footer</a:t>
            </a:r>
          </a:p>
        </p:txBody>
      </p:sp>
      <p:sp>
        <p:nvSpPr>
          <p:cNvPr id="6" name="Slide Number Placeholder 5"/>
          <p:cNvSpPr>
            <a:spLocks noGrp="1"/>
          </p:cNvSpPr>
          <p:nvPr>
            <p:ph type="sldNum" sz="quarter" idx="11"/>
          </p:nvPr>
        </p:nvSpPr>
        <p:spPr/>
        <p:txBody>
          <a:bodyPr/>
          <a:lstStyle>
            <a:lvl1pPr>
              <a:defRPr/>
            </a:lvl1pPr>
          </a:lstStyle>
          <a:p>
            <a:fld id="{3B5CC1AF-9422-493C-8D51-8BA4990B8058}" type="slidenum">
              <a:rPr lang="en-US" altLang="en-US"/>
              <a:pPr/>
              <a:t>‹#›</a:t>
            </a:fld>
            <a:endParaRPr lang="en-US" altLang="en-US"/>
          </a:p>
        </p:txBody>
      </p:sp>
    </p:spTree>
    <p:extLst>
      <p:ext uri="{BB962C8B-B14F-4D97-AF65-F5344CB8AC3E}">
        <p14:creationId xmlns:p14="http://schemas.microsoft.com/office/powerpoint/2010/main" val="1068652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82625" y="260350"/>
            <a:ext cx="7781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cxnSp>
        <p:nvCxnSpPr>
          <p:cNvPr id="22" name="Straight Connector 21"/>
          <p:cNvCxnSpPr/>
          <p:nvPr/>
        </p:nvCxnSpPr>
        <p:spPr>
          <a:xfrm>
            <a:off x="0" y="6043613"/>
            <a:ext cx="9144000" cy="1587"/>
          </a:xfrm>
          <a:prstGeom prst="line">
            <a:avLst/>
          </a:prstGeom>
          <a:ln w="6350" cap="flat" cmpd="sng" algn="ctr">
            <a:solidFill>
              <a:schemeClr val="tx2">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28" name="Picture 7" descr="LBNL_small_logo.psd"/>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347075" y="6242050"/>
            <a:ext cx="5683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592138"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0" hangingPunct="0">
              <a:defRPr sz="600">
                <a:solidFill>
                  <a:srgbClr val="898989"/>
                </a:solidFill>
              </a:defRPr>
            </a:lvl1pPr>
          </a:lstStyle>
          <a:p>
            <a:r>
              <a:rPr lang="en-US" altLang="en-US"/>
              <a:t>Footer</a:t>
            </a:r>
          </a:p>
        </p:txBody>
      </p:sp>
      <p:sp>
        <p:nvSpPr>
          <p:cNvPr id="6" name="Slide Number Placeholder 5"/>
          <p:cNvSpPr>
            <a:spLocks noGrp="1"/>
          </p:cNvSpPr>
          <p:nvPr>
            <p:ph type="sldNum" sz="quarter" idx="4"/>
          </p:nvPr>
        </p:nvSpPr>
        <p:spPr>
          <a:xfrm>
            <a:off x="3505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ctr" eaLnBrk="0" hangingPunct="0">
              <a:defRPr sz="600">
                <a:solidFill>
                  <a:srgbClr val="898989"/>
                </a:solidFill>
              </a:defRPr>
            </a:lvl1pPr>
          </a:lstStyle>
          <a:p>
            <a:fld id="{45C36E48-C8E5-41DE-BD54-B2CE3B5C1EB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5" r:id="rId1"/>
    <p:sldLayoutId id="2147483699" r:id="rId2"/>
    <p:sldLayoutId id="2147483706" r:id="rId3"/>
    <p:sldLayoutId id="2147483700" r:id="rId4"/>
    <p:sldLayoutId id="2147483701" r:id="rId5"/>
    <p:sldLayoutId id="2147483702" r:id="rId6"/>
    <p:sldLayoutId id="2147483707" r:id="rId7"/>
    <p:sldLayoutId id="2147483703" r:id="rId8"/>
    <p:sldLayoutId id="2147483704" r:id="rId9"/>
    <p:sldLayoutId id="2147483708" r:id="rId10"/>
  </p:sldLayoutIdLst>
  <p:hf hdr="0" dt="0"/>
  <p:txStyles>
    <p:titleStyle>
      <a:lvl1pPr algn="l" rtl="0" eaLnBrk="1" fontAlgn="base" hangingPunct="1">
        <a:spcBef>
          <a:spcPct val="0"/>
        </a:spcBef>
        <a:spcAft>
          <a:spcPct val="0"/>
        </a:spcAft>
        <a:defRPr sz="3200" b="1">
          <a:solidFill>
            <a:srgbClr val="003366"/>
          </a:solidFill>
          <a:latin typeface="+mj-lt"/>
          <a:ea typeface="+mj-ea"/>
          <a:cs typeface="+mj-cs"/>
        </a:defRPr>
      </a:lvl1pPr>
      <a:lvl2pPr algn="l" rtl="0" eaLnBrk="1" fontAlgn="base" hangingPunct="1">
        <a:spcBef>
          <a:spcPct val="0"/>
        </a:spcBef>
        <a:spcAft>
          <a:spcPct val="0"/>
        </a:spcAft>
        <a:defRPr sz="3200" b="1">
          <a:solidFill>
            <a:srgbClr val="003366"/>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b="1">
          <a:solidFill>
            <a:srgbClr val="003366"/>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b="1">
          <a:solidFill>
            <a:srgbClr val="003366"/>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b="1">
          <a:solidFill>
            <a:srgbClr val="003366"/>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9pPr>
    </p:titleStyle>
    <p:bodyStyle>
      <a:lvl1pPr marL="342900" indent="-342900" algn="l" rtl="0" eaLnBrk="1" fontAlgn="base" hangingPunct="1">
        <a:spcBef>
          <a:spcPts val="900"/>
        </a:spcBef>
        <a:spcAft>
          <a:spcPct val="0"/>
        </a:spcAft>
        <a:defRPr sz="2400">
          <a:solidFill>
            <a:srgbClr val="003366"/>
          </a:solidFill>
          <a:latin typeface="+mn-lt"/>
          <a:ea typeface="+mn-ea"/>
          <a:cs typeface="+mn-cs"/>
        </a:defRPr>
      </a:lvl1pPr>
      <a:lvl2pPr marL="288925" indent="-227013" algn="l" rtl="0" eaLnBrk="1" fontAlgn="base" hangingPunct="1">
        <a:spcBef>
          <a:spcPts val="500"/>
        </a:spcBef>
        <a:spcAft>
          <a:spcPct val="0"/>
        </a:spcAft>
        <a:buSzPct val="85000"/>
        <a:buChar char="–"/>
        <a:defRPr sz="2400">
          <a:solidFill>
            <a:srgbClr val="003366"/>
          </a:solidFill>
          <a:latin typeface="+mn-lt"/>
          <a:ea typeface="+mn-ea"/>
        </a:defRPr>
      </a:lvl2pPr>
      <a:lvl3pPr marL="573088" indent="-117475" algn="l" rtl="0" eaLnBrk="1" fontAlgn="base" hangingPunct="1">
        <a:spcBef>
          <a:spcPts val="400"/>
        </a:spcBef>
        <a:spcAft>
          <a:spcPct val="0"/>
        </a:spcAft>
        <a:buSzPct val="75000"/>
        <a:buFont typeface="Lucida Grande" pitchFamily="-109" charset="0"/>
        <a:buChar char="–"/>
        <a:defRPr sz="2400">
          <a:solidFill>
            <a:srgbClr val="003366"/>
          </a:solidFill>
          <a:latin typeface="+mn-lt"/>
          <a:ea typeface="+mn-ea"/>
        </a:defRPr>
      </a:lvl3pPr>
      <a:lvl4pPr marL="909638" indent="-227013" algn="l" rtl="0" eaLnBrk="1" fontAlgn="base" hangingPunct="1">
        <a:spcBef>
          <a:spcPct val="20000"/>
        </a:spcBef>
        <a:spcAft>
          <a:spcPct val="0"/>
        </a:spcAft>
        <a:buSzPct val="75000"/>
        <a:buFont typeface="Lucida Grande" pitchFamily="-109" charset="0"/>
        <a:buChar char="–"/>
        <a:defRPr sz="2400">
          <a:solidFill>
            <a:srgbClr val="003366"/>
          </a:solidFill>
          <a:latin typeface="+mn-lt"/>
          <a:ea typeface="+mn-ea"/>
        </a:defRPr>
      </a:lvl4pPr>
      <a:lvl5pPr marL="1146175" indent="-236538" algn="l" rtl="0" eaLnBrk="1" fontAlgn="base" hangingPunct="1">
        <a:spcBef>
          <a:spcPct val="20000"/>
        </a:spcBef>
        <a:spcAft>
          <a:spcPct val="0"/>
        </a:spcAft>
        <a:buChar char="»"/>
        <a:defRPr sz="2400">
          <a:solidFill>
            <a:srgbClr val="003366"/>
          </a:solidFill>
          <a:latin typeface="+mn-lt"/>
          <a:ea typeface="+mn-ea"/>
        </a:defRPr>
      </a:lvl5pPr>
      <a:lvl6pPr marL="2514600" indent="-228600" algn="l" rtl="0" eaLnBrk="1" fontAlgn="base" hangingPunct="1">
        <a:spcBef>
          <a:spcPct val="20000"/>
        </a:spcBef>
        <a:spcAft>
          <a:spcPct val="0"/>
        </a:spcAft>
        <a:buChar char="»"/>
        <a:defRPr sz="2000">
          <a:solidFill>
            <a:srgbClr val="2C5993"/>
          </a:solidFill>
          <a:latin typeface="+mn-lt"/>
          <a:ea typeface="+mn-ea"/>
        </a:defRPr>
      </a:lvl6pPr>
      <a:lvl7pPr marL="2971800" indent="-228600" algn="l" rtl="0" eaLnBrk="1" fontAlgn="base" hangingPunct="1">
        <a:spcBef>
          <a:spcPct val="20000"/>
        </a:spcBef>
        <a:spcAft>
          <a:spcPct val="0"/>
        </a:spcAft>
        <a:buChar char="»"/>
        <a:defRPr sz="2000">
          <a:solidFill>
            <a:srgbClr val="2C5993"/>
          </a:solidFill>
          <a:latin typeface="+mn-lt"/>
          <a:ea typeface="+mn-ea"/>
        </a:defRPr>
      </a:lvl7pPr>
      <a:lvl8pPr marL="3429000" indent="-228600" algn="l" rtl="0" eaLnBrk="1" fontAlgn="base" hangingPunct="1">
        <a:spcBef>
          <a:spcPct val="20000"/>
        </a:spcBef>
        <a:spcAft>
          <a:spcPct val="0"/>
        </a:spcAft>
        <a:buChar char="»"/>
        <a:defRPr sz="2000">
          <a:solidFill>
            <a:srgbClr val="2C5993"/>
          </a:solidFill>
          <a:latin typeface="+mn-lt"/>
          <a:ea typeface="+mn-ea"/>
        </a:defRPr>
      </a:lvl8pPr>
      <a:lvl9pPr marL="3886200" indent="-228600" algn="l" rtl="0" eaLnBrk="1" fontAlgn="base" hangingPunct="1">
        <a:spcBef>
          <a:spcPct val="20000"/>
        </a:spcBef>
        <a:spcAft>
          <a:spcPct val="0"/>
        </a:spcAft>
        <a:buChar char="»"/>
        <a:defRPr sz="2000">
          <a:solidFill>
            <a:srgbClr val="2C5993"/>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lbl.gov/Science-Articles/Research-Review/Magazine/1981/index.html" TargetMode="External"/><Relationship Id="rId2" Type="http://schemas.openxmlformats.org/officeDocument/2006/relationships/image" Target="../media/image9.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1387475" y="1473201"/>
            <a:ext cx="7070725" cy="2127250"/>
          </a:xfrm>
        </p:spPr>
        <p:txBody>
          <a:bodyPr/>
          <a:lstStyle/>
          <a:p>
            <a:r>
              <a:rPr lang="en-US" altLang="en-US" dirty="0" smtClean="0"/>
              <a:t>Contract Assurance Processes and Program Review for LBNL’s Accelerators</a:t>
            </a:r>
          </a:p>
        </p:txBody>
      </p:sp>
      <p:sp>
        <p:nvSpPr>
          <p:cNvPr id="15363" name="Subtitle 2"/>
          <p:cNvSpPr>
            <a:spLocks noGrp="1"/>
          </p:cNvSpPr>
          <p:nvPr>
            <p:ph type="subTitle" idx="1"/>
          </p:nvPr>
        </p:nvSpPr>
        <p:spPr bwMode="auto">
          <a:xfrm>
            <a:off x="1371600" y="3596640"/>
            <a:ext cx="7254240" cy="20421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Amy </a:t>
            </a:r>
            <a:r>
              <a:rPr lang="en-US" altLang="en-US" dirty="0" err="1" smtClean="0"/>
              <a:t>Ecclesine</a:t>
            </a:r>
            <a:endParaRPr lang="en-US" altLang="en-US" dirty="0" smtClean="0"/>
          </a:p>
          <a:p>
            <a:r>
              <a:rPr lang="en-US" altLang="en-US" sz="1800" b="0" dirty="0" smtClean="0"/>
              <a:t>EWRD </a:t>
            </a:r>
          </a:p>
          <a:p>
            <a:r>
              <a:rPr lang="en-US" altLang="en-US" dirty="0" smtClean="0"/>
              <a:t>Accelerator Safety Workshop, Germantown, MD</a:t>
            </a:r>
          </a:p>
          <a:p>
            <a:r>
              <a:rPr lang="en-US" altLang="en-US" sz="2000" dirty="0" smtClean="0"/>
              <a:t>8/6/2014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 was the first of the three facilities to have their triennial review</a:t>
            </a:r>
            <a:endParaRPr lang="en-US" dirty="0"/>
          </a:p>
        </p:txBody>
      </p:sp>
      <p:sp>
        <p:nvSpPr>
          <p:cNvPr id="3" name="Content Placeholder 2"/>
          <p:cNvSpPr>
            <a:spLocks noGrp="1"/>
          </p:cNvSpPr>
          <p:nvPr>
            <p:ph idx="1"/>
          </p:nvPr>
        </p:nvSpPr>
        <p:spPr/>
        <p:txBody>
          <a:bodyPr/>
          <a:lstStyle/>
          <a:p>
            <a:r>
              <a:rPr lang="en-US" dirty="0" smtClean="0"/>
              <a:t>So we (RPG-HP/ ALS Safety Operator/CQA) determined:</a:t>
            </a:r>
          </a:p>
          <a:p>
            <a:pPr marL="800100" lvl="1"/>
            <a:r>
              <a:rPr lang="en-US" dirty="0"/>
              <a:t>Integrate all institutional assurance components</a:t>
            </a:r>
          </a:p>
          <a:p>
            <a:pPr marL="1200150" lvl="2"/>
            <a:r>
              <a:rPr lang="en-US" sz="1600" dirty="0"/>
              <a:t>On-going enterprise</a:t>
            </a:r>
          </a:p>
          <a:p>
            <a:pPr marL="800100" lvl="1"/>
            <a:r>
              <a:rPr lang="en-US" dirty="0"/>
              <a:t>Risk based</a:t>
            </a:r>
          </a:p>
          <a:p>
            <a:pPr marL="800100" lvl="1"/>
            <a:r>
              <a:rPr lang="en-US" dirty="0"/>
              <a:t>Double-check against independent ASO Compliance checklist</a:t>
            </a:r>
          </a:p>
          <a:p>
            <a:pPr marL="800100" lvl="1"/>
            <a:r>
              <a:rPr lang="en-US" dirty="0"/>
              <a:t>Keep in mind </a:t>
            </a:r>
            <a:r>
              <a:rPr lang="en-US" dirty="0" err="1"/>
              <a:t>scaleability</a:t>
            </a:r>
            <a:endParaRPr lang="en-US" dirty="0"/>
          </a:p>
          <a:p>
            <a:r>
              <a:rPr lang="en-US" dirty="0" smtClean="0"/>
              <a:t>And presented it to the RSC as first agreement in principle, and then, the details of the report</a:t>
            </a:r>
            <a:endParaRPr lang="en-US" dirty="0"/>
          </a:p>
        </p:txBody>
      </p:sp>
      <p:sp>
        <p:nvSpPr>
          <p:cNvPr id="4" name="Footer Placeholder 3"/>
          <p:cNvSpPr>
            <a:spLocks noGrp="1"/>
          </p:cNvSpPr>
          <p:nvPr>
            <p:ph type="ftr" sz="quarter" idx="10"/>
          </p:nvPr>
        </p:nvSpPr>
        <p:spPr/>
        <p:txBody>
          <a:bodyPr/>
          <a:lstStyle/>
          <a:p>
            <a:r>
              <a:rPr lang="en-US" altLang="en-US" smtClean="0"/>
              <a:t>Footer</a:t>
            </a:r>
            <a:endParaRPr lang="en-US" altLang="en-US"/>
          </a:p>
        </p:txBody>
      </p:sp>
      <p:sp>
        <p:nvSpPr>
          <p:cNvPr id="5" name="Slide Number Placeholder 4"/>
          <p:cNvSpPr>
            <a:spLocks noGrp="1"/>
          </p:cNvSpPr>
          <p:nvPr>
            <p:ph type="sldNum" sz="quarter" idx="11"/>
          </p:nvPr>
        </p:nvSpPr>
        <p:spPr/>
        <p:txBody>
          <a:bodyPr/>
          <a:lstStyle/>
          <a:p>
            <a:fld id="{8C86FA75-A3C5-4708-8D40-11F9715BEB1E}" type="slidenum">
              <a:rPr lang="en-US" altLang="en-US" smtClean="0"/>
              <a:pPr/>
              <a:t>10</a:t>
            </a:fld>
            <a:endParaRPr lang="en-US" altLang="en-US"/>
          </a:p>
        </p:txBody>
      </p:sp>
    </p:spTree>
    <p:extLst>
      <p:ext uri="{BB962C8B-B14F-4D97-AF65-F5344CB8AC3E}">
        <p14:creationId xmlns:p14="http://schemas.microsoft.com/office/powerpoint/2010/main" val="3559184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ALS’s operating </a:t>
            </a:r>
            <a:r>
              <a:rPr lang="en-US" smtClean="0"/>
              <a:t>beams=user facility</a:t>
            </a:r>
            <a:endParaRPr lang="en-US"/>
          </a:p>
        </p:txBody>
      </p:sp>
      <p:sp>
        <p:nvSpPr>
          <p:cNvPr id="4" name="Footer Placeholder 3"/>
          <p:cNvSpPr>
            <a:spLocks noGrp="1"/>
          </p:cNvSpPr>
          <p:nvPr>
            <p:ph type="ftr" sz="quarter" idx="10"/>
          </p:nvPr>
        </p:nvSpPr>
        <p:spPr/>
        <p:txBody>
          <a:bodyPr/>
          <a:lstStyle/>
          <a:p>
            <a:r>
              <a:rPr lang="en-US" altLang="en-US" smtClean="0"/>
              <a:t>Footer</a:t>
            </a:r>
            <a:endParaRPr lang="en-US" altLang="en-US"/>
          </a:p>
        </p:txBody>
      </p:sp>
      <p:sp>
        <p:nvSpPr>
          <p:cNvPr id="5" name="Slide Number Placeholder 4"/>
          <p:cNvSpPr>
            <a:spLocks noGrp="1"/>
          </p:cNvSpPr>
          <p:nvPr>
            <p:ph type="sldNum" sz="quarter" idx="11"/>
          </p:nvPr>
        </p:nvSpPr>
        <p:spPr/>
        <p:txBody>
          <a:bodyPr/>
          <a:lstStyle/>
          <a:p>
            <a:fld id="{8C86FA75-A3C5-4708-8D40-11F9715BEB1E}" type="slidenum">
              <a:rPr lang="en-US" altLang="en-US" smtClean="0"/>
              <a:pPr/>
              <a:t>11</a:t>
            </a:fld>
            <a:endParaRPr lang="en-US" altLang="en-US"/>
          </a:p>
        </p:txBody>
      </p:sp>
      <p:pic>
        <p:nvPicPr>
          <p:cNvPr id="1026" name="Picture 2" descr="C:\Users\AEcclesine\Desktop\2014-01-beamclock-date-onl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870" y="1798320"/>
            <a:ext cx="7598410" cy="4089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11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p:cNvSpPr>
            <a:spLocks noGrp="1" noChangeArrowheads="1"/>
          </p:cNvSpPr>
          <p:nvPr>
            <p:ph type="ctrTitle"/>
          </p:nvPr>
        </p:nvSpPr>
        <p:spPr bwMode="auto">
          <a:xfrm>
            <a:off x="609600" y="914400"/>
            <a:ext cx="7772400" cy="1143000"/>
          </a:xfrm>
          <a:noFill/>
          <a:ln w="12700">
            <a:miter lim="800000"/>
            <a:headEnd/>
            <a:tailEnd/>
          </a:ln>
        </p:spPr>
        <p:txBody>
          <a:bodyPr wrap="square" lIns="90487" tIns="44450" rIns="90487" bIns="44450" numCol="1" anchor="ctr" anchorCtr="0" compatLnSpc="1">
            <a:prstTxWarp prst="textNoShape">
              <a:avLst/>
            </a:prstTxWarp>
          </a:bodyPr>
          <a:lstStyle/>
          <a:p>
            <a:pPr eaLnBrk="1" hangingPunct="1"/>
            <a:r>
              <a:rPr lang="en-US" dirty="0" smtClean="0">
                <a:solidFill>
                  <a:srgbClr val="4597A0"/>
                </a:solidFill>
                <a:latin typeface="Calibri" pitchFamily="34" charset="0"/>
              </a:rPr>
              <a:t>ALS Triennial Review </a:t>
            </a:r>
          </a:p>
        </p:txBody>
      </p:sp>
      <p:sp>
        <p:nvSpPr>
          <p:cNvPr id="3074" name="Subtitle 3"/>
          <p:cNvSpPr>
            <a:spLocks noGrp="1"/>
          </p:cNvSpPr>
          <p:nvPr>
            <p:ph type="subTitle" idx="1"/>
          </p:nvPr>
        </p:nvSpPr>
        <p:spPr bwMode="auto">
          <a:xfrm>
            <a:off x="1524000" y="1981200"/>
            <a:ext cx="6019800" cy="914400"/>
          </a:xfrm>
          <a:noFill/>
          <a:ln>
            <a:miter lim="800000"/>
            <a:headEnd/>
            <a:tailEnd/>
          </a:ln>
        </p:spPr>
        <p:txBody>
          <a:bodyPr wrap="square" lIns="91440" tIns="45720" rIns="91440" bIns="45720" numCol="1" anchor="t" anchorCtr="0" compatLnSpc="1">
            <a:prstTxWarp prst="textNoShape">
              <a:avLst/>
            </a:prstTxWarp>
            <a:normAutofit lnSpcReduction="10000"/>
          </a:bodyPr>
          <a:lstStyle/>
          <a:p>
            <a:pPr eaLnBrk="1" hangingPunct="1"/>
            <a:r>
              <a:rPr lang="en-US" i="1" dirty="0" smtClean="0">
                <a:latin typeface="Calibri" pitchFamily="34" charset="0"/>
              </a:rPr>
              <a:t>James Floyd</a:t>
            </a:r>
          </a:p>
          <a:p>
            <a:pPr eaLnBrk="1" hangingPunct="1"/>
            <a:r>
              <a:rPr lang="en-US" dirty="0" smtClean="0">
                <a:latin typeface="Calibri" pitchFamily="34" charset="0"/>
              </a:rPr>
              <a:t>(now) EHS Division Director</a:t>
            </a:r>
          </a:p>
        </p:txBody>
      </p:sp>
      <p:pic>
        <p:nvPicPr>
          <p:cNvPr id="2" name="Picture 1" descr="ALS_SpaceShuttl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3505200"/>
            <a:ext cx="4495800" cy="2572791"/>
          </a:xfrm>
          <a:prstGeom prst="rect">
            <a:avLst/>
          </a:prstGeom>
        </p:spPr>
      </p:pic>
    </p:spTree>
    <p:extLst>
      <p:ext uri="{BB962C8B-B14F-4D97-AF65-F5344CB8AC3E}">
        <p14:creationId xmlns:p14="http://schemas.microsoft.com/office/powerpoint/2010/main" val="769996782"/>
      </p:ext>
    </p:extLst>
  </p:cSld>
  <p:clrMapOvr>
    <a:masterClrMapping/>
  </p:clrMapOvr>
  <mc:AlternateContent xmlns:mc="http://schemas.openxmlformats.org/markup-compatibility/2006" xmlns:p14="http://schemas.microsoft.com/office/powerpoint/2010/main">
    <mc:Choice Requires="p14">
      <p:transition spd="slow" p14:dur="5000">
        <p:wheel spokes="1"/>
      </p:transition>
    </mc:Choice>
    <mc:Fallback xmlns="">
      <p:transition spd="slow">
        <p:wheel spokes="1"/>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Report Structure</a:t>
            </a:r>
            <a:endParaRPr lang="en-US" sz="3600" dirty="0"/>
          </a:p>
        </p:txBody>
      </p:sp>
      <p:sp>
        <p:nvSpPr>
          <p:cNvPr id="3" name="Content Placeholder 2"/>
          <p:cNvSpPr>
            <a:spLocks noGrp="1"/>
          </p:cNvSpPr>
          <p:nvPr>
            <p:ph idx="1"/>
          </p:nvPr>
        </p:nvSpPr>
        <p:spPr>
          <a:xfrm>
            <a:off x="457200" y="1600200"/>
            <a:ext cx="8229600" cy="4724400"/>
          </a:xfrm>
        </p:spPr>
        <p:txBody>
          <a:bodyPr>
            <a:normAutofit/>
          </a:bodyPr>
          <a:lstStyle/>
          <a:p>
            <a:r>
              <a:rPr lang="en-US" sz="2400" dirty="0" smtClean="0"/>
              <a:t>Preface</a:t>
            </a:r>
          </a:p>
          <a:p>
            <a:r>
              <a:rPr lang="en-US" dirty="0" smtClean="0"/>
              <a:t>Section 1: </a:t>
            </a:r>
            <a:r>
              <a:rPr lang="en-US" sz="2400" dirty="0" smtClean="0"/>
              <a:t>Executive Summary</a:t>
            </a:r>
          </a:p>
          <a:p>
            <a:r>
              <a:rPr lang="en-US" sz="2400" dirty="0" smtClean="0"/>
              <a:t>Section 2: Programmatic Analyses</a:t>
            </a:r>
          </a:p>
          <a:p>
            <a:pPr lvl="1"/>
            <a:r>
              <a:rPr lang="en-US" sz="2000" dirty="0" smtClean="0"/>
              <a:t>RSC</a:t>
            </a:r>
          </a:p>
          <a:p>
            <a:pPr lvl="1"/>
            <a:r>
              <a:rPr lang="en-US" sz="2000" dirty="0" smtClean="0"/>
              <a:t>RPG</a:t>
            </a:r>
          </a:p>
          <a:p>
            <a:pPr lvl="1"/>
            <a:r>
              <a:rPr lang="en-US" sz="2000" dirty="0" smtClean="0"/>
              <a:t>Accelerator: e.g. ALS</a:t>
            </a:r>
          </a:p>
          <a:p>
            <a:pPr lvl="1"/>
            <a:r>
              <a:rPr lang="en-US" sz="2000" dirty="0" smtClean="0"/>
              <a:t>Other</a:t>
            </a:r>
          </a:p>
          <a:p>
            <a:pPr marL="61912" lvl="1" indent="0">
              <a:buNone/>
            </a:pPr>
            <a:r>
              <a:rPr lang="en-US" sz="2000" dirty="0" smtClean="0"/>
              <a:t>Section 3: </a:t>
            </a:r>
            <a:r>
              <a:rPr lang="en-US" sz="2400" dirty="0" smtClean="0"/>
              <a:t>Appendices</a:t>
            </a:r>
          </a:p>
          <a:p>
            <a:pPr lvl="1"/>
            <a:r>
              <a:rPr lang="en-US" sz="2000" dirty="0"/>
              <a:t>Compliance Checklist</a:t>
            </a:r>
          </a:p>
          <a:p>
            <a:pPr lvl="1"/>
            <a:endParaRPr lang="en-US" sz="2000" dirty="0" smtClean="0"/>
          </a:p>
          <a:p>
            <a:pPr lvl="1"/>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740" y="2209800"/>
            <a:ext cx="3566260" cy="34798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17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smtClean="0"/>
              <a:t>Assessments should be ongoing at the accelerator facility</a:t>
            </a:r>
          </a:p>
        </p:txBody>
      </p:sp>
      <p:sp>
        <p:nvSpPr>
          <p:cNvPr id="20483" name="Content Placeholder 2"/>
          <p:cNvSpPr>
            <a:spLocks noGrp="1"/>
          </p:cNvSpPr>
          <p:nvPr>
            <p:ph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t>Assurance is a vital element of safe operations and LBNL has committed to ensuring continuous improvement and feedback on accelerator safety.</a:t>
            </a:r>
          </a:p>
          <a:p>
            <a:r>
              <a:rPr lang="en-US" dirty="0"/>
              <a:t>Self assessments are performed by accelerator program divisions and routine surveillance performed by the EHS division. </a:t>
            </a:r>
            <a:endParaRPr lang="en-US" dirty="0" smtClean="0"/>
          </a:p>
          <a:p>
            <a:r>
              <a:rPr lang="en-US" dirty="0" smtClean="0"/>
              <a:t>				</a:t>
            </a:r>
            <a:r>
              <a:rPr lang="en-US" dirty="0" smtClean="0">
                <a:solidFill>
                  <a:srgbClr val="FF0000"/>
                </a:solidFill>
              </a:rPr>
              <a:t>SAMPLE:</a:t>
            </a:r>
            <a:endParaRPr lang="en-US" dirty="0">
              <a:solidFill>
                <a:srgbClr val="FF0000"/>
              </a:solidFill>
            </a:endParaRPr>
          </a:p>
          <a:p>
            <a:pPr marL="0" indent="0"/>
            <a:endParaRPr lang="en-US" altLang="en-US" dirty="0" smtClean="0"/>
          </a:p>
        </p:txBody>
      </p:sp>
      <p:sp>
        <p:nvSpPr>
          <p:cNvPr id="5" name="Slide Number Placeholder 4"/>
          <p:cNvSpPr>
            <a:spLocks noGrp="1"/>
          </p:cNvSpPr>
          <p:nvPr>
            <p:ph type="sldNum" sz="quarter" idx="11"/>
          </p:nvPr>
        </p:nvSpPr>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fld id="{9EA95BA2-B43D-4A9B-903F-2934F8366575}" type="slidenum">
              <a:rPr lang="en-US" altLang="en-US" sz="600">
                <a:solidFill>
                  <a:srgbClr val="898989"/>
                </a:solidFill>
              </a:rPr>
              <a:pPr/>
              <a:t>14</a:t>
            </a:fld>
            <a:endParaRPr lang="en-US" altLang="en-US" sz="600">
              <a:solidFill>
                <a:srgbClr val="898989"/>
              </a:solidFill>
            </a:endParaRPr>
          </a:p>
        </p:txBody>
      </p:sp>
      <p:sp>
        <p:nvSpPr>
          <p:cNvPr id="6" name="Footer Placeholder 5"/>
          <p:cNvSpPr>
            <a:spLocks noGrp="1"/>
          </p:cNvSpPr>
          <p:nvPr>
            <p:ph type="ftr" sz="quarter" idx="10"/>
          </p:nvPr>
        </p:nvSpPr>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r>
              <a:rPr lang="en-US" altLang="en-US" sz="600">
                <a:solidFill>
                  <a:srgbClr val="898989"/>
                </a:solidFill>
              </a:rPr>
              <a:t>Footer</a:t>
            </a:r>
          </a:p>
        </p:txBody>
      </p:sp>
      <p:pic>
        <p:nvPicPr>
          <p:cNvPr id="8" name="Content Placeholder 7"/>
          <p:cNvPicPr>
            <a:picLocks noGrp="1"/>
          </p:cNvPicPr>
          <p:nvPr>
            <p:ph sz="half" idx="2"/>
          </p:nvPr>
        </p:nvPicPr>
        <p:blipFill rotWithShape="1">
          <a:blip r:embed="rId3">
            <a:extLst>
              <a:ext uri="{28A0092B-C50C-407E-A947-70E740481C1C}">
                <a14:useLocalDpi xmlns:a14="http://schemas.microsoft.com/office/drawing/2010/main" val="0"/>
              </a:ext>
            </a:extLst>
          </a:blip>
          <a:srcRect l="11539" t="9430" r="12019" b="15006"/>
          <a:stretch/>
        </p:blipFill>
        <p:spPr bwMode="auto">
          <a:xfrm>
            <a:off x="4891761" y="1598613"/>
            <a:ext cx="3551477" cy="4525962"/>
          </a:xfrm>
          <a:prstGeom prst="rect">
            <a:avLst/>
          </a:prstGeom>
          <a:noFill/>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marL="0" indent="0"/>
            <a:r>
              <a:rPr lang="en-US" dirty="0" smtClean="0"/>
              <a:t>Triennial Accelerator Reports </a:t>
            </a:r>
            <a:r>
              <a:rPr lang="en-US" dirty="0"/>
              <a:t>include: </a:t>
            </a:r>
          </a:p>
        </p:txBody>
      </p:sp>
      <p:sp>
        <p:nvSpPr>
          <p:cNvPr id="23556" name="Content Placeholder 3"/>
          <p:cNvSpPr>
            <a:spLocks noGrp="1"/>
          </p:cNvSpPr>
          <p:nvPr>
            <p:ph sz="half" idx="2"/>
          </p:nvPr>
        </p:nvSpPr>
        <p:spPr bwMode="auto">
          <a:xfrm>
            <a:off x="457200" y="1544320"/>
            <a:ext cx="8260080" cy="45818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panose="020B0604020202020204" pitchFamily="34" charset="0"/>
              <a:buChar char="•"/>
            </a:pPr>
            <a:r>
              <a:rPr lang="en-US" sz="2400" dirty="0" smtClean="0"/>
              <a:t>The </a:t>
            </a:r>
            <a:r>
              <a:rPr lang="en-US" sz="2400" dirty="0"/>
              <a:t>results of EHS surveillance, </a:t>
            </a:r>
            <a:endParaRPr lang="en-US" sz="2400" dirty="0" smtClean="0"/>
          </a:p>
          <a:p>
            <a:pPr>
              <a:buFont typeface="Arial" panose="020B0604020202020204" pitchFamily="34" charset="0"/>
              <a:buChar char="•"/>
            </a:pPr>
            <a:r>
              <a:rPr lang="en-US" sz="2400" dirty="0" smtClean="0"/>
              <a:t>Summary </a:t>
            </a:r>
            <a:r>
              <a:rPr lang="en-US" sz="2400" dirty="0"/>
              <a:t>of institutional assurance activities reviewed by the ARSC during the previous three years, </a:t>
            </a:r>
            <a:endParaRPr lang="en-US" sz="2400" dirty="0" smtClean="0"/>
          </a:p>
          <a:p>
            <a:pPr>
              <a:buFont typeface="Arial" panose="020B0604020202020204" pitchFamily="34" charset="0"/>
              <a:buChar char="•"/>
            </a:pPr>
            <a:r>
              <a:rPr lang="en-US" sz="2400" dirty="0" smtClean="0"/>
              <a:t>A </a:t>
            </a:r>
            <a:r>
              <a:rPr lang="en-US" sz="2400" dirty="0"/>
              <a:t>presentation to the RSC, </a:t>
            </a:r>
            <a:endParaRPr lang="en-US" sz="2400" dirty="0" smtClean="0"/>
          </a:p>
          <a:p>
            <a:pPr>
              <a:buFont typeface="Arial" panose="020B0604020202020204" pitchFamily="34" charset="0"/>
              <a:buChar char="•"/>
            </a:pPr>
            <a:r>
              <a:rPr lang="en-US" sz="2400" dirty="0" smtClean="0"/>
              <a:t>Participation </a:t>
            </a:r>
            <a:r>
              <a:rPr lang="en-US" sz="2400" dirty="0"/>
              <a:t>with </a:t>
            </a:r>
            <a:r>
              <a:rPr lang="en-US" sz="2400" dirty="0" smtClean="0"/>
              <a:t>site </a:t>
            </a:r>
            <a:r>
              <a:rPr lang="en-US" sz="2400" dirty="0"/>
              <a:t>office (DOE) </a:t>
            </a:r>
            <a:endParaRPr lang="en-US" sz="2400" dirty="0" smtClean="0"/>
          </a:p>
          <a:p>
            <a:pPr>
              <a:buFont typeface="Arial" panose="020B0604020202020204" pitchFamily="34" charset="0"/>
              <a:buChar char="•"/>
            </a:pPr>
            <a:r>
              <a:rPr lang="en-US" sz="2400" dirty="0" smtClean="0"/>
              <a:t>The </a:t>
            </a:r>
            <a:r>
              <a:rPr lang="en-US" sz="2400" dirty="0"/>
              <a:t>approval from RSC.</a:t>
            </a:r>
          </a:p>
          <a:p>
            <a:pPr>
              <a:buFont typeface="Arial" panose="020B0604020202020204" pitchFamily="34" charset="0"/>
              <a:buChar char="•"/>
            </a:pPr>
            <a:endParaRPr lang="en-US" altLang="en-US" dirty="0" smtClean="0"/>
          </a:p>
        </p:txBody>
      </p:sp>
      <p:sp>
        <p:nvSpPr>
          <p:cNvPr id="7" name="Slide Number Placeholder 6"/>
          <p:cNvSpPr>
            <a:spLocks noGrp="1"/>
          </p:cNvSpPr>
          <p:nvPr>
            <p:ph type="sldNum" sz="quarter" idx="11"/>
          </p:nvPr>
        </p:nvSpPr>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fld id="{D27E66BB-BCBC-4868-B78E-F0E4AE616E73}" type="slidenum">
              <a:rPr lang="en-US" altLang="en-US" sz="600">
                <a:solidFill>
                  <a:srgbClr val="898989"/>
                </a:solidFill>
              </a:rPr>
              <a:pPr/>
              <a:t>15</a:t>
            </a:fld>
            <a:endParaRPr lang="en-US" altLang="en-US" sz="600">
              <a:solidFill>
                <a:srgbClr val="898989"/>
              </a:solidFill>
            </a:endParaRPr>
          </a:p>
        </p:txBody>
      </p:sp>
      <p:sp>
        <p:nvSpPr>
          <p:cNvPr id="8" name="Footer Placeholder 7"/>
          <p:cNvSpPr>
            <a:spLocks noGrp="1"/>
          </p:cNvSpPr>
          <p:nvPr>
            <p:ph type="ftr" sz="quarter" idx="10"/>
          </p:nvPr>
        </p:nvSpPr>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r>
              <a:rPr lang="en-US" altLang="en-US" sz="600">
                <a:solidFill>
                  <a:srgbClr val="898989"/>
                </a:solidFill>
              </a:rPr>
              <a:t>Footer</a:t>
            </a:r>
          </a:p>
        </p:txBody>
      </p:sp>
      <p:sp>
        <p:nvSpPr>
          <p:cNvPr id="2" name="Rectangle 1"/>
          <p:cNvSpPr/>
          <p:nvPr/>
        </p:nvSpPr>
        <p:spPr bwMode="auto">
          <a:xfrm>
            <a:off x="5842000" y="3108960"/>
            <a:ext cx="2874962" cy="234346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10" name="Picture 9"/>
          <p:cNvPicPr/>
          <p:nvPr/>
        </p:nvPicPr>
        <p:blipFill rotWithShape="1">
          <a:blip r:embed="rId3">
            <a:extLst>
              <a:ext uri="{28A0092B-C50C-407E-A947-70E740481C1C}">
                <a14:useLocalDpi xmlns:a14="http://schemas.microsoft.com/office/drawing/2010/main" val="0"/>
              </a:ext>
            </a:extLst>
          </a:blip>
          <a:srcRect l="12886" t="25830" r="16028" b="15434"/>
          <a:stretch/>
        </p:blipFill>
        <p:spPr bwMode="auto">
          <a:xfrm>
            <a:off x="5842000" y="3108960"/>
            <a:ext cx="2874962" cy="2343467"/>
          </a:xfrm>
          <a:prstGeom prst="rect">
            <a:avLst/>
          </a:prstGeom>
          <a:ln w="228600" cap="sq" cmpd="thickThin">
            <a:solidFill>
              <a:srgbClr val="000000"/>
            </a:solidFill>
            <a:prstDash val="solid"/>
            <a:miter lim="800000"/>
          </a:ln>
          <a:effectLst>
            <a:innerShdw blurRad="76200">
              <a:srgbClr val="000000"/>
            </a:innerShdw>
          </a:effectLst>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SO Assurance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8062" y="208692"/>
            <a:ext cx="7602338" cy="5814601"/>
          </a:xfrm>
        </p:spPr>
      </p:pic>
      <p:sp>
        <p:nvSpPr>
          <p:cNvPr id="4" name="Footer Placeholder 3"/>
          <p:cNvSpPr>
            <a:spLocks noGrp="1"/>
          </p:cNvSpPr>
          <p:nvPr>
            <p:ph type="ftr" sz="quarter" idx="10"/>
          </p:nvPr>
        </p:nvSpPr>
        <p:spPr/>
        <p:txBody>
          <a:bodyPr/>
          <a:lstStyle/>
          <a:p>
            <a:r>
              <a:rPr lang="en-US" altLang="en-US" smtClean="0"/>
              <a:t>Footer</a:t>
            </a:r>
            <a:endParaRPr lang="en-US" altLang="en-US"/>
          </a:p>
        </p:txBody>
      </p:sp>
      <p:sp>
        <p:nvSpPr>
          <p:cNvPr id="5" name="Slide Number Placeholder 4"/>
          <p:cNvSpPr>
            <a:spLocks noGrp="1"/>
          </p:cNvSpPr>
          <p:nvPr>
            <p:ph type="sldNum" sz="quarter" idx="11"/>
          </p:nvPr>
        </p:nvSpPr>
        <p:spPr/>
        <p:txBody>
          <a:bodyPr/>
          <a:lstStyle/>
          <a:p>
            <a:fld id="{8C86FA75-A3C5-4708-8D40-11F9715BEB1E}" type="slidenum">
              <a:rPr lang="en-US" altLang="en-US" smtClean="0"/>
              <a:pPr/>
              <a:t>16</a:t>
            </a:fld>
            <a:endParaRPr lang="en-US" altLang="en-US"/>
          </a:p>
        </p:txBody>
      </p:sp>
      <p:sp>
        <p:nvSpPr>
          <p:cNvPr id="7" name="TextBox 6"/>
          <p:cNvSpPr txBox="1"/>
          <p:nvPr/>
        </p:nvSpPr>
        <p:spPr>
          <a:xfrm>
            <a:off x="812800" y="4754880"/>
            <a:ext cx="7122160" cy="1046440"/>
          </a:xfrm>
          <a:prstGeom prst="rect">
            <a:avLst/>
          </a:prstGeom>
          <a:noFill/>
        </p:spPr>
        <p:txBody>
          <a:bodyPr wrap="square" rtlCol="0">
            <a:spAutoFit/>
          </a:bodyPr>
          <a:lstStyle/>
          <a:p>
            <a:pPr lvl="3"/>
            <a:r>
              <a:rPr lang="en-US" sz="1800" i="1" dirty="0">
                <a:solidFill>
                  <a:srgbClr val="3366FF"/>
                </a:solidFill>
              </a:rPr>
              <a:t>https://sites.google.com/a/lbl.gov/aso-assurance/home</a:t>
            </a:r>
          </a:p>
          <a:p>
            <a:pPr marL="0" indent="0">
              <a:buNone/>
            </a:pPr>
            <a:r>
              <a:rPr lang="en-US" sz="2000" dirty="0"/>
              <a:t>   </a:t>
            </a:r>
          </a:p>
          <a:p>
            <a:endParaRPr lang="en-US" dirty="0"/>
          </a:p>
        </p:txBody>
      </p:sp>
    </p:spTree>
    <p:extLst>
      <p:ext uri="{BB962C8B-B14F-4D97-AF65-F5344CB8AC3E}">
        <p14:creationId xmlns:p14="http://schemas.microsoft.com/office/powerpoint/2010/main" val="2476497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618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125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7" name="Rectangle 13"/>
          <p:cNvSpPr>
            <a:spLocks noChangeArrowheads="1"/>
          </p:cNvSpPr>
          <p:nvPr/>
        </p:nvSpPr>
        <p:spPr bwMode="auto">
          <a:xfrm>
            <a:off x="0" y="276225"/>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93202" name="Rectangle 18"/>
          <p:cNvSpPr>
            <a:spLocks noChangeArrowheads="1"/>
          </p:cNvSpPr>
          <p:nvPr/>
        </p:nvSpPr>
        <p:spPr bwMode="auto">
          <a:xfrm>
            <a:off x="0" y="276225"/>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pic>
        <p:nvPicPr>
          <p:cNvPr id="93209" name="Picture 25" descr="VENUS"/>
          <p:cNvPicPr>
            <a:picLocks noChangeAspect="1" noChangeArrowheads="1"/>
          </p:cNvPicPr>
          <p:nvPr/>
        </p:nvPicPr>
        <p:blipFill>
          <a:blip r:embed="rId3"/>
          <a:srcRect/>
          <a:stretch>
            <a:fillRect/>
          </a:stretch>
        </p:blipFill>
        <p:spPr bwMode="auto">
          <a:xfrm>
            <a:off x="2819400" y="1219200"/>
            <a:ext cx="1902538" cy="1100719"/>
          </a:xfrm>
          <a:prstGeom prst="rect">
            <a:avLst/>
          </a:prstGeom>
          <a:noFill/>
        </p:spPr>
      </p:pic>
      <p:pic>
        <p:nvPicPr>
          <p:cNvPr id="93211" name="Picture 27" descr="Ion Chamber"/>
          <p:cNvPicPr>
            <a:picLocks noChangeAspect="1" noChangeArrowheads="1"/>
          </p:cNvPicPr>
          <p:nvPr/>
        </p:nvPicPr>
        <p:blipFill>
          <a:blip r:embed="rId4"/>
          <a:srcRect/>
          <a:stretch>
            <a:fillRect/>
          </a:stretch>
        </p:blipFill>
        <p:spPr bwMode="auto">
          <a:xfrm>
            <a:off x="2895600" y="4800600"/>
            <a:ext cx="1320800" cy="990600"/>
          </a:xfrm>
          <a:prstGeom prst="rect">
            <a:avLst/>
          </a:prstGeom>
          <a:noFill/>
        </p:spPr>
      </p:pic>
      <p:pic>
        <p:nvPicPr>
          <p:cNvPr id="93212" name="Picture 28" descr="Ray"/>
          <p:cNvPicPr>
            <a:picLocks noChangeAspect="1" noChangeArrowheads="1"/>
          </p:cNvPicPr>
          <p:nvPr/>
        </p:nvPicPr>
        <p:blipFill>
          <a:blip r:embed="rId5"/>
          <a:srcRect/>
          <a:stretch>
            <a:fillRect/>
          </a:stretch>
        </p:blipFill>
        <p:spPr bwMode="auto">
          <a:xfrm>
            <a:off x="6324600" y="1219200"/>
            <a:ext cx="1719474" cy="1143561"/>
          </a:xfrm>
          <a:prstGeom prst="rect">
            <a:avLst/>
          </a:prstGeom>
          <a:noFill/>
        </p:spPr>
      </p:pic>
      <p:pic>
        <p:nvPicPr>
          <p:cNvPr id="93213" name="Picture 29" descr="base bramble"/>
          <p:cNvPicPr>
            <a:picLocks noChangeAspect="1" noChangeArrowheads="1"/>
          </p:cNvPicPr>
          <p:nvPr/>
        </p:nvPicPr>
        <p:blipFill>
          <a:blip r:embed="rId6"/>
          <a:srcRect/>
          <a:stretch>
            <a:fillRect/>
          </a:stretch>
        </p:blipFill>
        <p:spPr bwMode="auto">
          <a:xfrm>
            <a:off x="1133645" y="4667105"/>
            <a:ext cx="1688217" cy="1124096"/>
          </a:xfrm>
          <a:prstGeom prst="rect">
            <a:avLst/>
          </a:prstGeom>
          <a:noFill/>
        </p:spPr>
      </p:pic>
      <p:pic>
        <p:nvPicPr>
          <p:cNvPr id="93214" name="Picture 30" descr="cyclotron pic"/>
          <p:cNvPicPr>
            <a:picLocks noChangeAspect="1" noChangeArrowheads="1"/>
          </p:cNvPicPr>
          <p:nvPr/>
        </p:nvPicPr>
        <p:blipFill>
          <a:blip r:embed="rId7"/>
          <a:srcRect/>
          <a:stretch>
            <a:fillRect/>
          </a:stretch>
        </p:blipFill>
        <p:spPr bwMode="auto">
          <a:xfrm>
            <a:off x="1143000" y="2352994"/>
            <a:ext cx="1447800" cy="1057217"/>
          </a:xfrm>
          <a:prstGeom prst="rect">
            <a:avLst/>
          </a:prstGeom>
          <a:noFill/>
        </p:spPr>
      </p:pic>
      <p:pic>
        <p:nvPicPr>
          <p:cNvPr id="93215" name="Picture 31" descr="Cyclotron yoke"/>
          <p:cNvPicPr>
            <a:picLocks noChangeAspect="1" noChangeArrowheads="1"/>
          </p:cNvPicPr>
          <p:nvPr/>
        </p:nvPicPr>
        <p:blipFill>
          <a:blip r:embed="rId8"/>
          <a:srcRect/>
          <a:stretch>
            <a:fillRect/>
          </a:stretch>
        </p:blipFill>
        <p:spPr bwMode="auto">
          <a:xfrm>
            <a:off x="4800601" y="1219200"/>
            <a:ext cx="1447800" cy="1058962"/>
          </a:xfrm>
          <a:prstGeom prst="rect">
            <a:avLst/>
          </a:prstGeom>
          <a:noFill/>
        </p:spPr>
      </p:pic>
      <p:pic>
        <p:nvPicPr>
          <p:cNvPr id="93217" name="Picture 33" descr="chamber for web"/>
          <p:cNvPicPr>
            <a:picLocks noChangeAspect="1" noChangeArrowheads="1"/>
          </p:cNvPicPr>
          <p:nvPr/>
        </p:nvPicPr>
        <p:blipFill>
          <a:blip r:embed="rId9"/>
          <a:srcRect/>
          <a:stretch>
            <a:fillRect/>
          </a:stretch>
        </p:blipFill>
        <p:spPr bwMode="auto">
          <a:xfrm>
            <a:off x="1143000" y="3505200"/>
            <a:ext cx="1455322" cy="1091492"/>
          </a:xfrm>
          <a:prstGeom prst="rect">
            <a:avLst/>
          </a:prstGeom>
          <a:noFill/>
        </p:spPr>
      </p:pic>
      <p:pic>
        <p:nvPicPr>
          <p:cNvPr id="93218" name="Picture 34" descr="base johnson james"/>
          <p:cNvPicPr>
            <a:picLocks noChangeAspect="1" noChangeArrowheads="1"/>
          </p:cNvPicPr>
          <p:nvPr/>
        </p:nvPicPr>
        <p:blipFill>
          <a:blip r:embed="rId10"/>
          <a:srcRect/>
          <a:stretch>
            <a:fillRect/>
          </a:stretch>
        </p:blipFill>
        <p:spPr bwMode="auto">
          <a:xfrm>
            <a:off x="6663494" y="3733800"/>
            <a:ext cx="1392047" cy="933304"/>
          </a:xfrm>
          <a:prstGeom prst="rect">
            <a:avLst/>
          </a:prstGeom>
          <a:noFill/>
        </p:spPr>
      </p:pic>
      <p:pic>
        <p:nvPicPr>
          <p:cNvPr id="93220" name="Picture 36" descr="plasma"/>
          <p:cNvPicPr>
            <a:picLocks noChangeAspect="1" noChangeArrowheads="1"/>
          </p:cNvPicPr>
          <p:nvPr/>
        </p:nvPicPr>
        <p:blipFill>
          <a:blip r:embed="rId11"/>
          <a:srcRect/>
          <a:stretch>
            <a:fillRect/>
          </a:stretch>
        </p:blipFill>
        <p:spPr bwMode="auto">
          <a:xfrm>
            <a:off x="6663494" y="2483060"/>
            <a:ext cx="1392047" cy="1174540"/>
          </a:xfrm>
          <a:prstGeom prst="rect">
            <a:avLst/>
          </a:prstGeom>
          <a:noFill/>
        </p:spPr>
      </p:pic>
      <p:pic>
        <p:nvPicPr>
          <p:cNvPr id="18" name="Picture 5" descr="88 Buildi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3000" y="1219200"/>
            <a:ext cx="1624794" cy="107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6" descr="view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67200" y="4717160"/>
            <a:ext cx="3788341" cy="107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98322" y="2278163"/>
            <a:ext cx="4065172" cy="2522438"/>
          </a:xfrm>
          <a:prstGeom prst="rect">
            <a:avLst/>
          </a:prstGeom>
          <a:solidFill>
            <a:schemeClr val="bg1"/>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24" name="Title 1"/>
          <p:cNvSpPr txBox="1">
            <a:spLocks/>
          </p:cNvSpPr>
          <p:nvPr/>
        </p:nvSpPr>
        <p:spPr>
          <a:xfrm>
            <a:off x="2743200" y="2689891"/>
            <a:ext cx="3886200" cy="1043909"/>
          </a:xfrm>
          <a:prstGeom prst="rect">
            <a:avLst/>
          </a:prstGeom>
        </p:spPr>
        <p:txBody>
          <a:bodyPr/>
          <a:lstStyle>
            <a:lvl1pPr algn="r" rtl="0" eaLnBrk="0" fontAlgn="base" hangingPunct="0">
              <a:spcBef>
                <a:spcPct val="0"/>
              </a:spcBef>
              <a:spcAft>
                <a:spcPct val="0"/>
              </a:spcAft>
              <a:defRPr sz="2500">
                <a:solidFill>
                  <a:srgbClr val="990000"/>
                </a:solidFill>
                <a:latin typeface="+mj-lt"/>
                <a:ea typeface="+mj-ea"/>
                <a:cs typeface="+mj-cs"/>
              </a:defRPr>
            </a:lvl1pPr>
            <a:lvl2pPr algn="r" rtl="0" eaLnBrk="0" fontAlgn="base" hangingPunct="0">
              <a:spcBef>
                <a:spcPct val="0"/>
              </a:spcBef>
              <a:spcAft>
                <a:spcPct val="0"/>
              </a:spcAft>
              <a:defRPr sz="2500">
                <a:solidFill>
                  <a:srgbClr val="990000"/>
                </a:solidFill>
                <a:latin typeface="Arial Black" pitchFamily="34" charset="0"/>
              </a:defRPr>
            </a:lvl2pPr>
            <a:lvl3pPr algn="r" rtl="0" eaLnBrk="0" fontAlgn="base" hangingPunct="0">
              <a:spcBef>
                <a:spcPct val="0"/>
              </a:spcBef>
              <a:spcAft>
                <a:spcPct val="0"/>
              </a:spcAft>
              <a:defRPr sz="2500">
                <a:solidFill>
                  <a:srgbClr val="990000"/>
                </a:solidFill>
                <a:latin typeface="Arial Black" pitchFamily="34" charset="0"/>
              </a:defRPr>
            </a:lvl3pPr>
            <a:lvl4pPr algn="r" rtl="0" eaLnBrk="0" fontAlgn="base" hangingPunct="0">
              <a:spcBef>
                <a:spcPct val="0"/>
              </a:spcBef>
              <a:spcAft>
                <a:spcPct val="0"/>
              </a:spcAft>
              <a:defRPr sz="2500">
                <a:solidFill>
                  <a:srgbClr val="990000"/>
                </a:solidFill>
                <a:latin typeface="Arial Black" pitchFamily="34" charset="0"/>
              </a:defRPr>
            </a:lvl4pPr>
            <a:lvl5pPr algn="r" rtl="0" eaLnBrk="0" fontAlgn="base" hangingPunct="0">
              <a:spcBef>
                <a:spcPct val="0"/>
              </a:spcBef>
              <a:spcAft>
                <a:spcPct val="0"/>
              </a:spcAft>
              <a:defRPr sz="2500">
                <a:solidFill>
                  <a:srgbClr val="990000"/>
                </a:solidFill>
                <a:latin typeface="Arial Black" pitchFamily="34" charset="0"/>
              </a:defRPr>
            </a:lvl5pPr>
            <a:lvl6pPr marL="457200" algn="r" rtl="0" eaLnBrk="0" fontAlgn="base" hangingPunct="0">
              <a:spcBef>
                <a:spcPct val="0"/>
              </a:spcBef>
              <a:spcAft>
                <a:spcPct val="0"/>
              </a:spcAft>
              <a:defRPr sz="2500">
                <a:solidFill>
                  <a:srgbClr val="990000"/>
                </a:solidFill>
                <a:latin typeface="Arial Black" pitchFamily="34" charset="0"/>
              </a:defRPr>
            </a:lvl6pPr>
            <a:lvl7pPr marL="914400" algn="r" rtl="0" eaLnBrk="0" fontAlgn="base" hangingPunct="0">
              <a:spcBef>
                <a:spcPct val="0"/>
              </a:spcBef>
              <a:spcAft>
                <a:spcPct val="0"/>
              </a:spcAft>
              <a:defRPr sz="2500">
                <a:solidFill>
                  <a:srgbClr val="990000"/>
                </a:solidFill>
                <a:latin typeface="Arial Black" pitchFamily="34" charset="0"/>
              </a:defRPr>
            </a:lvl7pPr>
            <a:lvl8pPr marL="1371600" algn="r" rtl="0" eaLnBrk="0" fontAlgn="base" hangingPunct="0">
              <a:spcBef>
                <a:spcPct val="0"/>
              </a:spcBef>
              <a:spcAft>
                <a:spcPct val="0"/>
              </a:spcAft>
              <a:defRPr sz="2500">
                <a:solidFill>
                  <a:srgbClr val="990000"/>
                </a:solidFill>
                <a:latin typeface="Arial Black" pitchFamily="34" charset="0"/>
              </a:defRPr>
            </a:lvl8pPr>
            <a:lvl9pPr marL="1828800" algn="r" rtl="0" eaLnBrk="0" fontAlgn="base" hangingPunct="0">
              <a:spcBef>
                <a:spcPct val="0"/>
              </a:spcBef>
              <a:spcAft>
                <a:spcPct val="0"/>
              </a:spcAft>
              <a:defRPr sz="2500">
                <a:solidFill>
                  <a:srgbClr val="990000"/>
                </a:solidFill>
                <a:latin typeface="Arial Black" pitchFamily="34" charset="0"/>
              </a:defRPr>
            </a:lvl9pPr>
          </a:lstStyle>
          <a:p>
            <a:pPr algn="ctr"/>
            <a:r>
              <a:rPr lang="en-US" sz="2000" kern="0" dirty="0" smtClean="0"/>
              <a:t>The 88-Inch Cyclotron </a:t>
            </a:r>
            <a:br>
              <a:rPr lang="en-US" sz="2000" kern="0" dirty="0" smtClean="0"/>
            </a:br>
            <a:r>
              <a:rPr lang="en-US" sz="2000" kern="0" dirty="0" smtClean="0"/>
              <a:t>Triennial Report</a:t>
            </a:r>
            <a:endParaRPr lang="en-US" sz="2000" kern="0" dirty="0"/>
          </a:p>
        </p:txBody>
      </p:sp>
      <p:sp>
        <p:nvSpPr>
          <p:cNvPr id="25" name="Subtitle 2"/>
          <p:cNvSpPr txBox="1">
            <a:spLocks/>
          </p:cNvSpPr>
          <p:nvPr/>
        </p:nvSpPr>
        <p:spPr bwMode="auto">
          <a:xfrm>
            <a:off x="685800" y="4114800"/>
            <a:ext cx="8001000" cy="457200"/>
          </a:xfrm>
          <a:prstGeom prst="rect">
            <a:avLst/>
          </a:prstGeom>
          <a:noFill/>
          <a:ln w="9525">
            <a:noFill/>
            <a:miter lim="800000"/>
            <a:headEnd/>
            <a:tailEnd/>
          </a:ln>
        </p:spPr>
        <p:txBody>
          <a:bodyPr vert="horz" wrap="square" lIns="91354" tIns="45678" rIns="91354" bIns="45678" numCol="1" anchor="t" anchorCtr="0" compatLnSpc="1">
            <a:prstTxWarp prst="textNoShape">
              <a:avLst/>
            </a:prstTxWarp>
          </a:bodyPr>
          <a:lstStyle>
            <a:lvl1pPr marL="0" indent="0" algn="ctr" rtl="0" eaLnBrk="0" fontAlgn="base" hangingPunct="0">
              <a:spcBef>
                <a:spcPct val="20000"/>
              </a:spcBef>
              <a:spcAft>
                <a:spcPct val="0"/>
              </a:spcAft>
              <a:buNone/>
              <a:defRPr sz="2500">
                <a:solidFill>
                  <a:srgbClr val="333399"/>
                </a:solidFill>
                <a:latin typeface="+mn-lt"/>
                <a:ea typeface="+mn-ea"/>
                <a:cs typeface="+mn-cs"/>
              </a:defRPr>
            </a:lvl1pPr>
            <a:lvl2pPr marL="457200" indent="0" algn="ctr" rtl="0" eaLnBrk="0" fontAlgn="base" hangingPunct="0">
              <a:spcBef>
                <a:spcPct val="20000"/>
              </a:spcBef>
              <a:spcAft>
                <a:spcPct val="0"/>
              </a:spcAft>
              <a:buNone/>
              <a:defRPr sz="2100">
                <a:solidFill>
                  <a:srgbClr val="333399"/>
                </a:solidFill>
                <a:latin typeface="+mn-lt"/>
              </a:defRPr>
            </a:lvl2pPr>
            <a:lvl3pPr marL="914400" indent="0" algn="ctr" rtl="0" eaLnBrk="0" fontAlgn="base" hangingPunct="0">
              <a:spcBef>
                <a:spcPct val="20000"/>
              </a:spcBef>
              <a:spcAft>
                <a:spcPct val="0"/>
              </a:spcAft>
              <a:buNone/>
              <a:defRPr sz="1900">
                <a:solidFill>
                  <a:srgbClr val="333399"/>
                </a:solidFill>
                <a:latin typeface="+mn-lt"/>
              </a:defRPr>
            </a:lvl3pPr>
            <a:lvl4pPr marL="1371600" indent="0" algn="ctr" rtl="0" eaLnBrk="0" fontAlgn="base" hangingPunct="0">
              <a:spcBef>
                <a:spcPct val="20000"/>
              </a:spcBef>
              <a:spcAft>
                <a:spcPct val="0"/>
              </a:spcAft>
              <a:buNone/>
              <a:defRPr sz="1600">
                <a:solidFill>
                  <a:srgbClr val="333399"/>
                </a:solidFill>
                <a:latin typeface="+mn-lt"/>
              </a:defRPr>
            </a:lvl4pPr>
            <a:lvl5pPr marL="1828800" indent="0" algn="ctr" rtl="0" eaLnBrk="0" fontAlgn="base" hangingPunct="0">
              <a:spcBef>
                <a:spcPct val="20000"/>
              </a:spcBef>
              <a:spcAft>
                <a:spcPct val="0"/>
              </a:spcAft>
              <a:buNone/>
              <a:defRPr sz="1600">
                <a:solidFill>
                  <a:srgbClr val="333399"/>
                </a:solidFill>
                <a:latin typeface="+mn-lt"/>
              </a:defRPr>
            </a:lvl5pPr>
            <a:lvl6pPr marL="2286000" indent="0" algn="ctr" rtl="0" eaLnBrk="0" fontAlgn="base" hangingPunct="0">
              <a:spcBef>
                <a:spcPct val="20000"/>
              </a:spcBef>
              <a:spcAft>
                <a:spcPct val="0"/>
              </a:spcAft>
              <a:buNone/>
              <a:defRPr sz="1600">
                <a:solidFill>
                  <a:srgbClr val="333399"/>
                </a:solidFill>
                <a:latin typeface="+mn-lt"/>
              </a:defRPr>
            </a:lvl6pPr>
            <a:lvl7pPr marL="2743200" indent="0" algn="ctr" rtl="0" eaLnBrk="0" fontAlgn="base" hangingPunct="0">
              <a:spcBef>
                <a:spcPct val="20000"/>
              </a:spcBef>
              <a:spcAft>
                <a:spcPct val="0"/>
              </a:spcAft>
              <a:buNone/>
              <a:defRPr sz="1600">
                <a:solidFill>
                  <a:srgbClr val="333399"/>
                </a:solidFill>
                <a:latin typeface="+mn-lt"/>
              </a:defRPr>
            </a:lvl7pPr>
            <a:lvl8pPr marL="3200400" indent="0" algn="ctr" rtl="0" eaLnBrk="0" fontAlgn="base" hangingPunct="0">
              <a:spcBef>
                <a:spcPct val="20000"/>
              </a:spcBef>
              <a:spcAft>
                <a:spcPct val="0"/>
              </a:spcAft>
              <a:buNone/>
              <a:defRPr sz="1600">
                <a:solidFill>
                  <a:srgbClr val="333399"/>
                </a:solidFill>
                <a:latin typeface="+mn-lt"/>
              </a:defRPr>
            </a:lvl8pPr>
            <a:lvl9pPr marL="3657600" indent="0" algn="ctr" rtl="0" eaLnBrk="0" fontAlgn="base" hangingPunct="0">
              <a:spcBef>
                <a:spcPct val="20000"/>
              </a:spcBef>
              <a:spcAft>
                <a:spcPct val="0"/>
              </a:spcAft>
              <a:buNone/>
              <a:defRPr sz="1600">
                <a:solidFill>
                  <a:srgbClr val="333399"/>
                </a:solidFill>
                <a:latin typeface="+mn-lt"/>
              </a:defRPr>
            </a:lvl9pPr>
          </a:lstStyle>
          <a:p>
            <a:r>
              <a:rPr lang="en-US" sz="1200" i="1" dirty="0" smtClean="0"/>
              <a:t>Research Coordinator</a:t>
            </a:r>
            <a:endParaRPr lang="en-US" sz="1200" i="1" dirty="0"/>
          </a:p>
        </p:txBody>
      </p:sp>
      <p:sp>
        <p:nvSpPr>
          <p:cNvPr id="26" name="Subtitle 2"/>
          <p:cNvSpPr txBox="1">
            <a:spLocks/>
          </p:cNvSpPr>
          <p:nvPr/>
        </p:nvSpPr>
        <p:spPr>
          <a:xfrm>
            <a:off x="685800" y="3810000"/>
            <a:ext cx="8001000" cy="457200"/>
          </a:xfrm>
          <a:prstGeom prst="rect">
            <a:avLst/>
          </a:prstGeom>
        </p:spPr>
        <p:txBody>
          <a:bodyPr/>
          <a:lstStyle>
            <a:lvl1pPr marL="342900" indent="-342900" algn="l" rtl="0" eaLnBrk="0" fontAlgn="base" hangingPunct="0">
              <a:spcBef>
                <a:spcPct val="20000"/>
              </a:spcBef>
              <a:spcAft>
                <a:spcPct val="0"/>
              </a:spcAft>
              <a:buChar char="•"/>
              <a:defRPr sz="2500">
                <a:solidFill>
                  <a:srgbClr val="333399"/>
                </a:solidFill>
                <a:latin typeface="+mn-lt"/>
                <a:ea typeface="+mn-ea"/>
                <a:cs typeface="+mn-cs"/>
              </a:defRPr>
            </a:lvl1pPr>
            <a:lvl2pPr marL="742950" indent="-285750" algn="l" rtl="0" eaLnBrk="0" fontAlgn="base" hangingPunct="0">
              <a:spcBef>
                <a:spcPct val="20000"/>
              </a:spcBef>
              <a:spcAft>
                <a:spcPct val="0"/>
              </a:spcAft>
              <a:buChar char="–"/>
              <a:defRPr sz="2100">
                <a:solidFill>
                  <a:srgbClr val="333399"/>
                </a:solidFill>
                <a:latin typeface="+mn-lt"/>
              </a:defRPr>
            </a:lvl2pPr>
            <a:lvl3pPr marL="1143000" indent="-228600" algn="l" rtl="0" eaLnBrk="0" fontAlgn="base" hangingPunct="0">
              <a:spcBef>
                <a:spcPct val="20000"/>
              </a:spcBef>
              <a:spcAft>
                <a:spcPct val="0"/>
              </a:spcAft>
              <a:buChar char="•"/>
              <a:defRPr sz="1900">
                <a:solidFill>
                  <a:srgbClr val="333399"/>
                </a:solidFill>
                <a:latin typeface="+mn-lt"/>
              </a:defRPr>
            </a:lvl3pPr>
            <a:lvl4pPr marL="1600200" indent="-228600" algn="l" rtl="0" eaLnBrk="0" fontAlgn="base" hangingPunct="0">
              <a:spcBef>
                <a:spcPct val="20000"/>
              </a:spcBef>
              <a:spcAft>
                <a:spcPct val="0"/>
              </a:spcAft>
              <a:buChar char="–"/>
              <a:defRPr sz="1600">
                <a:solidFill>
                  <a:srgbClr val="333399"/>
                </a:solidFill>
                <a:latin typeface="+mn-lt"/>
              </a:defRPr>
            </a:lvl4pPr>
            <a:lvl5pPr marL="2057400" indent="-228600" algn="l" rtl="0" eaLnBrk="0" fontAlgn="base" hangingPunct="0">
              <a:spcBef>
                <a:spcPct val="20000"/>
              </a:spcBef>
              <a:spcAft>
                <a:spcPct val="0"/>
              </a:spcAft>
              <a:buChar char="»"/>
              <a:defRPr sz="1600">
                <a:solidFill>
                  <a:srgbClr val="333399"/>
                </a:solidFill>
                <a:latin typeface="+mn-lt"/>
              </a:defRPr>
            </a:lvl5pPr>
            <a:lvl6pPr marL="2514600" indent="-228600" algn="l" rtl="0" eaLnBrk="0" fontAlgn="base" hangingPunct="0">
              <a:spcBef>
                <a:spcPct val="20000"/>
              </a:spcBef>
              <a:spcAft>
                <a:spcPct val="0"/>
              </a:spcAft>
              <a:buChar char="»"/>
              <a:defRPr sz="1600">
                <a:solidFill>
                  <a:srgbClr val="333399"/>
                </a:solidFill>
                <a:latin typeface="+mn-lt"/>
              </a:defRPr>
            </a:lvl6pPr>
            <a:lvl7pPr marL="2971800" indent="-228600" algn="l" rtl="0" eaLnBrk="0" fontAlgn="base" hangingPunct="0">
              <a:spcBef>
                <a:spcPct val="20000"/>
              </a:spcBef>
              <a:spcAft>
                <a:spcPct val="0"/>
              </a:spcAft>
              <a:buChar char="»"/>
              <a:defRPr sz="1600">
                <a:solidFill>
                  <a:srgbClr val="333399"/>
                </a:solidFill>
                <a:latin typeface="+mn-lt"/>
              </a:defRPr>
            </a:lvl7pPr>
            <a:lvl8pPr marL="3429000" indent="-228600" algn="l" rtl="0" eaLnBrk="0" fontAlgn="base" hangingPunct="0">
              <a:spcBef>
                <a:spcPct val="20000"/>
              </a:spcBef>
              <a:spcAft>
                <a:spcPct val="0"/>
              </a:spcAft>
              <a:buChar char="»"/>
              <a:defRPr sz="1600">
                <a:solidFill>
                  <a:srgbClr val="333399"/>
                </a:solidFill>
                <a:latin typeface="+mn-lt"/>
              </a:defRPr>
            </a:lvl8pPr>
            <a:lvl9pPr marL="3886200" indent="-228600" algn="l" rtl="0" eaLnBrk="0" fontAlgn="base" hangingPunct="0">
              <a:spcBef>
                <a:spcPct val="20000"/>
              </a:spcBef>
              <a:spcAft>
                <a:spcPct val="0"/>
              </a:spcAft>
              <a:buChar char="»"/>
              <a:defRPr sz="1600">
                <a:solidFill>
                  <a:srgbClr val="333399"/>
                </a:solidFill>
                <a:latin typeface="+mn-lt"/>
              </a:defRPr>
            </a:lvl9pPr>
          </a:lstStyle>
          <a:p>
            <a:pPr marL="0" indent="0" algn="ctr">
              <a:buNone/>
            </a:pPr>
            <a:r>
              <a:rPr lang="en-US" sz="1600" kern="0" dirty="0" smtClean="0"/>
              <a:t>Mike Johnson</a:t>
            </a:r>
            <a:endParaRPr lang="en-US" sz="1600" kern="0" dirty="0"/>
          </a:p>
        </p:txBody>
      </p:sp>
    </p:spTree>
    <p:extLst>
      <p:ext uri="{BB962C8B-B14F-4D97-AF65-F5344CB8AC3E}">
        <p14:creationId xmlns:p14="http://schemas.microsoft.com/office/powerpoint/2010/main" val="41240567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Placeholder 2"/>
          <p:cNvSpPr>
            <a:spLocks noGrp="1"/>
          </p:cNvSpPr>
          <p:nvPr>
            <p:ph type="subTitle" idx="4294967295"/>
          </p:nvPr>
        </p:nvSpPr>
        <p:spPr>
          <a:xfrm>
            <a:off x="5751369" y="3429000"/>
            <a:ext cx="3430587" cy="2362200"/>
          </a:xfrm>
          <a:prstGeom prst="rect">
            <a:avLst/>
          </a:prstGeom>
          <a:noFill/>
        </p:spPr>
        <p:txBody>
          <a:bodyPr anchor="ctr"/>
          <a:lstStyle/>
          <a:p>
            <a:pPr marL="0" indent="0" eaLnBrk="1" hangingPunct="1">
              <a:spcBef>
                <a:spcPct val="10000"/>
              </a:spcBef>
              <a:buFontTx/>
              <a:buNone/>
            </a:pPr>
            <a:r>
              <a:rPr lang="en-US" dirty="0" smtClean="0"/>
              <a:t>Csaba Tóth</a:t>
            </a:r>
          </a:p>
          <a:p>
            <a:pPr marL="0" indent="0" eaLnBrk="1" hangingPunct="1">
              <a:spcBef>
                <a:spcPct val="10000"/>
              </a:spcBef>
              <a:buNone/>
            </a:pPr>
            <a:r>
              <a:rPr lang="en-US" sz="1800" dirty="0" smtClean="0"/>
              <a:t>LOASIS/BELLA </a:t>
            </a:r>
            <a:r>
              <a:rPr lang="en-US" sz="1800" dirty="0"/>
              <a:t>Program Deputy Head </a:t>
            </a:r>
            <a:r>
              <a:rPr lang="en-US" sz="1800" dirty="0" smtClean="0"/>
              <a:t>for Operations</a:t>
            </a:r>
            <a:endParaRPr lang="en-US" sz="1800" dirty="0"/>
          </a:p>
          <a:p>
            <a:pPr marL="0" indent="0" eaLnBrk="1" hangingPunct="1">
              <a:spcBef>
                <a:spcPct val="10000"/>
              </a:spcBef>
              <a:buNone/>
            </a:pPr>
            <a:r>
              <a:rPr lang="en-US" sz="1800" dirty="0"/>
              <a:t> </a:t>
            </a:r>
            <a:r>
              <a:rPr lang="en-US" sz="1800" dirty="0" smtClean="0"/>
              <a:t>&amp; </a:t>
            </a:r>
          </a:p>
          <a:p>
            <a:pPr marL="0" indent="0" eaLnBrk="1" hangingPunct="1">
              <a:spcBef>
                <a:spcPct val="10000"/>
              </a:spcBef>
              <a:buNone/>
            </a:pPr>
            <a:r>
              <a:rPr lang="en-US" sz="1800" dirty="0" smtClean="0"/>
              <a:t>Program Safety Coordinator </a:t>
            </a:r>
            <a:endParaRPr lang="en-US" sz="1800" dirty="0">
              <a:cs typeface="ＭＳ Ｐゴシック" pitchFamily="-65" charset="-128"/>
            </a:endParaRPr>
          </a:p>
        </p:txBody>
      </p:sp>
      <p:sp>
        <p:nvSpPr>
          <p:cNvPr id="5124" name="Text Placeholder 2"/>
          <p:cNvSpPr>
            <a:spLocks/>
          </p:cNvSpPr>
          <p:nvPr/>
        </p:nvSpPr>
        <p:spPr bwMode="auto">
          <a:xfrm>
            <a:off x="5713412" y="5857875"/>
            <a:ext cx="3278187" cy="620713"/>
          </a:xfrm>
          <a:prstGeom prst="rect">
            <a:avLst/>
          </a:prstGeom>
          <a:noFill/>
          <a:ln w="9525">
            <a:noFill/>
            <a:miter lim="800000"/>
            <a:headEnd/>
            <a:tailEnd/>
          </a:ln>
        </p:spPr>
        <p:txBody>
          <a:bodyPr anchor="ctr">
            <a:prstTxWarp prst="textNoShape">
              <a:avLst/>
            </a:prstTxWarp>
          </a:bodyPr>
          <a:lstStyle/>
          <a:p>
            <a:pPr algn="l" defTabSz="457200">
              <a:spcBef>
                <a:spcPct val="10000"/>
              </a:spcBef>
            </a:pPr>
            <a:r>
              <a:rPr lang="en-US" sz="2400" b="1" dirty="0" smtClean="0">
                <a:solidFill>
                  <a:srgbClr val="000000"/>
                </a:solidFill>
                <a:latin typeface="Arial" pitchFamily="-65" charset="0"/>
                <a:ea typeface="ＭＳ Ｐゴシック" pitchFamily="-65" charset="-128"/>
                <a:cs typeface="ＭＳ Ｐゴシック" pitchFamily="-65" charset="-128"/>
              </a:rPr>
              <a:t> November 6, 2013</a:t>
            </a:r>
            <a:endParaRPr lang="en-US" sz="2400" b="1" dirty="0">
              <a:solidFill>
                <a:srgbClr val="000000"/>
              </a:solidFill>
              <a:latin typeface="Arial" pitchFamily="-65" charset="0"/>
              <a:ea typeface="ＭＳ Ｐゴシック" pitchFamily="-65" charset="-128"/>
              <a:cs typeface="ＭＳ Ｐゴシック" pitchFamily="-65" charset="-128"/>
            </a:endParaRPr>
          </a:p>
        </p:txBody>
      </p:sp>
      <p:sp>
        <p:nvSpPr>
          <p:cNvPr id="5" name="Oval 5"/>
          <p:cNvSpPr>
            <a:spLocks noChangeArrowheads="1"/>
          </p:cNvSpPr>
          <p:nvPr/>
        </p:nvSpPr>
        <p:spPr bwMode="auto">
          <a:xfrm rot="1327918">
            <a:off x="815975" y="4233863"/>
            <a:ext cx="784225" cy="914400"/>
          </a:xfrm>
          <a:prstGeom prst="ellipse">
            <a:avLst/>
          </a:prstGeom>
          <a:noFill/>
          <a:ln w="57150">
            <a:solidFill>
              <a:schemeClr val="bg1"/>
            </a:solidFill>
            <a:round/>
            <a:headEnd/>
            <a:tailEnd/>
          </a:ln>
          <a:effectLst/>
        </p:spPr>
        <p:txBody>
          <a:bodyPr wrap="none" anchor="ctr">
            <a:prstTxWarp prst="textNoShape">
              <a:avLst/>
            </a:prstTxWarp>
          </a:bodyPr>
          <a:lstStyle/>
          <a:p>
            <a:pPr algn="l"/>
            <a:endParaRPr lang="en-US" sz="1800">
              <a:solidFill>
                <a:srgbClr val="000000"/>
              </a:solidFill>
              <a:latin typeface="Arial" pitchFamily="-65" charset="0"/>
              <a:ea typeface="ＭＳ Ｐゴシック" pitchFamily="-65" charset="-128"/>
              <a:cs typeface="ＭＳ Ｐゴシック" pitchFamily="-65" charset="-128"/>
            </a:endParaRPr>
          </a:p>
        </p:txBody>
      </p:sp>
      <p:sp>
        <p:nvSpPr>
          <p:cNvPr id="6" name="Text Box 6"/>
          <p:cNvSpPr txBox="1">
            <a:spLocks noChangeArrowheads="1"/>
          </p:cNvSpPr>
          <p:nvPr/>
        </p:nvSpPr>
        <p:spPr bwMode="auto">
          <a:xfrm>
            <a:off x="1560513" y="3614738"/>
            <a:ext cx="1552575" cy="396875"/>
          </a:xfrm>
          <a:prstGeom prst="rect">
            <a:avLst/>
          </a:prstGeom>
          <a:noFill/>
          <a:ln w="9525">
            <a:noFill/>
            <a:miter lim="800000"/>
            <a:headEnd/>
            <a:tailEnd/>
          </a:ln>
          <a:effectLst/>
        </p:spPr>
        <p:txBody>
          <a:bodyPr wrap="none">
            <a:prstTxWarp prst="textNoShape">
              <a:avLst/>
            </a:prstTxWarp>
            <a:spAutoFit/>
          </a:bodyPr>
          <a:lstStyle/>
          <a:p>
            <a:pPr algn="l"/>
            <a:r>
              <a:rPr lang="en-US" sz="2000" b="1" dirty="0">
                <a:solidFill>
                  <a:srgbClr val="FFFFFF"/>
                </a:solidFill>
                <a:latin typeface="Arial" pitchFamily="-65" charset="0"/>
                <a:ea typeface="ＭＳ Ｐゴシック" pitchFamily="-65" charset="-128"/>
                <a:cs typeface="ＭＳ Ｐゴシック" pitchFamily="-65" charset="-128"/>
              </a:rPr>
              <a:t>Building 71</a:t>
            </a:r>
          </a:p>
        </p:txBody>
      </p:sp>
      <p:sp>
        <p:nvSpPr>
          <p:cNvPr id="7" name="Line 7"/>
          <p:cNvSpPr>
            <a:spLocks noChangeShapeType="1"/>
          </p:cNvSpPr>
          <p:nvPr/>
        </p:nvSpPr>
        <p:spPr bwMode="auto">
          <a:xfrm flipH="1">
            <a:off x="1382713" y="3908425"/>
            <a:ext cx="207962" cy="369888"/>
          </a:xfrm>
          <a:prstGeom prst="line">
            <a:avLst/>
          </a:prstGeom>
          <a:noFill/>
          <a:ln w="57150">
            <a:solidFill>
              <a:schemeClr val="bg1"/>
            </a:solidFill>
            <a:round/>
            <a:headEnd/>
            <a:tailEnd/>
          </a:ln>
          <a:effectLst/>
        </p:spPr>
        <p:txBody>
          <a:bodyPr>
            <a:prstTxWarp prst="textNoShape">
              <a:avLst/>
            </a:prstTxWarp>
          </a:bodyPr>
          <a:lstStyle/>
          <a:p>
            <a:pPr algn="l"/>
            <a:endParaRPr lang="en-US" sz="1800">
              <a:solidFill>
                <a:srgbClr val="000000"/>
              </a:solidFill>
              <a:latin typeface="Arial" pitchFamily="-65" charset="0"/>
              <a:ea typeface="ＭＳ Ｐゴシック" pitchFamily="-65" charset="-128"/>
              <a:cs typeface="ＭＳ Ｐゴシック" pitchFamily="-65" charset="-128"/>
            </a:endParaRPr>
          </a:p>
        </p:txBody>
      </p:sp>
      <p:sp>
        <p:nvSpPr>
          <p:cNvPr id="4" name="TextBox 3"/>
          <p:cNvSpPr txBox="1"/>
          <p:nvPr/>
        </p:nvSpPr>
        <p:spPr>
          <a:xfrm>
            <a:off x="6070600" y="1943100"/>
            <a:ext cx="184666" cy="338554"/>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6191322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8"/>
          <p:cNvSpPr>
            <a:spLocks noGrp="1"/>
          </p:cNvSpPr>
          <p:nvPr>
            <p:ph type="title"/>
          </p:nvPr>
        </p:nvSpPr>
        <p:spPr/>
        <p:txBody>
          <a:bodyPr/>
          <a:lstStyle/>
          <a:p>
            <a:r>
              <a:rPr lang="en-US" dirty="0"/>
              <a:t>Overview of Contractor Assurance for Accelerator Safety</a:t>
            </a:r>
            <a:endParaRPr lang="en-US" altLang="en-US" dirty="0" smtClean="0"/>
          </a:p>
        </p:txBody>
      </p:sp>
      <p:sp>
        <p:nvSpPr>
          <p:cNvPr id="16387" name="Content Placeholder 9"/>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t>The DOE Accelerator Safety Order (ASO) 420.2C establishes requirements for the safe operations of accelerators at LBNL. </a:t>
            </a:r>
            <a:endParaRPr lang="en-US" dirty="0" smtClean="0"/>
          </a:p>
          <a:p>
            <a:pPr>
              <a:buFont typeface="Arial" panose="020B0604020202020204" pitchFamily="34" charset="0"/>
              <a:buChar char="•"/>
            </a:pPr>
            <a:r>
              <a:rPr lang="en-US" dirty="0" smtClean="0"/>
              <a:t>Section 2.9 of the Implementation Guide for DOE Order 420.2C  suggests a systematic approach to a Contractor Assurance System (CAS) and safety Review</a:t>
            </a:r>
          </a:p>
          <a:p>
            <a:pPr>
              <a:buFont typeface="Arial" panose="020B0604020202020204" pitchFamily="34" charset="0"/>
              <a:buChar char="•"/>
            </a:pPr>
            <a:r>
              <a:rPr lang="en-US" kern="1200" dirty="0" smtClean="0">
                <a:solidFill>
                  <a:schemeClr val="tx1"/>
                </a:solidFill>
                <a:latin typeface="Arial" charset="0"/>
                <a:ea typeface="ＭＳ Ｐゴシック" charset="-128"/>
                <a:cs typeface="ＭＳ Ｐゴシック" charset="-128"/>
              </a:rPr>
              <a:t>“Accelerator </a:t>
            </a:r>
            <a:r>
              <a:rPr lang="en-US" kern="1200" dirty="0">
                <a:solidFill>
                  <a:schemeClr val="tx1"/>
                </a:solidFill>
                <a:latin typeface="Arial" charset="0"/>
                <a:ea typeface="ＭＳ Ｐゴシック" charset="-128"/>
                <a:cs typeface="ＭＳ Ｐゴシック" charset="-128"/>
              </a:rPr>
              <a:t>managers should assure the CAS is integrated with the requirements in the ASO and include a periodic assessment of DOE O 420.2C CRD requirements</a:t>
            </a:r>
            <a:r>
              <a:rPr lang="en-US" kern="1200" dirty="0" smtClean="0">
                <a:solidFill>
                  <a:schemeClr val="tx1"/>
                </a:solidFill>
                <a:latin typeface="Arial" charset="0"/>
                <a:ea typeface="ＭＳ Ｐゴシック" charset="-128"/>
                <a:cs typeface="ＭＳ Ｐゴシック" charset="-128"/>
              </a:rPr>
              <a:t>.” </a:t>
            </a:r>
            <a:endParaRPr lang="en-US" kern="1200" dirty="0">
              <a:solidFill>
                <a:schemeClr val="tx1"/>
              </a:solidFill>
              <a:latin typeface="Arial" charset="0"/>
              <a:ea typeface="ＭＳ Ｐゴシック" charset="-128"/>
              <a:cs typeface="ＭＳ Ｐゴシック" charset="-128"/>
            </a:endParaRPr>
          </a:p>
          <a:p>
            <a:pPr>
              <a:buFont typeface="Arial" panose="020B0604020202020204" pitchFamily="34" charset="0"/>
              <a:buChar char="•"/>
            </a:pPr>
            <a:endParaRPr lang="en-US" dirty="0"/>
          </a:p>
          <a:p>
            <a:pPr marL="0" indent="0"/>
            <a:endParaRPr lang="en-US" altLang="en-US" dirty="0" smtClean="0"/>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fld id="{7F886D40-D027-4516-BAC6-4F0CE41907D9}" type="slidenum">
              <a:rPr lang="en-US" altLang="en-US" sz="600">
                <a:solidFill>
                  <a:srgbClr val="898989"/>
                </a:solidFill>
              </a:rPr>
              <a:pPr/>
              <a:t>2</a:t>
            </a:fld>
            <a:endParaRPr lang="en-US" altLang="en-US" sz="600">
              <a:solidFill>
                <a:srgbClr val="898989"/>
              </a:solidFill>
            </a:endParaRPr>
          </a:p>
        </p:txBody>
      </p:sp>
      <p:sp>
        <p:nvSpPr>
          <p:cNvPr id="5" name="Footer Placeholder 4"/>
          <p:cNvSpPr>
            <a:spLocks noGrp="1"/>
          </p:cNvSpPr>
          <p:nvPr>
            <p:ph type="ftr" sz="quarter" idx="10"/>
          </p:nvPr>
        </p:nvSpPr>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r>
              <a:rPr lang="en-US" altLang="en-US" sz="600">
                <a:solidFill>
                  <a:srgbClr val="898989"/>
                </a:solidFill>
              </a:rPr>
              <a:t>Footer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smtClean="0"/>
              <a:t>Summary of accelerator assurance</a:t>
            </a:r>
          </a:p>
        </p:txBody>
      </p:sp>
      <p:sp>
        <p:nvSpPr>
          <p:cNvPr id="3" name="Slide Number Placeholder 2"/>
          <p:cNvSpPr>
            <a:spLocks noGrp="1"/>
          </p:cNvSpPr>
          <p:nvPr>
            <p:ph type="sldNum" sz="quarter" idx="11"/>
          </p:nvPr>
        </p:nvSpPr>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fld id="{B27B9592-4A48-44FC-AC49-BA11B72E9FB0}" type="slidenum">
              <a:rPr lang="en-US" altLang="en-US" sz="600">
                <a:solidFill>
                  <a:srgbClr val="898989"/>
                </a:solidFill>
              </a:rPr>
              <a:pPr/>
              <a:t>20</a:t>
            </a:fld>
            <a:endParaRPr lang="en-US" altLang="en-US" sz="600">
              <a:solidFill>
                <a:srgbClr val="898989"/>
              </a:solidFill>
            </a:endParaRPr>
          </a:p>
        </p:txBody>
      </p:sp>
      <p:sp>
        <p:nvSpPr>
          <p:cNvPr id="4" name="Footer Placeholder 3"/>
          <p:cNvSpPr>
            <a:spLocks noGrp="1"/>
          </p:cNvSpPr>
          <p:nvPr>
            <p:ph type="ftr" sz="quarter" idx="10"/>
          </p:nvPr>
        </p:nvSpPr>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r>
              <a:rPr lang="en-US" altLang="en-US" sz="600">
                <a:solidFill>
                  <a:srgbClr val="898989"/>
                </a:solidFill>
              </a:rPr>
              <a:t>Footer</a:t>
            </a:r>
          </a:p>
        </p:txBody>
      </p:sp>
      <p:sp>
        <p:nvSpPr>
          <p:cNvPr id="2" name="TextBox 1"/>
          <p:cNvSpPr txBox="1"/>
          <p:nvPr/>
        </p:nvSpPr>
        <p:spPr>
          <a:xfrm>
            <a:off x="518160" y="1239520"/>
            <a:ext cx="8351520" cy="4893647"/>
          </a:xfrm>
          <a:prstGeom prst="rect">
            <a:avLst/>
          </a:prstGeom>
          <a:noFill/>
        </p:spPr>
        <p:txBody>
          <a:bodyPr wrap="square" rtlCol="0">
            <a:spAutoFit/>
          </a:bodyPr>
          <a:lstStyle/>
          <a:p>
            <a:pPr marL="342900" indent="-342900">
              <a:buFont typeface="Arial" panose="020B0604020202020204" pitchFamily="34" charset="0"/>
              <a:buChar char="•"/>
            </a:pPr>
            <a:r>
              <a:rPr lang="en-US" dirty="0" smtClean="0"/>
              <a:t>Review all operation functions</a:t>
            </a:r>
          </a:p>
          <a:p>
            <a:pPr marL="342900" indent="-342900">
              <a:buFont typeface="Arial" panose="020B0604020202020204" pitchFamily="34" charset="0"/>
              <a:buChar char="•"/>
            </a:pPr>
            <a:r>
              <a:rPr lang="en-US" dirty="0" smtClean="0"/>
              <a:t>Re-look </a:t>
            </a:r>
            <a:r>
              <a:rPr lang="en-US" smtClean="0"/>
              <a:t>at  ASE and </a:t>
            </a:r>
            <a:r>
              <a:rPr lang="en-US" dirty="0" smtClean="0"/>
              <a:t>credited controls, check:</a:t>
            </a:r>
          </a:p>
          <a:p>
            <a:pPr marL="800100" lvl="1" indent="-342900">
              <a:buFont typeface="Arial" panose="020B0604020202020204" pitchFamily="34" charset="0"/>
              <a:buChar char="•"/>
            </a:pPr>
            <a:r>
              <a:rPr lang="en-US" dirty="0" smtClean="0">
                <a:solidFill>
                  <a:srgbClr val="00B050"/>
                </a:solidFill>
              </a:rPr>
              <a:t>E beam parameter limits</a:t>
            </a:r>
          </a:p>
          <a:p>
            <a:pPr marL="800100" lvl="1" indent="-342900">
              <a:buFont typeface="Arial" panose="020B0604020202020204" pitchFamily="34" charset="0"/>
              <a:buChar char="•"/>
            </a:pPr>
            <a:r>
              <a:rPr lang="en-US" dirty="0" smtClean="0">
                <a:solidFill>
                  <a:srgbClr val="00B050"/>
                </a:solidFill>
              </a:rPr>
              <a:t>Radiation Shielding</a:t>
            </a:r>
          </a:p>
          <a:p>
            <a:pPr marL="800100" lvl="1" indent="-342900">
              <a:buFont typeface="Arial" panose="020B0604020202020204" pitchFamily="34" charset="0"/>
              <a:buChar char="•"/>
            </a:pPr>
            <a:r>
              <a:rPr lang="en-US" dirty="0" smtClean="0">
                <a:solidFill>
                  <a:srgbClr val="00B050"/>
                </a:solidFill>
              </a:rPr>
              <a:t>Engineered safety systems including interlocks</a:t>
            </a:r>
          </a:p>
          <a:p>
            <a:pPr marL="800100" lvl="1" indent="-342900">
              <a:buFont typeface="Arial" panose="020B0604020202020204" pitchFamily="34" charset="0"/>
              <a:buChar char="•"/>
            </a:pPr>
            <a:r>
              <a:rPr lang="en-US" dirty="0" smtClean="0">
                <a:solidFill>
                  <a:srgbClr val="00B050"/>
                </a:solidFill>
              </a:rPr>
              <a:t>Access Control</a:t>
            </a:r>
          </a:p>
          <a:p>
            <a:pPr marL="800100" lvl="1" indent="-342900">
              <a:buFont typeface="Arial" panose="020B0604020202020204" pitchFamily="34" charset="0"/>
              <a:buChar char="•"/>
            </a:pPr>
            <a:r>
              <a:rPr lang="en-US" dirty="0" err="1" smtClean="0">
                <a:solidFill>
                  <a:srgbClr val="00B050"/>
                </a:solidFill>
              </a:rPr>
              <a:t>Beamline</a:t>
            </a:r>
            <a:r>
              <a:rPr lang="en-US" dirty="0" smtClean="0">
                <a:solidFill>
                  <a:srgbClr val="00B050"/>
                </a:solidFill>
              </a:rPr>
              <a:t> Review Process</a:t>
            </a:r>
          </a:p>
          <a:p>
            <a:pPr marL="342900" indent="-342900">
              <a:buFont typeface="Arial" panose="020B0604020202020204" pitchFamily="34" charset="0"/>
              <a:buChar char="•"/>
            </a:pPr>
            <a:r>
              <a:rPr lang="en-US" dirty="0" smtClean="0"/>
              <a:t>Integrate processes with clear roles and responsibilities</a:t>
            </a:r>
          </a:p>
          <a:p>
            <a:pPr marL="342900" indent="-342900">
              <a:buFont typeface="Arial" panose="020B0604020202020204" pitchFamily="34" charset="0"/>
              <a:buChar char="•"/>
            </a:pPr>
            <a:r>
              <a:rPr lang="en-US" dirty="0" smtClean="0"/>
              <a:t>Partner with the institution, facility and EHS/RPG functions</a:t>
            </a:r>
          </a:p>
          <a:p>
            <a:pPr marL="342900" indent="-342900">
              <a:buFont typeface="Arial" panose="020B0604020202020204" pitchFamily="34" charset="0"/>
              <a:buChar char="•"/>
            </a:pPr>
            <a:r>
              <a:rPr lang="en-US" dirty="0" smtClean="0"/>
              <a:t>Double check against compliance checklist to ensure facility is on the right track</a:t>
            </a:r>
          </a:p>
          <a:p>
            <a:pPr lvl="1"/>
            <a:endParaRPr 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ltLang="en-US" smtClean="0"/>
              <a:t>Footer</a:t>
            </a:r>
            <a:endParaRPr lang="en-US" altLang="en-US"/>
          </a:p>
        </p:txBody>
      </p:sp>
      <p:sp>
        <p:nvSpPr>
          <p:cNvPr id="4" name="Slide Number Placeholder 3"/>
          <p:cNvSpPr>
            <a:spLocks noGrp="1"/>
          </p:cNvSpPr>
          <p:nvPr>
            <p:ph type="sldNum" sz="quarter" idx="11"/>
          </p:nvPr>
        </p:nvSpPr>
        <p:spPr/>
        <p:txBody>
          <a:bodyPr/>
          <a:lstStyle/>
          <a:p>
            <a:fld id="{5EDB8A92-9FBF-4B56-AB8A-59601DB9E861}" type="slidenum">
              <a:rPr lang="en-US" altLang="en-US" smtClean="0"/>
              <a:pPr/>
              <a:t>21</a:t>
            </a:fld>
            <a:endParaRPr lang="en-US"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91440"/>
            <a:ext cx="8589963" cy="675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461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82625" y="260350"/>
            <a:ext cx="7781925" cy="521970"/>
          </a:xfrm>
        </p:spPr>
        <p:txBody>
          <a:bodyPr/>
          <a:lstStyle/>
          <a:p>
            <a:r>
              <a:rPr lang="en-US" altLang="en-US" dirty="0" smtClean="0"/>
              <a:t>CAS in perspective at LBNL</a:t>
            </a:r>
          </a:p>
        </p:txBody>
      </p:sp>
      <p:sp>
        <p:nvSpPr>
          <p:cNvPr id="3" name="Slide Number Placeholder 2"/>
          <p:cNvSpPr>
            <a:spLocks noGrp="1"/>
          </p:cNvSpPr>
          <p:nvPr>
            <p:ph type="sldNum" sz="quarter" idx="11"/>
          </p:nvPr>
        </p:nvSpPr>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fld id="{2C9B7BA0-31DE-40DB-928A-7C029E88EDB1}" type="slidenum">
              <a:rPr lang="en-US" altLang="en-US" sz="600">
                <a:solidFill>
                  <a:srgbClr val="898989"/>
                </a:solidFill>
              </a:rPr>
              <a:pPr/>
              <a:t>22</a:t>
            </a:fld>
            <a:endParaRPr lang="en-US" altLang="en-US" sz="600">
              <a:solidFill>
                <a:srgbClr val="898989"/>
              </a:solidFill>
            </a:endParaRPr>
          </a:p>
        </p:txBody>
      </p:sp>
      <p:sp>
        <p:nvSpPr>
          <p:cNvPr id="4" name="Footer Placeholder 3"/>
          <p:cNvSpPr>
            <a:spLocks noGrp="1"/>
          </p:cNvSpPr>
          <p:nvPr>
            <p:ph type="ftr" sz="quarter" idx="10"/>
          </p:nvPr>
        </p:nvSpPr>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r>
              <a:rPr lang="en-US" altLang="en-US" sz="600">
                <a:solidFill>
                  <a:srgbClr val="898989"/>
                </a:solidFill>
              </a:rPr>
              <a:t>Footer</a:t>
            </a:r>
          </a:p>
        </p:txBody>
      </p:sp>
      <p:graphicFrame>
        <p:nvGraphicFramePr>
          <p:cNvPr id="5" name="Chart 4"/>
          <p:cNvGraphicFramePr/>
          <p:nvPr>
            <p:extLst>
              <p:ext uri="{D42A27DB-BD31-4B8C-83A1-F6EECF244321}">
                <p14:modId xmlns:p14="http://schemas.microsoft.com/office/powerpoint/2010/main" val="343023673"/>
              </p:ext>
            </p:extLst>
          </p:nvPr>
        </p:nvGraphicFramePr>
        <p:xfrm>
          <a:off x="508000" y="802640"/>
          <a:ext cx="7569200" cy="44195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e 1"/>
          <p:cNvGraphicFramePr>
            <a:graphicFrameLocks noGrp="1"/>
          </p:cNvGraphicFramePr>
          <p:nvPr>
            <p:extLst>
              <p:ext uri="{D42A27DB-BD31-4B8C-83A1-F6EECF244321}">
                <p14:modId xmlns:p14="http://schemas.microsoft.com/office/powerpoint/2010/main" val="669408702"/>
              </p:ext>
            </p:extLst>
          </p:nvPr>
        </p:nvGraphicFramePr>
        <p:xfrm>
          <a:off x="1066800" y="5285581"/>
          <a:ext cx="7010399" cy="1097280"/>
        </p:xfrm>
        <a:graphic>
          <a:graphicData uri="http://schemas.openxmlformats.org/drawingml/2006/table">
            <a:tbl>
              <a:tblPr>
                <a:tableStyleId>{5C22544A-7EE6-4342-B048-85BDC9FD1C3A}</a:tableStyleId>
              </a:tblPr>
              <a:tblGrid>
                <a:gridCol w="1953999"/>
                <a:gridCol w="1011280"/>
                <a:gridCol w="1011280"/>
                <a:gridCol w="1011280"/>
                <a:gridCol w="1011280"/>
                <a:gridCol w="1011280"/>
              </a:tblGrid>
              <a:tr h="0">
                <a:tc>
                  <a:txBody>
                    <a:bodyPr/>
                    <a:lstStyle/>
                    <a:p>
                      <a:pPr marL="0" marR="0" algn="l">
                        <a:spcBef>
                          <a:spcPts val="0"/>
                        </a:spcBef>
                        <a:spcAft>
                          <a:spcPts val="0"/>
                        </a:spcAft>
                        <a:tabLst>
                          <a:tab pos="1371600" algn="l"/>
                          <a:tab pos="3086100" algn="l"/>
                          <a:tab pos="4114800" algn="l"/>
                          <a:tab pos="5029200" algn="l"/>
                        </a:tabLst>
                      </a:pPr>
                      <a:r>
                        <a:rPr lang="en-US" sz="1200">
                          <a:effectLst/>
                        </a:rPr>
                        <a:t> </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2014 (rem)</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2013 (rem)</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2012 (rem)</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2011 (rem)</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2010 (rem)</a:t>
                      </a:r>
                      <a:endParaRPr lang="en-US" sz="1000">
                        <a:effectLst/>
                        <a:latin typeface="Times New Roman"/>
                        <a:ea typeface="Times New Roman"/>
                      </a:endParaRPr>
                    </a:p>
                  </a:txBody>
                  <a:tcPr marL="68580" marR="68580" marT="0" marB="0"/>
                </a:tc>
              </a:tr>
              <a:tr h="0">
                <a:tc>
                  <a:txBody>
                    <a:bodyPr/>
                    <a:lstStyle/>
                    <a:p>
                      <a:pPr marL="0" marR="0" algn="l">
                        <a:spcBef>
                          <a:spcPts val="0"/>
                        </a:spcBef>
                        <a:spcAft>
                          <a:spcPts val="0"/>
                        </a:spcAft>
                        <a:tabLst>
                          <a:tab pos="1371600" algn="l"/>
                          <a:tab pos="3086100" algn="l"/>
                          <a:tab pos="4114800" algn="l"/>
                          <a:tab pos="5029200" algn="l"/>
                        </a:tabLst>
                      </a:pPr>
                      <a:r>
                        <a:rPr lang="en-US" sz="1200">
                          <a:effectLst/>
                        </a:rPr>
                        <a:t>Deep Dose (</a:t>
                      </a:r>
                      <a:r>
                        <a:rPr lang="en-US" sz="1200">
                          <a:effectLst/>
                          <a:sym typeface="Symbol"/>
                        </a:rPr>
                        <a:t></a:t>
                      </a:r>
                      <a:r>
                        <a:rPr lang="en-US" sz="1200">
                          <a:effectLst/>
                        </a:rPr>
                        <a:t>&amp;</a:t>
                      </a:r>
                      <a:r>
                        <a:rPr lang="en-US" sz="1200">
                          <a:effectLst/>
                          <a:sym typeface="Symbol"/>
                        </a:rPr>
                        <a:t></a:t>
                      </a:r>
                      <a:r>
                        <a:rPr lang="en-US" sz="1200">
                          <a:effectLst/>
                        </a:rPr>
                        <a:t>)</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0.039</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0.623</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0.497</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0.759</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1.075</a:t>
                      </a:r>
                      <a:endParaRPr lang="en-US" sz="1000">
                        <a:effectLst/>
                        <a:latin typeface="Times New Roman"/>
                        <a:ea typeface="Times New Roman"/>
                      </a:endParaRPr>
                    </a:p>
                  </a:txBody>
                  <a:tcPr marL="68580" marR="68580" marT="0" marB="0"/>
                </a:tc>
              </a:tr>
              <a:tr h="0">
                <a:tc>
                  <a:txBody>
                    <a:bodyPr/>
                    <a:lstStyle/>
                    <a:p>
                      <a:pPr marL="0" marR="0" algn="l">
                        <a:spcBef>
                          <a:spcPts val="0"/>
                        </a:spcBef>
                        <a:spcAft>
                          <a:spcPts val="0"/>
                        </a:spcAft>
                        <a:tabLst>
                          <a:tab pos="1371600" algn="l"/>
                          <a:tab pos="3086100" algn="l"/>
                          <a:tab pos="4114800" algn="l"/>
                          <a:tab pos="5029200" algn="l"/>
                        </a:tabLst>
                      </a:pPr>
                      <a:r>
                        <a:rPr lang="fr-FR" sz="1200">
                          <a:effectLst/>
                        </a:rPr>
                        <a:t>Internal Dose</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fr-FR" sz="1200">
                          <a:effectLst/>
                        </a:rPr>
                        <a:t>0.000</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fr-FR" sz="1200">
                          <a:effectLst/>
                        </a:rPr>
                        <a:t>0.000</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fr-FR" sz="1200">
                          <a:effectLst/>
                        </a:rPr>
                        <a:t>0.000</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fr-FR" sz="1200">
                          <a:effectLst/>
                        </a:rPr>
                        <a:t>0.000</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fr-FR" sz="1200">
                          <a:effectLst/>
                        </a:rPr>
                        <a:t>0.000</a:t>
                      </a:r>
                      <a:endParaRPr lang="en-US" sz="1000">
                        <a:effectLst/>
                        <a:latin typeface="Times New Roman"/>
                        <a:ea typeface="Times New Roman"/>
                      </a:endParaRPr>
                    </a:p>
                  </a:txBody>
                  <a:tcPr marL="68580" marR="68580" marT="0" marB="0"/>
                </a:tc>
              </a:tr>
              <a:tr h="0">
                <a:tc>
                  <a:txBody>
                    <a:bodyPr/>
                    <a:lstStyle/>
                    <a:p>
                      <a:pPr marL="0" marR="0" algn="l">
                        <a:spcBef>
                          <a:spcPts val="0"/>
                        </a:spcBef>
                        <a:spcAft>
                          <a:spcPts val="0"/>
                        </a:spcAft>
                        <a:tabLst>
                          <a:tab pos="1371600" algn="l"/>
                          <a:tab pos="3086100" algn="l"/>
                          <a:tab pos="4114800" algn="l"/>
                          <a:tab pos="5029200" algn="l"/>
                        </a:tabLst>
                      </a:pPr>
                      <a:r>
                        <a:rPr lang="en-US" sz="1200">
                          <a:effectLst/>
                        </a:rPr>
                        <a:t>TED (internal + external)</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0.039</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0.623</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0.497</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0.759</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1.075</a:t>
                      </a:r>
                      <a:endParaRPr lang="en-US" sz="1000">
                        <a:effectLst/>
                        <a:latin typeface="Times New Roman"/>
                        <a:ea typeface="Times New Roman"/>
                      </a:endParaRPr>
                    </a:p>
                  </a:txBody>
                  <a:tcPr marL="68580" marR="68580" marT="0" marB="0"/>
                </a:tc>
              </a:tr>
              <a:tr h="0">
                <a:tc>
                  <a:txBody>
                    <a:bodyPr/>
                    <a:lstStyle/>
                    <a:p>
                      <a:pPr marL="0" marR="0" algn="l">
                        <a:spcBef>
                          <a:spcPts val="0"/>
                        </a:spcBef>
                        <a:spcAft>
                          <a:spcPts val="0"/>
                        </a:spcAft>
                        <a:tabLst>
                          <a:tab pos="1371600" algn="l"/>
                          <a:tab pos="3086100" algn="l"/>
                          <a:tab pos="4114800" algn="l"/>
                          <a:tab pos="5029200" algn="l"/>
                        </a:tabLst>
                      </a:pPr>
                      <a:r>
                        <a:rPr lang="en-US" sz="1200">
                          <a:effectLst/>
                        </a:rPr>
                        <a:t> </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 </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 </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 </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 </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 </a:t>
                      </a:r>
                      <a:endParaRPr lang="en-US" sz="1000">
                        <a:effectLst/>
                        <a:latin typeface="Times New Roman"/>
                        <a:ea typeface="Times New Roman"/>
                      </a:endParaRPr>
                    </a:p>
                  </a:txBody>
                  <a:tcPr marL="68580" marR="68580" marT="0" marB="0"/>
                </a:tc>
              </a:tr>
              <a:tr h="155575">
                <a:tc>
                  <a:txBody>
                    <a:bodyPr/>
                    <a:lstStyle/>
                    <a:p>
                      <a:pPr marL="0" marR="0" algn="l">
                        <a:spcBef>
                          <a:spcPts val="0"/>
                        </a:spcBef>
                        <a:spcAft>
                          <a:spcPts val="0"/>
                        </a:spcAft>
                        <a:tabLst>
                          <a:tab pos="1371600" algn="l"/>
                          <a:tab pos="3086100" algn="l"/>
                          <a:tab pos="4114800" algn="l"/>
                          <a:tab pos="5029200" algn="l"/>
                        </a:tabLst>
                      </a:pPr>
                      <a:r>
                        <a:rPr lang="en-US" sz="1200">
                          <a:effectLst/>
                        </a:rPr>
                        <a:t>Extremity</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10.758</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27.97</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31.56</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a:effectLst/>
                        </a:rPr>
                        <a:t>21.67</a:t>
                      </a:r>
                      <a:endParaRPr lang="en-US" sz="1000">
                        <a:effectLst/>
                        <a:latin typeface="Times New Roman"/>
                        <a:ea typeface="Times New Roman"/>
                      </a:endParaRPr>
                    </a:p>
                  </a:txBody>
                  <a:tcPr marL="68580" marR="68580" marT="0" marB="0"/>
                </a:tc>
                <a:tc>
                  <a:txBody>
                    <a:bodyPr/>
                    <a:lstStyle/>
                    <a:p>
                      <a:pPr marL="0" marR="0" algn="l">
                        <a:spcBef>
                          <a:spcPts val="0"/>
                        </a:spcBef>
                        <a:spcAft>
                          <a:spcPts val="0"/>
                        </a:spcAft>
                        <a:tabLst>
                          <a:tab pos="1371600" algn="l"/>
                          <a:tab pos="3086100" algn="l"/>
                          <a:tab pos="4114800" algn="l"/>
                          <a:tab pos="5029200" algn="l"/>
                        </a:tabLst>
                      </a:pPr>
                      <a:r>
                        <a:rPr lang="en-US" sz="1200" dirty="0">
                          <a:effectLst/>
                        </a:rPr>
                        <a:t>30.44</a:t>
                      </a:r>
                      <a:endParaRPr lang="en-US" sz="1000" dirty="0">
                        <a:effectLst/>
                        <a:latin typeface="Times New Roman"/>
                        <a:ea typeface="Times New Roman"/>
                      </a:endParaRPr>
                    </a:p>
                  </a:txBody>
                  <a:tcPr marL="68580" marR="68580" marT="0" marB="0"/>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81"/>
          <p:cNvGraphicFramePr>
            <a:graphicFrameLocks noChangeAspect="1"/>
          </p:cNvGraphicFramePr>
          <p:nvPr>
            <p:extLst>
              <p:ext uri="{D42A27DB-BD31-4B8C-83A1-F6EECF244321}">
                <p14:modId xmlns:p14="http://schemas.microsoft.com/office/powerpoint/2010/main" val="2181045006"/>
              </p:ext>
            </p:extLst>
          </p:nvPr>
        </p:nvGraphicFramePr>
        <p:xfrm>
          <a:off x="1554480" y="0"/>
          <a:ext cx="6618922" cy="6515662"/>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224530" y="1165225"/>
            <a:ext cx="3182620" cy="235331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fld id="{337D5ADF-BA87-4731-B139-CF233416069A}" type="slidenum">
              <a:rPr lang="en-US" altLang="en-US" sz="600">
                <a:solidFill>
                  <a:srgbClr val="898989"/>
                </a:solidFill>
              </a:rPr>
              <a:pPr/>
              <a:t>24</a:t>
            </a:fld>
            <a:endParaRPr lang="en-US" altLang="en-US" sz="600">
              <a:solidFill>
                <a:srgbClr val="898989"/>
              </a:solidFill>
            </a:endParaRPr>
          </a:p>
        </p:txBody>
      </p:sp>
      <p:sp>
        <p:nvSpPr>
          <p:cNvPr id="6" name="Footer Placeholder 5"/>
          <p:cNvSpPr>
            <a:spLocks noGrp="1"/>
          </p:cNvSpPr>
          <p:nvPr>
            <p:ph type="ftr" sz="quarter" idx="10"/>
          </p:nvPr>
        </p:nvSpPr>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r>
              <a:rPr lang="en-US" altLang="en-US" sz="600">
                <a:solidFill>
                  <a:srgbClr val="898989"/>
                </a:solidFill>
              </a:rPr>
              <a:t>Footer</a:t>
            </a:r>
          </a:p>
        </p:txBody>
      </p:sp>
      <p:pic>
        <p:nvPicPr>
          <p:cNvPr id="8" name="Picture 2" descr="C:\Users\AEcclesine\Desktop\Camera Uploads\2010-05-14 14.20.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641" y="614065"/>
            <a:ext cx="5415597" cy="5664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4960" y="152400"/>
            <a:ext cx="8188960" cy="461665"/>
          </a:xfrm>
          <a:prstGeom prst="rect">
            <a:avLst/>
          </a:prstGeom>
          <a:noFill/>
        </p:spPr>
        <p:txBody>
          <a:bodyPr wrap="square" rtlCol="0">
            <a:spAutoFit/>
          </a:bodyPr>
          <a:lstStyle/>
          <a:p>
            <a:r>
              <a:rPr lang="en-US" dirty="0" smtClean="0"/>
              <a:t>ALS’s homegrown display of assurance components: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Content Placeholder 3"/>
          <p:cNvSpPr>
            <a:spLocks noGrp="1"/>
          </p:cNvSpPr>
          <p:nvPr>
            <p:ph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endParaRPr lang="en-US" altLang="en-US" smtClean="0"/>
          </a:p>
        </p:txBody>
      </p:sp>
      <p:sp>
        <p:nvSpPr>
          <p:cNvPr id="5" name="Slide Number Placeholder 4"/>
          <p:cNvSpPr>
            <a:spLocks noGrp="1"/>
          </p:cNvSpPr>
          <p:nvPr>
            <p:ph type="sldNum" sz="quarter" idx="11"/>
          </p:nvPr>
        </p:nvSpPr>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fld id="{60A5FD4D-68CB-4AD7-9300-CD75E70AD029}" type="slidenum">
              <a:rPr lang="en-US" altLang="en-US" sz="600">
                <a:solidFill>
                  <a:srgbClr val="898989"/>
                </a:solidFill>
              </a:rPr>
              <a:pPr/>
              <a:t>25</a:t>
            </a:fld>
            <a:endParaRPr lang="en-US" altLang="en-US" sz="600">
              <a:solidFill>
                <a:srgbClr val="898989"/>
              </a:solidFill>
            </a:endParaRPr>
          </a:p>
        </p:txBody>
      </p:sp>
      <p:sp>
        <p:nvSpPr>
          <p:cNvPr id="6" name="Footer Placeholder 5"/>
          <p:cNvSpPr>
            <a:spLocks noGrp="1"/>
          </p:cNvSpPr>
          <p:nvPr>
            <p:ph type="ftr" sz="quarter" idx="10"/>
          </p:nvPr>
        </p:nvSpPr>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r>
              <a:rPr lang="en-US" altLang="en-US" sz="600">
                <a:solidFill>
                  <a:srgbClr val="898989"/>
                </a:solidFill>
              </a:rPr>
              <a:t>Footer</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760" y="386080"/>
            <a:ext cx="7954501" cy="580987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1D4980"/>
        </a:solidFill>
        <a:effectLst/>
      </p:bgPr>
    </p:bg>
    <p:spTree>
      <p:nvGrpSpPr>
        <p:cNvPr id="1" name=""/>
        <p:cNvGrpSpPr/>
        <p:nvPr/>
      </p:nvGrpSpPr>
      <p:grpSpPr>
        <a:xfrm>
          <a:off x="0" y="0"/>
          <a:ext cx="0" cy="0"/>
          <a:chOff x="0" y="0"/>
          <a:chExt cx="0" cy="0"/>
        </a:xfrm>
      </p:grpSpPr>
      <p:sp>
        <p:nvSpPr>
          <p:cNvPr id="13314" name="Process 11"/>
          <p:cNvSpPr>
            <a:spLocks noChangeArrowheads="1"/>
          </p:cNvSpPr>
          <p:nvPr/>
        </p:nvSpPr>
        <p:spPr bwMode="auto">
          <a:xfrm>
            <a:off x="3513138" y="2024063"/>
            <a:ext cx="2219325" cy="1870075"/>
          </a:xfrm>
          <a:prstGeom prst="flowChartProcess">
            <a:avLst/>
          </a:pr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endParaRPr lang="en-US" altLang="en-US"/>
          </a:p>
        </p:txBody>
      </p:sp>
      <p:grpSp>
        <p:nvGrpSpPr>
          <p:cNvPr id="13315" name="Group 6"/>
          <p:cNvGrpSpPr>
            <a:grpSpLocks/>
          </p:cNvGrpSpPr>
          <p:nvPr/>
        </p:nvGrpSpPr>
        <p:grpSpPr bwMode="auto">
          <a:xfrm>
            <a:off x="1471613" y="4475163"/>
            <a:ext cx="6483350" cy="704850"/>
            <a:chOff x="1471421" y="4474633"/>
            <a:chExt cx="6483360" cy="703987"/>
          </a:xfrm>
        </p:grpSpPr>
        <p:pic>
          <p:nvPicPr>
            <p:cNvPr id="13317" name="Picture 5" descr="New_DOE_Logo_White_060208.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1421" y="4485746"/>
              <a:ext cx="26924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8" name="Group 5"/>
            <p:cNvGrpSpPr>
              <a:grpSpLocks/>
            </p:cNvGrpSpPr>
            <p:nvPr/>
          </p:nvGrpSpPr>
          <p:grpSpPr bwMode="auto">
            <a:xfrm>
              <a:off x="4649595" y="4474633"/>
              <a:ext cx="3305186" cy="703987"/>
              <a:chOff x="4971328" y="4203700"/>
              <a:chExt cx="3305186" cy="703987"/>
            </a:xfrm>
          </p:grpSpPr>
          <p:pic>
            <p:nvPicPr>
              <p:cNvPr id="13319" name="Picture 4" descr="UClogo_rev.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1328" y="4207599"/>
                <a:ext cx="70009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4"/>
              <p:cNvSpPr txBox="1">
                <a:spLocks noChangeArrowheads="1"/>
              </p:cNvSpPr>
              <p:nvPr/>
            </p:nvSpPr>
            <p:spPr bwMode="auto">
              <a:xfrm>
                <a:off x="5774610" y="4203700"/>
                <a:ext cx="2501904" cy="70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pitchFamily="-109" charset="-128"/>
                  </a:defRPr>
                </a:lvl1pPr>
                <a:lvl2pPr marL="37931725" indent="-37474525" defTabSz="457200"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r>
                  <a:rPr lang="en-US" altLang="en-US" sz="2000">
                    <a:solidFill>
                      <a:schemeClr val="bg1"/>
                    </a:solidFill>
                    <a:latin typeface="Arial Black" pitchFamily="-109" charset="0"/>
                  </a:rPr>
                  <a:t>UNIVERSITY OF</a:t>
                </a:r>
              </a:p>
              <a:p>
                <a:pPr eaLnBrk="1" hangingPunct="1"/>
                <a:r>
                  <a:rPr lang="en-US" altLang="en-US" sz="2000">
                    <a:solidFill>
                      <a:schemeClr val="bg1"/>
                    </a:solidFill>
                    <a:latin typeface="Arial Black" pitchFamily="-109" charset="0"/>
                  </a:rPr>
                  <a:t>CALIFORNIA</a:t>
                </a:r>
              </a:p>
            </p:txBody>
          </p:sp>
        </p:grpSp>
      </p:grpSp>
      <p:pic>
        <p:nvPicPr>
          <p:cNvPr id="13316" name="Picture 13" descr="LBNL_Logo_white.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6788" y="1998663"/>
            <a:ext cx="22479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4622800" y="5669280"/>
            <a:ext cx="2976880" cy="46166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Rectangle 3"/>
          <p:cNvSpPr/>
          <p:nvPr/>
        </p:nvSpPr>
        <p:spPr>
          <a:xfrm>
            <a:off x="426720" y="1158240"/>
            <a:ext cx="8392160" cy="4770537"/>
          </a:xfrm>
          <a:prstGeom prst="rect">
            <a:avLst/>
          </a:prstGeom>
        </p:spPr>
        <p:txBody>
          <a:bodyPr wrap="square">
            <a:spAutoFit/>
          </a:bodyPr>
          <a:lstStyle/>
          <a:p>
            <a:r>
              <a:rPr lang="en-US" sz="800" b="1" i="1" dirty="0">
                <a:ea typeface="ＭＳ Ｐゴシック" charset="-128"/>
                <a:cs typeface="ＭＳ Ｐゴシック" charset="-128"/>
              </a:rPr>
              <a:t>2.9 Contractor Assurance System (CAS) and Safety Reviews </a:t>
            </a:r>
            <a:endParaRPr lang="en-US" sz="800" dirty="0">
              <a:ea typeface="ＭＳ Ｐゴシック" charset="-128"/>
              <a:cs typeface="ＭＳ Ｐゴシック" charset="-128"/>
            </a:endParaRPr>
          </a:p>
          <a:p>
            <a:r>
              <a:rPr lang="en-US" sz="800" dirty="0">
                <a:ea typeface="ＭＳ Ｐゴシック" charset="-128"/>
                <a:cs typeface="ＭＳ Ｐゴシック" charset="-128"/>
              </a:rPr>
              <a:t>The Accelerator Safety Order (ASO) when supplemented by other applicable safety and health requirements such as a CAS, promotes safe operations to ensure protection of workers and the public. Accelerator managers should consider employing a CAS that provides reasonable assurance to meet accelerator mission objectives, to protect workers, the public and the environment, and to operate the accelerator facility effectively and efficiently. Accelerator managers should assure the CAS is integrated with the requirements in the ASO and include a periodic assessment of DOE O 420.2C CRD requirements. </a:t>
            </a:r>
          </a:p>
          <a:p>
            <a:r>
              <a:rPr lang="en-US" sz="800" dirty="0">
                <a:ea typeface="ＭＳ Ｐゴシック" charset="-128"/>
                <a:cs typeface="ＭＳ Ｐゴシック" charset="-128"/>
              </a:rPr>
              <a:t>Managers of an accelerator facility should consider operating the accelerator such that management systems for identifying deficiencies, performing assessments, conducting peer reviews and oversight, completing corrective actions, and sharing lessons learned are consistent with and support the overall CAS system. To that end, accelerator managers could implement the following CAS related practices for operating an accelerator facility: </a:t>
            </a:r>
          </a:p>
          <a:p>
            <a:r>
              <a:rPr lang="en-US" sz="800" dirty="0">
                <a:ea typeface="ＭＳ Ｐゴシック" charset="-128"/>
                <a:cs typeface="ＭＳ Ｐゴシック" charset="-128"/>
              </a:rPr>
              <a:t>• Define performance goals, metrics, and targets; </a:t>
            </a:r>
          </a:p>
          <a:p>
            <a:r>
              <a:rPr lang="en-US" sz="800" dirty="0">
                <a:ea typeface="ＭＳ Ｐゴシック" charset="-128"/>
                <a:cs typeface="ＭＳ Ｐゴシック" charset="-128"/>
              </a:rPr>
              <a:t>• Periodically evaluate performance that includes a robust review for identifying deficiencies and negative performance trends; </a:t>
            </a:r>
          </a:p>
          <a:p>
            <a:r>
              <a:rPr lang="en-US" sz="800" dirty="0">
                <a:ea typeface="ＭＳ Ｐゴシック" charset="-128"/>
                <a:cs typeface="ＭＳ Ｐゴシック" charset="-128"/>
              </a:rPr>
              <a:t>• Ensure timely completion and effective implementation of corrective actions based on a reasonable priority system; </a:t>
            </a:r>
            <a:endParaRPr lang="en-US" sz="800" dirty="0" smtClean="0">
              <a:ea typeface="ＭＳ Ｐゴシック" charset="-128"/>
              <a:cs typeface="ＭＳ Ｐゴシック" charset="-128"/>
            </a:endParaRPr>
          </a:p>
          <a:p>
            <a:r>
              <a:rPr lang="en-US" sz="800" dirty="0" smtClean="0">
                <a:ea typeface="ＭＳ Ｐゴシック" charset="-128"/>
                <a:cs typeface="ＭＳ Ｐゴシック" charset="-128"/>
              </a:rPr>
              <a:t>• </a:t>
            </a:r>
            <a:r>
              <a:rPr lang="en-US" sz="800" dirty="0">
                <a:ea typeface="ＭＳ Ｐゴシック" charset="-128"/>
                <a:cs typeface="ＭＳ Ｐゴシック" charset="-128"/>
              </a:rPr>
              <a:t>Share lessons learned; and </a:t>
            </a:r>
          </a:p>
          <a:p>
            <a:r>
              <a:rPr lang="en-US" sz="800" dirty="0">
                <a:ea typeface="ＭＳ Ｐゴシック" charset="-128"/>
                <a:cs typeface="ＭＳ Ｐゴシック" charset="-128"/>
              </a:rPr>
              <a:t>• Identify a means to foster continuous feedback and improvement for meeting performance metrics. </a:t>
            </a:r>
          </a:p>
          <a:p>
            <a:endParaRPr lang="en-US" sz="800" dirty="0">
              <a:ea typeface="ＭＳ Ｐゴシック" charset="-128"/>
              <a:cs typeface="ＭＳ Ｐゴシック" charset="-128"/>
            </a:endParaRPr>
          </a:p>
          <a:p>
            <a:r>
              <a:rPr lang="en-US" sz="800" dirty="0">
                <a:ea typeface="ＭＳ Ｐゴシック" charset="-128"/>
                <a:cs typeface="ＭＳ Ｐゴシック" charset="-128"/>
              </a:rPr>
              <a:t>For external CAS safety-related processes, accelerator managers should consider employing peer reviews and assessments that include accelerator subject matter experts from other accelerator facilities. For internal CAS safety-related processes, accelerator facility managers should consider using CAS programs for operational concerns as they relate to facility specific hazards such as hazardous waste, radioactive emissions, shielding, training and qualification, etc. The following list shows example topics for external and internal reviews: </a:t>
            </a:r>
          </a:p>
          <a:p>
            <a:r>
              <a:rPr lang="en-US" sz="800" dirty="0">
                <a:ea typeface="ＭＳ Ｐゴシック" charset="-128"/>
                <a:cs typeface="ＭＳ Ｐゴシック" charset="-128"/>
              </a:rPr>
              <a:t>• External Accelerator Safety Related Reviews o ALARA practices </a:t>
            </a:r>
          </a:p>
          <a:p>
            <a:r>
              <a:rPr lang="en-US" sz="800" dirty="0">
                <a:ea typeface="ＭＳ Ｐゴシック" charset="-128"/>
                <a:cs typeface="ＭＳ Ｐゴシック" charset="-128"/>
              </a:rPr>
              <a:t>o Radiation safety practices </a:t>
            </a:r>
          </a:p>
          <a:p>
            <a:r>
              <a:rPr lang="en-US" sz="800" dirty="0">
                <a:ea typeface="ＭＳ Ｐゴシック" charset="-128"/>
                <a:cs typeface="ＭＳ Ｐゴシック" charset="-128"/>
              </a:rPr>
              <a:t>o Assessment tracking system, action closure, and effective implementation </a:t>
            </a:r>
          </a:p>
          <a:p>
            <a:r>
              <a:rPr lang="en-US" sz="800" dirty="0">
                <a:ea typeface="ＭＳ Ｐゴシック" charset="-128"/>
                <a:cs typeface="ＭＳ Ｐゴシック" charset="-128"/>
              </a:rPr>
              <a:t>o Occurrence reporting practices </a:t>
            </a:r>
          </a:p>
          <a:p>
            <a:r>
              <a:rPr lang="en-US" sz="800" dirty="0">
                <a:ea typeface="ＭＳ Ｐゴシック" charset="-128"/>
                <a:cs typeface="ＭＳ Ｐゴシック" charset="-128"/>
              </a:rPr>
              <a:t>o Lessons learned programs </a:t>
            </a:r>
          </a:p>
          <a:p>
            <a:r>
              <a:rPr lang="en-US" sz="800" dirty="0">
                <a:ea typeface="ＭＳ Ｐゴシック" charset="-128"/>
                <a:cs typeface="ＭＳ Ｐゴシック" charset="-128"/>
              </a:rPr>
              <a:t>o Implementation of 10CFR851 and 10CFR835 </a:t>
            </a:r>
          </a:p>
          <a:p>
            <a:r>
              <a:rPr lang="en-US" sz="800" dirty="0">
                <a:ea typeface="ＭＳ Ｐゴシック" charset="-128"/>
                <a:cs typeface="ＭＳ Ｐゴシック" charset="-128"/>
              </a:rPr>
              <a:t>o Implementation of DOE Order 420.2C, Safety of Accelerator Facilities </a:t>
            </a:r>
          </a:p>
          <a:p>
            <a:r>
              <a:rPr lang="en-US" sz="800" dirty="0">
                <a:ea typeface="ＭＳ Ｐゴシック" charset="-128"/>
                <a:cs typeface="ＭＳ Ｐゴシック" charset="-128"/>
              </a:rPr>
              <a:t>o If implemented, ISO 14001, OHSAS 18001 or similar ESH management systems </a:t>
            </a:r>
          </a:p>
          <a:p>
            <a:endParaRPr lang="en-US" sz="800" dirty="0">
              <a:ea typeface="ＭＳ Ｐゴシック" charset="-128"/>
              <a:cs typeface="ＭＳ Ｐゴシック" charset="-128"/>
            </a:endParaRPr>
          </a:p>
          <a:p>
            <a:r>
              <a:rPr lang="en-US" sz="800" dirty="0">
                <a:ea typeface="ＭＳ Ｐゴシック" charset="-128"/>
                <a:cs typeface="ＭＳ Ｐゴシック" charset="-128"/>
              </a:rPr>
              <a:t>• Internal Accelerator Safety-Related Reviews o Safety review programs for experiments and modifications</a:t>
            </a:r>
          </a:p>
          <a:p>
            <a:endParaRPr lang="en-US" sz="800" dirty="0">
              <a:ea typeface="ＭＳ Ｐゴシック" charset="-128"/>
              <a:cs typeface="ＭＳ Ｐゴシック" charset="-128"/>
            </a:endParaRPr>
          </a:p>
          <a:p>
            <a:r>
              <a:rPr lang="en-US" sz="800" dirty="0">
                <a:ea typeface="ＭＳ Ｐゴシック" charset="-128"/>
                <a:cs typeface="ＭＳ Ｐゴシック" charset="-128"/>
              </a:rPr>
              <a:t>o Safety review programs for accelerators and accelerator facilities and modifications </a:t>
            </a:r>
          </a:p>
          <a:p>
            <a:r>
              <a:rPr lang="en-US" sz="800" dirty="0">
                <a:ea typeface="ＭＳ Ｐゴシック" charset="-128"/>
                <a:cs typeface="ＭＳ Ｐゴシック" charset="-128"/>
              </a:rPr>
              <a:t>o Shielding inspection program </a:t>
            </a:r>
          </a:p>
          <a:p>
            <a:r>
              <a:rPr lang="en-US" sz="800" dirty="0">
                <a:ea typeface="ＭＳ Ｐゴシック" charset="-128"/>
                <a:cs typeface="ＭＳ Ｐゴシック" charset="-128"/>
              </a:rPr>
              <a:t>o Training and qualification program </a:t>
            </a:r>
          </a:p>
          <a:p>
            <a:r>
              <a:rPr lang="en-US" sz="800" dirty="0">
                <a:ea typeface="ＭＳ Ｐゴシック" charset="-128"/>
                <a:cs typeface="ＭＳ Ｐゴシック" charset="-128"/>
              </a:rPr>
              <a:t>o Accelerator safety envelope related procedures and associated training programs </a:t>
            </a:r>
          </a:p>
          <a:p>
            <a:r>
              <a:rPr lang="en-US" sz="800" dirty="0">
                <a:ea typeface="ＭＳ Ｐゴシック" charset="-128"/>
                <a:cs typeface="ＭＳ Ｐゴシック" charset="-128"/>
              </a:rPr>
              <a:t>o Work planning and control program </a:t>
            </a:r>
          </a:p>
          <a:p>
            <a:r>
              <a:rPr lang="en-US" sz="800" dirty="0">
                <a:ea typeface="ＭＳ Ｐゴシック" charset="-128"/>
                <a:cs typeface="ＭＳ Ｐゴシック" charset="-128"/>
              </a:rPr>
              <a:t>o Accelerator operator training programs </a:t>
            </a:r>
          </a:p>
          <a:p>
            <a:r>
              <a:rPr lang="en-US" sz="800" dirty="0">
                <a:ea typeface="ＭＳ Ｐゴシック" charset="-128"/>
                <a:cs typeface="ＭＳ Ｐゴシック" charset="-128"/>
              </a:rPr>
              <a:t>o Quality assurance program </a:t>
            </a:r>
          </a:p>
          <a:p>
            <a:r>
              <a:rPr lang="en-US" sz="800" dirty="0">
                <a:ea typeface="ＭＳ Ｐゴシック" charset="-128"/>
                <a:cs typeface="ＭＳ Ｐゴシック" charset="-128"/>
              </a:rPr>
              <a:t>o </a:t>
            </a:r>
            <a:r>
              <a:rPr lang="en-US" sz="800" dirty="0" err="1">
                <a:ea typeface="ＭＳ Ｐゴシック" charset="-128"/>
                <a:cs typeface="ＭＳ Ｐゴシック" charset="-128"/>
              </a:rPr>
              <a:t>Unreviewed</a:t>
            </a:r>
            <a:r>
              <a:rPr lang="en-US" sz="800" dirty="0">
                <a:ea typeface="ＭＳ Ｐゴシック" charset="-128"/>
                <a:cs typeface="ＭＳ Ｐゴシック" charset="-128"/>
              </a:rPr>
              <a:t> Safety Issue process </a:t>
            </a:r>
          </a:p>
          <a:p>
            <a:endParaRPr lang="en-US" sz="800" dirty="0">
              <a:ea typeface="ＭＳ Ｐゴシック" charset="-128"/>
              <a:cs typeface="ＭＳ Ｐゴシック" charset="-128"/>
            </a:endParaRPr>
          </a:p>
        </p:txBody>
      </p:sp>
      <p:sp>
        <p:nvSpPr>
          <p:cNvPr id="6" name="TextBox 5"/>
          <p:cNvSpPr txBox="1"/>
          <p:nvPr/>
        </p:nvSpPr>
        <p:spPr>
          <a:xfrm>
            <a:off x="426720" y="314960"/>
            <a:ext cx="7752080" cy="461665"/>
          </a:xfrm>
          <a:prstGeom prst="rect">
            <a:avLst/>
          </a:prstGeom>
          <a:noFill/>
        </p:spPr>
        <p:txBody>
          <a:bodyPr wrap="square" rtlCol="0">
            <a:spAutoFit/>
          </a:bodyPr>
          <a:lstStyle/>
          <a:p>
            <a:r>
              <a:rPr lang="en-US" dirty="0" smtClean="0"/>
              <a:t>And now the fine print…</a:t>
            </a:r>
            <a:endParaRPr lang="en-US" dirty="0"/>
          </a:p>
        </p:txBody>
      </p:sp>
      <p:sp>
        <p:nvSpPr>
          <p:cNvPr id="7" name="TextBox 6"/>
          <p:cNvSpPr txBox="1"/>
          <p:nvPr/>
        </p:nvSpPr>
        <p:spPr>
          <a:xfrm>
            <a:off x="4622800" y="5669280"/>
            <a:ext cx="2804160" cy="461665"/>
          </a:xfrm>
          <a:prstGeom prst="rect">
            <a:avLst/>
          </a:prstGeom>
          <a:noFill/>
        </p:spPr>
        <p:txBody>
          <a:bodyPr wrap="square" rtlCol="0">
            <a:spAutoFit/>
          </a:bodyPr>
          <a:lstStyle/>
          <a:p>
            <a:r>
              <a:rPr lang="en-US" dirty="0" smtClean="0"/>
              <a:t>LBNL Accepts </a:t>
            </a:r>
            <a:endParaRPr lang="en-US" dirty="0"/>
          </a:p>
        </p:txBody>
      </p:sp>
      <p:sp>
        <p:nvSpPr>
          <p:cNvPr id="8" name="Rectangle 7"/>
          <p:cNvSpPr/>
          <p:nvPr/>
        </p:nvSpPr>
        <p:spPr bwMode="auto">
          <a:xfrm>
            <a:off x="6797040" y="5669280"/>
            <a:ext cx="629920" cy="46166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sng" strike="noStrike" cap="none" normalizeH="0" baseline="0" dirty="0" smtClean="0">
                <a:ln>
                  <a:noFill/>
                </a:ln>
                <a:solidFill>
                  <a:schemeClr val="tx1"/>
                </a:solidFill>
                <a:effectLst/>
                <a:latin typeface="Arial" charset="0"/>
                <a:ea typeface="ＭＳ Ｐゴシック" charset="-128"/>
                <a:cs typeface="ＭＳ Ｐゴシック" charset="-128"/>
              </a:rPr>
              <a:t>X</a:t>
            </a:r>
            <a:endParaRPr kumimoji="0" lang="en-US" sz="2400" b="0" i="0" u="sng" strike="noStrike" cap="none" normalizeH="0" baseline="0" dirty="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6785464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2002"/>
          </a:xfrm>
        </p:spPr>
        <p:txBody>
          <a:bodyPr/>
          <a:lstStyle/>
          <a:p>
            <a:r>
              <a:rPr lang="en-US" dirty="0" smtClean="0"/>
              <a:t>LBNL had to develop how to do this….</a:t>
            </a:r>
            <a:endParaRPr lang="en-US" dirty="0"/>
          </a:p>
        </p:txBody>
      </p:sp>
      <p:sp>
        <p:nvSpPr>
          <p:cNvPr id="3" name="Text Placeholder 2"/>
          <p:cNvSpPr>
            <a:spLocks noGrp="1"/>
          </p:cNvSpPr>
          <p:nvPr>
            <p:ph type="body" idx="1"/>
          </p:nvPr>
        </p:nvSpPr>
        <p:spPr>
          <a:xfrm>
            <a:off x="457200" y="1036321"/>
            <a:ext cx="7345680" cy="436880"/>
          </a:xfrm>
        </p:spPr>
        <p:txBody>
          <a:bodyPr/>
          <a:lstStyle/>
          <a:p>
            <a:r>
              <a:rPr lang="en-US" dirty="0"/>
              <a:t>DOE Order 420. </a:t>
            </a:r>
            <a:r>
              <a:rPr lang="en-US" dirty="0" smtClean="0"/>
              <a:t>2C requirement:</a:t>
            </a:r>
            <a:endParaRPr lang="en-US" dirty="0"/>
          </a:p>
        </p:txBody>
      </p:sp>
      <p:sp>
        <p:nvSpPr>
          <p:cNvPr id="4" name="Content Placeholder 3"/>
          <p:cNvSpPr>
            <a:spLocks noGrp="1"/>
          </p:cNvSpPr>
          <p:nvPr>
            <p:ph sz="half" idx="2"/>
          </p:nvPr>
        </p:nvSpPr>
        <p:spPr>
          <a:xfrm>
            <a:off x="457200" y="1544320"/>
            <a:ext cx="8229600" cy="4581843"/>
          </a:xfrm>
        </p:spPr>
        <p:txBody>
          <a:bodyPr/>
          <a:lstStyle/>
          <a:p>
            <a:r>
              <a:rPr lang="en-US" sz="2400" dirty="0" smtClean="0"/>
              <a:t> “…A </a:t>
            </a:r>
            <a:r>
              <a:rPr lang="en-US" sz="2400" dirty="0"/>
              <a:t>Contractor Assurance System that maintains an internal assessment process”</a:t>
            </a:r>
          </a:p>
          <a:p>
            <a:r>
              <a:rPr lang="en-US" sz="2400" u="sng" dirty="0" smtClean="0">
                <a:solidFill>
                  <a:schemeClr val="accent6">
                    <a:lumMod val="75000"/>
                  </a:schemeClr>
                </a:solidFill>
              </a:rPr>
              <a:t>LBNL EHS Procedure 703 </a:t>
            </a:r>
            <a:r>
              <a:rPr lang="en-US" sz="2400" dirty="0" smtClean="0"/>
              <a:t>(</a:t>
            </a:r>
            <a:r>
              <a:rPr lang="en-US" sz="2400" i="1" dirty="0" smtClean="0"/>
              <a:t>Institutional Assurance of Accelerator Safety)states</a:t>
            </a:r>
            <a:r>
              <a:rPr lang="en-US" sz="2400" dirty="0" smtClean="0"/>
              <a:t>: 5.3.4…”</a:t>
            </a:r>
            <a:r>
              <a:rPr lang="en-US" sz="2400" dirty="0"/>
              <a:t> Every three </a:t>
            </a:r>
            <a:r>
              <a:rPr lang="en-US" sz="2400" dirty="0" smtClean="0"/>
              <a:t>years </a:t>
            </a:r>
            <a:r>
              <a:rPr lang="en-US" sz="2400" dirty="0"/>
              <a:t>the accelerator program’s division </a:t>
            </a:r>
            <a:r>
              <a:rPr lang="en-US" sz="2400" i="1" dirty="0" smtClean="0">
                <a:solidFill>
                  <a:srgbClr val="FF0066"/>
                </a:solidFill>
              </a:rPr>
              <a:t>must</a:t>
            </a:r>
            <a:r>
              <a:rPr lang="en-US" sz="2400" dirty="0" smtClean="0">
                <a:solidFill>
                  <a:srgbClr val="FF0066"/>
                </a:solidFill>
              </a:rPr>
              <a:t> </a:t>
            </a:r>
            <a:r>
              <a:rPr lang="en-US" sz="2400" dirty="0" smtClean="0"/>
              <a:t>demonstrate that </a:t>
            </a:r>
            <a:r>
              <a:rPr lang="en-US" sz="2400" dirty="0"/>
              <a:t>their self assessment </a:t>
            </a:r>
            <a:r>
              <a:rPr lang="en-US" sz="2400" dirty="0" smtClean="0"/>
              <a:t>processes </a:t>
            </a:r>
            <a:r>
              <a:rPr lang="en-US" sz="2400" dirty="0"/>
              <a:t>provide an adequate review their facilities’ safety systems and compliance with the </a:t>
            </a:r>
            <a:r>
              <a:rPr lang="en-US" sz="2400" dirty="0" smtClean="0"/>
              <a:t>ASO </a:t>
            </a:r>
            <a:r>
              <a:rPr lang="en-US" sz="2400" dirty="0"/>
              <a:t>by documenting a </a:t>
            </a:r>
            <a:r>
              <a:rPr lang="en-US" sz="2400" i="1" dirty="0">
                <a:solidFill>
                  <a:srgbClr val="0070C0"/>
                </a:solidFill>
              </a:rPr>
              <a:t>triennial accelerator safety </a:t>
            </a:r>
            <a:r>
              <a:rPr lang="en-US" sz="2400" i="1" dirty="0" smtClean="0">
                <a:solidFill>
                  <a:srgbClr val="0070C0"/>
                </a:solidFill>
              </a:rPr>
              <a:t>review report</a:t>
            </a:r>
            <a:r>
              <a:rPr lang="en-US" sz="2400" dirty="0" smtClean="0"/>
              <a:t>… the </a:t>
            </a:r>
            <a:r>
              <a:rPr lang="en-US" sz="2400" dirty="0"/>
              <a:t>results of </a:t>
            </a:r>
            <a:r>
              <a:rPr lang="en-US" sz="2400" dirty="0" smtClean="0"/>
              <a:t>the </a:t>
            </a:r>
            <a:r>
              <a:rPr lang="en-US" sz="2400" dirty="0"/>
              <a:t>programs’ self </a:t>
            </a:r>
            <a:r>
              <a:rPr lang="en-US" sz="2400" dirty="0" smtClean="0"/>
              <a:t>assessments,…EHS surveillance, and </a:t>
            </a:r>
            <a:r>
              <a:rPr lang="en-US" sz="2400" dirty="0"/>
              <a:t>a summary of institutional assurance activities reviewed by the ARSC during the </a:t>
            </a:r>
            <a:r>
              <a:rPr lang="en-US" sz="2400" dirty="0" smtClean="0"/>
              <a:t>previous </a:t>
            </a:r>
            <a:r>
              <a:rPr lang="en-US" sz="2400" dirty="0"/>
              <a:t>three years.</a:t>
            </a:r>
          </a:p>
          <a:p>
            <a:endParaRPr lang="en-US" sz="2400" dirty="0"/>
          </a:p>
          <a:p>
            <a:pPr marL="400050"/>
            <a:endParaRPr lang="en-US" sz="2400" dirty="0" smtClean="0"/>
          </a:p>
          <a:p>
            <a:pPr marL="400050"/>
            <a:endParaRPr lang="en-US" sz="2400" dirty="0"/>
          </a:p>
          <a:p>
            <a:pPr marL="400050"/>
            <a:endParaRPr lang="en-US" sz="2400" dirty="0" smtClean="0"/>
          </a:p>
          <a:p>
            <a:pPr marL="457200" lvl="1" indent="0">
              <a:buNone/>
            </a:pPr>
            <a:endParaRPr lang="en-US" dirty="0"/>
          </a:p>
          <a:p>
            <a:endParaRPr lang="en-US" dirty="0"/>
          </a:p>
        </p:txBody>
      </p:sp>
      <p:sp>
        <p:nvSpPr>
          <p:cNvPr id="7" name="Footer Placeholder 6"/>
          <p:cNvSpPr>
            <a:spLocks noGrp="1"/>
          </p:cNvSpPr>
          <p:nvPr>
            <p:ph type="ftr" sz="quarter" idx="10"/>
          </p:nvPr>
        </p:nvSpPr>
        <p:spPr/>
        <p:txBody>
          <a:bodyPr/>
          <a:lstStyle/>
          <a:p>
            <a:r>
              <a:rPr lang="en-US" altLang="en-US" smtClean="0"/>
              <a:t>Footer</a:t>
            </a:r>
            <a:endParaRPr lang="en-US" altLang="en-US"/>
          </a:p>
        </p:txBody>
      </p:sp>
      <p:sp>
        <p:nvSpPr>
          <p:cNvPr id="8" name="Slide Number Placeholder 7"/>
          <p:cNvSpPr>
            <a:spLocks noGrp="1"/>
          </p:cNvSpPr>
          <p:nvPr>
            <p:ph type="sldNum" sz="quarter" idx="11"/>
          </p:nvPr>
        </p:nvSpPr>
        <p:spPr/>
        <p:txBody>
          <a:bodyPr/>
          <a:lstStyle/>
          <a:p>
            <a:fld id="{7A52FBE1-07EB-4903-8201-3D1EF732380B}" type="slidenum">
              <a:rPr lang="en-US" altLang="en-US" smtClean="0"/>
              <a:pPr/>
              <a:t>4</a:t>
            </a:fld>
            <a:endParaRPr lang="en-US" altLang="en-US"/>
          </a:p>
        </p:txBody>
      </p:sp>
    </p:spTree>
    <p:extLst>
      <p:ext uri="{BB962C8B-B14F-4D97-AF65-F5344CB8AC3E}">
        <p14:creationId xmlns:p14="http://schemas.microsoft.com/office/powerpoint/2010/main" val="685571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extBox 14"/>
          <p:cNvSpPr txBox="1">
            <a:spLocks noChangeArrowheads="1"/>
          </p:cNvSpPr>
          <p:nvPr/>
        </p:nvSpPr>
        <p:spPr bwMode="auto">
          <a:xfrm>
            <a:off x="1458913" y="1646238"/>
            <a:ext cx="67198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pitchFamily="-109" charset="-128"/>
              </a:defRPr>
            </a:lvl1pPr>
            <a:lvl2pPr marL="37931725" indent="-37474525" defTabSz="457200"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r>
              <a:rPr lang="en-US" altLang="en-US" sz="3000" b="1" dirty="0">
                <a:solidFill>
                  <a:schemeClr val="bg1"/>
                </a:solidFill>
                <a:cs typeface="Arial" charset="0"/>
              </a:rPr>
              <a:t>Section 1: </a:t>
            </a:r>
            <a:r>
              <a:rPr lang="en-US" altLang="en-US" sz="3000" dirty="0">
                <a:solidFill>
                  <a:schemeClr val="bg1"/>
                </a:solidFill>
                <a:cs typeface="Arial" charset="0"/>
              </a:rPr>
              <a:t>Berkeley Lab Mission</a:t>
            </a:r>
          </a:p>
        </p:txBody>
      </p:sp>
      <p:sp>
        <p:nvSpPr>
          <p:cNvPr id="18435" name="TextBox 15"/>
          <p:cNvSpPr txBox="1">
            <a:spLocks noChangeArrowheads="1"/>
          </p:cNvSpPr>
          <p:nvPr/>
        </p:nvSpPr>
        <p:spPr bwMode="auto">
          <a:xfrm>
            <a:off x="1458913" y="2268538"/>
            <a:ext cx="4521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pitchFamily="-109" charset="-128"/>
              </a:defRPr>
            </a:lvl1pPr>
            <a:lvl2pPr marL="37931725" indent="-37474525" defTabSz="457200"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spcAft>
                <a:spcPts val="1200"/>
              </a:spcAft>
            </a:pPr>
            <a:r>
              <a:rPr lang="en-US" altLang="en-US" sz="1600">
                <a:solidFill>
                  <a:schemeClr val="bg1"/>
                </a:solidFill>
              </a:rPr>
              <a:t>SUBTITLE HERE IF NECESSARY</a:t>
            </a:r>
          </a:p>
        </p:txBody>
      </p:sp>
      <p:sp>
        <p:nvSpPr>
          <p:cNvPr id="18436" name="Title 3"/>
          <p:cNvSpPr>
            <a:spLocks noGrp="1"/>
          </p:cNvSpPr>
          <p:nvPr>
            <p:ph type="title"/>
          </p:nvPr>
        </p:nvSpPr>
        <p:spPr>
          <a:xfrm>
            <a:off x="722312" y="233680"/>
            <a:ext cx="7842567" cy="5770880"/>
          </a:xfrm>
        </p:spPr>
        <p:txBody>
          <a:bodyPr/>
          <a:lstStyle/>
          <a:p>
            <a:r>
              <a:rPr lang="en-US" altLang="en-US" sz="2800" dirty="0" smtClean="0"/>
              <a:t>How LBNL has translated the Guidance:</a:t>
            </a:r>
          </a:p>
        </p:txBody>
      </p:sp>
      <p:sp>
        <p:nvSpPr>
          <p:cNvPr id="18437" name="Text Placeholder 4"/>
          <p:cNvSpPr>
            <a:spLocks noGrp="1"/>
          </p:cNvSpPr>
          <p:nvPr>
            <p:ph type="body" idx="1"/>
          </p:nvPr>
        </p:nvSpPr>
        <p:spPr bwMode="auto">
          <a:xfrm>
            <a:off x="792479" y="3698240"/>
            <a:ext cx="7702233" cy="23266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en-US" dirty="0" smtClean="0"/>
          </a:p>
          <a:p>
            <a:endParaRPr lang="en-US" dirty="0"/>
          </a:p>
          <a:p>
            <a:endParaRPr lang="en-US" dirty="0" smtClean="0"/>
          </a:p>
          <a:p>
            <a:endParaRPr lang="en-US" altLang="en-US" dirty="0" smtClean="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 y="863600"/>
            <a:ext cx="7985760" cy="467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smtClean="0"/>
              <a:t>Programmatic Analyses</a:t>
            </a:r>
          </a:p>
        </p:txBody>
      </p:sp>
      <p:sp>
        <p:nvSpPr>
          <p:cNvPr id="7" name="Slide Number Placeholder 6"/>
          <p:cNvSpPr>
            <a:spLocks noGrp="1"/>
          </p:cNvSpPr>
          <p:nvPr>
            <p:ph type="sldNum" sz="quarter" idx="11"/>
          </p:nvPr>
        </p:nvSpPr>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fld id="{A313600C-B8AD-47CA-89C5-64CAC4A77002}" type="slidenum">
              <a:rPr lang="en-US" altLang="en-US" sz="600">
                <a:solidFill>
                  <a:srgbClr val="898989"/>
                </a:solidFill>
              </a:rPr>
              <a:pPr/>
              <a:t>6</a:t>
            </a:fld>
            <a:endParaRPr lang="en-US" altLang="en-US" sz="600">
              <a:solidFill>
                <a:srgbClr val="898989"/>
              </a:solidFill>
            </a:endParaRPr>
          </a:p>
        </p:txBody>
      </p:sp>
      <p:sp>
        <p:nvSpPr>
          <p:cNvPr id="8" name="Footer Placeholder 7"/>
          <p:cNvSpPr>
            <a:spLocks noGrp="1"/>
          </p:cNvSpPr>
          <p:nvPr>
            <p:ph type="ftr" sz="quarter" idx="10"/>
          </p:nvPr>
        </p:nvSpPr>
        <p:spPr/>
        <p:txBody>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r>
              <a:rPr lang="en-US" altLang="en-US" sz="600">
                <a:solidFill>
                  <a:srgbClr val="898989"/>
                </a:solidFill>
              </a:rPr>
              <a:t>Footer</a:t>
            </a:r>
          </a:p>
        </p:txBody>
      </p:sp>
      <p:sp>
        <p:nvSpPr>
          <p:cNvPr id="2" name="Rectangle 1"/>
          <p:cNvSpPr/>
          <p:nvPr/>
        </p:nvSpPr>
        <p:spPr>
          <a:xfrm>
            <a:off x="680720" y="1249680"/>
            <a:ext cx="7823200" cy="4462760"/>
          </a:xfrm>
          <a:prstGeom prst="rect">
            <a:avLst/>
          </a:prstGeom>
        </p:spPr>
        <p:txBody>
          <a:bodyPr wrap="square">
            <a:spAutoFit/>
          </a:bodyPr>
          <a:lstStyle/>
          <a:p>
            <a:r>
              <a:rPr lang="en-US" sz="2800" dirty="0" smtClean="0">
                <a:solidFill>
                  <a:srgbClr val="0070C0"/>
                </a:solidFill>
              </a:rPr>
              <a:t>Institutional RSC</a:t>
            </a:r>
            <a:r>
              <a:rPr lang="en-US" sz="2800" dirty="0" smtClean="0"/>
              <a:t> focus:</a:t>
            </a:r>
            <a:endParaRPr lang="en-US" sz="2800" dirty="0"/>
          </a:p>
          <a:p>
            <a:pPr lvl="1"/>
            <a:r>
              <a:rPr lang="en-US" dirty="0" smtClean="0"/>
              <a:t>SAD/ASE </a:t>
            </a:r>
            <a:r>
              <a:rPr lang="en-US" dirty="0"/>
              <a:t>development, review, approval </a:t>
            </a:r>
            <a:r>
              <a:rPr lang="en-US" dirty="0" smtClean="0"/>
              <a:t>process</a:t>
            </a:r>
            <a:endParaRPr lang="en-US" dirty="0"/>
          </a:p>
          <a:p>
            <a:r>
              <a:rPr lang="en-US" sz="2800" dirty="0" smtClean="0">
                <a:solidFill>
                  <a:srgbClr val="C00000"/>
                </a:solidFill>
              </a:rPr>
              <a:t>EHS/Radiation Protection Group (RPG)</a:t>
            </a:r>
            <a:endParaRPr lang="en-US" sz="2800" dirty="0">
              <a:solidFill>
                <a:srgbClr val="C00000"/>
              </a:solidFill>
            </a:endParaRPr>
          </a:p>
          <a:p>
            <a:pPr lvl="1"/>
            <a:r>
              <a:rPr lang="en-US" dirty="0" smtClean="0"/>
              <a:t>Radiological Work Authorization (RWA) </a:t>
            </a:r>
            <a:r>
              <a:rPr lang="en-US" dirty="0"/>
              <a:t>oversight</a:t>
            </a:r>
          </a:p>
          <a:p>
            <a:pPr lvl="2"/>
            <a:r>
              <a:rPr lang="en-US" sz="2000" dirty="0"/>
              <a:t>Surveys, </a:t>
            </a:r>
            <a:r>
              <a:rPr lang="en-US" sz="2000" dirty="0" smtClean="0"/>
              <a:t>monitoring, </a:t>
            </a:r>
            <a:r>
              <a:rPr lang="en-US" sz="2000" dirty="0"/>
              <a:t>training, procedures, etc</a:t>
            </a:r>
            <a:r>
              <a:rPr lang="en-US" sz="2000" dirty="0" smtClean="0"/>
              <a:t>.</a:t>
            </a:r>
            <a:endParaRPr lang="en-US" sz="2000" dirty="0"/>
          </a:p>
          <a:p>
            <a:r>
              <a:rPr lang="en-US" sz="2800" dirty="0" smtClean="0">
                <a:solidFill>
                  <a:srgbClr val="99CC00"/>
                </a:solidFill>
              </a:rPr>
              <a:t>Facility, e.g.: Advanced Light Source (ALS)</a:t>
            </a:r>
            <a:endParaRPr lang="en-US" sz="2800" dirty="0">
              <a:solidFill>
                <a:srgbClr val="99CC00"/>
              </a:solidFill>
            </a:endParaRPr>
          </a:p>
          <a:p>
            <a:pPr lvl="1"/>
            <a:r>
              <a:rPr lang="en-US" dirty="0" smtClean="0"/>
              <a:t>ASE </a:t>
            </a:r>
            <a:r>
              <a:rPr lang="en-US" dirty="0"/>
              <a:t>procedure implementation</a:t>
            </a:r>
          </a:p>
          <a:p>
            <a:pPr lvl="2"/>
            <a:r>
              <a:rPr lang="en-US" sz="2000" dirty="0"/>
              <a:t>Self assessments of shielding, interlock, </a:t>
            </a:r>
            <a:r>
              <a:rPr lang="en-US" sz="2000" dirty="0" err="1" smtClean="0"/>
              <a:t>Beamline</a:t>
            </a:r>
            <a:r>
              <a:rPr lang="en-US" sz="2000" dirty="0" smtClean="0"/>
              <a:t> </a:t>
            </a:r>
            <a:r>
              <a:rPr lang="en-US" sz="2000" dirty="0"/>
              <a:t>Review process, </a:t>
            </a:r>
            <a:r>
              <a:rPr lang="en-US" sz="2000" dirty="0" smtClean="0"/>
              <a:t>Training, USI process, energy limits of e-beams/laser</a:t>
            </a:r>
            <a:endParaRPr lang="en-US" sz="2000" dirty="0"/>
          </a:p>
          <a:p>
            <a:r>
              <a:rPr lang="en-US" sz="2600" dirty="0" smtClean="0"/>
              <a:t>Other</a:t>
            </a:r>
            <a:endParaRPr lang="en-US" sz="2600" dirty="0"/>
          </a:p>
          <a:p>
            <a:pPr lvl="1"/>
            <a:r>
              <a:rPr lang="en-US" sz="2200" dirty="0"/>
              <a:t>USI, Exemptions, etc.</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EHSs 703.1: </a:t>
            </a:r>
            <a:r>
              <a:rPr lang="en-US" i="1" dirty="0" smtClean="0"/>
              <a:t>Documentation for Accelerator Safety Order Compliance Activities</a:t>
            </a:r>
            <a:endParaRPr lang="en-US" i="1" dirty="0"/>
          </a:p>
        </p:txBody>
      </p:sp>
      <p:sp>
        <p:nvSpPr>
          <p:cNvPr id="4" name="Content Placeholder 3"/>
          <p:cNvSpPr>
            <a:spLocks noGrp="1"/>
          </p:cNvSpPr>
          <p:nvPr>
            <p:ph sz="half" idx="2"/>
          </p:nvPr>
        </p:nvSpPr>
        <p:spPr>
          <a:xfrm>
            <a:off x="457200" y="1717040"/>
            <a:ext cx="4040188" cy="4409123"/>
          </a:xfrm>
        </p:spPr>
        <p:txBody>
          <a:bodyPr/>
          <a:lstStyle/>
          <a:p>
            <a:r>
              <a:rPr lang="en-US" dirty="0"/>
              <a:t>Ongoing throughout each accelerator facility and every three years the accelerator program’s division must </a:t>
            </a:r>
            <a:r>
              <a:rPr lang="en-US" dirty="0" smtClean="0"/>
              <a:t>:</a:t>
            </a:r>
          </a:p>
          <a:p>
            <a:r>
              <a:rPr lang="en-US" dirty="0"/>
              <a:t>-Demonstrate that their self assessment 	processes provide an adequate review their 	facilities’ safety systems. </a:t>
            </a:r>
          </a:p>
          <a:p>
            <a:endParaRPr lang="en-US" dirty="0"/>
          </a:p>
          <a:p>
            <a:pPr marL="0" indent="0">
              <a:buNone/>
            </a:pPr>
            <a:r>
              <a:rPr lang="en-US" dirty="0"/>
              <a:t>	</a:t>
            </a:r>
          </a:p>
        </p:txBody>
      </p:sp>
      <p:sp>
        <p:nvSpPr>
          <p:cNvPr id="6" name="Content Placeholder 5"/>
          <p:cNvSpPr>
            <a:spLocks noGrp="1"/>
          </p:cNvSpPr>
          <p:nvPr>
            <p:ph sz="quarter" idx="4"/>
          </p:nvPr>
        </p:nvSpPr>
        <p:spPr>
          <a:xfrm>
            <a:off x="4645025" y="1757680"/>
            <a:ext cx="4041775" cy="4368483"/>
          </a:xfrm>
        </p:spPr>
        <p:txBody>
          <a:bodyPr/>
          <a:lstStyle/>
          <a:p>
            <a:pPr>
              <a:buFontTx/>
              <a:buChar char="-"/>
            </a:pPr>
            <a:r>
              <a:rPr lang="en-US" dirty="0" smtClean="0"/>
              <a:t>Prove </a:t>
            </a:r>
            <a:r>
              <a:rPr lang="en-US" dirty="0"/>
              <a:t>compliance with the ASO by </a:t>
            </a:r>
            <a:r>
              <a:rPr lang="en-US" dirty="0" smtClean="0"/>
              <a:t>documenting </a:t>
            </a:r>
            <a:r>
              <a:rPr lang="en-US" dirty="0"/>
              <a:t>a triennial accelerator safety </a:t>
            </a:r>
            <a:r>
              <a:rPr lang="en-US" dirty="0" smtClean="0"/>
              <a:t>review </a:t>
            </a:r>
            <a:r>
              <a:rPr lang="en-US" dirty="0"/>
              <a:t>report</a:t>
            </a:r>
            <a:r>
              <a:rPr lang="en-US" dirty="0" smtClean="0"/>
              <a:t>.</a:t>
            </a:r>
          </a:p>
          <a:p>
            <a:pPr>
              <a:buFontTx/>
              <a:buChar char="-"/>
            </a:pPr>
            <a:r>
              <a:rPr lang="en-US" dirty="0" smtClean="0"/>
              <a:t>“…</a:t>
            </a:r>
            <a:r>
              <a:rPr lang="en-US" dirty="0"/>
              <a:t>accelerator program divisions developing and maintaining documentation to ensure compliance with DOE O 420.2B [at the time]”</a:t>
            </a:r>
          </a:p>
          <a:p>
            <a:pPr>
              <a:buFontTx/>
              <a:buChar char="-"/>
            </a:pPr>
            <a:r>
              <a:rPr lang="en-US" dirty="0" smtClean="0"/>
              <a:t> </a:t>
            </a:r>
            <a:endParaRPr lang="en-US" dirty="0"/>
          </a:p>
          <a:p>
            <a:endParaRPr lang="en-US" dirty="0"/>
          </a:p>
        </p:txBody>
      </p:sp>
      <p:sp>
        <p:nvSpPr>
          <p:cNvPr id="7" name="Footer Placeholder 6"/>
          <p:cNvSpPr>
            <a:spLocks noGrp="1"/>
          </p:cNvSpPr>
          <p:nvPr>
            <p:ph type="ftr" sz="quarter" idx="10"/>
          </p:nvPr>
        </p:nvSpPr>
        <p:spPr/>
        <p:txBody>
          <a:bodyPr/>
          <a:lstStyle/>
          <a:p>
            <a:r>
              <a:rPr lang="en-US" altLang="en-US" smtClean="0"/>
              <a:t>Footer</a:t>
            </a:r>
            <a:endParaRPr lang="en-US" altLang="en-US"/>
          </a:p>
        </p:txBody>
      </p:sp>
      <p:sp>
        <p:nvSpPr>
          <p:cNvPr id="8" name="Slide Number Placeholder 7"/>
          <p:cNvSpPr>
            <a:spLocks noGrp="1"/>
          </p:cNvSpPr>
          <p:nvPr>
            <p:ph type="sldNum" sz="quarter" idx="11"/>
          </p:nvPr>
        </p:nvSpPr>
        <p:spPr/>
        <p:txBody>
          <a:bodyPr/>
          <a:lstStyle/>
          <a:p>
            <a:fld id="{7A52FBE1-07EB-4903-8201-3D1EF732380B}" type="slidenum">
              <a:rPr lang="en-US" altLang="en-US" smtClean="0"/>
              <a:pPr/>
              <a:t>7</a:t>
            </a:fld>
            <a:endParaRPr lang="en-US" altLang="en-US"/>
          </a:p>
        </p:txBody>
      </p:sp>
    </p:spTree>
    <p:extLst>
      <p:ext uri="{BB962C8B-B14F-4D97-AF65-F5344CB8AC3E}">
        <p14:creationId xmlns:p14="http://schemas.microsoft.com/office/powerpoint/2010/main" val="25486101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ALS’s first safety </a:t>
            </a:r>
            <a:r>
              <a:rPr lang="en-US" dirty="0" err="1" smtClean="0"/>
              <a:t>walkaround</a:t>
            </a:r>
            <a:r>
              <a:rPr lang="en-US" dirty="0" smtClean="0"/>
              <a:t> programmatic review</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74764" y="1600200"/>
            <a:ext cx="3394472" cy="4525963"/>
          </a:xfrm>
        </p:spPr>
      </p:pic>
      <p:sp>
        <p:nvSpPr>
          <p:cNvPr id="9" name="TextBox 8"/>
          <p:cNvSpPr txBox="1"/>
          <p:nvPr/>
        </p:nvSpPr>
        <p:spPr>
          <a:xfrm>
            <a:off x="6553200" y="3581400"/>
            <a:ext cx="1981200" cy="369332"/>
          </a:xfrm>
          <a:prstGeom prst="rect">
            <a:avLst/>
          </a:prstGeom>
          <a:noFill/>
        </p:spPr>
        <p:txBody>
          <a:bodyPr wrap="square" rtlCol="0">
            <a:spAutoFit/>
          </a:bodyPr>
          <a:lstStyle/>
          <a:p>
            <a:r>
              <a:rPr lang="en-US" dirty="0" smtClean="0"/>
              <a:t>Scott Davis, in awe</a:t>
            </a:r>
            <a:endParaRPr lang="en-US" dirty="0"/>
          </a:p>
        </p:txBody>
      </p:sp>
      <p:cxnSp>
        <p:nvCxnSpPr>
          <p:cNvPr id="11" name="Straight Arrow Connector 10"/>
          <p:cNvCxnSpPr>
            <a:stCxn id="9" idx="1"/>
          </p:cNvCxnSpPr>
          <p:nvPr/>
        </p:nvCxnSpPr>
        <p:spPr>
          <a:xfrm flipH="1">
            <a:off x="6019800" y="3766066"/>
            <a:ext cx="533400" cy="729734"/>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4" name="Straight Arrow Connector 13"/>
          <p:cNvCxnSpPr/>
          <p:nvPr/>
        </p:nvCxnSpPr>
        <p:spPr>
          <a:xfrm>
            <a:off x="2743200" y="2516833"/>
            <a:ext cx="1447800" cy="14338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Oval Callout 14"/>
          <p:cNvSpPr/>
          <p:nvPr/>
        </p:nvSpPr>
        <p:spPr>
          <a:xfrm>
            <a:off x="762000" y="2057400"/>
            <a:ext cx="1981200" cy="1524000"/>
          </a:xfrm>
          <a:prstGeom prst="wedgeEllipseCallout">
            <a:avLst>
              <a:gd name="adj1" fmla="val 139764"/>
              <a:gd name="adj2" fmla="val 6494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smtClean="0"/>
              <a:t>And here’s Jim Floyd, explaining what ALS can do</a:t>
            </a:r>
            <a:endParaRPr lang="en-US" sz="1600" dirty="0"/>
          </a:p>
        </p:txBody>
      </p:sp>
    </p:spTree>
    <p:extLst>
      <p:ext uri="{BB962C8B-B14F-4D97-AF65-F5344CB8AC3E}">
        <p14:creationId xmlns:p14="http://schemas.microsoft.com/office/powerpoint/2010/main" val="185688258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smtClean="0"/>
              <a:t>Footer</a:t>
            </a:r>
            <a:endParaRPr lang="en-US" altLang="en-US"/>
          </a:p>
        </p:txBody>
      </p:sp>
      <p:sp>
        <p:nvSpPr>
          <p:cNvPr id="5" name="Slide Number Placeholder 4"/>
          <p:cNvSpPr>
            <a:spLocks noGrp="1"/>
          </p:cNvSpPr>
          <p:nvPr>
            <p:ph type="sldNum" sz="quarter" idx="11"/>
          </p:nvPr>
        </p:nvSpPr>
        <p:spPr>
          <a:xfrm>
            <a:off x="243840" y="3556000"/>
            <a:ext cx="2631440" cy="3165475"/>
          </a:xfrm>
        </p:spPr>
        <p:txBody>
          <a:bodyPr/>
          <a:lstStyle/>
          <a:p>
            <a:fld id="{8C86FA75-A3C5-4708-8D40-11F9715BEB1E}" type="slidenum">
              <a:rPr lang="en-US" altLang="en-US" smtClean="0"/>
              <a:pPr/>
              <a:t>9</a:t>
            </a:fld>
            <a:endParaRPr lang="en-US" altLang="en-US"/>
          </a:p>
        </p:txBody>
      </p:sp>
      <p:pic>
        <p:nvPicPr>
          <p:cNvPr id="9" name="Picture 8" descr="Quick Facts - Mozilla Firefox"/>
          <p:cNvPicPr>
            <a:picLocks noChangeAspect="1"/>
          </p:cNvPicPr>
          <p:nvPr/>
        </p:nvPicPr>
        <p:blipFill rotWithShape="1">
          <a:blip r:embed="rId2">
            <a:extLst>
              <a:ext uri="{28A0092B-C50C-407E-A947-70E740481C1C}">
                <a14:useLocalDpi xmlns:a14="http://schemas.microsoft.com/office/drawing/2010/main" val="0"/>
              </a:ext>
            </a:extLst>
          </a:blip>
          <a:srcRect t="5926"/>
          <a:stretch/>
        </p:blipFill>
        <p:spPr>
          <a:xfrm>
            <a:off x="345439" y="253999"/>
            <a:ext cx="8686799" cy="5760722"/>
          </a:xfrm>
          <a:prstGeom prst="rect">
            <a:avLst/>
          </a:prstGeom>
        </p:spPr>
      </p:pic>
      <p:sp>
        <p:nvSpPr>
          <p:cNvPr id="11" name="Rectangle 10"/>
          <p:cNvSpPr/>
          <p:nvPr/>
        </p:nvSpPr>
        <p:spPr>
          <a:xfrm>
            <a:off x="345439" y="3134360"/>
            <a:ext cx="2560321" cy="2554545"/>
          </a:xfrm>
          <a:prstGeom prst="rect">
            <a:avLst/>
          </a:prstGeom>
        </p:spPr>
        <p:txBody>
          <a:bodyPr wrap="square">
            <a:spAutoFit/>
          </a:bodyPr>
          <a:lstStyle/>
          <a:p>
            <a:r>
              <a:rPr lang="en-US" sz="1000" dirty="0"/>
              <a:t>The Advanced Light Source (ALS) is located in Berkeley, California. The original building, situated in the East Bay hills overlooking San Francisco Bay, was completed in 1942. Designed by Arthur Brown, Jr. (designer of the </a:t>
            </a:r>
            <a:r>
              <a:rPr lang="en-US" sz="1000" dirty="0" err="1"/>
              <a:t>Coit</a:t>
            </a:r>
            <a:r>
              <a:rPr lang="en-US" sz="1000" dirty="0"/>
              <a:t> Tower in San Francisco), the domed structure was built to house Berkeley Lab's namesake </a:t>
            </a:r>
            <a:r>
              <a:rPr lang="en-US" sz="1000" dirty="0">
                <a:hlinkClick r:id="rId3"/>
              </a:rPr>
              <a:t>E. O. Lawrence's</a:t>
            </a:r>
            <a:r>
              <a:rPr lang="en-US" sz="1000" dirty="0"/>
              <a:t> 184-inch cyclotron, an advanced version of his first cyclotron for which he received the Nobel Prize in Physics in 1939. Today, the expanded building houses the ALS, a third-generation synchrotron and national user facility that attracts scientists from around the world.</a:t>
            </a:r>
          </a:p>
        </p:txBody>
      </p:sp>
    </p:spTree>
    <p:extLst>
      <p:ext uri="{BB962C8B-B14F-4D97-AF65-F5344CB8AC3E}">
        <p14:creationId xmlns:p14="http://schemas.microsoft.com/office/powerpoint/2010/main" val="2817828639"/>
      </p:ext>
    </p:extLst>
  </p:cSld>
  <p:clrMapOvr>
    <a:masterClrMapping/>
  </p:clrMapOvr>
</p:sld>
</file>

<file path=ppt/theme/theme1.xml><?xml version="1.0" encoding="utf-8"?>
<a:theme xmlns:a="http://schemas.openxmlformats.org/drawingml/2006/main" name="LBNL_Template-1">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LBNL_Template-1</Template>
  <TotalTime>683</TotalTime>
  <Words>1518</Words>
  <Application>Microsoft Office PowerPoint</Application>
  <PresentationFormat>On-screen Show (4:3)</PresentationFormat>
  <Paragraphs>229</Paragraphs>
  <Slides>26</Slides>
  <Notes>16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LBNL_Template-1</vt:lpstr>
      <vt:lpstr>Contract Assurance Processes and Program Review for LBNL’s Accelerators</vt:lpstr>
      <vt:lpstr>Overview of Contractor Assurance for Accelerator Safety</vt:lpstr>
      <vt:lpstr>PowerPoint Presentation</vt:lpstr>
      <vt:lpstr>LBNL had to develop how to do this….</vt:lpstr>
      <vt:lpstr>How LBNL has translated the Guidance:</vt:lpstr>
      <vt:lpstr>Programmatic Analyses</vt:lpstr>
      <vt:lpstr>EHSs 703.1: Documentation for Accelerator Safety Order Compliance Activities</vt:lpstr>
      <vt:lpstr>ALS’s first safety walkaround programmatic review</vt:lpstr>
      <vt:lpstr>PowerPoint Presentation</vt:lpstr>
      <vt:lpstr>ALS was the first of the three facilities to have their triennial review</vt:lpstr>
      <vt:lpstr>ALS’s operating beams=user facility</vt:lpstr>
      <vt:lpstr>ALS Triennial Review </vt:lpstr>
      <vt:lpstr>Report Structure</vt:lpstr>
      <vt:lpstr>Assessments should be ongoing at the accelerator facility</vt:lpstr>
      <vt:lpstr>Triennial Accelerator Reports include: </vt:lpstr>
      <vt:lpstr>PowerPoint Presentation</vt:lpstr>
      <vt:lpstr>PowerPoint Presentation</vt:lpstr>
      <vt:lpstr>PowerPoint Presentation</vt:lpstr>
      <vt:lpstr>PowerPoint Presentation</vt:lpstr>
      <vt:lpstr>Summary of accelerator assurance</vt:lpstr>
      <vt:lpstr>PowerPoint Presentation</vt:lpstr>
      <vt:lpstr>CAS in perspective at LBNL</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Ecclesine</dc:creator>
  <cp:lastModifiedBy>Amy Ecclesine</cp:lastModifiedBy>
  <cp:revision>44</cp:revision>
  <dcterms:created xsi:type="dcterms:W3CDTF">2014-07-03T21:29:19Z</dcterms:created>
  <dcterms:modified xsi:type="dcterms:W3CDTF">2014-07-18T23:34:11Z</dcterms:modified>
</cp:coreProperties>
</file>