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0" r:id="rId3"/>
    <p:sldId id="272" r:id="rId4"/>
    <p:sldId id="259" r:id="rId5"/>
    <p:sldId id="261" r:id="rId6"/>
    <p:sldId id="264" r:id="rId7"/>
    <p:sldId id="273" r:id="rId8"/>
    <p:sldId id="257" r:id="rId9"/>
    <p:sldId id="274" r:id="rId10"/>
    <p:sldId id="266" r:id="rId11"/>
    <p:sldId id="267" r:id="rId12"/>
    <p:sldId id="263" r:id="rId13"/>
    <p:sldId id="265" r:id="rId14"/>
    <p:sldId id="270" r:id="rId15"/>
    <p:sldId id="268" r:id="rId16"/>
    <p:sldId id="269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4" autoAdjust="0"/>
    <p:restoredTop sz="94660"/>
  </p:normalViewPr>
  <p:slideViewPr>
    <p:cSldViewPr snapToGrid="0" snapToObjects="1" showGuides="1">
      <p:cViewPr>
        <p:scale>
          <a:sx n="60" d="100"/>
          <a:sy n="60" d="100"/>
        </p:scale>
        <p:origin x="-1848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1124A-8259-2F43-AA9E-1AB80762BA4E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02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02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Redundancy on visual?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183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653114-0D40-384A-9E11-76EB88F8D7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2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09F8C-9F4D-5945-807D-33CC9F4EE4DF}" type="datetimeFigureOut">
              <a:rPr lang="en-US" smtClean="0"/>
              <a:pPr/>
              <a:t>8/5/2014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65109F8C-9F4D-5945-807D-33CC9F4EE4DF}" type="datetimeFigureOut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645425"/>
            <a:ext cx="2133600" cy="190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bg1"/>
                </a:solidFill>
                <a:latin typeface="Minion Pro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200" kern="1200">
          <a:solidFill>
            <a:schemeClr val="tx1"/>
          </a:solidFill>
          <a:latin typeface="Minion Pro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nion Pro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nion Pro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nion Pro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nion Pro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nion Pro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73969" y="5638800"/>
            <a:ext cx="335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Work performed under DOE Contract: AC05-06OR23177</a:t>
            </a:r>
            <a:endParaRPr lang="en-US" sz="1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 intensity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153"/>
            <a:ext cx="9144000" cy="5308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02019" y="1395412"/>
            <a:ext cx="8824750" cy="1470025"/>
          </a:xfrm>
        </p:spPr>
        <p:txBody>
          <a:bodyPr/>
          <a:lstStyle/>
          <a:p>
            <a:r>
              <a:rPr lang="en-US" sz="3600" b="1" dirty="0"/>
              <a:t>Accelerator Readiness Review Process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3600" dirty="0" smtClean="0"/>
              <a:t>ARR </a:t>
            </a:r>
            <a:r>
              <a:rPr lang="en-US" sz="3600" dirty="0"/>
              <a:t>Experiences and Lessons Learned</a:t>
            </a:r>
            <a:endParaRPr lang="en-US" sz="3600" dirty="0" smtClean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609742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R. May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Thomas Jefferson National Accelerator Facility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How we prepared, cont’d.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358" y="1025804"/>
            <a:ext cx="7187610" cy="5124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989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How we prepared, cont’d.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58" y="887009"/>
            <a:ext cx="7634177" cy="541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997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How we prepared, cont’d.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5" y="1031358"/>
            <a:ext cx="8654903" cy="5094805"/>
          </a:xfrm>
        </p:spPr>
        <p:txBody>
          <a:bodyPr/>
          <a:lstStyle/>
          <a:p>
            <a:r>
              <a:rPr lang="en-US" sz="2800" dirty="0"/>
              <a:t>The need for a “performance based” </a:t>
            </a:r>
            <a:r>
              <a:rPr lang="en-US" sz="2800" dirty="0" smtClean="0"/>
              <a:t>approach became a guiding </a:t>
            </a:r>
            <a:r>
              <a:rPr lang="en-US" sz="2800" dirty="0"/>
              <a:t>principle for JLab </a:t>
            </a:r>
            <a:r>
              <a:rPr lang="en-US" sz="2800" dirty="0" smtClean="0"/>
              <a:t>ARRs</a:t>
            </a:r>
          </a:p>
          <a:p>
            <a:pPr lvl="1"/>
            <a:r>
              <a:rPr lang="en-US" sz="2400" dirty="0" smtClean="0"/>
              <a:t>Solicited support </a:t>
            </a:r>
            <a:r>
              <a:rPr lang="en-US" sz="2400" dirty="0"/>
              <a:t>and input of </a:t>
            </a:r>
            <a:r>
              <a:rPr lang="en-US" sz="2400" dirty="0" smtClean="0"/>
              <a:t>colleagues and our Site Office on their perspectives on what “performance- based” meant</a:t>
            </a:r>
          </a:p>
          <a:p>
            <a:pPr lvl="1"/>
            <a:r>
              <a:rPr lang="en-US" sz="2400" dirty="0"/>
              <a:t>No one seemed to have a clear idea initially but we did achieve consensus</a:t>
            </a:r>
          </a:p>
          <a:p>
            <a:pPr lvl="1"/>
            <a:r>
              <a:rPr lang="en-US" sz="2400" dirty="0" smtClean="0"/>
              <a:t>Best indication came from colleagues who had recent ARR experience and </a:t>
            </a:r>
            <a:r>
              <a:rPr lang="en-US" sz="2400" dirty="0"/>
              <a:t>discussions with </a:t>
            </a:r>
            <a:r>
              <a:rPr lang="en-US" sz="2400" dirty="0" smtClean="0"/>
              <a:t>them about what had not worked well</a:t>
            </a:r>
          </a:p>
          <a:p>
            <a:pPr lvl="1"/>
            <a:r>
              <a:rPr lang="en-US" sz="2400" dirty="0" smtClean="0"/>
              <a:t>This communication informed </a:t>
            </a:r>
            <a:r>
              <a:rPr lang="en-US" sz="2400" dirty="0"/>
              <a:t>the selection of the ARR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355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</a:t>
            </a:r>
            <a:r>
              <a:rPr lang="en-US" dirty="0" smtClean="0"/>
              <a:t>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86" y="1041991"/>
            <a:ext cx="8718698" cy="522058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Addressed key lab infrastructure topics supporting the ARR Process in Phase 1</a:t>
            </a:r>
          </a:p>
          <a:p>
            <a:pPr lvl="1"/>
            <a:r>
              <a:rPr lang="en-US" sz="2400" dirty="0" smtClean="0"/>
              <a:t>Principally a review of key JLab supporting programs and processes</a:t>
            </a:r>
          </a:p>
          <a:p>
            <a:pPr lvl="1"/>
            <a:r>
              <a:rPr lang="en-US" sz="2400" dirty="0"/>
              <a:t>Safety Assessment Document (SAD), Accelerator Safety Envelope (ASE</a:t>
            </a:r>
            <a:r>
              <a:rPr lang="en-US" sz="2400" dirty="0" smtClean="0"/>
              <a:t>), CAS, Safety Configuration Management, Un-reviewed </a:t>
            </a:r>
            <a:r>
              <a:rPr lang="en-US" sz="2400" dirty="0"/>
              <a:t>Safety Issues (USI), </a:t>
            </a:r>
            <a:r>
              <a:rPr lang="en-US" sz="2400" dirty="0" smtClean="0"/>
              <a:t>Beam </a:t>
            </a:r>
            <a:r>
              <a:rPr lang="en-US" sz="2400" dirty="0"/>
              <a:t>Commissioning </a:t>
            </a:r>
            <a:r>
              <a:rPr lang="en-US" sz="2400" dirty="0" smtClean="0"/>
              <a:t>Plan, Work </a:t>
            </a:r>
            <a:r>
              <a:rPr lang="en-US" sz="2400" dirty="0"/>
              <a:t>P</a:t>
            </a:r>
            <a:r>
              <a:rPr lang="en-US" sz="2400" dirty="0" smtClean="0"/>
              <a:t>lanning and Controls</a:t>
            </a:r>
          </a:p>
          <a:p>
            <a:pPr lvl="1"/>
            <a:r>
              <a:rPr lang="en-US" sz="2400" dirty="0" smtClean="0"/>
              <a:t>Once thoroughly reviewed, we planned to review consistent implementation of the programs within the Phase 2 through 4 ARRs</a:t>
            </a:r>
          </a:p>
        </p:txBody>
      </p:sp>
    </p:spTree>
    <p:extLst>
      <p:ext uri="{BB962C8B-B14F-4D97-AF65-F5344CB8AC3E}">
        <p14:creationId xmlns:p14="http://schemas.microsoft.com/office/powerpoint/2010/main" val="1857819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</a:t>
            </a:r>
            <a:r>
              <a:rPr lang="en-US" dirty="0" smtClean="0"/>
              <a:t>experience, cont’d.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88" y="1052623"/>
            <a:ext cx="8814391" cy="525248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The JLab Hot Checkout Process was found to be robust and was used to close out ARR findings </a:t>
            </a:r>
          </a:p>
          <a:p>
            <a:pPr lvl="1"/>
            <a:r>
              <a:rPr lang="en-US" sz="2400" dirty="0" smtClean="0"/>
              <a:t>Actions to complete ARR Phase 1b and 2 findings were monitored by local “liaisons” appointed by the ARR Team</a:t>
            </a:r>
          </a:p>
          <a:p>
            <a:pPr lvl="2"/>
            <a:r>
              <a:rPr lang="en-US" dirty="0" smtClean="0"/>
              <a:t>Site Office member and JLab ARR Team Member</a:t>
            </a:r>
          </a:p>
          <a:p>
            <a:pPr lvl="2"/>
            <a:r>
              <a:rPr lang="en-US" dirty="0" smtClean="0"/>
              <a:t>Team Liaisons reviewed the Hot Checkout results and obtained verification checks</a:t>
            </a:r>
          </a:p>
          <a:p>
            <a:pPr lvl="2"/>
            <a:r>
              <a:rPr lang="en-US" dirty="0" smtClean="0"/>
              <a:t>Provided closure evidence and recommendations to ARR Chair</a:t>
            </a:r>
          </a:p>
          <a:p>
            <a:pPr lvl="1"/>
            <a:r>
              <a:rPr lang="en-US" dirty="0" smtClean="0"/>
              <a:t>ARR Chair made closure recommendation to Lab Director consistent with the ARR Charge</a:t>
            </a:r>
          </a:p>
          <a:p>
            <a:pPr lvl="1"/>
            <a:r>
              <a:rPr lang="en-US" dirty="0" smtClean="0"/>
              <a:t>Lab Director subsequently made request to Site Office regarding approval for commissioning</a:t>
            </a:r>
          </a:p>
        </p:txBody>
      </p:sp>
    </p:spTree>
    <p:extLst>
      <p:ext uri="{BB962C8B-B14F-4D97-AF65-F5344CB8AC3E}">
        <p14:creationId xmlns:p14="http://schemas.microsoft.com/office/powerpoint/2010/main" val="3281985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</a:t>
            </a:r>
            <a:r>
              <a:rPr lang="en-US" dirty="0" smtClean="0"/>
              <a:t>experience, cont’d.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81" y="1052623"/>
            <a:ext cx="8559210" cy="525248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ARR Phase 1 became Phase </a:t>
            </a:r>
            <a:r>
              <a:rPr lang="en-US" sz="2800" dirty="0"/>
              <a:t>1a and Phase 1b </a:t>
            </a:r>
            <a:endParaRPr lang="en-US" sz="2800" dirty="0"/>
          </a:p>
          <a:p>
            <a:pPr lvl="1"/>
            <a:r>
              <a:rPr lang="en-US" sz="2400" dirty="0"/>
              <a:t>Phase </a:t>
            </a:r>
            <a:r>
              <a:rPr lang="en-US" sz="2400" dirty="0"/>
              <a:t>1A </a:t>
            </a:r>
            <a:r>
              <a:rPr lang="en-US" sz="2400" dirty="0" smtClean="0"/>
              <a:t>reviewed </a:t>
            </a:r>
            <a:r>
              <a:rPr lang="en-US" sz="2400" dirty="0"/>
              <a:t>key JLab supporting </a:t>
            </a:r>
            <a:r>
              <a:rPr lang="en-US" sz="2400" dirty="0" smtClean="0"/>
              <a:t>programs/processes</a:t>
            </a:r>
          </a:p>
          <a:p>
            <a:pPr lvl="1"/>
            <a:r>
              <a:rPr lang="en-US" sz="2400" dirty="0" smtClean="0"/>
              <a:t>Phase </a:t>
            </a:r>
            <a:r>
              <a:rPr lang="en-US" sz="2400" dirty="0"/>
              <a:t>1B </a:t>
            </a:r>
            <a:r>
              <a:rPr lang="en-US" sz="2400" dirty="0" smtClean="0"/>
              <a:t>reviewed people, hardware, activities</a:t>
            </a:r>
            <a:endParaRPr lang="en-US" sz="2400" dirty="0"/>
          </a:p>
          <a:p>
            <a:r>
              <a:rPr lang="en-US" sz="2800" dirty="0" smtClean="0"/>
              <a:t>ARR External Review Team requested a performance-based approach that placed them in the “field” </a:t>
            </a:r>
          </a:p>
          <a:p>
            <a:pPr lvl="1"/>
            <a:r>
              <a:rPr lang="en-US" sz="2400" dirty="0" smtClean="0"/>
              <a:t>Presentations at or near the facilities and equipment to which the presentations referred</a:t>
            </a:r>
          </a:p>
          <a:p>
            <a:pPr lvl="1"/>
            <a:r>
              <a:rPr lang="en-US" sz="2400" dirty="0" smtClean="0"/>
              <a:t>Presentations by or in the presence of systems or subject matter experts</a:t>
            </a:r>
          </a:p>
          <a:p>
            <a:pPr lvl="1"/>
            <a:r>
              <a:rPr lang="en-US" sz="2400" dirty="0" smtClean="0"/>
              <a:t>Extensive time spent in the Control </a:t>
            </a:r>
            <a:r>
              <a:rPr lang="en-US" sz="2400" dirty="0"/>
              <a:t>R</a:t>
            </a:r>
            <a:r>
              <a:rPr lang="en-US" sz="2400" dirty="0" smtClean="0"/>
              <a:t>oom with Operators </a:t>
            </a:r>
          </a:p>
          <a:p>
            <a:pPr lvl="2"/>
            <a:r>
              <a:rPr lang="en-US" dirty="0" smtClean="0"/>
              <a:t>Talking about their training and procedures</a:t>
            </a:r>
          </a:p>
          <a:p>
            <a:pPr lvl="2"/>
            <a:r>
              <a:rPr lang="en-US" dirty="0"/>
              <a:t>Looking at GUIs for </a:t>
            </a:r>
            <a:r>
              <a:rPr lang="en-US" dirty="0" smtClean="0"/>
              <a:t>applications, alarms, etc.</a:t>
            </a:r>
            <a:endParaRPr lang="en-US" dirty="0"/>
          </a:p>
          <a:p>
            <a:pPr lvl="2"/>
            <a:r>
              <a:rPr lang="en-US" dirty="0" smtClean="0"/>
              <a:t>Questioning/dialogue about authorities and responsibilities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16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</a:t>
            </a:r>
            <a:r>
              <a:rPr lang="en-US" dirty="0" smtClean="0"/>
              <a:t>experience, cont’d.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81" y="1052623"/>
            <a:ext cx="8559210" cy="5252483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ARR Phase 2 Developments</a:t>
            </a:r>
          </a:p>
          <a:p>
            <a:pPr lvl="1"/>
            <a:r>
              <a:rPr lang="en-US" sz="2400" dirty="0" smtClean="0"/>
              <a:t>The ARR Team was by this point partnering and communicating very effectively </a:t>
            </a:r>
          </a:p>
          <a:p>
            <a:pPr lvl="1"/>
            <a:r>
              <a:rPr lang="en-US" sz="2400" dirty="0" smtClean="0"/>
              <a:t>After Phase 2, 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 ARR Team requested input on their Charge in order to focus efforts on specific criteria of interest and establish an effective set of LOIs </a:t>
            </a:r>
          </a:p>
          <a:p>
            <a:pPr lvl="2"/>
            <a:r>
              <a:rPr lang="en-US" dirty="0" smtClean="0"/>
              <a:t>Charge for ARR Phase 3 drafted after team Phase 2 review and input</a:t>
            </a:r>
          </a:p>
          <a:p>
            <a:pPr lvl="2"/>
            <a:r>
              <a:rPr lang="en-US" sz="2400" dirty="0" smtClean="0"/>
              <a:t>The ARR Team asked for the opportunity to review the Lines of Inquiry (LOI) for Phase 3 as well</a:t>
            </a:r>
          </a:p>
          <a:p>
            <a:pPr lvl="1"/>
            <a:r>
              <a:rPr lang="en-US" sz="2400" dirty="0"/>
              <a:t>One </a:t>
            </a:r>
            <a:r>
              <a:rPr lang="en-US" sz="2400" dirty="0" smtClean="0"/>
              <a:t>ARR Team Member agreed to be the collection point for review comments on the Charge and LOIs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579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Recommendations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81" y="999461"/>
            <a:ext cx="8676168" cy="511426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Do your homework – communicate with all involved parties</a:t>
            </a:r>
          </a:p>
          <a:p>
            <a:pPr lvl="1"/>
            <a:r>
              <a:rPr lang="en-US" sz="2400" dirty="0" smtClean="0"/>
              <a:t>Find out what has and hasn’t worked well and learn from all who have experienced ARRs</a:t>
            </a:r>
          </a:p>
          <a:p>
            <a:r>
              <a:rPr lang="en-US" sz="2800" dirty="0" smtClean="0"/>
              <a:t>Involve the Site Office early and throughout in deliberations, plans, lines of inquiry, correspondence</a:t>
            </a:r>
          </a:p>
          <a:p>
            <a:r>
              <a:rPr lang="en-US" sz="2800" dirty="0" smtClean="0"/>
              <a:t>Involve your ARR Team as early as possible</a:t>
            </a:r>
          </a:p>
          <a:p>
            <a:pPr lvl="1"/>
            <a:r>
              <a:rPr lang="en-US" sz="2400" dirty="0" smtClean="0"/>
              <a:t>They have done this before</a:t>
            </a:r>
          </a:p>
          <a:p>
            <a:r>
              <a:rPr lang="en-US" sz="2800" dirty="0" smtClean="0"/>
              <a:t>Be clear about what constitutes readiness and what needs to be “touched” by reviewers in the field</a:t>
            </a:r>
          </a:p>
          <a:p>
            <a:pPr lvl="1"/>
            <a:r>
              <a:rPr lang="en-US" sz="2400" dirty="0" smtClean="0"/>
              <a:t>Move the ARR to “where the action is” early in process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9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Ov</a:t>
            </a:r>
            <a:r>
              <a:rPr lang="en-US" sz="4000" dirty="0" smtClean="0">
                <a:latin typeface="Minion Pro"/>
              </a:rPr>
              <a:t>erview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795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Minion Pro"/>
              </a:rPr>
              <a:t>How </a:t>
            </a:r>
            <a:r>
              <a:rPr lang="en-US" dirty="0" smtClean="0">
                <a:latin typeface="Minion Pro"/>
              </a:rPr>
              <a:t>Jefferson Lab </a:t>
            </a:r>
            <a:r>
              <a:rPr lang="en-US" dirty="0" smtClean="0">
                <a:latin typeface="Minion Pro"/>
              </a:rPr>
              <a:t>prepared for the ARR process</a:t>
            </a:r>
            <a:endParaRPr lang="en-US" dirty="0" smtClean="0"/>
          </a:p>
          <a:p>
            <a:r>
              <a:rPr lang="en-US" dirty="0" smtClean="0"/>
              <a:t>Summary of experience during ARR start and first two phases</a:t>
            </a:r>
          </a:p>
          <a:p>
            <a:r>
              <a:rPr lang="en-US" dirty="0" smtClean="0"/>
              <a:t>Recommendations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79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Overview, cont’d.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016000"/>
            <a:ext cx="8839200" cy="5359400"/>
          </a:xfrm>
        </p:spPr>
        <p:txBody>
          <a:bodyPr/>
          <a:lstStyle/>
          <a:p>
            <a:r>
              <a:rPr lang="en-US" dirty="0" smtClean="0"/>
              <a:t>Phased approach</a:t>
            </a:r>
          </a:p>
          <a:p>
            <a:r>
              <a:rPr lang="en-US" dirty="0" smtClean="0"/>
              <a:t>Phase 1a (Aug 2013)</a:t>
            </a:r>
          </a:p>
          <a:p>
            <a:pPr lvl="1"/>
            <a:r>
              <a:rPr lang="en-US" dirty="0"/>
              <a:t>Principally a review of key JLab supporting programs and processes</a:t>
            </a:r>
          </a:p>
          <a:p>
            <a:r>
              <a:rPr lang="en-US" dirty="0" smtClean="0"/>
              <a:t>Phase 1b (Oct 2013)</a:t>
            </a:r>
          </a:p>
          <a:p>
            <a:pPr lvl="1"/>
            <a:r>
              <a:rPr lang="en-US" dirty="0" smtClean="0"/>
              <a:t>Accelerator Commissioning</a:t>
            </a:r>
          </a:p>
          <a:p>
            <a:r>
              <a:rPr lang="en-US" dirty="0" smtClean="0"/>
              <a:t>Phase 2 (Jan 2014)</a:t>
            </a:r>
          </a:p>
          <a:p>
            <a:pPr lvl="1"/>
            <a:r>
              <a:rPr lang="en-US" dirty="0" smtClean="0"/>
              <a:t>Hall A full and Hall D partial Commissioning,</a:t>
            </a:r>
          </a:p>
          <a:p>
            <a:r>
              <a:rPr lang="en-US" dirty="0" smtClean="0"/>
              <a:t>Phase 3  (Aug 2014)</a:t>
            </a:r>
          </a:p>
          <a:p>
            <a:pPr lvl="1"/>
            <a:r>
              <a:rPr lang="en-US" dirty="0" smtClean="0"/>
              <a:t>Hall D: full Commissioning, Hall B: HPS cont’d.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910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/>
              <a:t>How </a:t>
            </a:r>
            <a:r>
              <a:rPr lang="en-US" sz="4000" dirty="0" smtClean="0"/>
              <a:t>Jefferson Lab </a:t>
            </a:r>
            <a:r>
              <a:rPr lang="en-US" sz="4000" dirty="0" smtClean="0"/>
              <a:t>prepared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14" y="956931"/>
            <a:ext cx="8718698" cy="5231218"/>
          </a:xfrm>
        </p:spPr>
        <p:txBody>
          <a:bodyPr/>
          <a:lstStyle/>
          <a:p>
            <a:r>
              <a:rPr lang="en-US" sz="2800" dirty="0"/>
              <a:t>Conducted gap analysis of existing process against 420.2C</a:t>
            </a:r>
          </a:p>
          <a:p>
            <a:r>
              <a:rPr lang="en-US" sz="2800" dirty="0" smtClean="0"/>
              <a:t>Compared </a:t>
            </a:r>
            <a:r>
              <a:rPr lang="en-US" sz="2800" dirty="0" smtClean="0"/>
              <a:t>current Guidance Document and the August </a:t>
            </a:r>
            <a:r>
              <a:rPr lang="en-US" sz="2800" dirty="0" smtClean="0"/>
              <a:t>2013 </a:t>
            </a:r>
            <a:r>
              <a:rPr lang="en-US" sz="2800" dirty="0" smtClean="0"/>
              <a:t>draft as well as ASO</a:t>
            </a:r>
          </a:p>
          <a:p>
            <a:pPr lvl="1"/>
            <a:r>
              <a:rPr lang="en-US" sz="2400" dirty="0" smtClean="0"/>
              <a:t>Point-by-point comparison of both Guides – wanted to be ready for Draft Guide publication and transition</a:t>
            </a:r>
          </a:p>
          <a:p>
            <a:pPr lvl="1"/>
            <a:r>
              <a:rPr lang="en-US" sz="2400" dirty="0" smtClean="0"/>
              <a:t>GAP analysis of existing process against 420.2C</a:t>
            </a:r>
          </a:p>
          <a:p>
            <a:r>
              <a:rPr lang="en-US" sz="2800" dirty="0" smtClean="0">
                <a:latin typeface="Minion Pro"/>
              </a:rPr>
              <a:t>Redrafted existing JLab ARR Procedure</a:t>
            </a:r>
          </a:p>
          <a:p>
            <a:pPr lvl="1"/>
            <a:r>
              <a:rPr lang="en-US" sz="2400" dirty="0"/>
              <a:t>Internal instruction to meet ASO requirements, current, anticipated Guide expectations</a:t>
            </a:r>
          </a:p>
          <a:p>
            <a:pPr lvl="1"/>
            <a:r>
              <a:rPr lang="en-US" sz="2400" b="1" dirty="0"/>
              <a:t>Placed it in our global document control system to make sure it was firmly in CAS</a:t>
            </a:r>
            <a:endParaRPr lang="en-US" sz="24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5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91" y="237554"/>
            <a:ext cx="8856921" cy="365040"/>
          </a:xfrm>
        </p:spPr>
        <p:txBody>
          <a:bodyPr>
            <a:noAutofit/>
          </a:bodyPr>
          <a:lstStyle/>
          <a:p>
            <a:r>
              <a:rPr lang="en-US" sz="4000" dirty="0"/>
              <a:t>How </a:t>
            </a:r>
            <a:r>
              <a:rPr lang="en-US" sz="4000" dirty="0"/>
              <a:t>Jefferson Lab </a:t>
            </a:r>
            <a:r>
              <a:rPr lang="en-US" sz="4000" dirty="0"/>
              <a:t>prepared, </a:t>
            </a:r>
            <a:r>
              <a:rPr lang="en-US" sz="4000" dirty="0" smtClean="0"/>
              <a:t>cont’d.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91" y="956931"/>
            <a:ext cx="8856921" cy="5231218"/>
          </a:xfrm>
        </p:spPr>
        <p:txBody>
          <a:bodyPr/>
          <a:lstStyle/>
          <a:p>
            <a:r>
              <a:rPr lang="en-US" sz="2800" dirty="0"/>
              <a:t>Read available documentation on recent ARR’s </a:t>
            </a:r>
          </a:p>
          <a:p>
            <a:pPr lvl="1"/>
            <a:r>
              <a:rPr lang="en-US" sz="2400" dirty="0" smtClean="0"/>
              <a:t>BELLA, </a:t>
            </a:r>
            <a:r>
              <a:rPr lang="en-US" sz="2400" dirty="0"/>
              <a:t>including CRAD/LOI </a:t>
            </a:r>
            <a:r>
              <a:rPr lang="en-US" sz="2400" dirty="0" smtClean="0"/>
              <a:t>documents</a:t>
            </a:r>
            <a:endParaRPr lang="en-US" sz="2400" dirty="0"/>
          </a:p>
          <a:p>
            <a:pPr lvl="1"/>
            <a:r>
              <a:rPr lang="en-US" sz="2400" dirty="0"/>
              <a:t>Light Source </a:t>
            </a:r>
            <a:r>
              <a:rPr lang="en-US" sz="2400" dirty="0" smtClean="0"/>
              <a:t>II, </a:t>
            </a:r>
            <a:r>
              <a:rPr lang="en-US" sz="2400" dirty="0"/>
              <a:t>including beam </a:t>
            </a:r>
            <a:r>
              <a:rPr lang="en-US" sz="2400" dirty="0" err="1"/>
              <a:t>mis</a:t>
            </a:r>
            <a:r>
              <a:rPr lang="en-US" sz="2400" dirty="0"/>
              <a:t>-steering event </a:t>
            </a:r>
            <a:r>
              <a:rPr lang="en-US" sz="2400" dirty="0" smtClean="0"/>
              <a:t>report</a:t>
            </a:r>
          </a:p>
          <a:p>
            <a:r>
              <a:rPr lang="en-US" sz="2800" dirty="0"/>
              <a:t>Read </a:t>
            </a:r>
            <a:r>
              <a:rPr lang="en-US" sz="2800" dirty="0" smtClean="0"/>
              <a:t>event reports, chatted with colleagues</a:t>
            </a:r>
            <a:endParaRPr lang="en-US" sz="2800" dirty="0"/>
          </a:p>
          <a:p>
            <a:r>
              <a:rPr lang="en-US" sz="2800" dirty="0" smtClean="0"/>
              <a:t>Determined </a:t>
            </a:r>
            <a:r>
              <a:rPr lang="en-US" sz="2800" dirty="0"/>
              <a:t>basic Lessons Learned and crafted </a:t>
            </a:r>
            <a:r>
              <a:rPr lang="en-US" sz="2800" dirty="0" smtClean="0"/>
              <a:t>an approach that would avoid repeating the actions that generated concerns at other labs</a:t>
            </a:r>
          </a:p>
          <a:p>
            <a:r>
              <a:rPr lang="en-US" sz="2800" dirty="0" smtClean="0"/>
              <a:t>Sought “single point of contact” for ARR actions and activities with our Site Office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8/5/2014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7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80" y="194726"/>
            <a:ext cx="8697433" cy="397933"/>
          </a:xfrm>
        </p:spPr>
        <p:txBody>
          <a:bodyPr/>
          <a:lstStyle/>
          <a:p>
            <a:r>
              <a:rPr lang="en-US" sz="4000" dirty="0">
                <a:solidFill>
                  <a:prstClr val="black"/>
                </a:solidFill>
              </a:rPr>
              <a:t>How Jefferson Lab prepared, cont’d.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181" y="1020726"/>
            <a:ext cx="8697433" cy="5105437"/>
          </a:xfrm>
        </p:spPr>
        <p:txBody>
          <a:bodyPr/>
          <a:lstStyle/>
          <a:p>
            <a:r>
              <a:rPr lang="en-US" sz="2800" dirty="0"/>
              <a:t>Communicated early and often with our Site Office</a:t>
            </a:r>
          </a:p>
          <a:p>
            <a:pPr lvl="1"/>
            <a:r>
              <a:rPr lang="en-US" sz="2400" dirty="0"/>
              <a:t>Made early request </a:t>
            </a:r>
            <a:r>
              <a:rPr lang="en-US" sz="2400" dirty="0" smtClean="0"/>
              <a:t>for and obtained </a:t>
            </a:r>
            <a:r>
              <a:rPr lang="en-US" sz="2400" dirty="0" smtClean="0"/>
              <a:t>approval for a </a:t>
            </a:r>
            <a:r>
              <a:rPr lang="en-US" sz="2400" dirty="0" smtClean="0"/>
              <a:t>phased </a:t>
            </a:r>
            <a:r>
              <a:rPr lang="en-US" sz="2400" dirty="0" smtClean="0"/>
              <a:t>ARR approach</a:t>
            </a:r>
          </a:p>
          <a:p>
            <a:pPr lvl="1"/>
            <a:r>
              <a:rPr lang="en-US" sz="2400" dirty="0"/>
              <a:t>Provided for comment:</a:t>
            </a:r>
          </a:p>
          <a:p>
            <a:pPr lvl="2"/>
            <a:r>
              <a:rPr lang="en-US" sz="2000" dirty="0"/>
              <a:t>DRAFT ARR Team Charge</a:t>
            </a:r>
          </a:p>
          <a:p>
            <a:pPr lvl="2"/>
            <a:r>
              <a:rPr lang="en-US" sz="2000" dirty="0"/>
              <a:t>DRAFT Specific overall plan including details for the specific ARR Phase about to be undertaken</a:t>
            </a:r>
          </a:p>
          <a:p>
            <a:pPr lvl="2"/>
            <a:r>
              <a:rPr lang="en-US" sz="2000" dirty="0"/>
              <a:t>DRAFT Criterion for what constituted “readiness” in key ARR Topical Areas </a:t>
            </a:r>
          </a:p>
          <a:p>
            <a:pPr lvl="2"/>
            <a:r>
              <a:rPr lang="en-US" sz="2000" dirty="0"/>
              <a:t>DRAFT Lines of Inquiry (while still under development) for addressing the Criteria</a:t>
            </a:r>
          </a:p>
          <a:p>
            <a:pPr lvl="2"/>
            <a:r>
              <a:rPr lang="en-US" sz="2000" dirty="0"/>
              <a:t>List of prospective ARR Team Members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423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55" y="194726"/>
            <a:ext cx="8812924" cy="397933"/>
          </a:xfrm>
        </p:spPr>
        <p:txBody>
          <a:bodyPr/>
          <a:lstStyle/>
          <a:p>
            <a:r>
              <a:rPr lang="en-US" sz="4000" dirty="0"/>
              <a:t>How Jefferson Lab prepared, cont’d.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173"/>
            <a:ext cx="8229600" cy="4525963"/>
          </a:xfrm>
        </p:spPr>
        <p:txBody>
          <a:bodyPr/>
          <a:lstStyle/>
          <a:p>
            <a:r>
              <a:rPr lang="en-US" dirty="0"/>
              <a:t>Communicated early and often with line organizations</a:t>
            </a:r>
          </a:p>
          <a:p>
            <a:pPr lvl="1"/>
            <a:r>
              <a:rPr lang="en-US" sz="2400" dirty="0"/>
              <a:t>Provided for comment:</a:t>
            </a:r>
          </a:p>
          <a:p>
            <a:pPr lvl="2"/>
            <a:r>
              <a:rPr lang="en-US" sz="2000" dirty="0"/>
              <a:t>DRAFT ARR Team Charge</a:t>
            </a:r>
          </a:p>
          <a:p>
            <a:pPr lvl="2"/>
            <a:r>
              <a:rPr lang="en-US" sz="2000" dirty="0"/>
              <a:t>DRAFT Specific overall plan including details for the specific ARR Phase about to be undertaken</a:t>
            </a:r>
          </a:p>
          <a:p>
            <a:pPr lvl="2"/>
            <a:r>
              <a:rPr lang="en-US" sz="2000" dirty="0"/>
              <a:t>DRAFT Criterion for what constituted “readiness” in key ARR Topical Areas </a:t>
            </a:r>
          </a:p>
          <a:p>
            <a:pPr lvl="2"/>
            <a:r>
              <a:rPr lang="en-US" sz="2000" dirty="0"/>
              <a:t>DRAFT Lines of Inquiry (while still under development) for addressing the Criteria</a:t>
            </a:r>
          </a:p>
          <a:p>
            <a:pPr lvl="2"/>
            <a:r>
              <a:rPr lang="en-US" sz="2000" dirty="0"/>
              <a:t>List of prospective ARR Team Members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7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54"/>
            <a:ext cx="8229600" cy="365040"/>
          </a:xfrm>
        </p:spPr>
        <p:txBody>
          <a:bodyPr>
            <a:noAutofit/>
          </a:bodyPr>
          <a:lstStyle/>
          <a:p>
            <a:r>
              <a:rPr lang="en-US" sz="4000" dirty="0"/>
              <a:t>How we prepared</a:t>
            </a:r>
            <a:r>
              <a:rPr lang="en-US" sz="4000" dirty="0" smtClean="0"/>
              <a:t>, </a:t>
            </a:r>
            <a:r>
              <a:rPr lang="en-US" sz="4000" dirty="0"/>
              <a:t>cont’d.</a:t>
            </a:r>
            <a:endParaRPr lang="en-US" sz="4000" dirty="0">
              <a:latin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51338"/>
            <a:ext cx="9144000" cy="5543037"/>
          </a:xfrm>
        </p:spPr>
        <p:txBody>
          <a:bodyPr>
            <a:normAutofit/>
          </a:bodyPr>
          <a:lstStyle/>
          <a:p>
            <a:r>
              <a:rPr lang="en-US" sz="2800" dirty="0"/>
              <a:t>V</a:t>
            </a:r>
            <a:r>
              <a:rPr lang="en-US" sz="2800" dirty="0" smtClean="0"/>
              <a:t>ery </a:t>
            </a:r>
            <a:r>
              <a:rPr lang="en-US" sz="2800" dirty="0"/>
              <a:t>visible senior management involvement</a:t>
            </a:r>
          </a:p>
          <a:p>
            <a:pPr lvl="1"/>
            <a:r>
              <a:rPr lang="en-US" sz="2600" dirty="0"/>
              <a:t>Lab Director conducted an External Review of the Integrated Commissioning Plan and the ARR Plan </a:t>
            </a:r>
          </a:p>
          <a:p>
            <a:pPr lvl="2"/>
            <a:r>
              <a:rPr lang="en-US" sz="2000" dirty="0"/>
              <a:t>6 months ahead of the Phase 1 ARR and was considered the official start of the ARR</a:t>
            </a:r>
          </a:p>
          <a:p>
            <a:pPr lvl="2"/>
            <a:r>
              <a:rPr lang="en-US" sz="2000" dirty="0"/>
              <a:t>TJSO and HQ attendance and </a:t>
            </a:r>
            <a:r>
              <a:rPr lang="en-US" sz="2000" dirty="0" smtClean="0"/>
              <a:t>full participation </a:t>
            </a:r>
            <a:r>
              <a:rPr lang="en-US" sz="2000" dirty="0"/>
              <a:t>in Director’s Review </a:t>
            </a:r>
            <a:endParaRPr lang="en-US" sz="2000" dirty="0" smtClean="0"/>
          </a:p>
          <a:p>
            <a:pPr lvl="2"/>
            <a:r>
              <a:rPr lang="en-US" sz="2000" dirty="0" smtClean="0"/>
              <a:t>External </a:t>
            </a:r>
            <a:r>
              <a:rPr lang="en-US" sz="2000" dirty="0"/>
              <a:t>Review began with a presentation that had a thorough analysis of all domestic and international events related to accelerators and actions we took to avoid similar outcomes</a:t>
            </a:r>
          </a:p>
          <a:p>
            <a:pPr lvl="2"/>
            <a:r>
              <a:rPr lang="en-US" sz="2000" dirty="0"/>
              <a:t>Also discussed lessons learned and </a:t>
            </a:r>
            <a:r>
              <a:rPr lang="en-US" sz="2000" dirty="0" err="1"/>
              <a:t>mitigative</a:t>
            </a:r>
            <a:r>
              <a:rPr lang="en-US" sz="2000" dirty="0"/>
              <a:t> </a:t>
            </a:r>
            <a:r>
              <a:rPr lang="en-US" sz="2000" dirty="0" smtClean="0"/>
              <a:t>actions</a:t>
            </a:r>
          </a:p>
          <a:p>
            <a:pPr lvl="1"/>
            <a:r>
              <a:rPr lang="en-US" sz="2600" dirty="0"/>
              <a:t>Principle </a:t>
            </a:r>
            <a:r>
              <a:rPr lang="en-US" sz="2600" dirty="0"/>
              <a:t>finding from external review was that preliminary ARR Plan needed more emphasis on “performance based” demonstration of readiness</a:t>
            </a:r>
          </a:p>
          <a:p>
            <a:pPr lvl="2"/>
            <a:r>
              <a:rPr lang="en-US" sz="2200" dirty="0"/>
              <a:t>Also concern about timing of Phase 1 ARR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663D-15F8-9A44-9712-59ED5784CF5E}" type="datetime1">
              <a:rPr lang="en-US" smtClean="0"/>
              <a:pPr/>
              <a:t>8/5/2014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48A6-A3E1-4848-9AC3-B43F560BE4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How we prepared, cont’d.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204"/>
            <a:ext cx="8229600" cy="4525963"/>
          </a:xfrm>
        </p:spPr>
        <p:txBody>
          <a:bodyPr/>
          <a:lstStyle/>
          <a:p>
            <a:r>
              <a:rPr lang="en-US" dirty="0" smtClean="0"/>
              <a:t>Next two slides abstracted from </a:t>
            </a:r>
            <a:r>
              <a:rPr lang="en-US" dirty="0"/>
              <a:t>External Review of the Integrated Commissioning Plan and the ARR </a:t>
            </a:r>
            <a:r>
              <a:rPr lang="en-US" dirty="0" smtClean="0"/>
              <a:t>Plan</a:t>
            </a:r>
            <a:endParaRPr lang="en-US" dirty="0"/>
          </a:p>
          <a:p>
            <a:pPr lvl="1"/>
            <a:r>
              <a:rPr lang="en-US" dirty="0" smtClean="0"/>
              <a:t>Common themes identified from all events</a:t>
            </a:r>
          </a:p>
          <a:p>
            <a:pPr lvl="1"/>
            <a:r>
              <a:rPr lang="en-US" dirty="0" smtClean="0"/>
              <a:t>How Jefferson Lab applied that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4980"/>
      </p:ext>
    </p:extLst>
  </p:cSld>
  <p:clrMapOvr>
    <a:masterClrMapping/>
  </p:clrMapOvr>
</p:sld>
</file>

<file path=ppt/theme/theme1.xml><?xml version="1.0" encoding="utf-8"?>
<a:theme xmlns:a="http://schemas.openxmlformats.org/drawingml/2006/main" name="JLabPowerPointMain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JLabPowerPointMain-1</Template>
  <TotalTime>4939</TotalTime>
  <Words>1138</Words>
  <Application>Microsoft Office PowerPoint</Application>
  <PresentationFormat>On-screen Show (4:3)</PresentationFormat>
  <Paragraphs>126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JLabPowerPointMain-1</vt:lpstr>
      <vt:lpstr>Accelerator Readiness Review Process ARR Experiences and Lessons Learned</vt:lpstr>
      <vt:lpstr>Overview</vt:lpstr>
      <vt:lpstr>Overview, cont’d.</vt:lpstr>
      <vt:lpstr>How Jefferson Lab prepared</vt:lpstr>
      <vt:lpstr>How Jefferson Lab prepared, cont’d.</vt:lpstr>
      <vt:lpstr>How Jefferson Lab prepared, cont’d.</vt:lpstr>
      <vt:lpstr>How Jefferson Lab prepared, cont’d.</vt:lpstr>
      <vt:lpstr>How we prepared, cont’d.</vt:lpstr>
      <vt:lpstr>How we prepared, cont’d.</vt:lpstr>
      <vt:lpstr>How we prepared, cont’d.</vt:lpstr>
      <vt:lpstr>How we prepared, cont’d.</vt:lpstr>
      <vt:lpstr>How we prepared, cont’d.</vt:lpstr>
      <vt:lpstr>Summary of experience</vt:lpstr>
      <vt:lpstr>Summary of experience, cont’d.</vt:lpstr>
      <vt:lpstr>Summary of experience, cont’d.</vt:lpstr>
      <vt:lpstr>Summary of experience, cont’d.</vt:lpstr>
      <vt:lpstr>Recommendations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Radiolytic Hydrogen Production in Water Cooled Electron Beam Dump</dc:title>
  <dc:creator>Bob May</dc:creator>
  <cp:lastModifiedBy>Bob May</cp:lastModifiedBy>
  <cp:revision>85</cp:revision>
  <dcterms:created xsi:type="dcterms:W3CDTF">2014-07-14T14:37:17Z</dcterms:created>
  <dcterms:modified xsi:type="dcterms:W3CDTF">2014-08-06T00:54:42Z</dcterms:modified>
</cp:coreProperties>
</file>