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0.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handoutMasterIdLst>
    <p:handoutMasterId r:id="rId16"/>
  </p:handoutMasterIdLst>
  <p:sldIdLst>
    <p:sldId id="263" r:id="rId2"/>
    <p:sldId id="264" r:id="rId3"/>
    <p:sldId id="259" r:id="rId4"/>
    <p:sldId id="266" r:id="rId5"/>
    <p:sldId id="280" r:id="rId6"/>
    <p:sldId id="269" r:id="rId7"/>
    <p:sldId id="270" r:id="rId8"/>
    <p:sldId id="268" r:id="rId9"/>
    <p:sldId id="273" r:id="rId10"/>
    <p:sldId id="274" r:id="rId11"/>
    <p:sldId id="276" r:id="rId12"/>
    <p:sldId id="277" r:id="rId13"/>
    <p:sldId id="278" r:id="rId14"/>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09" charset="-128"/>
        <a:cs typeface="+mn-cs"/>
      </a:defRPr>
    </a:lvl5pPr>
    <a:lvl6pPr marL="2286000" algn="l" defTabSz="914400" rtl="0" eaLnBrk="1" latinLnBrk="0" hangingPunct="1">
      <a:defRPr sz="2400" kern="1200">
        <a:solidFill>
          <a:schemeClr val="tx1"/>
        </a:solidFill>
        <a:latin typeface="Arial" charset="0"/>
        <a:ea typeface="ＭＳ Ｐゴシック" pitchFamily="-109" charset="-128"/>
        <a:cs typeface="+mn-cs"/>
      </a:defRPr>
    </a:lvl6pPr>
    <a:lvl7pPr marL="2743200" algn="l" defTabSz="914400" rtl="0" eaLnBrk="1" latinLnBrk="0" hangingPunct="1">
      <a:defRPr sz="2400" kern="1200">
        <a:solidFill>
          <a:schemeClr val="tx1"/>
        </a:solidFill>
        <a:latin typeface="Arial" charset="0"/>
        <a:ea typeface="ＭＳ Ｐゴシック" pitchFamily="-109" charset="-128"/>
        <a:cs typeface="+mn-cs"/>
      </a:defRPr>
    </a:lvl7pPr>
    <a:lvl8pPr marL="3200400" algn="l" defTabSz="914400" rtl="0" eaLnBrk="1" latinLnBrk="0" hangingPunct="1">
      <a:defRPr sz="2400" kern="1200">
        <a:solidFill>
          <a:schemeClr val="tx1"/>
        </a:solidFill>
        <a:latin typeface="Arial" charset="0"/>
        <a:ea typeface="ＭＳ Ｐゴシック" pitchFamily="-109" charset="-128"/>
        <a:cs typeface="+mn-cs"/>
      </a:defRPr>
    </a:lvl8pPr>
    <a:lvl9pPr marL="3657600" algn="l" defTabSz="914400" rtl="0" eaLnBrk="1" latinLnBrk="0" hangingPunct="1">
      <a:defRPr sz="2400"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B45"/>
    <a:srgbClr val="032B44"/>
    <a:srgbClr val="062A44"/>
    <a:srgbClr val="062E44"/>
    <a:srgbClr val="003366"/>
    <a:srgbClr val="336699"/>
    <a:srgbClr val="99CCFF"/>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78" autoAdjust="0"/>
  </p:normalViewPr>
  <p:slideViewPr>
    <p:cSldViewPr snapToGrid="0">
      <p:cViewPr>
        <p:scale>
          <a:sx n="100" d="100"/>
          <a:sy n="100" d="100"/>
        </p:scale>
        <p:origin x="-869" y="49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0" hangingPunct="0">
              <a:defRPr sz="1000">
                <a:latin typeface="Arial" pitchFamily="-109" charset="0"/>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000"/>
            </a:lvl1pPr>
          </a:lstStyle>
          <a:p>
            <a:fld id="{2A227C31-7236-46B1-A9C8-5A1333751EC1}" type="datetime1">
              <a:rPr lang="en-US" altLang="en-US"/>
              <a:pPr/>
              <a:t>8/2/2014</a:t>
            </a:fld>
            <a:endParaRPr lang="en-US" alt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0" hangingPunct="0">
              <a:defRPr sz="800">
                <a:latin typeface="Arial" pitchFamily="-109" charset="0"/>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800"/>
            </a:lvl1pPr>
          </a:lstStyle>
          <a:p>
            <a:fld id="{B48EEB9F-7C89-437E-A8F5-40701C2B3125}" type="slidenum">
              <a:rPr lang="en-US" altLang="en-US"/>
              <a:pPr/>
              <a:t>‹#›</a:t>
            </a:fld>
            <a:endParaRPr lang="en-US" altLang="en-US"/>
          </a:p>
        </p:txBody>
      </p:sp>
    </p:spTree>
    <p:extLst>
      <p:ext uri="{BB962C8B-B14F-4D97-AF65-F5344CB8AC3E}">
        <p14:creationId xmlns:p14="http://schemas.microsoft.com/office/powerpoint/2010/main" val="477343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9" charset="0"/>
                <a:cs typeface="ＭＳ Ｐゴシック" pitchFamily="-109" charset="-128"/>
              </a:defRPr>
            </a:lvl1pPr>
          </a:lstStyle>
          <a:p>
            <a:pPr>
              <a:defRPr/>
            </a:pPr>
            <a:endParaRPr lang="en-US"/>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9" charset="0"/>
                <a:cs typeface="ＭＳ Ｐゴシック" pitchFamily="-109" charset="-128"/>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9" charset="0"/>
                <a:cs typeface="ＭＳ Ｐゴシック" pitchFamily="-109" charset="-128"/>
              </a:defRPr>
            </a:lvl1pPr>
          </a:lstStyle>
          <a:p>
            <a:pPr>
              <a:defRPr/>
            </a:pPr>
            <a:endParaRPr lang="en-US"/>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D7DAD7A5-177C-443B-96B6-9B1B6BCB6D0E}" type="slidenum">
              <a:rPr lang="en-US" altLang="en-US"/>
              <a:pPr/>
              <a:t>‹#›</a:t>
            </a:fld>
            <a:endParaRPr lang="en-US" altLang="en-US"/>
          </a:p>
        </p:txBody>
      </p:sp>
    </p:spTree>
    <p:extLst>
      <p:ext uri="{BB962C8B-B14F-4D97-AF65-F5344CB8AC3E}">
        <p14:creationId xmlns:p14="http://schemas.microsoft.com/office/powerpoint/2010/main" val="4869532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109"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AE88CB3E-6530-483E-BC55-BA3537482132}" type="slidenum">
              <a:rPr lang="en-US" altLang="en-US" sz="800"/>
              <a:pPr/>
              <a:t>1</a:t>
            </a:fld>
            <a:endParaRPr lang="en-US" alt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12CE5621-5523-4D5A-9089-E878FBF666F8}" type="slidenum">
              <a:rPr lang="en-US" altLang="en-US" sz="1200"/>
              <a:pPr/>
              <a:t>3</a:t>
            </a:fld>
            <a:endParaRPr lang="en-US" altLang="en-US" sz="1200"/>
          </a:p>
        </p:txBody>
      </p:sp>
      <p:sp>
        <p:nvSpPr>
          <p:cNvPr id="17411" name="Slide Image Placeholder 1"/>
          <p:cNvSpPr>
            <a:spLocks noGrp="1" noRot="1" noChangeAspect="1"/>
          </p:cNvSpPr>
          <p:nvPr>
            <p:ph type="sldImg"/>
          </p:nvPr>
        </p:nvSpPr>
        <p:spPr>
          <a:ln/>
        </p:spPr>
      </p:sp>
      <p:sp>
        <p:nvSpPr>
          <p:cNvPr id="17412" name="Notes Placeholder 2"/>
          <p:cNvSpPr>
            <a:spLocks noGrp="1"/>
          </p:cNvSpPr>
          <p:nvPr>
            <p:ph type="body" idx="1"/>
          </p:nvPr>
        </p:nvSpPr>
        <p:spPr>
          <a:xfrm>
            <a:off x="914400" y="3257550"/>
            <a:ext cx="7315200" cy="30861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spcBef>
                <a:spcPct val="0"/>
              </a:spcBef>
            </a:pPr>
            <a:endParaRPr lang="en-US" altLang="en-US" smtClean="0">
              <a:ea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4</a:t>
            </a:fld>
            <a:endParaRPr lang="en-US" altLang="en-US"/>
          </a:p>
        </p:txBody>
      </p:sp>
    </p:spTree>
    <p:extLst>
      <p:ext uri="{BB962C8B-B14F-4D97-AF65-F5344CB8AC3E}">
        <p14:creationId xmlns:p14="http://schemas.microsoft.com/office/powerpoint/2010/main" val="215740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5</a:t>
            </a:fld>
            <a:endParaRPr lang="en-US" altLang="en-US"/>
          </a:p>
        </p:txBody>
      </p:sp>
    </p:spTree>
    <p:extLst>
      <p:ext uri="{BB962C8B-B14F-4D97-AF65-F5344CB8AC3E}">
        <p14:creationId xmlns:p14="http://schemas.microsoft.com/office/powerpoint/2010/main" val="21574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6</a:t>
            </a:fld>
            <a:endParaRPr lang="en-US" altLang="en-US"/>
          </a:p>
        </p:txBody>
      </p:sp>
    </p:spTree>
    <p:extLst>
      <p:ext uri="{BB962C8B-B14F-4D97-AF65-F5344CB8AC3E}">
        <p14:creationId xmlns:p14="http://schemas.microsoft.com/office/powerpoint/2010/main" val="304430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have been straight</a:t>
            </a:r>
            <a:r>
              <a:rPr lang="en-US" baseline="0" dirty="0" smtClean="0"/>
              <a:t> forward but was complicated by two factors:</a:t>
            </a:r>
          </a:p>
          <a:p>
            <a:pPr marL="228600" indent="-228600">
              <a:buAutoNum type="arabicPeriod"/>
            </a:pPr>
            <a:r>
              <a:rPr lang="en-US" baseline="0" dirty="0" smtClean="0"/>
              <a:t>The project planned to conduct the ARR before testing the laser. But, because of delays in preparation for the ARR, the ARR could not be conducted before the laser acceptance testing was required (key performance parameter). </a:t>
            </a:r>
          </a:p>
          <a:p>
            <a:pPr marL="228600" indent="-228600">
              <a:buAutoNum type="arabicPeriod"/>
            </a:pPr>
            <a:r>
              <a:rPr lang="en-US" baseline="0" dirty="0" smtClean="0"/>
              <a:t>The IRR was described as “laser commissioning.”</a:t>
            </a:r>
          </a:p>
          <a:p>
            <a:pPr marL="0" indent="0">
              <a:buNone/>
            </a:pPr>
            <a:endParaRPr lang="en-US" baseline="0" dirty="0" smtClean="0"/>
          </a:p>
          <a:p>
            <a:pPr marL="0" indent="0">
              <a:buNone/>
            </a:pPr>
            <a:r>
              <a:rPr lang="en-US" baseline="0" dirty="0" smtClean="0"/>
              <a:t>The combination of these two factors was the cause of some concern from our site office and some in RPG</a:t>
            </a:r>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7</a:t>
            </a:fld>
            <a:endParaRPr lang="en-US" altLang="en-US"/>
          </a:p>
        </p:txBody>
      </p:sp>
    </p:spTree>
    <p:extLst>
      <p:ext uri="{BB962C8B-B14F-4D97-AF65-F5344CB8AC3E}">
        <p14:creationId xmlns:p14="http://schemas.microsoft.com/office/powerpoint/2010/main" val="45216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CRADS = criteria review approach documents</a:t>
            </a:r>
          </a:p>
          <a:p>
            <a:r>
              <a:rPr lang="en-US" dirty="0" smtClean="0"/>
              <a:t>State the criteria</a:t>
            </a:r>
          </a:p>
          <a:p>
            <a:r>
              <a:rPr lang="en-US" dirty="0" smtClean="0"/>
              <a:t>State the review approach</a:t>
            </a:r>
          </a:p>
          <a:p>
            <a:r>
              <a:rPr lang="en-US" dirty="0" smtClean="0"/>
              <a:t>List</a:t>
            </a:r>
            <a:r>
              <a:rPr lang="en-US" baseline="0" dirty="0" smtClean="0"/>
              <a:t> the lines of inquiry</a:t>
            </a:r>
          </a:p>
          <a:p>
            <a:endParaRPr lang="en-US" baseline="0" dirty="0" smtClean="0"/>
          </a:p>
          <a:p>
            <a:r>
              <a:rPr lang="en-US" baseline="0" dirty="0" smtClean="0"/>
              <a:t>Useful to communicate to the facility what they will need to demonstrate to the team</a:t>
            </a:r>
          </a:p>
          <a:p>
            <a:r>
              <a:rPr lang="en-US" baseline="0" dirty="0" smtClean="0"/>
              <a:t>A good framework for the review and a starting point for discussions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8</a:t>
            </a:fld>
            <a:endParaRPr lang="en-US" altLang="en-US"/>
          </a:p>
        </p:txBody>
      </p:sp>
    </p:spTree>
    <p:extLst>
      <p:ext uri="{BB962C8B-B14F-4D97-AF65-F5344CB8AC3E}">
        <p14:creationId xmlns:p14="http://schemas.microsoft.com/office/powerpoint/2010/main" val="6338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9</a:t>
            </a:fld>
            <a:endParaRPr lang="en-US" altLang="en-US"/>
          </a:p>
        </p:txBody>
      </p:sp>
    </p:spTree>
    <p:extLst>
      <p:ext uri="{BB962C8B-B14F-4D97-AF65-F5344CB8AC3E}">
        <p14:creationId xmlns:p14="http://schemas.microsoft.com/office/powerpoint/2010/main" val="92813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a:t>
            </a:r>
            <a:r>
              <a:rPr lang="en-US" baseline="0" dirty="0" smtClean="0"/>
              <a:t> included: CRADs; safety basis documents; interlock requirements; shielding design requirements; interlock reviews; BELLA procedures; BELLA commissioning plan; LBNL accelerator safety program documents, BELLA presentations</a:t>
            </a:r>
            <a:endParaRPr lang="en-US" dirty="0"/>
          </a:p>
        </p:txBody>
      </p:sp>
      <p:sp>
        <p:nvSpPr>
          <p:cNvPr id="4" name="Slide Number Placeholder 3"/>
          <p:cNvSpPr>
            <a:spLocks noGrp="1"/>
          </p:cNvSpPr>
          <p:nvPr>
            <p:ph type="sldNum" sz="quarter" idx="10"/>
          </p:nvPr>
        </p:nvSpPr>
        <p:spPr/>
        <p:txBody>
          <a:bodyPr/>
          <a:lstStyle/>
          <a:p>
            <a:fld id="{D7DAD7A5-177C-443B-96B6-9B1B6BCB6D0E}" type="slidenum">
              <a:rPr lang="en-US" altLang="en-US" smtClean="0"/>
              <a:pPr/>
              <a:t>10</a:t>
            </a:fld>
            <a:endParaRPr lang="en-US" altLang="en-US"/>
          </a:p>
        </p:txBody>
      </p:sp>
    </p:spTree>
    <p:extLst>
      <p:ext uri="{BB962C8B-B14F-4D97-AF65-F5344CB8AC3E}">
        <p14:creationId xmlns:p14="http://schemas.microsoft.com/office/powerpoint/2010/main" val="3499704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userDrawn="1"/>
        </p:nvPicPr>
        <p:blipFill>
          <a:blip r:embed="rId2">
            <a:extLst>
              <a:ext uri="{28A0092B-C50C-407E-A947-70E740481C1C}">
                <a14:useLocalDpi xmlns:a14="http://schemas.microsoft.com/office/drawing/2010/main"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ndParaRPr>
          </a:p>
        </p:txBody>
      </p:sp>
      <p:sp>
        <p:nvSpPr>
          <p:cNvPr id="6" name="Rectangle 1031"/>
          <p:cNvSpPr>
            <a:spLocks noChangeArrowheads="1"/>
          </p:cNvSpPr>
          <p:nvPr userDrawn="1"/>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ndParaRPr>
          </a:p>
        </p:txBody>
      </p:sp>
      <p:pic>
        <p:nvPicPr>
          <p:cNvPr id="7" name="Picture 7" descr="LBNL_Banner.ps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38486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r>
              <a:rPr lang="en-US" altLang="en-US"/>
              <a:t>Footer</a:t>
            </a:r>
          </a:p>
        </p:txBody>
      </p:sp>
      <p:sp>
        <p:nvSpPr>
          <p:cNvPr id="5" name="Slide Number Placeholder 5"/>
          <p:cNvSpPr>
            <a:spLocks noGrp="1"/>
          </p:cNvSpPr>
          <p:nvPr>
            <p:ph type="sldNum" sz="quarter" idx="11"/>
          </p:nvPr>
        </p:nvSpPr>
        <p:spPr/>
        <p:txBody>
          <a:bodyPr/>
          <a:lstStyle>
            <a:lvl1pPr>
              <a:defRPr/>
            </a:lvl1pPr>
          </a:lstStyle>
          <a:p>
            <a:fld id="{8C86FA75-A3C5-4708-8D40-11F9715BEB1E}" type="slidenum">
              <a:rPr lang="en-US" altLang="en-US"/>
              <a:pPr/>
              <a:t>‹#›</a:t>
            </a:fld>
            <a:endParaRPr lang="en-US" altLang="en-US"/>
          </a:p>
        </p:txBody>
      </p:sp>
    </p:spTree>
    <p:extLst>
      <p:ext uri="{BB962C8B-B14F-4D97-AF65-F5344CB8AC3E}">
        <p14:creationId xmlns:p14="http://schemas.microsoft.com/office/powerpoint/2010/main" val="83581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738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r>
              <a:rPr lang="en-US" altLang="en-US"/>
              <a:t>Footer</a:t>
            </a:r>
          </a:p>
        </p:txBody>
      </p:sp>
      <p:sp>
        <p:nvSpPr>
          <p:cNvPr id="6" name="Slide Number Placeholder 5"/>
          <p:cNvSpPr>
            <a:spLocks noGrp="1"/>
          </p:cNvSpPr>
          <p:nvPr>
            <p:ph type="sldNum" sz="quarter" idx="11"/>
          </p:nvPr>
        </p:nvSpPr>
        <p:spPr/>
        <p:txBody>
          <a:bodyPr/>
          <a:lstStyle>
            <a:lvl1pPr>
              <a:defRPr/>
            </a:lvl1pPr>
          </a:lstStyle>
          <a:p>
            <a:fld id="{184FEC9C-79BD-4CFA-826B-306A0ED14651}" type="slidenum">
              <a:rPr lang="en-US" altLang="en-US"/>
              <a:pPr/>
              <a:t>‹#›</a:t>
            </a:fld>
            <a:endParaRPr lang="en-US" altLang="en-US"/>
          </a:p>
        </p:txBody>
      </p:sp>
    </p:spTree>
    <p:extLst>
      <p:ext uri="{BB962C8B-B14F-4D97-AF65-F5344CB8AC3E}">
        <p14:creationId xmlns:p14="http://schemas.microsoft.com/office/powerpoint/2010/main" val="30861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r>
              <a:rPr lang="en-US" altLang="en-US"/>
              <a:t>Footer</a:t>
            </a:r>
          </a:p>
        </p:txBody>
      </p:sp>
      <p:sp>
        <p:nvSpPr>
          <p:cNvPr id="8" name="Slide Number Placeholder 5"/>
          <p:cNvSpPr>
            <a:spLocks noGrp="1"/>
          </p:cNvSpPr>
          <p:nvPr>
            <p:ph type="sldNum" sz="quarter" idx="11"/>
          </p:nvPr>
        </p:nvSpPr>
        <p:spPr/>
        <p:txBody>
          <a:bodyPr/>
          <a:lstStyle>
            <a:lvl1pPr>
              <a:defRPr/>
            </a:lvl1pPr>
          </a:lstStyle>
          <a:p>
            <a:fld id="{7A52FBE1-07EB-4903-8201-3D1EF732380B}" type="slidenum">
              <a:rPr lang="en-US" altLang="en-US"/>
              <a:pPr/>
              <a:t>‹#›</a:t>
            </a:fld>
            <a:endParaRPr lang="en-US" altLang="en-US"/>
          </a:p>
        </p:txBody>
      </p:sp>
    </p:spTree>
    <p:extLst>
      <p:ext uri="{BB962C8B-B14F-4D97-AF65-F5344CB8AC3E}">
        <p14:creationId xmlns:p14="http://schemas.microsoft.com/office/powerpoint/2010/main" val="315802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r>
              <a:rPr lang="en-US" altLang="en-US"/>
              <a:t>Footer</a:t>
            </a:r>
          </a:p>
        </p:txBody>
      </p:sp>
      <p:sp>
        <p:nvSpPr>
          <p:cNvPr id="4" name="Slide Number Placeholder 5"/>
          <p:cNvSpPr>
            <a:spLocks noGrp="1"/>
          </p:cNvSpPr>
          <p:nvPr>
            <p:ph type="sldNum" sz="quarter" idx="11"/>
          </p:nvPr>
        </p:nvSpPr>
        <p:spPr/>
        <p:txBody>
          <a:bodyPr/>
          <a:lstStyle>
            <a:lvl1pPr>
              <a:defRPr/>
            </a:lvl1pPr>
          </a:lstStyle>
          <a:p>
            <a:fld id="{5EDB8A92-9FBF-4B56-AB8A-59601DB9E861}" type="slidenum">
              <a:rPr lang="en-US" altLang="en-US"/>
              <a:pPr/>
              <a:t>‹#›</a:t>
            </a:fld>
            <a:endParaRPr lang="en-US" altLang="en-US"/>
          </a:p>
        </p:txBody>
      </p:sp>
    </p:spTree>
    <p:extLst>
      <p:ext uri="{BB962C8B-B14F-4D97-AF65-F5344CB8AC3E}">
        <p14:creationId xmlns:p14="http://schemas.microsoft.com/office/powerpoint/2010/main" val="201682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51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Footer</a:t>
            </a:r>
          </a:p>
        </p:txBody>
      </p:sp>
      <p:sp>
        <p:nvSpPr>
          <p:cNvPr id="6" name="Slide Number Placeholder 5"/>
          <p:cNvSpPr>
            <a:spLocks noGrp="1"/>
          </p:cNvSpPr>
          <p:nvPr>
            <p:ph type="sldNum" sz="quarter" idx="11"/>
          </p:nvPr>
        </p:nvSpPr>
        <p:spPr/>
        <p:txBody>
          <a:bodyPr/>
          <a:lstStyle>
            <a:lvl1pPr>
              <a:defRPr/>
            </a:lvl1pPr>
          </a:lstStyle>
          <a:p>
            <a:fld id="{EAE3531B-2CC8-4969-9A1B-8ABEF6D9E1C3}" type="slidenum">
              <a:rPr lang="en-US" altLang="en-US"/>
              <a:pPr/>
              <a:t>‹#›</a:t>
            </a:fld>
            <a:endParaRPr lang="en-US" altLang="en-US"/>
          </a:p>
        </p:txBody>
      </p:sp>
    </p:spTree>
    <p:extLst>
      <p:ext uri="{BB962C8B-B14F-4D97-AF65-F5344CB8AC3E}">
        <p14:creationId xmlns:p14="http://schemas.microsoft.com/office/powerpoint/2010/main" val="84141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Footer</a:t>
            </a:r>
          </a:p>
        </p:txBody>
      </p:sp>
      <p:sp>
        <p:nvSpPr>
          <p:cNvPr id="6" name="Slide Number Placeholder 5"/>
          <p:cNvSpPr>
            <a:spLocks noGrp="1"/>
          </p:cNvSpPr>
          <p:nvPr>
            <p:ph type="sldNum" sz="quarter" idx="11"/>
          </p:nvPr>
        </p:nvSpPr>
        <p:spPr/>
        <p:txBody>
          <a:bodyPr/>
          <a:lstStyle>
            <a:lvl1pPr>
              <a:defRPr/>
            </a:lvl1pPr>
          </a:lstStyle>
          <a:p>
            <a:fld id="{3B5CC1AF-9422-493C-8D51-8BA4990B8058}" type="slidenum">
              <a:rPr lang="en-US" altLang="en-US"/>
              <a:pPr/>
              <a:t>‹#›</a:t>
            </a:fld>
            <a:endParaRPr lang="en-US" altLang="en-US"/>
          </a:p>
        </p:txBody>
      </p:sp>
    </p:spTree>
    <p:extLst>
      <p:ext uri="{BB962C8B-B14F-4D97-AF65-F5344CB8AC3E}">
        <p14:creationId xmlns:p14="http://schemas.microsoft.com/office/powerpoint/2010/main" val="106865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51000"/>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r>
              <a:rPr lang="en-US" altLang="en-US"/>
              <a:t>Footer</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fld id="{45C36E48-C8E5-41DE-BD54-B2CE3B5C1E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706" r:id="rId3"/>
    <p:sldLayoutId id="2147483700" r:id="rId4"/>
    <p:sldLayoutId id="2147483701" r:id="rId5"/>
    <p:sldLayoutId id="2147483702" r:id="rId6"/>
    <p:sldLayoutId id="2147483707" r:id="rId7"/>
    <p:sldLayoutId id="2147483703" r:id="rId8"/>
    <p:sldLayoutId id="2147483704" r:id="rId9"/>
  </p:sldLayoutIdLst>
  <p:hf hd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pitchFamily="-109"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pitchFamily="-109"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rocess 11"/>
          <p:cNvSpPr>
            <a:spLocks noChangeArrowheads="1"/>
          </p:cNvSpPr>
          <p:nvPr/>
        </p:nvSpPr>
        <p:spPr bwMode="auto">
          <a:xfrm>
            <a:off x="3513138" y="2024063"/>
            <a:ext cx="2219325" cy="1870075"/>
          </a:xfrm>
          <a:prstGeom prst="flowChartProcess">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endParaRPr lang="en-US" altLang="en-US"/>
          </a:p>
        </p:txBody>
      </p:sp>
      <p:grpSp>
        <p:nvGrpSpPr>
          <p:cNvPr id="13315" name="Group 6"/>
          <p:cNvGrpSpPr>
            <a:grpSpLocks/>
          </p:cNvGrpSpPr>
          <p:nvPr/>
        </p:nvGrpSpPr>
        <p:grpSpPr bwMode="auto">
          <a:xfrm>
            <a:off x="1471613" y="4475163"/>
            <a:ext cx="6483350" cy="704850"/>
            <a:chOff x="1471421" y="4474633"/>
            <a:chExt cx="6483360" cy="703987"/>
          </a:xfrm>
        </p:grpSpPr>
        <p:pic>
          <p:nvPicPr>
            <p:cNvPr id="13317" name="Picture 5" descr="New_DOE_Logo_White_060208.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1421" y="4485746"/>
              <a:ext cx="2692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5"/>
            <p:cNvGrpSpPr>
              <a:grpSpLocks/>
            </p:cNvGrpSpPr>
            <p:nvPr/>
          </p:nvGrpSpPr>
          <p:grpSpPr bwMode="auto">
            <a:xfrm>
              <a:off x="4649595" y="4474633"/>
              <a:ext cx="3305186" cy="703987"/>
              <a:chOff x="4971328" y="4203700"/>
              <a:chExt cx="3305186" cy="703987"/>
            </a:xfrm>
          </p:grpSpPr>
          <p:pic>
            <p:nvPicPr>
              <p:cNvPr id="13319" name="Picture 4" descr="UClogo_rev.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1328" y="4207599"/>
                <a:ext cx="70009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4"/>
              <p:cNvSpPr txBox="1">
                <a:spLocks noChangeArrowheads="1"/>
              </p:cNvSpPr>
              <p:nvPr/>
            </p:nvSpPr>
            <p:spPr bwMode="auto">
              <a:xfrm>
                <a:off x="5774610" y="4203700"/>
                <a:ext cx="2501904" cy="7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pitchFamily="-109" charset="-128"/>
                  </a:defRPr>
                </a:lvl1pPr>
                <a:lvl2pPr marL="37931725" indent="-37474525" defTabSz="457200"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r>
                  <a:rPr lang="en-US" altLang="en-US" sz="2000">
                    <a:solidFill>
                      <a:schemeClr val="bg1"/>
                    </a:solidFill>
                    <a:latin typeface="Arial Black" pitchFamily="-109" charset="0"/>
                  </a:rPr>
                  <a:t>UNIVERSITY OF</a:t>
                </a:r>
              </a:p>
              <a:p>
                <a:pPr eaLnBrk="1" hangingPunct="1"/>
                <a:r>
                  <a:rPr lang="en-US" altLang="en-US" sz="2000">
                    <a:solidFill>
                      <a:schemeClr val="bg1"/>
                    </a:solidFill>
                    <a:latin typeface="Arial Black" pitchFamily="-109" charset="0"/>
                  </a:rPr>
                  <a:t>CALIFORNIA</a:t>
                </a:r>
              </a:p>
            </p:txBody>
          </p:sp>
        </p:grpSp>
      </p:grpSp>
      <p:pic>
        <p:nvPicPr>
          <p:cNvPr id="13316" name="Picture 13" descr="LBNL_Logo_white.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6788" y="1998663"/>
            <a:ext cx="22479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Review Team </a:t>
            </a:r>
            <a:r>
              <a:rPr lang="en-US" dirty="0" smtClean="0"/>
              <a:t>Preparation		</a:t>
            </a:r>
            <a:endParaRPr lang="en-US" altLang="en-US" dirty="0" smtClean="0"/>
          </a:p>
        </p:txBody>
      </p:sp>
      <p:sp>
        <p:nvSpPr>
          <p:cNvPr id="21507" name="Content Placeholder 2"/>
          <p:cNvSpPr>
            <a:spLocks noGrp="1"/>
          </p:cNvSpPr>
          <p:nvPr>
            <p:ph sz="half" idx="1"/>
          </p:nvPr>
        </p:nvSpPr>
        <p:spPr bwMode="auto">
          <a:xfrm>
            <a:off x="457199" y="1598613"/>
            <a:ext cx="8271317" cy="4507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a:buChar char="•"/>
            </a:pPr>
            <a:r>
              <a:rPr lang="en-US" sz="2800" dirty="0" smtClean="0"/>
              <a:t>Relevant documentation </a:t>
            </a:r>
            <a:r>
              <a:rPr lang="en-US" sz="2800" dirty="0"/>
              <a:t>provided to review </a:t>
            </a:r>
            <a:r>
              <a:rPr lang="en-US" sz="2800" dirty="0" smtClean="0"/>
              <a:t>team</a:t>
            </a:r>
          </a:p>
          <a:p>
            <a:pPr marL="457200" indent="-457200">
              <a:buFont typeface="Arial"/>
              <a:buChar char="•"/>
            </a:pPr>
            <a:r>
              <a:rPr lang="en-US" sz="2800" dirty="0" smtClean="0"/>
              <a:t>Teleconference </a:t>
            </a:r>
            <a:r>
              <a:rPr lang="en-US" sz="2800" dirty="0"/>
              <a:t>conducted in advance of the review </a:t>
            </a:r>
            <a:endParaRPr lang="en-US" sz="2800" dirty="0" smtClean="0"/>
          </a:p>
          <a:p>
            <a:pPr marL="457200" indent="-457200">
              <a:buFont typeface="Arial"/>
              <a:buChar char="•"/>
            </a:pPr>
            <a:r>
              <a:rPr lang="en-US" sz="2800" dirty="0"/>
              <a:t>D</a:t>
            </a:r>
            <a:r>
              <a:rPr lang="en-US" sz="2800" dirty="0" smtClean="0"/>
              <a:t>ocument review performed in advance of the ARR</a:t>
            </a:r>
            <a:endParaRPr lang="en-US" dirty="0"/>
          </a:p>
          <a:p>
            <a:pPr>
              <a:buFont typeface="Arial"/>
              <a:buChar char="•"/>
            </a:pPr>
            <a:endParaRPr lang="en-US" altLang="en-US" dirty="0" smtClean="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10</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Tree>
    <p:extLst>
      <p:ext uri="{BB962C8B-B14F-4D97-AF65-F5344CB8AC3E}">
        <p14:creationId xmlns:p14="http://schemas.microsoft.com/office/powerpoint/2010/main" val="4187507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Review </a:t>
            </a:r>
            <a:r>
              <a:rPr lang="en-US" dirty="0" smtClean="0"/>
              <a:t>Structure </a:t>
            </a:r>
            <a:endParaRPr lang="en-US" altLang="en-US" dirty="0" smtClean="0"/>
          </a:p>
        </p:txBody>
      </p:sp>
      <p:sp>
        <p:nvSpPr>
          <p:cNvPr id="21507" name="Content Placeholder 2"/>
          <p:cNvSpPr>
            <a:spLocks noGrp="1"/>
          </p:cNvSpPr>
          <p:nvPr>
            <p:ph sz="half" idx="1"/>
          </p:nvPr>
        </p:nvSpPr>
        <p:spPr bwMode="auto">
          <a:xfrm>
            <a:off x="457200" y="1598613"/>
            <a:ext cx="4096222" cy="4507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Topical Areas:</a:t>
            </a:r>
          </a:p>
          <a:p>
            <a:pPr lvl="1"/>
            <a:r>
              <a:rPr lang="en-US" dirty="0"/>
              <a:t>Credited controls</a:t>
            </a:r>
          </a:p>
          <a:p>
            <a:pPr lvl="1"/>
            <a:r>
              <a:rPr lang="en-US" dirty="0"/>
              <a:t>Facility management</a:t>
            </a:r>
          </a:p>
          <a:p>
            <a:pPr lvl="1"/>
            <a:r>
              <a:rPr lang="en-US" dirty="0"/>
              <a:t>Documentation readiness</a:t>
            </a:r>
          </a:p>
          <a:p>
            <a:pPr lvl="1"/>
            <a:r>
              <a:rPr lang="en-US" dirty="0"/>
              <a:t>Contractor assurance</a:t>
            </a:r>
          </a:p>
          <a:p>
            <a:pPr lvl="1"/>
            <a:r>
              <a:rPr lang="en-US" dirty="0"/>
              <a:t>Commissioning plan</a:t>
            </a:r>
          </a:p>
          <a:p>
            <a:pPr lvl="1"/>
            <a:r>
              <a:rPr lang="en-US" dirty="0"/>
              <a:t>Training and qualifications</a:t>
            </a:r>
            <a:endParaRPr lang="en-US" sz="2800" dirty="0"/>
          </a:p>
          <a:p>
            <a:pPr>
              <a:buFont typeface="Arial"/>
              <a:buChar char="•"/>
            </a:pPr>
            <a:endParaRPr lang="en-US" altLang="en-US" dirty="0" smtClean="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11</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
        <p:nvSpPr>
          <p:cNvPr id="3" name="TextBox 2"/>
          <p:cNvSpPr txBox="1"/>
          <p:nvPr/>
        </p:nvSpPr>
        <p:spPr>
          <a:xfrm>
            <a:off x="5093887" y="1958944"/>
            <a:ext cx="3269815" cy="2308324"/>
          </a:xfrm>
          <a:prstGeom prst="rect">
            <a:avLst/>
          </a:prstGeom>
          <a:noFill/>
          <a:ln>
            <a:solidFill>
              <a:schemeClr val="accent2"/>
            </a:solidFill>
          </a:ln>
        </p:spPr>
        <p:txBody>
          <a:bodyPr wrap="square" rtlCol="0">
            <a:spAutoFit/>
          </a:bodyPr>
          <a:lstStyle/>
          <a:p>
            <a:pPr marL="457200" indent="-457200">
              <a:buFont typeface="Arial"/>
              <a:buChar char="•"/>
            </a:pPr>
            <a:r>
              <a:rPr lang="en-US" dirty="0">
                <a:solidFill>
                  <a:schemeClr val="accent2"/>
                </a:solidFill>
              </a:rPr>
              <a:t>Presentations</a:t>
            </a:r>
          </a:p>
          <a:p>
            <a:pPr marL="457200" indent="-457200">
              <a:buFont typeface="Arial"/>
              <a:buChar char="•"/>
            </a:pPr>
            <a:r>
              <a:rPr lang="en-US" dirty="0">
                <a:solidFill>
                  <a:schemeClr val="accent2"/>
                </a:solidFill>
              </a:rPr>
              <a:t>Discussions</a:t>
            </a:r>
          </a:p>
          <a:p>
            <a:pPr marL="457200" indent="-457200">
              <a:buFont typeface="Arial"/>
              <a:buChar char="•"/>
            </a:pPr>
            <a:r>
              <a:rPr lang="en-US" dirty="0">
                <a:solidFill>
                  <a:schemeClr val="accent2"/>
                </a:solidFill>
              </a:rPr>
              <a:t>Interviews</a:t>
            </a:r>
          </a:p>
          <a:p>
            <a:pPr marL="457200" indent="-457200">
              <a:buFont typeface="Arial"/>
              <a:buChar char="•"/>
            </a:pPr>
            <a:r>
              <a:rPr lang="en-US" dirty="0">
                <a:solidFill>
                  <a:schemeClr val="accent2"/>
                </a:solidFill>
              </a:rPr>
              <a:t>Tours</a:t>
            </a:r>
          </a:p>
          <a:p>
            <a:pPr marL="457200" indent="-457200">
              <a:buFont typeface="Arial"/>
              <a:buChar char="•"/>
            </a:pPr>
            <a:r>
              <a:rPr lang="en-US" dirty="0">
                <a:solidFill>
                  <a:schemeClr val="accent2"/>
                </a:solidFill>
              </a:rPr>
              <a:t>Demonstrations</a:t>
            </a:r>
          </a:p>
          <a:p>
            <a:endParaRPr lang="en-US" dirty="0"/>
          </a:p>
        </p:txBody>
      </p:sp>
      <p:sp>
        <p:nvSpPr>
          <p:cNvPr id="4" name="Right Arrow 3"/>
          <p:cNvSpPr/>
          <p:nvPr/>
        </p:nvSpPr>
        <p:spPr bwMode="auto">
          <a:xfrm>
            <a:off x="4107537" y="2783054"/>
            <a:ext cx="499931" cy="4188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7872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ARR</a:t>
            </a:r>
            <a:endParaRPr lang="en-US" altLang="en-US" dirty="0" smtClean="0"/>
          </a:p>
        </p:txBody>
      </p:sp>
      <p:sp>
        <p:nvSpPr>
          <p:cNvPr id="21507" name="Content Placeholder 2"/>
          <p:cNvSpPr>
            <a:spLocks noGrp="1"/>
          </p:cNvSpPr>
          <p:nvPr>
            <p:ph sz="half" idx="1"/>
          </p:nvPr>
        </p:nvSpPr>
        <p:spPr bwMode="auto">
          <a:xfrm>
            <a:off x="457199" y="1598613"/>
            <a:ext cx="8271317" cy="4507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a:buChar char="•"/>
            </a:pPr>
            <a:r>
              <a:rPr lang="en-US" sz="2800" dirty="0" smtClean="0"/>
              <a:t>All agreed the review was thorough</a:t>
            </a:r>
          </a:p>
          <a:p>
            <a:pPr lvl="1">
              <a:buFont typeface="Arial"/>
              <a:buChar char="•"/>
            </a:pPr>
            <a:r>
              <a:rPr lang="en-US" sz="2800" dirty="0" smtClean="0"/>
              <a:t>Seven “limited scope” pre</a:t>
            </a:r>
            <a:r>
              <a:rPr lang="en-US" sz="2800" dirty="0"/>
              <a:t>-start </a:t>
            </a:r>
            <a:r>
              <a:rPr lang="en-US" sz="2800" dirty="0" smtClean="0"/>
              <a:t>findings</a:t>
            </a:r>
          </a:p>
          <a:p>
            <a:pPr lvl="1">
              <a:buFont typeface="Arial"/>
              <a:buChar char="•"/>
            </a:pPr>
            <a:r>
              <a:rPr lang="en-US" sz="2800" dirty="0" smtClean="0"/>
              <a:t>Several recommendations</a:t>
            </a:r>
          </a:p>
          <a:p>
            <a:pPr lvl="2">
              <a:buFont typeface="Arial"/>
              <a:buChar char="•"/>
            </a:pPr>
            <a:r>
              <a:rPr lang="en-US" sz="2800" dirty="0" smtClean="0"/>
              <a:t>Included assigning additional resources to ASO assurance</a:t>
            </a:r>
            <a:endParaRPr lang="en-US" sz="2800" dirty="0"/>
          </a:p>
          <a:p>
            <a:pPr>
              <a:buFont typeface="Arial"/>
              <a:buChar char="•"/>
            </a:pPr>
            <a:endParaRPr lang="en-US" altLang="en-US" dirty="0" smtClean="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12</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Tree>
    <p:extLst>
      <p:ext uri="{BB962C8B-B14F-4D97-AF65-F5344CB8AC3E}">
        <p14:creationId xmlns:p14="http://schemas.microsoft.com/office/powerpoint/2010/main" val="445770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Lessons Learned</a:t>
            </a:r>
            <a:endParaRPr lang="en-US" altLang="en-US" dirty="0" smtClean="0"/>
          </a:p>
        </p:txBody>
      </p:sp>
      <p:sp>
        <p:nvSpPr>
          <p:cNvPr id="21507" name="Content Placeholder 2"/>
          <p:cNvSpPr>
            <a:spLocks noGrp="1"/>
          </p:cNvSpPr>
          <p:nvPr>
            <p:ph sz="half" idx="1"/>
          </p:nvPr>
        </p:nvSpPr>
        <p:spPr bwMode="auto">
          <a:xfrm>
            <a:off x="457199" y="1598613"/>
            <a:ext cx="8271317" cy="4507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900"/>
              </a:spcBef>
              <a:buFont typeface="Arial"/>
              <a:buChar char="•"/>
            </a:pPr>
            <a:r>
              <a:rPr lang="en-US" sz="2800" dirty="0"/>
              <a:t>CRADs were useful </a:t>
            </a:r>
            <a:r>
              <a:rPr lang="en-US" sz="2800" dirty="0" smtClean="0"/>
              <a:t>tool</a:t>
            </a:r>
          </a:p>
          <a:p>
            <a:pPr lvl="1">
              <a:spcBef>
                <a:spcPts val="900"/>
              </a:spcBef>
              <a:buFont typeface="Arial"/>
              <a:buChar char="•"/>
            </a:pPr>
            <a:r>
              <a:rPr lang="en-US" sz="2800" dirty="0" smtClean="0"/>
              <a:t>IRRs should be planned early</a:t>
            </a:r>
            <a:endParaRPr lang="en-US" sz="2800" dirty="0"/>
          </a:p>
          <a:p>
            <a:pPr lvl="1">
              <a:spcBef>
                <a:spcPts val="900"/>
              </a:spcBef>
              <a:buFont typeface="Arial"/>
              <a:buChar char="•"/>
            </a:pPr>
            <a:r>
              <a:rPr lang="en-US" sz="2800" dirty="0" smtClean="0"/>
              <a:t>Preparation is key</a:t>
            </a:r>
          </a:p>
          <a:p>
            <a:pPr marL="61912" lvl="1" indent="0">
              <a:spcBef>
                <a:spcPts val="900"/>
              </a:spcBef>
              <a:buNone/>
            </a:pPr>
            <a:r>
              <a:rPr lang="en-US" sz="2800" dirty="0" smtClean="0"/>
              <a:t> </a:t>
            </a:r>
            <a:endParaRPr lang="en-US" sz="2800" dirty="0"/>
          </a:p>
          <a:p>
            <a:pPr>
              <a:buFont typeface="Arial"/>
              <a:buChar char="•"/>
            </a:pPr>
            <a:endParaRPr lang="en-US" altLang="en-US" dirty="0" smtClean="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13</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Tree>
    <p:extLst>
      <p:ext uri="{BB962C8B-B14F-4D97-AF65-F5344CB8AC3E}">
        <p14:creationId xmlns:p14="http://schemas.microsoft.com/office/powerpoint/2010/main" val="725605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387475" y="2130425"/>
            <a:ext cx="7070725" cy="1470025"/>
          </a:xfrm>
        </p:spPr>
        <p:txBody>
          <a:bodyPr/>
          <a:lstStyle/>
          <a:p>
            <a:r>
              <a:rPr lang="en-US" dirty="0"/>
              <a:t>Accelerator Readiness Review for the Berkeley Laboratory Laser Accelerator (BELLA) </a:t>
            </a:r>
            <a:endParaRPr lang="en-US" altLang="en-US" dirty="0" smtClean="0"/>
          </a:p>
        </p:txBody>
      </p:sp>
      <p:sp>
        <p:nvSpPr>
          <p:cNvPr id="15363" name="Subtitle 2"/>
          <p:cNvSpPr>
            <a:spLocks noGrp="1"/>
          </p:cNvSpPr>
          <p:nvPr>
            <p:ph type="subTitle" idx="1"/>
          </p:nvPr>
        </p:nvSpPr>
        <p:spPr bwMode="auto">
          <a:xfrm>
            <a:off x="1371600" y="3886200"/>
            <a:ext cx="7083425"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Keith Heinzelman</a:t>
            </a:r>
          </a:p>
          <a:p>
            <a:r>
              <a:rPr lang="en-US" altLang="en-US" sz="1800" b="0" dirty="0" smtClean="0"/>
              <a:t>Health Physicist, LBNL Radiation Protection Group</a:t>
            </a:r>
          </a:p>
          <a:p>
            <a:endParaRPr lang="en-US" altLang="en-US" dirty="0" smtClean="0"/>
          </a:p>
          <a:p>
            <a:r>
              <a:rPr lang="en-US" altLang="en-US" sz="2000" dirty="0" smtClean="0"/>
              <a:t>August 6, 2014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lstStyle/>
          <a:p>
            <a:r>
              <a:rPr lang="en-US" altLang="en-US" dirty="0" smtClean="0"/>
              <a:t>Outline</a:t>
            </a:r>
          </a:p>
        </p:txBody>
      </p:sp>
      <p:sp>
        <p:nvSpPr>
          <p:cNvPr id="16387" name="Content Placeholder 9"/>
          <p:cNvSpPr>
            <a:spLocks noGrp="1"/>
          </p:cNvSpPr>
          <p:nvPr>
            <p:ph idx="1"/>
          </p:nvPr>
        </p:nvSpPr>
        <p:spPr bwMode="auto">
          <a:xfrm>
            <a:off x="682625" y="1573213"/>
            <a:ext cx="3843773"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r>
              <a:rPr lang="en-US" dirty="0" smtClean="0"/>
              <a:t>BELLA </a:t>
            </a:r>
            <a:r>
              <a:rPr lang="en-US" dirty="0"/>
              <a:t>accelerator and program descriptions</a:t>
            </a:r>
          </a:p>
          <a:p>
            <a:pPr lvl="1">
              <a:buFont typeface="Arial" charset="0"/>
              <a:buChar char="•"/>
            </a:pPr>
            <a:r>
              <a:rPr lang="en-US" dirty="0"/>
              <a:t>Instrument readiness review</a:t>
            </a:r>
          </a:p>
          <a:p>
            <a:pPr lvl="1">
              <a:buFont typeface="Arial" charset="0"/>
              <a:buChar char="•"/>
            </a:pPr>
            <a:r>
              <a:rPr lang="en-US" dirty="0"/>
              <a:t>Preparation for ARR</a:t>
            </a:r>
          </a:p>
          <a:p>
            <a:pPr lvl="1">
              <a:buFont typeface="Arial" charset="0"/>
              <a:buChar char="•"/>
            </a:pPr>
            <a:r>
              <a:rPr lang="en-US" dirty="0" smtClean="0"/>
              <a:t>Review </a:t>
            </a:r>
            <a:r>
              <a:rPr lang="en-US" dirty="0"/>
              <a:t>structure</a:t>
            </a:r>
          </a:p>
          <a:p>
            <a:pPr lvl="1">
              <a:buFont typeface="Arial" charset="0"/>
              <a:buChar char="•"/>
            </a:pPr>
            <a:r>
              <a:rPr lang="en-US" smtClean="0"/>
              <a:t>ARR</a:t>
            </a:r>
            <a:endParaRPr lang="en-US" dirty="0"/>
          </a:p>
          <a:p>
            <a:pPr lvl="1">
              <a:buFont typeface="Arial" charset="0"/>
              <a:buChar char="•"/>
            </a:pPr>
            <a:r>
              <a:rPr lang="en-US" dirty="0"/>
              <a:t>Lessons learned</a:t>
            </a:r>
          </a:p>
          <a:p>
            <a:pPr lvl="1">
              <a:buFont typeface="Arial" charset="0"/>
              <a:buChar char="•"/>
            </a:pPr>
            <a:endParaRPr lang="en-US" altLang="en-US" dirty="0" smtClean="0"/>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7F886D40-D027-4516-BAC6-4F0CE41907D9}" type="slidenum">
              <a:rPr lang="en-US" altLang="en-US" sz="600">
                <a:solidFill>
                  <a:srgbClr val="898989"/>
                </a:solidFill>
              </a:rPr>
              <a:pPr/>
              <a:t>3</a:t>
            </a:fld>
            <a:endParaRPr lang="en-US" altLang="en-US" sz="600">
              <a:solidFill>
                <a:srgbClr val="898989"/>
              </a:solidFill>
            </a:endParaRPr>
          </a:p>
        </p:txBody>
      </p:sp>
      <p:sp>
        <p:nvSpPr>
          <p:cNvPr id="5" name="Footer Placeholder 4"/>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pic>
        <p:nvPicPr>
          <p:cNvPr id="3" name="Picture 2" descr="BELLA pic t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235" y="1053778"/>
            <a:ext cx="4634916" cy="526382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BELLA Total Exclusion Area (TEA)</a:t>
            </a:r>
            <a:endParaRPr lang="en-US" altLang="en-US" dirty="0" smtClean="0"/>
          </a:p>
        </p:txBody>
      </p:sp>
      <p:pic>
        <p:nvPicPr>
          <p:cNvPr id="2" name="Content Placeholder 1" descr="BELLA_TEA_2.png"/>
          <p:cNvPicPr>
            <a:picLocks noGrp="1" noChangeAspect="1"/>
          </p:cNvPicPr>
          <p:nvPr>
            <p:ph sz="half" idx="1"/>
          </p:nvPr>
        </p:nvPicPr>
        <p:blipFill>
          <a:blip r:embed="rId3">
            <a:extLst>
              <a:ext uri="{28A0092B-C50C-407E-A947-70E740481C1C}">
                <a14:useLocalDpi xmlns:a14="http://schemas.microsoft.com/office/drawing/2010/main" val="0"/>
              </a:ext>
            </a:extLst>
          </a:blip>
          <a:srcRect t="2592" b="2592"/>
          <a:stretch>
            <a:fillRect/>
          </a:stretch>
        </p:blipFill>
        <p:spPr bwMode="auto">
          <a:xfrm>
            <a:off x="457200" y="1598613"/>
            <a:ext cx="8270875"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4</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BELLA</a:t>
            </a:r>
            <a:endParaRPr lang="en-US" altLang="en-US" dirty="0" smtClean="0"/>
          </a:p>
        </p:txBody>
      </p:sp>
      <p:sp>
        <p:nvSpPr>
          <p:cNvPr id="21507" name="Content Placeholder 2"/>
          <p:cNvSpPr>
            <a:spLocks noGrp="1"/>
          </p:cNvSpPr>
          <p:nvPr>
            <p:ph sz="half" idx="1"/>
          </p:nvPr>
        </p:nvSpPr>
        <p:spPr bwMode="auto">
          <a:xfrm>
            <a:off x="457199" y="1598613"/>
            <a:ext cx="8271317" cy="4507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sz="2800" dirty="0" smtClean="0"/>
              <a:t>Limited scale facility and program: Laser </a:t>
            </a:r>
            <a:r>
              <a:rPr lang="en-US" sz="2800" dirty="0"/>
              <a:t>plasma accelerator (LPA)</a:t>
            </a:r>
          </a:p>
          <a:p>
            <a:pPr>
              <a:buFont typeface="Arial"/>
              <a:buChar char="•"/>
            </a:pPr>
            <a:r>
              <a:rPr lang="en-US" dirty="0" smtClean="0"/>
              <a:t>LPA with 3 Watt, 10 </a:t>
            </a:r>
            <a:r>
              <a:rPr lang="en-US" dirty="0" err="1" smtClean="0"/>
              <a:t>GeV</a:t>
            </a:r>
            <a:r>
              <a:rPr lang="en-US" dirty="0" smtClean="0"/>
              <a:t> electrons</a:t>
            </a:r>
            <a:endParaRPr lang="en-US" dirty="0"/>
          </a:p>
          <a:p>
            <a:pPr marL="342900" lvl="1" indent="-342900">
              <a:buFont typeface="Arial" panose="020B0604020202020204" pitchFamily="34" charset="0"/>
              <a:buChar char="•"/>
            </a:pPr>
            <a:r>
              <a:rPr lang="en-US" dirty="0" smtClean="0">
                <a:cs typeface="+mn-cs"/>
              </a:rPr>
              <a:t>Ionizing </a:t>
            </a:r>
            <a:r>
              <a:rPr lang="en-US" dirty="0">
                <a:cs typeface="+mn-cs"/>
              </a:rPr>
              <a:t>radiation produced in and confined to a single room with a single entrance (15’ x 75’</a:t>
            </a:r>
            <a:r>
              <a:rPr lang="en-US" dirty="0" smtClean="0">
                <a:cs typeface="+mn-cs"/>
              </a:rPr>
              <a:t>)</a:t>
            </a:r>
          </a:p>
          <a:p>
            <a:pPr marL="342900" lvl="1" indent="-342900">
              <a:buFont typeface="Arial" panose="020B0604020202020204" pitchFamily="34" charset="0"/>
              <a:buChar char="•"/>
            </a:pPr>
            <a:r>
              <a:rPr lang="en-US" dirty="0" smtClean="0">
                <a:cs typeface="+mn-cs"/>
              </a:rPr>
              <a:t>Limited duty cycle: about 1 shift per week</a:t>
            </a:r>
          </a:p>
          <a:p>
            <a:pPr marL="342900" lvl="1" indent="-342900">
              <a:buFont typeface="Arial" panose="020B0604020202020204" pitchFamily="34" charset="0"/>
              <a:buChar char="•"/>
            </a:pPr>
            <a:r>
              <a:rPr lang="en-US" dirty="0" smtClean="0">
                <a:cs typeface="+mn-cs"/>
              </a:rPr>
              <a:t>Small, experienced group</a:t>
            </a:r>
            <a:endParaRPr lang="en-US" dirty="0">
              <a:cs typeface="+mn-cs"/>
            </a:endParaRPr>
          </a:p>
          <a:p>
            <a:endParaRPr lang="en-US" dirty="0"/>
          </a:p>
          <a:p>
            <a:pPr marL="0" indent="0"/>
            <a:endParaRPr lang="en-US" altLang="en-US" dirty="0" smtClean="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5</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Tree>
    <p:extLst>
      <p:ext uri="{BB962C8B-B14F-4D97-AF65-F5344CB8AC3E}">
        <p14:creationId xmlns:p14="http://schemas.microsoft.com/office/powerpoint/2010/main" val="4214959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BELLA Facility</a:t>
            </a:r>
          </a:p>
        </p:txBody>
      </p:sp>
      <p:sp>
        <p:nvSpPr>
          <p:cNvPr id="22531"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smtClean="0"/>
          </a:p>
        </p:txBody>
      </p:sp>
      <p:sp>
        <p:nvSpPr>
          <p:cNvPr id="22532"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p:txBody>
      </p:sp>
      <p:sp>
        <p:nvSpPr>
          <p:cNvPr id="22533" name="Text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smtClean="0"/>
          </a:p>
        </p:txBody>
      </p:sp>
      <p:sp>
        <p:nvSpPr>
          <p:cNvPr id="22534" name="Content Placeholder 5"/>
          <p:cNvSpPr>
            <a:spLocks noGrp="1"/>
          </p:cNvSpPr>
          <p:nvPr>
            <p:ph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p:txBody>
      </p:sp>
      <p:sp>
        <p:nvSpPr>
          <p:cNvPr id="7" name="Slide Number Placeholder 6"/>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A313600C-B8AD-47CA-89C5-64CAC4A77002}" type="slidenum">
              <a:rPr lang="en-US" altLang="en-US" sz="600">
                <a:solidFill>
                  <a:srgbClr val="898989"/>
                </a:solidFill>
              </a:rPr>
              <a:pPr/>
              <a:t>6</a:t>
            </a:fld>
            <a:endParaRPr lang="en-US" altLang="en-US" sz="600">
              <a:solidFill>
                <a:srgbClr val="898989"/>
              </a:solidFill>
            </a:endParaRPr>
          </a:p>
        </p:txBody>
      </p:sp>
      <p:sp>
        <p:nvSpPr>
          <p:cNvPr id="8" name="Footer Placeholder 7"/>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9808"/>
            <a:ext cx="10820400" cy="56881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Laser Instrument </a:t>
            </a:r>
            <a:r>
              <a:rPr lang="en-US" dirty="0"/>
              <a:t>Readiness </a:t>
            </a:r>
            <a:r>
              <a:rPr lang="en-US" dirty="0" smtClean="0"/>
              <a:t>Review (IRR)</a:t>
            </a:r>
            <a:endParaRPr lang="en-US" altLang="en-US" dirty="0" smtClean="0"/>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2C9B7BA0-31DE-40DB-928A-7C029E88EDB1}" type="slidenum">
              <a:rPr lang="en-US" altLang="en-US" sz="600">
                <a:solidFill>
                  <a:srgbClr val="898989"/>
                </a:solidFill>
              </a:rPr>
              <a:pPr/>
              <a:t>7</a:t>
            </a:fld>
            <a:endParaRPr lang="en-US" altLang="en-US" sz="600">
              <a:solidFill>
                <a:srgbClr val="898989"/>
              </a:solidFill>
            </a:endParaRPr>
          </a:p>
        </p:txBody>
      </p:sp>
      <p:sp>
        <p:nvSpPr>
          <p:cNvPr id="4" name="Footer Placeholder 3"/>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
        <p:nvSpPr>
          <p:cNvPr id="2" name="TextBox 1"/>
          <p:cNvSpPr txBox="1"/>
          <p:nvPr/>
        </p:nvSpPr>
        <p:spPr>
          <a:xfrm>
            <a:off x="756652" y="1837356"/>
            <a:ext cx="7796214" cy="4247316"/>
          </a:xfrm>
          <a:prstGeom prst="rect">
            <a:avLst/>
          </a:prstGeom>
          <a:noFill/>
        </p:spPr>
        <p:txBody>
          <a:bodyPr wrap="square" rtlCol="0">
            <a:spAutoFit/>
          </a:bodyPr>
          <a:lstStyle/>
          <a:p>
            <a:pPr marL="342900" indent="-342900">
              <a:spcBef>
                <a:spcPts val="900"/>
              </a:spcBef>
              <a:buFont typeface="Arial"/>
              <a:buChar char="•"/>
            </a:pPr>
            <a:r>
              <a:rPr lang="en-US" dirty="0">
                <a:solidFill>
                  <a:srgbClr val="003366"/>
                </a:solidFill>
                <a:latin typeface="+mn-lt"/>
                <a:ea typeface="+mn-ea"/>
              </a:rPr>
              <a:t>Initial </a:t>
            </a:r>
            <a:r>
              <a:rPr lang="en-US" dirty="0" smtClean="0">
                <a:solidFill>
                  <a:srgbClr val="003366"/>
                </a:solidFill>
                <a:latin typeface="+mn-lt"/>
                <a:ea typeface="+mn-ea"/>
              </a:rPr>
              <a:t>plan: laser testing would be part of accelerator commissioning</a:t>
            </a:r>
            <a:endParaRPr lang="en-US" dirty="0">
              <a:solidFill>
                <a:srgbClr val="003366"/>
              </a:solidFill>
              <a:latin typeface="+mn-lt"/>
              <a:ea typeface="+mn-ea"/>
            </a:endParaRPr>
          </a:p>
          <a:p>
            <a:pPr marL="342900" indent="-342900">
              <a:spcBef>
                <a:spcPts val="900"/>
              </a:spcBef>
              <a:buFont typeface="Arial"/>
              <a:buChar char="•"/>
            </a:pPr>
            <a:r>
              <a:rPr lang="en-US" dirty="0" smtClean="0">
                <a:solidFill>
                  <a:srgbClr val="003366"/>
                </a:solidFill>
                <a:latin typeface="+mn-lt"/>
                <a:ea typeface="+mn-ea"/>
              </a:rPr>
              <a:t>ARR was delayed; laser testing was a KPP with a deadline</a:t>
            </a:r>
          </a:p>
          <a:p>
            <a:pPr marL="342900" indent="-342900">
              <a:spcBef>
                <a:spcPts val="900"/>
              </a:spcBef>
              <a:buFont typeface="Arial"/>
              <a:buChar char="•"/>
            </a:pPr>
            <a:r>
              <a:rPr lang="en-US" dirty="0" smtClean="0">
                <a:solidFill>
                  <a:srgbClr val="003366"/>
                </a:solidFill>
                <a:latin typeface="+mn-lt"/>
                <a:ea typeface="+mn-ea"/>
              </a:rPr>
              <a:t>BELLA pushed to proceed with laser “commissioning”</a:t>
            </a:r>
          </a:p>
          <a:p>
            <a:pPr marL="342900" indent="-342900">
              <a:spcBef>
                <a:spcPts val="900"/>
              </a:spcBef>
              <a:buFont typeface="Arial"/>
              <a:buChar char="•"/>
            </a:pPr>
            <a:r>
              <a:rPr lang="en-US" dirty="0" smtClean="0">
                <a:solidFill>
                  <a:srgbClr val="003366"/>
                </a:solidFill>
                <a:latin typeface="+mn-lt"/>
                <a:ea typeface="+mn-ea"/>
              </a:rPr>
              <a:t>Change of schedule + flawed terminology lead to concerns and confusion</a:t>
            </a:r>
          </a:p>
          <a:p>
            <a:pPr marL="342900" indent="-342900">
              <a:spcBef>
                <a:spcPts val="900"/>
              </a:spcBef>
              <a:buFont typeface="Arial"/>
              <a:buChar char="•"/>
            </a:pPr>
            <a:r>
              <a:rPr lang="en-US" dirty="0" smtClean="0">
                <a:solidFill>
                  <a:srgbClr val="003366"/>
                </a:solidFill>
                <a:latin typeface="+mn-lt"/>
                <a:ea typeface="+mn-ea"/>
              </a:rPr>
              <a:t>Laser testing performed under 10 CFR 835, 10 CFR 851 and LBNL RPP</a:t>
            </a:r>
            <a:endParaRPr lang="en-US" dirty="0">
              <a:solidFill>
                <a:srgbClr val="003366"/>
              </a:solidFill>
              <a:latin typeface="+mn-lt"/>
              <a:ea typeface="+mn-ea"/>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Preparation for ARR</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B27B9592-4A48-44FC-AC49-BA11B72E9FB0}" type="slidenum">
              <a:rPr lang="en-US" altLang="en-US" sz="600">
                <a:solidFill>
                  <a:srgbClr val="898989"/>
                </a:solidFill>
              </a:rPr>
              <a:pPr/>
              <a:t>8</a:t>
            </a:fld>
            <a:endParaRPr lang="en-US" altLang="en-US" sz="600">
              <a:solidFill>
                <a:srgbClr val="898989"/>
              </a:solidFill>
            </a:endParaRPr>
          </a:p>
        </p:txBody>
      </p:sp>
      <p:sp>
        <p:nvSpPr>
          <p:cNvPr id="4" name="Footer Placeholder 3"/>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sp>
        <p:nvSpPr>
          <p:cNvPr id="2" name="TextBox 1"/>
          <p:cNvSpPr txBox="1"/>
          <p:nvPr/>
        </p:nvSpPr>
        <p:spPr>
          <a:xfrm>
            <a:off x="621535" y="1580667"/>
            <a:ext cx="7782704" cy="2477601"/>
          </a:xfrm>
          <a:prstGeom prst="rect">
            <a:avLst/>
          </a:prstGeom>
          <a:noFill/>
        </p:spPr>
        <p:txBody>
          <a:bodyPr wrap="square" rtlCol="0">
            <a:spAutoFit/>
          </a:bodyPr>
          <a:lstStyle/>
          <a:p>
            <a:pPr marL="342900" indent="-342900">
              <a:spcBef>
                <a:spcPts val="900"/>
              </a:spcBef>
              <a:buFont typeface="Arial"/>
              <a:buChar char="•"/>
            </a:pPr>
            <a:r>
              <a:rPr lang="en-US" sz="2800" dirty="0" smtClean="0">
                <a:solidFill>
                  <a:srgbClr val="003366"/>
                </a:solidFill>
              </a:rPr>
              <a:t>RPG worked with BELLA to ensure the expectations were clear and preparation was complete</a:t>
            </a:r>
          </a:p>
          <a:p>
            <a:pPr marL="342900" indent="-342900">
              <a:spcBef>
                <a:spcPts val="900"/>
              </a:spcBef>
              <a:buFont typeface="Arial"/>
              <a:buChar char="•"/>
            </a:pPr>
            <a:r>
              <a:rPr lang="en-US" sz="2800" dirty="0" smtClean="0">
                <a:solidFill>
                  <a:srgbClr val="003366"/>
                </a:solidFill>
              </a:rPr>
              <a:t>Worked with site office to develop CRADs</a:t>
            </a:r>
          </a:p>
          <a:p>
            <a:pPr marL="342900" indent="-342900">
              <a:spcBef>
                <a:spcPts val="900"/>
              </a:spcBef>
              <a:buFont typeface="Arial"/>
              <a:buChar char="•"/>
            </a:pPr>
            <a:r>
              <a:rPr lang="en-US" sz="2800" dirty="0" smtClean="0">
                <a:solidFill>
                  <a:srgbClr val="003366"/>
                </a:solidFill>
              </a:rPr>
              <a:t>Checklists </a:t>
            </a:r>
            <a:r>
              <a:rPr lang="en-US" sz="2800" dirty="0">
                <a:solidFill>
                  <a:srgbClr val="003366"/>
                </a:solidFill>
              </a:rPr>
              <a:t>developed for each topical area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ARR Team</a:t>
            </a:r>
            <a:endParaRPr lang="en-US" altLang="en-US" dirty="0" smtClean="0"/>
          </a:p>
        </p:txBody>
      </p:sp>
      <p:sp>
        <p:nvSpPr>
          <p:cNvPr id="21507" name="Content Placeholder 2"/>
          <p:cNvSpPr>
            <a:spLocks noGrp="1"/>
          </p:cNvSpPr>
          <p:nvPr>
            <p:ph sz="half" idx="1"/>
          </p:nvPr>
        </p:nvSpPr>
        <p:spPr bwMode="auto">
          <a:xfrm>
            <a:off x="457199" y="1598613"/>
            <a:ext cx="8271317" cy="4507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Staffed to include a range of independence and expertise</a:t>
            </a:r>
          </a:p>
          <a:p>
            <a:pPr marL="0" indent="0"/>
            <a:endParaRPr lang="en-US" altLang="en-US" dirty="0" smtClean="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0A5FD4D-68CB-4AD7-9300-CD75E70AD029}" type="slidenum">
              <a:rPr lang="en-US" altLang="en-US" sz="600">
                <a:solidFill>
                  <a:srgbClr val="898989"/>
                </a:solidFill>
              </a:rPr>
              <a:pPr/>
              <a:t>9</a:t>
            </a:fld>
            <a:endParaRPr lang="en-US" altLang="en-US" sz="600">
              <a:solidFill>
                <a:srgbClr val="898989"/>
              </a:solidFill>
            </a:endParaRPr>
          </a:p>
        </p:txBody>
      </p:sp>
      <p:sp>
        <p:nvSpPr>
          <p:cNvPr id="6" name="Footer Placeholder 5"/>
          <p:cNvSpPr>
            <a:spLocks noGrp="1"/>
          </p:cNvSpPr>
          <p:nvPr>
            <p:ph type="ftr" sz="quarter" idx="10"/>
          </p:nvPr>
        </p:nvSpPr>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ltLang="en-US" sz="600">
                <a:solidFill>
                  <a:srgbClr val="898989"/>
                </a:solidFill>
              </a:rPr>
              <a:t>Footer</a:t>
            </a:r>
          </a:p>
        </p:txBody>
      </p:sp>
      <p:graphicFrame>
        <p:nvGraphicFramePr>
          <p:cNvPr id="2" name="Table 1"/>
          <p:cNvGraphicFramePr>
            <a:graphicFrameLocks noGrp="1"/>
          </p:cNvGraphicFramePr>
          <p:nvPr>
            <p:extLst>
              <p:ext uri="{D42A27DB-BD31-4B8C-83A1-F6EECF244321}">
                <p14:modId xmlns:p14="http://schemas.microsoft.com/office/powerpoint/2010/main" val="477378218"/>
              </p:ext>
            </p:extLst>
          </p:nvPr>
        </p:nvGraphicFramePr>
        <p:xfrm>
          <a:off x="510626" y="2158999"/>
          <a:ext cx="7866588" cy="3784600"/>
        </p:xfrm>
        <a:graphic>
          <a:graphicData uri="http://schemas.openxmlformats.org/drawingml/2006/table">
            <a:tbl>
              <a:tblPr firstRow="1" bandRow="1">
                <a:tableStyleId>{5C22544A-7EE6-4342-B048-85BDC9FD1C3A}</a:tableStyleId>
              </a:tblPr>
              <a:tblGrid>
                <a:gridCol w="3933294"/>
                <a:gridCol w="3933294"/>
              </a:tblGrid>
              <a:tr h="378460">
                <a:tc>
                  <a:txBody>
                    <a:bodyPr/>
                    <a:lstStyle/>
                    <a:p>
                      <a:r>
                        <a:rPr lang="en-US" dirty="0" smtClean="0"/>
                        <a:t>Affiliation</a:t>
                      </a:r>
                      <a:endParaRPr lang="en-US" dirty="0"/>
                    </a:p>
                  </a:txBody>
                  <a:tcPr/>
                </a:tc>
                <a:tc>
                  <a:txBody>
                    <a:bodyPr/>
                    <a:lstStyle/>
                    <a:p>
                      <a:r>
                        <a:rPr lang="en-US" dirty="0" smtClean="0"/>
                        <a:t>Expertise</a:t>
                      </a:r>
                      <a:endParaRPr lang="en-US" dirty="0"/>
                    </a:p>
                  </a:txBody>
                  <a:tcPr/>
                </a:tc>
              </a:tr>
              <a:tr h="378460">
                <a:tc>
                  <a:txBody>
                    <a:bodyPr/>
                    <a:lstStyle/>
                    <a:p>
                      <a:r>
                        <a:rPr lang="en-US" dirty="0" smtClean="0"/>
                        <a:t>SLAC</a:t>
                      </a:r>
                      <a:endParaRPr lang="en-US" dirty="0"/>
                    </a:p>
                  </a:txBody>
                  <a:tcPr/>
                </a:tc>
                <a:tc>
                  <a:txBody>
                    <a:bodyPr/>
                    <a:lstStyle/>
                    <a:p>
                      <a:r>
                        <a:rPr lang="en-US" dirty="0" smtClean="0"/>
                        <a:t>Accelerator Operations</a:t>
                      </a:r>
                      <a:endParaRPr lang="en-US" dirty="0"/>
                    </a:p>
                  </a:txBody>
                  <a:tcPr/>
                </a:tc>
              </a:tr>
              <a:tr h="378460">
                <a:tc>
                  <a:txBody>
                    <a:bodyPr/>
                    <a:lstStyle/>
                    <a:p>
                      <a:r>
                        <a:rPr lang="en-US" dirty="0" smtClean="0"/>
                        <a:t>SLAC</a:t>
                      </a:r>
                      <a:endParaRPr lang="en-US" dirty="0"/>
                    </a:p>
                  </a:txBody>
                  <a:tcPr/>
                </a:tc>
                <a:tc>
                  <a:txBody>
                    <a:bodyPr/>
                    <a:lstStyle/>
                    <a:p>
                      <a:r>
                        <a:rPr lang="en-US" dirty="0" smtClean="0"/>
                        <a:t>Accelerator Program Administration</a:t>
                      </a:r>
                      <a:endParaRPr lang="en-US" dirty="0"/>
                    </a:p>
                  </a:txBody>
                  <a:tcPr/>
                </a:tc>
              </a:tr>
              <a:tr h="378460">
                <a:tc>
                  <a:txBody>
                    <a:bodyPr/>
                    <a:lstStyle/>
                    <a:p>
                      <a:r>
                        <a:rPr lang="en-US" dirty="0" smtClean="0"/>
                        <a:t>Argonne</a:t>
                      </a:r>
                      <a:endParaRPr lang="en-US" dirty="0"/>
                    </a:p>
                  </a:txBody>
                  <a:tcPr/>
                </a:tc>
                <a:tc>
                  <a:txBody>
                    <a:bodyPr/>
                    <a:lstStyle/>
                    <a:p>
                      <a:r>
                        <a:rPr lang="en-US" dirty="0" smtClean="0"/>
                        <a:t>Health Physics/Accelerator Safety</a:t>
                      </a:r>
                    </a:p>
                  </a:txBody>
                  <a:tcPr/>
                </a:tc>
              </a:tr>
              <a:tr h="378460">
                <a:tc>
                  <a:txBody>
                    <a:bodyPr/>
                    <a:lstStyle/>
                    <a:p>
                      <a:r>
                        <a:rPr lang="en-US" dirty="0" smtClean="0"/>
                        <a:t>LBNL (88” Cyclotron)</a:t>
                      </a:r>
                      <a:endParaRPr lang="en-US" dirty="0"/>
                    </a:p>
                  </a:txBody>
                  <a:tcPr/>
                </a:tc>
                <a:tc>
                  <a:txBody>
                    <a:bodyPr/>
                    <a:lstStyle/>
                    <a:p>
                      <a:r>
                        <a:rPr lang="en-US" dirty="0" smtClean="0"/>
                        <a:t>Accelerator</a:t>
                      </a:r>
                      <a:r>
                        <a:rPr lang="en-US" baseline="0" dirty="0" smtClean="0"/>
                        <a:t> Program Administration</a:t>
                      </a:r>
                      <a:endParaRPr lang="en-US" dirty="0"/>
                    </a:p>
                  </a:txBody>
                  <a:tcPr/>
                </a:tc>
              </a:tr>
              <a:tr h="378460">
                <a:tc>
                  <a:txBody>
                    <a:bodyPr/>
                    <a:lstStyle/>
                    <a:p>
                      <a:r>
                        <a:rPr lang="en-US" dirty="0" smtClean="0"/>
                        <a:t>LBNL</a:t>
                      </a:r>
                      <a:r>
                        <a:rPr lang="en-US" baseline="0" dirty="0" smtClean="0"/>
                        <a:t> (ALS)</a:t>
                      </a:r>
                      <a:endParaRPr lang="en-US" dirty="0"/>
                    </a:p>
                  </a:txBody>
                  <a:tcPr/>
                </a:tc>
                <a:tc>
                  <a:txBody>
                    <a:bodyPr/>
                    <a:lstStyle/>
                    <a:p>
                      <a:r>
                        <a:rPr lang="en-US" dirty="0" smtClean="0"/>
                        <a:t>Research/Safety Review</a:t>
                      </a:r>
                      <a:endParaRPr lang="en-US" dirty="0"/>
                    </a:p>
                  </a:txBody>
                  <a:tcPr/>
                </a:tc>
              </a:tr>
              <a:tr h="378460">
                <a:tc>
                  <a:txBody>
                    <a:bodyPr/>
                    <a:lstStyle/>
                    <a:p>
                      <a:r>
                        <a:rPr lang="en-US" dirty="0" smtClean="0"/>
                        <a:t>LBNL (Radiation Safety</a:t>
                      </a:r>
                      <a:r>
                        <a:rPr lang="en-US" baseline="0" dirty="0" smtClean="0"/>
                        <a:t> Committee)</a:t>
                      </a:r>
                      <a:endParaRPr lang="en-US" dirty="0"/>
                    </a:p>
                  </a:txBody>
                  <a:tcPr/>
                </a:tc>
                <a:tc>
                  <a:txBody>
                    <a:bodyPr/>
                    <a:lstStyle/>
                    <a:p>
                      <a:r>
                        <a:rPr lang="en-US" dirty="0" smtClean="0"/>
                        <a:t>Research</a:t>
                      </a:r>
                      <a:endParaRPr lang="en-US" dirty="0"/>
                    </a:p>
                  </a:txBody>
                  <a:tcPr/>
                </a:tc>
              </a:tr>
              <a:tr h="378460">
                <a:tc>
                  <a:txBody>
                    <a:bodyPr/>
                    <a:lstStyle/>
                    <a:p>
                      <a:r>
                        <a:rPr lang="en-US" dirty="0" smtClean="0"/>
                        <a:t>LBNL RPG</a:t>
                      </a:r>
                      <a:endParaRPr lang="en-US" dirty="0"/>
                    </a:p>
                  </a:txBody>
                  <a:tcPr/>
                </a:tc>
                <a:tc>
                  <a:txBody>
                    <a:bodyPr/>
                    <a:lstStyle/>
                    <a:p>
                      <a:r>
                        <a:rPr lang="en-US" dirty="0" smtClean="0"/>
                        <a:t>Health Physics/Accelerator</a:t>
                      </a:r>
                      <a:r>
                        <a:rPr lang="en-US" baseline="0" dirty="0" smtClean="0"/>
                        <a:t> Safety</a:t>
                      </a:r>
                    </a:p>
                  </a:txBody>
                  <a:tcPr/>
                </a:tc>
              </a:tr>
              <a:tr h="378460">
                <a:tc>
                  <a:txBody>
                    <a:bodyPr/>
                    <a:lstStyle/>
                    <a:p>
                      <a:r>
                        <a:rPr lang="en-US" dirty="0" smtClean="0"/>
                        <a:t>DOE/BSO</a:t>
                      </a:r>
                      <a:endParaRPr lang="en-US" dirty="0"/>
                    </a:p>
                  </a:txBody>
                  <a:tcPr/>
                </a:tc>
                <a:tc>
                  <a:txBody>
                    <a:bodyPr/>
                    <a:lstStyle/>
                    <a:p>
                      <a:r>
                        <a:rPr lang="en-US" baseline="0" dirty="0" smtClean="0"/>
                        <a:t>Observer</a:t>
                      </a:r>
                    </a:p>
                  </a:txBody>
                  <a:tcPr/>
                </a:tc>
              </a:tr>
              <a:tr h="378460">
                <a:tc>
                  <a:txBody>
                    <a:bodyPr/>
                    <a:lstStyle/>
                    <a:p>
                      <a:r>
                        <a:rPr lang="en-US" dirty="0" smtClean="0"/>
                        <a:t>DOE/Headquarters</a:t>
                      </a:r>
                      <a:endParaRPr lang="en-US" dirty="0"/>
                    </a:p>
                  </a:txBody>
                  <a:tcPr/>
                </a:tc>
                <a:tc>
                  <a:txBody>
                    <a:bodyPr/>
                    <a:lstStyle/>
                    <a:p>
                      <a:r>
                        <a:rPr lang="en-US" baseline="0" dirty="0" smtClean="0"/>
                        <a:t>Observer</a:t>
                      </a:r>
                    </a:p>
                  </a:txBody>
                  <a:tcPr/>
                </a:tc>
              </a:tr>
            </a:tbl>
          </a:graphicData>
        </a:graphic>
      </p:graphicFrame>
    </p:spTree>
    <p:extLst>
      <p:ext uri="{BB962C8B-B14F-4D97-AF65-F5344CB8AC3E}">
        <p14:creationId xmlns:p14="http://schemas.microsoft.com/office/powerpoint/2010/main" val="379184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LBNL_Templat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LBNL_Template-1</Template>
  <TotalTime>7989</TotalTime>
  <Words>534</Words>
  <Application>Microsoft Office PowerPoint</Application>
  <PresentationFormat>On-screen Show (4:3)</PresentationFormat>
  <Paragraphs>125</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LBNL_Template-1</vt:lpstr>
      <vt:lpstr>PowerPoint Presentation</vt:lpstr>
      <vt:lpstr>Accelerator Readiness Review for the Berkeley Laboratory Laser Accelerator (BELLA) </vt:lpstr>
      <vt:lpstr>Outline</vt:lpstr>
      <vt:lpstr>BELLA Total Exclusion Area (TEA)</vt:lpstr>
      <vt:lpstr>BELLA</vt:lpstr>
      <vt:lpstr>BELLA Facility</vt:lpstr>
      <vt:lpstr>Laser Instrument Readiness Review (IRR)</vt:lpstr>
      <vt:lpstr>Preparation for ARR</vt:lpstr>
      <vt:lpstr>ARR Team</vt:lpstr>
      <vt:lpstr>Review Team Preparation  </vt:lpstr>
      <vt:lpstr>Review Structure </vt:lpstr>
      <vt:lpstr>ARR</vt:lpstr>
      <vt:lpstr>Lessons Learned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Ecclesine</dc:creator>
  <cp:lastModifiedBy>Lynanne DiFilippo</cp:lastModifiedBy>
  <cp:revision>75</cp:revision>
  <cp:lastPrinted>2014-07-30T15:24:32Z</cp:lastPrinted>
  <dcterms:created xsi:type="dcterms:W3CDTF">2014-07-03T21:29:19Z</dcterms:created>
  <dcterms:modified xsi:type="dcterms:W3CDTF">2014-08-02T13:54:41Z</dcterms:modified>
</cp:coreProperties>
</file>