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60" r:id="rId7"/>
    <p:sldId id="261" r:id="rId8"/>
    <p:sldId id="262" r:id="rId9"/>
    <p:sldId id="263" r:id="rId10"/>
    <p:sldId id="267" r:id="rId11"/>
    <p:sldId id="259" r:id="rId12"/>
    <p:sldId id="264" r:id="rId13"/>
    <p:sldId id="268" r:id="rId14"/>
    <p:sldId id="265" r:id="rId15"/>
    <p:sldId id="269" r:id="rId16"/>
    <p:sldId id="271" r:id="rId17"/>
    <p:sldId id="270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nie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0" autoAdjust="0"/>
  </p:normalViewPr>
  <p:slideViewPr>
    <p:cSldViewPr showGuides="1">
      <p:cViewPr>
        <p:scale>
          <a:sx n="165" d="100"/>
          <a:sy n="165" d="100"/>
        </p:scale>
        <p:origin x="-5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-3224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23T14:45:40.270" idx="1">
    <p:pos x="576" y="179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A63F9-B23F-4041-845E-16830AD4ED0C}" type="datetimeFigureOut">
              <a:rPr lang="en-US" smtClean="0"/>
              <a:t>8/2/2014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E8F9A-BD70-E54F-B9E7-1CCB2229AF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2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4D755-3B55-434A-BE87-1D7C6B328EBE}" type="datetimeFigureOut">
              <a:rPr lang="en-US" smtClean="0"/>
              <a:t>8/2/2014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0C213-8C24-F44A-B516-A38033F35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C213-8C24-F44A-B516-A38033F358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6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C213-8C24-F44A-B516-A38033F358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C213-8C24-F44A-B516-A38033F358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7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0C213-8C24-F44A-B516-A38033F358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7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8/2/2014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Thoughts on Planning and Conducting ARR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4191000" cy="888705"/>
          </a:xfrm>
        </p:spPr>
        <p:txBody>
          <a:bodyPr/>
          <a:lstStyle/>
          <a:p>
            <a:r>
              <a:rPr lang="en-US" dirty="0" smtClean="0"/>
              <a:t>Planning and Conducting ARRs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3607722" cy="1066800"/>
          </a:xfrm>
        </p:spPr>
        <p:txBody>
          <a:bodyPr/>
          <a:lstStyle/>
          <a:p>
            <a:r>
              <a:rPr lang="en-US" dirty="0" smtClean="0"/>
              <a:t>David Freeman (ORNL)</a:t>
            </a:r>
          </a:p>
          <a:p>
            <a:r>
              <a:rPr lang="en-US" dirty="0" smtClean="0"/>
              <a:t>Ian Evans (SLAC)</a:t>
            </a:r>
          </a:p>
          <a:p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286000" y="51816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Accelerator Safety Workshop 2014</a:t>
            </a:r>
          </a:p>
          <a:p>
            <a:r>
              <a:rPr lang="en-US" sz="1800" dirty="0" smtClean="0"/>
              <a:t>DOE Germantown, Maryland</a:t>
            </a:r>
          </a:p>
          <a:p>
            <a:r>
              <a:rPr lang="en-US" sz="1800" dirty="0" smtClean="0"/>
              <a:t>August 6, 2014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8000"/>
                </a:solidFill>
              </a:rPr>
              <a:t>ARR </a:t>
            </a:r>
            <a:r>
              <a:rPr lang="en-US" b="1" dirty="0">
                <a:solidFill>
                  <a:srgbClr val="008000"/>
                </a:solidFill>
              </a:rPr>
              <a:t>Site </a:t>
            </a:r>
            <a:r>
              <a:rPr lang="en-US" b="1" dirty="0" smtClean="0">
                <a:solidFill>
                  <a:srgbClr val="008000"/>
                </a:solidFill>
              </a:rPr>
              <a:t>Visit Areas of Emphasis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42640" cy="447193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ARR is a performance-based activity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Keep all parties informed of </a:t>
            </a:r>
            <a:r>
              <a:rPr lang="en-US" dirty="0">
                <a:solidFill>
                  <a:srgbClr val="000000"/>
                </a:solidFill>
              </a:rPr>
              <a:t>emerging issues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Avoid</a:t>
            </a:r>
            <a:r>
              <a:rPr lang="en-US" i="1" dirty="0" smtClean="0">
                <a:solidFill>
                  <a:srgbClr val="000000"/>
                </a:solidFill>
              </a:rPr>
              <a:t> Death </a:t>
            </a:r>
            <a:r>
              <a:rPr lang="en-US" i="1" dirty="0">
                <a:solidFill>
                  <a:srgbClr val="000000"/>
                </a:solidFill>
              </a:rPr>
              <a:t>by </a:t>
            </a:r>
            <a:r>
              <a:rPr lang="en-US" i="1" dirty="0" smtClean="0">
                <a:solidFill>
                  <a:srgbClr val="000000"/>
                </a:solidFill>
              </a:rPr>
              <a:t>PowerPoint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Formal briefings consume precious field time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Consider use of pre</a:t>
            </a:r>
            <a:r>
              <a:rPr lang="en-US" dirty="0">
                <a:solidFill>
                  <a:srgbClr val="000000"/>
                </a:solidFill>
              </a:rPr>
              <a:t>-site visit </a:t>
            </a:r>
            <a:r>
              <a:rPr lang="en-US" dirty="0" smtClean="0">
                <a:solidFill>
                  <a:srgbClr val="000000"/>
                </a:solidFill>
              </a:rPr>
              <a:t>video conferencing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Manage Information Flow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Keep everyone interacting real time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Ongoing attention to information and interview requests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Track responses to team requests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795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36290" cy="888705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008000"/>
                </a:solidFill>
              </a:rPr>
              <a:t>ARR </a:t>
            </a:r>
            <a:r>
              <a:rPr lang="en-US" sz="2800" b="1" dirty="0">
                <a:solidFill>
                  <a:srgbClr val="008000"/>
                </a:solidFill>
              </a:rPr>
              <a:t>Site </a:t>
            </a:r>
            <a:r>
              <a:rPr lang="en-US" sz="2800" b="1" dirty="0" smtClean="0">
                <a:solidFill>
                  <a:srgbClr val="008000"/>
                </a:solidFill>
              </a:rPr>
              <a:t>Visit Areas of Emphasis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42640" cy="5715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Stay focused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Manage distractions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Assess readiness in each ARR topical area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Identify and </a:t>
            </a:r>
            <a:r>
              <a:rPr lang="en-US" dirty="0" smtClean="0">
                <a:solidFill>
                  <a:srgbClr val="000000"/>
                </a:solidFill>
              </a:rPr>
              <a:t>prioritize pre and post start findings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Gain </a:t>
            </a:r>
            <a:r>
              <a:rPr lang="en-US" dirty="0" smtClean="0">
                <a:solidFill>
                  <a:srgbClr val="000000"/>
                </a:solidFill>
              </a:rPr>
              <a:t>team consensus </a:t>
            </a:r>
            <a:r>
              <a:rPr lang="en-US" dirty="0">
                <a:solidFill>
                  <a:srgbClr val="000000"/>
                </a:solidFill>
              </a:rPr>
              <a:t>on significance </a:t>
            </a:r>
            <a:r>
              <a:rPr lang="en-US" dirty="0" smtClean="0">
                <a:solidFill>
                  <a:srgbClr val="000000"/>
                </a:solidFill>
              </a:rPr>
              <a:t>of issues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Determine if </a:t>
            </a:r>
            <a:r>
              <a:rPr lang="en-US" dirty="0">
                <a:solidFill>
                  <a:srgbClr val="000000"/>
                </a:solidFill>
              </a:rPr>
              <a:t>readiness </a:t>
            </a:r>
            <a:r>
              <a:rPr lang="en-US" dirty="0" smtClean="0">
                <a:solidFill>
                  <a:srgbClr val="000000"/>
                </a:solidFill>
              </a:rPr>
              <a:t>has been achieved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Pre-start and Post-start findings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Gain team consensus on pre and post start findings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Finalize pre/post-start verbiage prior to closeout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Findings must be carefully worded to ensure success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Ensure travel schedules do not impact ARR outcome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Close out presentation/ARR Report</a:t>
            </a:r>
          </a:p>
        </p:txBody>
      </p:sp>
    </p:spTree>
    <p:extLst>
      <p:ext uri="{BB962C8B-B14F-4D97-AF65-F5344CB8AC3E}">
        <p14:creationId xmlns:p14="http://schemas.microsoft.com/office/powerpoint/2010/main" val="48894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ARR Responsibilities after the Site Visit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42640" cy="447193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ARR Team Report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Coordinate </a:t>
            </a:r>
            <a:r>
              <a:rPr lang="en-US" dirty="0">
                <a:solidFill>
                  <a:srgbClr val="000000"/>
                </a:solidFill>
              </a:rPr>
              <a:t>authorship </a:t>
            </a:r>
            <a:r>
              <a:rPr lang="en-US" dirty="0" smtClean="0">
                <a:solidFill>
                  <a:srgbClr val="000000"/>
                </a:solidFill>
              </a:rPr>
              <a:t>among </a:t>
            </a:r>
            <a:r>
              <a:rPr lang="en-US" dirty="0">
                <a:solidFill>
                  <a:srgbClr val="000000"/>
                </a:solidFill>
              </a:rPr>
              <a:t>team members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Issue report </a:t>
            </a:r>
            <a:r>
              <a:rPr lang="en-US" dirty="0" smtClean="0">
                <a:solidFill>
                  <a:srgbClr val="000000"/>
                </a:solidFill>
              </a:rPr>
              <a:t>on agreed upon schedule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Provide </a:t>
            </a:r>
            <a:r>
              <a:rPr lang="en-US" dirty="0">
                <a:solidFill>
                  <a:srgbClr val="000000"/>
                </a:solidFill>
              </a:rPr>
              <a:t>fact check draft to site </a:t>
            </a:r>
            <a:r>
              <a:rPr lang="en-US" dirty="0" smtClean="0">
                <a:solidFill>
                  <a:srgbClr val="000000"/>
                </a:solidFill>
              </a:rPr>
              <a:t>as scheduled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Issue </a:t>
            </a:r>
            <a:r>
              <a:rPr lang="en-US" dirty="0">
                <a:solidFill>
                  <a:srgbClr val="000000"/>
                </a:solidFill>
              </a:rPr>
              <a:t>final report </a:t>
            </a:r>
            <a:r>
              <a:rPr lang="en-US" dirty="0" smtClean="0">
                <a:solidFill>
                  <a:srgbClr val="000000"/>
                </a:solidFill>
              </a:rPr>
              <a:t>as agreed upon 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Disposition of Pre-start Findings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Laboratory provides </a:t>
            </a:r>
            <a:r>
              <a:rPr lang="en-US" dirty="0">
                <a:solidFill>
                  <a:srgbClr val="000000"/>
                </a:solidFill>
              </a:rPr>
              <a:t>evidence demonstrating closure of </a:t>
            </a:r>
            <a:r>
              <a:rPr lang="en-US" dirty="0" smtClean="0">
                <a:solidFill>
                  <a:srgbClr val="000000"/>
                </a:solidFill>
              </a:rPr>
              <a:t>pre-start findings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ARR Team </a:t>
            </a:r>
            <a:r>
              <a:rPr lang="en-US" dirty="0" smtClean="0">
                <a:solidFill>
                  <a:srgbClr val="000000"/>
                </a:solidFill>
              </a:rPr>
              <a:t>reviews evidence and iterates with Laboratory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ARR </a:t>
            </a:r>
            <a:r>
              <a:rPr lang="en-US" dirty="0" smtClean="0">
                <a:solidFill>
                  <a:srgbClr val="000000"/>
                </a:solidFill>
              </a:rPr>
              <a:t>Team concurs </a:t>
            </a:r>
            <a:r>
              <a:rPr lang="en-US" dirty="0">
                <a:solidFill>
                  <a:srgbClr val="000000"/>
                </a:solidFill>
              </a:rPr>
              <a:t>that </a:t>
            </a:r>
            <a:r>
              <a:rPr lang="en-US" dirty="0" smtClean="0">
                <a:solidFill>
                  <a:srgbClr val="000000"/>
                </a:solidFill>
              </a:rPr>
              <a:t>pre-start </a:t>
            </a:r>
            <a:r>
              <a:rPr lang="en-US" dirty="0">
                <a:solidFill>
                  <a:srgbClr val="000000"/>
                </a:solidFill>
              </a:rPr>
              <a:t>findings </a:t>
            </a:r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>
                <a:solidFill>
                  <a:srgbClr val="000000"/>
                </a:solidFill>
              </a:rPr>
              <a:t>resolved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ARR Team Lead issues letter </a:t>
            </a:r>
            <a:r>
              <a:rPr lang="en-US" dirty="0" smtClean="0">
                <a:solidFill>
                  <a:srgbClr val="000000"/>
                </a:solidFill>
              </a:rPr>
              <a:t>endorsing </a:t>
            </a:r>
            <a:r>
              <a:rPr lang="en-US" dirty="0">
                <a:solidFill>
                  <a:srgbClr val="000000"/>
                </a:solidFill>
              </a:rPr>
              <a:t>facility readiness.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36290" cy="49629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Some Lessons Learned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42640" cy="55626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Lack of clarity in ARR charge can lead to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confusion that can consume valuable time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can lead to out-of-context findings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ASE - keep evaluation focused on meeting Order requirements; varied opinions and spirited discussions can consume valuable time.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Use of Lines of Inquiry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Proven useful during planning stages of ARR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Useful when viewed as starting point for on site review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Allowing team members to pursue topics they feel are most important has proven advantageous (rather than constraining review to predetermined list of inquiries)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ARR should not be a review of the lab’s institutional programs (e.g. ES&amp;H, fire protection, </a:t>
            </a:r>
            <a:r>
              <a:rPr lang="en-US" sz="2400" dirty="0" err="1" smtClean="0">
                <a:solidFill>
                  <a:srgbClr val="000000"/>
                </a:solidFill>
              </a:rPr>
              <a:t>cybersecurity</a:t>
            </a:r>
            <a:r>
              <a:rPr lang="en-US" sz="2400" dirty="0" smtClean="0">
                <a:solidFill>
                  <a:srgbClr val="000000"/>
                </a:solidFill>
              </a:rPr>
              <a:t>, etc.) other than their ability to support the accelerator</a:t>
            </a:r>
          </a:p>
        </p:txBody>
      </p:sp>
    </p:spTree>
    <p:extLst>
      <p:ext uri="{BB962C8B-B14F-4D97-AF65-F5344CB8AC3E}">
        <p14:creationId xmlns:p14="http://schemas.microsoft.com/office/powerpoint/2010/main" val="2927915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Observations and Thoughts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763000" cy="477231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Continuity of recent ARRs across community beneficial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ARR approach has evolved based upon experiences gained at  various facilities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ARR approach tailored to meet specific needs of each site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ARR process has become an effective tool in communicating best management practices throughout our community.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The ARR is an evolving process with a growing list of valuable lessons learned. </a:t>
            </a:r>
          </a:p>
        </p:txBody>
      </p:sp>
    </p:spTree>
    <p:extLst>
      <p:ext uri="{BB962C8B-B14F-4D97-AF65-F5344CB8AC3E}">
        <p14:creationId xmlns:p14="http://schemas.microsoft.com/office/powerpoint/2010/main" val="52831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42640" cy="44719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</a:t>
            </a:r>
            <a:r>
              <a:rPr lang="en-US" dirty="0" smtClean="0"/>
              <a:t>ecent ARRs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Order 420.2C Requirements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Guide Recommendations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Preparing to Conduct an ARR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Conducting an ARR Site Visit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Post Site Visit Activities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Observations from Recent ARRs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3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Recent ARRs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42640" cy="4471932"/>
          </a:xfrm>
        </p:spPr>
        <p:txBody>
          <a:bodyPr/>
          <a:lstStyle/>
          <a:p>
            <a:r>
              <a:rPr lang="en-US" dirty="0"/>
              <a:t>BNL </a:t>
            </a:r>
            <a:r>
              <a:rPr lang="en-US" dirty="0" smtClean="0"/>
              <a:t>– New Facility, NSLS II </a:t>
            </a:r>
          </a:p>
          <a:p>
            <a:r>
              <a:rPr lang="en-US" dirty="0" smtClean="0"/>
              <a:t>JLAB </a:t>
            </a:r>
            <a:r>
              <a:rPr lang="en-US"/>
              <a:t>- </a:t>
            </a:r>
            <a:r>
              <a:rPr lang="en-US" smtClean="0"/>
              <a:t>Energy </a:t>
            </a:r>
            <a:r>
              <a:rPr lang="en-US" dirty="0" smtClean="0"/>
              <a:t>Upgrade </a:t>
            </a:r>
          </a:p>
          <a:p>
            <a:r>
              <a:rPr lang="en-US" dirty="0" smtClean="0"/>
              <a:t>FNAL – Mission Transition (power increase)</a:t>
            </a:r>
          </a:p>
          <a:p>
            <a:r>
              <a:rPr lang="en-US" dirty="0" smtClean="0"/>
              <a:t>LBNL – New Facility – BELLA		</a:t>
            </a:r>
          </a:p>
        </p:txBody>
      </p:sp>
    </p:spTree>
    <p:extLst>
      <p:ext uri="{BB962C8B-B14F-4D97-AF65-F5344CB8AC3E}">
        <p14:creationId xmlns:p14="http://schemas.microsoft.com/office/powerpoint/2010/main" val="120737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Order 420.2C ARR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42640" cy="447193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ARR </a:t>
            </a:r>
            <a:r>
              <a:rPr lang="en-US" dirty="0" smtClean="0"/>
              <a:t>required to ensure:</a:t>
            </a:r>
            <a:endParaRPr lang="en-US" dirty="0"/>
          </a:p>
          <a:p>
            <a:pPr lvl="1"/>
            <a:r>
              <a:rPr lang="en-US" dirty="0"/>
              <a:t>An appropriate </a:t>
            </a:r>
            <a:r>
              <a:rPr lang="en-US" dirty="0" smtClean="0"/>
              <a:t>Contractor Assessment System </a:t>
            </a:r>
            <a:r>
              <a:rPr lang="en-US" dirty="0"/>
              <a:t>that maintains an internal assessment </a:t>
            </a:r>
          </a:p>
          <a:p>
            <a:pPr lvl="1"/>
            <a:r>
              <a:rPr lang="en-US" dirty="0"/>
              <a:t>An appropriate Configuration Management Program related to accelerator safety</a:t>
            </a:r>
          </a:p>
          <a:p>
            <a:pPr lvl="1"/>
            <a:r>
              <a:rPr lang="en-US" dirty="0"/>
              <a:t>Credited Controls and appropriate administrative processes related to accelerator safety (e.g. training, procedures, etc.) are in place.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1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07913"/>
          </a:xfrm>
        </p:spPr>
        <p:txBody>
          <a:bodyPr/>
          <a:lstStyle/>
          <a:p>
            <a:r>
              <a:rPr lang="en-US" dirty="0" smtClean="0"/>
              <a:t>Guide Recommendations </a:t>
            </a:r>
            <a:r>
              <a:rPr lang="en-US" sz="2400" dirty="0" smtClean="0"/>
              <a:t>(420.2-1 and draft 420.2-1A)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642640" cy="5105400"/>
          </a:xfrm>
        </p:spPr>
        <p:txBody>
          <a:bodyPr/>
          <a:lstStyle/>
          <a:p>
            <a:pPr marL="404813" indent="-342900"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ARR is process for assessing readiness.</a:t>
            </a:r>
          </a:p>
          <a:p>
            <a:pPr marL="404813" indent="-342900">
              <a:spcBef>
                <a:spcPts val="18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ARR is not </a:t>
            </a:r>
            <a:r>
              <a:rPr lang="en-US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method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for </a:t>
            </a:r>
            <a:r>
              <a:rPr lang="en-US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achieving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readiness</a:t>
            </a:r>
            <a:r>
              <a:rPr lang="en-US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.</a:t>
            </a:r>
            <a:endParaRPr lang="en-US" dirty="0" smtClean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  <a:p>
            <a:pPr marL="404813" indent="-342900">
              <a:spcBef>
                <a:spcPts val="18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ARR </a:t>
            </a:r>
            <a:r>
              <a:rPr lang="en-US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is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 targeted overview </a:t>
            </a:r>
            <a:r>
              <a:rPr lang="en-US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sampling process, </a:t>
            </a:r>
            <a:r>
              <a:rPr lang="en-US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not an exhaustive wall-to-wall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assessment.  </a:t>
            </a:r>
          </a:p>
          <a:p>
            <a:pPr marL="404813" indent="-342900">
              <a:spcBef>
                <a:spcPts val="18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ARR </a:t>
            </a:r>
            <a:r>
              <a:rPr lang="en-US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should not use the c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ontractor’s </a:t>
            </a:r>
            <a:r>
              <a:rPr lang="en-US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internal readiness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process as a substitute </a:t>
            </a:r>
            <a:r>
              <a:rPr lang="en-US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for verification of any specific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activity.</a:t>
            </a:r>
          </a:p>
          <a:p>
            <a:pPr marL="404813" indent="-342900">
              <a:spcBef>
                <a:spcPts val="18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ARR must be performance-based to be effective.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143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Sequence of Events </a:t>
            </a:r>
            <a:r>
              <a:rPr lang="en-US" sz="2400" dirty="0" smtClean="0"/>
              <a:t>(draft Guide flow chart)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42640" cy="5638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600" dirty="0" smtClean="0"/>
              <a:t>Contractor defines, implements, improves, and completes internal process to achieve readiness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Contractor declares readiness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Readiness Review - last step in process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ARR </a:t>
            </a:r>
            <a:r>
              <a:rPr lang="en-US" sz="2600" dirty="0"/>
              <a:t>Team conducts </a:t>
            </a:r>
            <a:r>
              <a:rPr lang="en-US" sz="2600" dirty="0" smtClean="0"/>
              <a:t>review</a:t>
            </a:r>
            <a:r>
              <a:rPr lang="en-US" sz="2600" dirty="0"/>
              <a:t>, issues report 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000000"/>
                </a:solidFill>
              </a:rPr>
              <a:t>Contractor closes pre-start </a:t>
            </a:r>
            <a:r>
              <a:rPr lang="en-US" sz="2600" dirty="0" smtClean="0">
                <a:solidFill>
                  <a:srgbClr val="000000"/>
                </a:solidFill>
              </a:rPr>
              <a:t>findings; agrees to monitor post-start findings</a:t>
            </a:r>
            <a:endParaRPr lang="en-US" sz="26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600" dirty="0"/>
              <a:t>ARR Team verifies closure of pre-start </a:t>
            </a:r>
            <a:r>
              <a:rPr lang="en-US" sz="2600" dirty="0" smtClean="0"/>
              <a:t>findings; issues </a:t>
            </a:r>
            <a:r>
              <a:rPr lang="en-US" sz="2600" dirty="0"/>
              <a:t>endorsement of contractor readiness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Contractor request DOE authorization to commence </a:t>
            </a:r>
            <a:r>
              <a:rPr lang="en-US" sz="2600" dirty="0" smtClean="0"/>
              <a:t>activities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DOE authorized commencement of activities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156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r>
              <a:rPr lang="en-US" dirty="0" smtClean="0"/>
              <a:t>Preparing to Conduct ARR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18840" cy="49247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Develop </a:t>
            </a:r>
            <a:r>
              <a:rPr lang="en-US" dirty="0"/>
              <a:t>written agreements with </a:t>
            </a:r>
            <a:r>
              <a:rPr lang="en-US" dirty="0" smtClean="0"/>
              <a:t>site:</a:t>
            </a:r>
            <a:endParaRPr lang="en-US" dirty="0"/>
          </a:p>
          <a:p>
            <a:pPr lvl="1"/>
            <a:r>
              <a:rPr lang="en-US" dirty="0" smtClean="0"/>
              <a:t>ARR Charge</a:t>
            </a:r>
          </a:p>
          <a:p>
            <a:pPr lvl="2"/>
            <a:r>
              <a:rPr lang="en-US" dirty="0" smtClean="0"/>
              <a:t>Ensure objective and scope are clearly defined</a:t>
            </a:r>
          </a:p>
          <a:p>
            <a:pPr lvl="2"/>
            <a:r>
              <a:rPr lang="en-US" dirty="0" smtClean="0"/>
              <a:t>Ensure scope appropriately addresses ancillary support facilities, systems and equipment as appropriate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Topical </a:t>
            </a:r>
            <a:r>
              <a:rPr lang="en-US" dirty="0">
                <a:solidFill>
                  <a:srgbClr val="000000"/>
                </a:solidFill>
              </a:rPr>
              <a:t>areas to be </a:t>
            </a:r>
            <a:r>
              <a:rPr lang="en-US" dirty="0" smtClean="0">
                <a:solidFill>
                  <a:srgbClr val="000000"/>
                </a:solidFill>
              </a:rPr>
              <a:t>reviewed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Lines Of Inquiry (LOIs)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ARR Team deliverables (closeout presentations/reports)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Disposition of ARR pre-start </a:t>
            </a:r>
            <a:r>
              <a:rPr lang="en-US" dirty="0">
                <a:solidFill>
                  <a:srgbClr val="000000"/>
                </a:solidFill>
              </a:rPr>
              <a:t>and post-start </a:t>
            </a:r>
            <a:r>
              <a:rPr lang="en-US" dirty="0" smtClean="0">
                <a:solidFill>
                  <a:srgbClr val="000000"/>
                </a:solidFill>
              </a:rPr>
              <a:t>findings </a:t>
            </a:r>
            <a:endParaRPr lang="en-US" dirty="0">
              <a:solidFill>
                <a:srgbClr val="000000"/>
              </a:solidFill>
            </a:endParaRPr>
          </a:p>
          <a:p>
            <a:pPr marL="573088" indent="-342900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Cambria"/>
              <a:ea typeface="ＭＳ 明朝"/>
              <a:cs typeface="Times New Roman"/>
            </a:endParaRPr>
          </a:p>
          <a:p>
            <a:pPr marL="573088" indent="-34290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mbria"/>
              <a:ea typeface="ＭＳ 明朝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8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Preparing </a:t>
            </a:r>
            <a:r>
              <a:rPr lang="en-US" dirty="0">
                <a:solidFill>
                  <a:srgbClr val="008000"/>
                </a:solidFill>
              </a:rPr>
              <a:t>to </a:t>
            </a:r>
            <a:r>
              <a:rPr lang="en-US" dirty="0" smtClean="0">
                <a:solidFill>
                  <a:srgbClr val="008000"/>
                </a:solidFill>
              </a:rPr>
              <a:t>Conduct ARR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(continued)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18840" cy="4924717"/>
          </a:xfrm>
        </p:spPr>
        <p:txBody>
          <a:bodyPr/>
          <a:lstStyle/>
          <a:p>
            <a:pPr marL="519113" indent="-457200">
              <a:spcBef>
                <a:spcPts val="1200"/>
              </a:spcBef>
              <a:spcAft>
                <a:spcPts val="0"/>
              </a:spcAft>
            </a:pPr>
            <a:r>
              <a:rPr lang="en-US" sz="26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Review </a:t>
            </a:r>
            <a:r>
              <a:rPr lang="en-US" sz="2600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Order 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and </a:t>
            </a:r>
            <a:r>
              <a:rPr lang="en-US" sz="2600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Guide </a:t>
            </a:r>
            <a:endParaRPr lang="en-US" sz="2600" dirty="0" smtClean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  <a:p>
            <a:pPr marL="519113" indent="-457200">
              <a:spcBef>
                <a:spcPts val="1200"/>
              </a:spcBef>
              <a:spcAft>
                <a:spcPts val="0"/>
              </a:spcAft>
            </a:pPr>
            <a:r>
              <a:rPr lang="en-US" sz="26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Assemble ARR Team</a:t>
            </a:r>
          </a:p>
          <a:p>
            <a:pPr marL="914400" lvl="1" indent="-457200">
              <a:spcBef>
                <a:spcPts val="120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Match expertise with topical areas to be reviewed</a:t>
            </a:r>
          </a:p>
          <a:p>
            <a:pPr marL="914400" lvl="1" indent="-457200">
              <a:spcBef>
                <a:spcPts val="120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Include site personnel on team - beneficial</a:t>
            </a:r>
          </a:p>
          <a:p>
            <a:pPr marL="914400" lvl="1" indent="-457200">
              <a:spcBef>
                <a:spcPts val="120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Include representation across various sites - adds balance</a:t>
            </a:r>
          </a:p>
          <a:p>
            <a:pPr marL="519113" indent="-457200">
              <a:spcBef>
                <a:spcPts val="120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Review current community management practices - talk with counterparts 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across </a:t>
            </a:r>
            <a:r>
              <a:rPr lang="en-US" sz="2600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the community </a:t>
            </a:r>
          </a:p>
          <a:p>
            <a:pPr marL="519113" indent="-457200">
              <a:spcBef>
                <a:spcPts val="1200"/>
              </a:spcBef>
              <a:spcAft>
                <a:spcPts val="0"/>
              </a:spcAft>
            </a:pPr>
            <a:r>
              <a:rPr lang="en-US" sz="26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Establish </a:t>
            </a:r>
            <a:r>
              <a:rPr lang="en-US" sz="2600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clear lines of communication 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with Team/Site</a:t>
            </a:r>
            <a:endParaRPr lang="en-US" sz="2600" dirty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  <a:p>
            <a:pPr marL="519113" indent="-457200">
              <a:spcBef>
                <a:spcPts val="1200"/>
              </a:spcBef>
              <a:spcAft>
                <a:spcPts val="0"/>
              </a:spcAft>
            </a:pPr>
            <a:r>
              <a:rPr lang="en-US" sz="26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Establish </a:t>
            </a:r>
            <a:r>
              <a:rPr lang="en-US" sz="2600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ARR Team </a:t>
            </a:r>
            <a:r>
              <a:rPr lang="en-US" sz="26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expectations:</a:t>
            </a:r>
            <a:endParaRPr lang="en-US" sz="2600" dirty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  <a:p>
            <a:pPr marL="968375" lvl="1" indent="-342900">
              <a:spcBef>
                <a:spcPts val="120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Site declaration of readiness </a:t>
            </a:r>
          </a:p>
          <a:p>
            <a:pPr marL="968375" lvl="1" indent="-342900">
              <a:spcBef>
                <a:spcPts val="120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Documentation - when/how provided to Team</a:t>
            </a:r>
          </a:p>
          <a:p>
            <a:pPr marL="968375" lvl="1" indent="-342900">
              <a:spcBef>
                <a:spcPts val="120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nformation request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+mn-lt"/>
                <a:ea typeface="ＭＳ 明朝"/>
                <a:cs typeface="Times New Roman"/>
              </a:rPr>
              <a:t>and response protocols</a:t>
            </a:r>
            <a:endParaRPr lang="en-US" sz="2200" dirty="0">
              <a:solidFill>
                <a:srgbClr val="000000"/>
              </a:solidFill>
              <a:latin typeface="+mn-lt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473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Preparing to Conduct ARR (continued)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42640" cy="454813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Coordinate </a:t>
            </a:r>
            <a:r>
              <a:rPr lang="en-US" dirty="0">
                <a:solidFill>
                  <a:srgbClr val="000000"/>
                </a:solidFill>
              </a:rPr>
              <a:t>with Site 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Agenda for any pre-site visit video conference(s)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Agenda </a:t>
            </a:r>
            <a:r>
              <a:rPr lang="en-US" dirty="0">
                <a:solidFill>
                  <a:srgbClr val="000000"/>
                </a:solidFill>
              </a:rPr>
              <a:t>for site review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Logistics for on-site </a:t>
            </a:r>
            <a:r>
              <a:rPr lang="en-US" dirty="0" smtClean="0">
                <a:solidFill>
                  <a:srgbClr val="000000"/>
                </a:solidFill>
              </a:rPr>
              <a:t>review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Laboratory Contact/Support list 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ARR Team prepares for site visit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Maintain ongoing lines of communication </a:t>
            </a:r>
            <a:r>
              <a:rPr lang="en-US" dirty="0" smtClean="0">
                <a:solidFill>
                  <a:srgbClr val="000000"/>
                </a:solidFill>
              </a:rPr>
              <a:t>across </a:t>
            </a:r>
            <a:r>
              <a:rPr lang="en-US" dirty="0">
                <a:solidFill>
                  <a:srgbClr val="000000"/>
                </a:solidFill>
              </a:rPr>
              <a:t>Team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Assign Team </a:t>
            </a:r>
            <a:r>
              <a:rPr lang="en-US" dirty="0">
                <a:solidFill>
                  <a:srgbClr val="000000"/>
                </a:solidFill>
              </a:rPr>
              <a:t>members </a:t>
            </a:r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topical review areas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Coordinate team documentation review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</a:rPr>
              <a:t>Coordinate team members’ </a:t>
            </a:r>
            <a:r>
              <a:rPr lang="en-US" dirty="0">
                <a:solidFill>
                  <a:srgbClr val="000000"/>
                </a:solidFill>
              </a:rPr>
              <a:t>contact </a:t>
            </a:r>
            <a:r>
              <a:rPr lang="en-US" dirty="0" smtClean="0">
                <a:solidFill>
                  <a:srgbClr val="000000"/>
                </a:solidFill>
              </a:rPr>
              <a:t>with laboratory SMEs</a:t>
            </a:r>
          </a:p>
          <a:p>
            <a:pPr marL="346075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2659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913069-075D-49F7-AF90-34940D148085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717</TotalTime>
  <Words>855</Words>
  <Application>Microsoft Office PowerPoint</Application>
  <PresentationFormat>On-screen Show (4:3)</PresentationFormat>
  <Paragraphs>126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Powerpoint-Template_HFIR-SNS</vt:lpstr>
      <vt:lpstr>Planning and Conducting ARRs</vt:lpstr>
      <vt:lpstr>Overview</vt:lpstr>
      <vt:lpstr>Recent ARRs</vt:lpstr>
      <vt:lpstr>Order 420.2C ARR Requirements</vt:lpstr>
      <vt:lpstr>Guide Recommendations (420.2-1 and draft 420.2-1A)</vt:lpstr>
      <vt:lpstr>Sequence of Events (draft Guide flow chart)</vt:lpstr>
      <vt:lpstr>Preparing to Conduct ARR   </vt:lpstr>
      <vt:lpstr> Preparing to Conduct ARR (continued)</vt:lpstr>
      <vt:lpstr>Preparing to Conduct ARR (continued) </vt:lpstr>
      <vt:lpstr>ARR Site Visit Areas of Emphasis </vt:lpstr>
      <vt:lpstr>ARR Site Visit Areas of Emphasis </vt:lpstr>
      <vt:lpstr>ARR Responsibilities after the Site Visit</vt:lpstr>
      <vt:lpstr>Some Lessons Learned</vt:lpstr>
      <vt:lpstr>Observations and Thoughts</vt:lpstr>
    </vt:vector>
  </TitlesOfParts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Manning, Renee</dc:creator>
  <cp:keywords>Spallation Neuton Souce, Neutron Sciences Directorate</cp:keywords>
  <cp:lastModifiedBy>Lynanne DiFilippo</cp:lastModifiedBy>
  <cp:revision>59</cp:revision>
  <cp:lastPrinted>2014-07-23T19:32:57Z</cp:lastPrinted>
  <dcterms:created xsi:type="dcterms:W3CDTF">2014-04-28T13:33:12Z</dcterms:created>
  <dcterms:modified xsi:type="dcterms:W3CDTF">2014-08-02T14:30:07Z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