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8"/>
  </p:notesMasterIdLst>
  <p:handoutMasterIdLst>
    <p:handoutMasterId r:id="rId19"/>
  </p:handoutMasterIdLst>
  <p:sldIdLst>
    <p:sldId id="265" r:id="rId3"/>
    <p:sldId id="282" r:id="rId4"/>
    <p:sldId id="268" r:id="rId5"/>
    <p:sldId id="275" r:id="rId6"/>
    <p:sldId id="280" r:id="rId7"/>
    <p:sldId id="267" r:id="rId8"/>
    <p:sldId id="273" r:id="rId9"/>
    <p:sldId id="270" r:id="rId10"/>
    <p:sldId id="271" r:id="rId11"/>
    <p:sldId id="272" r:id="rId12"/>
    <p:sldId id="281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nie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7-30T10:50:43.292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5D6790B1-C554-47F2-A468-67D0BB750420}" type="datetimeFigureOut">
              <a:rPr lang="en-US" altLang="en-US"/>
              <a:pPr/>
              <a:t>8/5/2014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2CAC6F1C-8A27-4A0B-8A22-9228997C6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77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0AA6D45E-7853-4DEF-98D4-31EDEE6BE39D}" type="datetimeFigureOut">
              <a:rPr lang="en-US" altLang="en-US"/>
              <a:pPr/>
              <a:t>8/5/2014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E0472E62-99EE-453A-B0D0-F485A8713B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1323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24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B4708-A853-4A5F-80F7-6FE06E582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C6FDCBE-94BC-422D-82AC-BE4537E0A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78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66BF538F-01FF-4B3D-855D-B367930935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20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36050-443A-449C-BC8B-825D55D30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17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FDFF4-419A-4632-A797-B27CBDCDE9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60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F58ED-98AE-415F-99BC-FDCEB0745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88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9C4A6-9360-422A-B96E-E7BA31EB77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59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00D0C-E6F5-43EA-88DA-C726F47F6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61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CEC03981-81F0-4730-B37F-41710A25E5B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D6F4A8C4-6D97-4424-9204-26B2DE5C2D8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Fermilab 700 kW Upgrade</a:t>
            </a:r>
            <a:br>
              <a:rPr lang="en-US" altLang="en-US" dirty="0" smtClean="0">
                <a:latin typeface="Helvetica" pitchFamily="124" charset="0"/>
              </a:rPr>
            </a:br>
            <a:r>
              <a:rPr lang="en-US" altLang="en-US" dirty="0" smtClean="0">
                <a:latin typeface="Helvetica" pitchFamily="124" charset="0"/>
              </a:rPr>
              <a:t>Accelerator Readiness Review (ARR)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John E. Anderson Jr.</a:t>
            </a:r>
          </a:p>
          <a:p>
            <a:r>
              <a:rPr lang="en-US" altLang="en-US" dirty="0" smtClean="0">
                <a:latin typeface="Helvetica" pitchFamily="124" charset="0"/>
              </a:rPr>
              <a:t>2014 Accelerator Safety Workshop</a:t>
            </a:r>
          </a:p>
          <a:p>
            <a:r>
              <a:rPr lang="en-US" altLang="en-US" dirty="0">
                <a:latin typeface="Helvetica" pitchFamily="124" charset="0"/>
              </a:rPr>
              <a:t>6</a:t>
            </a:r>
            <a:r>
              <a:rPr lang="en-US" altLang="en-US" dirty="0" smtClean="0">
                <a:latin typeface="Helvetica" pitchFamily="124" charset="0"/>
              </a:rPr>
              <a:t> </a:t>
            </a:r>
            <a:r>
              <a:rPr lang="en-US" altLang="en-US" dirty="0">
                <a:latin typeface="Helvetica" pitchFamily="124" charset="0"/>
              </a:rPr>
              <a:t>August 2014</a:t>
            </a:r>
            <a:endParaRPr lang="en-US" altLang="en-US" dirty="0" smtClean="0">
              <a:latin typeface="Helvetica" pitchFamily="124" charset="0"/>
            </a:endParaRPr>
          </a:p>
          <a:p>
            <a:endParaRPr lang="en-US" altLang="en-US" dirty="0" smtClean="0">
              <a:latin typeface="Helvetica" pitchFamily="124" charset="0"/>
            </a:endParaRPr>
          </a:p>
          <a:p>
            <a:endParaRPr lang="en-US" altLang="en-US" dirty="0" smtClean="0">
              <a:latin typeface="Helvetica" pitchFamily="12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Scope ARR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Scope ARR was a 2 </a:t>
            </a:r>
            <a:r>
              <a:rPr lang="en-US" dirty="0"/>
              <a:t>½ Day </a:t>
            </a:r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Plenary Sessions were held and well received</a:t>
            </a:r>
          </a:p>
          <a:p>
            <a:pPr lvl="2"/>
            <a:r>
              <a:rPr lang="en-US" dirty="0" smtClean="0"/>
              <a:t>Overview </a:t>
            </a:r>
            <a:r>
              <a:rPr lang="en-US" dirty="0"/>
              <a:t>of Fermilab Programs</a:t>
            </a:r>
          </a:p>
          <a:p>
            <a:pPr lvl="1"/>
            <a:r>
              <a:rPr lang="en-US" dirty="0"/>
              <a:t>Technical Breakout </a:t>
            </a:r>
            <a:r>
              <a:rPr lang="en-US" dirty="0" smtClean="0"/>
              <a:t>Sessions were keyed to individual team members</a:t>
            </a:r>
            <a:endParaRPr lang="en-US" dirty="0"/>
          </a:p>
          <a:p>
            <a:pPr lvl="2"/>
            <a:r>
              <a:rPr lang="en-US" dirty="0"/>
              <a:t>Explore each CRAD through LOIs</a:t>
            </a:r>
          </a:p>
          <a:p>
            <a:pPr lvl="2"/>
            <a:r>
              <a:rPr lang="en-US" dirty="0"/>
              <a:t>Two Parts</a:t>
            </a:r>
          </a:p>
          <a:p>
            <a:pPr lvl="3"/>
            <a:r>
              <a:rPr lang="en-US" dirty="0"/>
              <a:t>Overview presentation on how CRAD is implemented</a:t>
            </a:r>
          </a:p>
          <a:p>
            <a:pPr lvl="3"/>
            <a:r>
              <a:rPr lang="en-US" dirty="0" smtClean="0"/>
              <a:t>Performance-based program review</a:t>
            </a:r>
            <a:endParaRPr lang="en-US" dirty="0"/>
          </a:p>
          <a:p>
            <a:pPr lvl="4"/>
            <a:r>
              <a:rPr lang="en-US" dirty="0" smtClean="0"/>
              <a:t>Discussions </a:t>
            </a:r>
            <a:r>
              <a:rPr lang="en-US" dirty="0"/>
              <a:t>with </a:t>
            </a:r>
            <a:r>
              <a:rPr lang="en-US" dirty="0" smtClean="0"/>
              <a:t>management and staff</a:t>
            </a:r>
            <a:endParaRPr lang="en-US" dirty="0"/>
          </a:p>
          <a:p>
            <a:pPr lvl="4"/>
            <a:r>
              <a:rPr lang="en-US" dirty="0" smtClean="0"/>
              <a:t>Demonstrations of systems</a:t>
            </a:r>
            <a:endParaRPr lang="en-US" dirty="0"/>
          </a:p>
          <a:p>
            <a:pPr lvl="4"/>
            <a:r>
              <a:rPr lang="en-US" dirty="0" smtClean="0"/>
              <a:t>Implementation of programs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4708-A853-4A5F-80F7-6FE06E582B2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0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Scope ARR </a:t>
            </a:r>
            <a:r>
              <a:rPr lang="en-US" dirty="0" smtClean="0"/>
              <a:t>Plan &amp;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Performance-based site </a:t>
            </a:r>
            <a:r>
              <a:rPr lang="en-US" dirty="0"/>
              <a:t>visits</a:t>
            </a:r>
          </a:p>
          <a:p>
            <a:pPr lvl="2"/>
            <a:r>
              <a:rPr lang="en-US" dirty="0" smtClean="0"/>
              <a:t>Main Control Room (MCR)</a:t>
            </a:r>
          </a:p>
          <a:p>
            <a:pPr lvl="2"/>
            <a:r>
              <a:rPr lang="en-US" dirty="0" smtClean="0"/>
              <a:t>Booster &amp; Linac Galleries</a:t>
            </a:r>
          </a:p>
          <a:p>
            <a:pPr lvl="2"/>
            <a:r>
              <a:rPr lang="en-US" dirty="0" smtClean="0"/>
              <a:t>MI-60 </a:t>
            </a:r>
            <a:r>
              <a:rPr lang="en-US" dirty="0"/>
              <a:t>and MI-65 Service </a:t>
            </a:r>
            <a:r>
              <a:rPr lang="en-US" dirty="0" smtClean="0"/>
              <a:t>Buildings</a:t>
            </a:r>
          </a:p>
          <a:p>
            <a:pPr lvl="2"/>
            <a:endParaRPr lang="en-US" sz="2000" dirty="0" smtClean="0"/>
          </a:p>
          <a:p>
            <a:r>
              <a:rPr lang="en-US" dirty="0" smtClean="0"/>
              <a:t>Discussions held </a:t>
            </a:r>
            <a:r>
              <a:rPr lang="en-US" dirty="0"/>
              <a:t>with ARR </a:t>
            </a:r>
            <a:r>
              <a:rPr lang="en-US" dirty="0" smtClean="0"/>
              <a:t>Team were productive </a:t>
            </a:r>
          </a:p>
          <a:p>
            <a:endParaRPr lang="en-US" sz="2000" dirty="0" smtClean="0"/>
          </a:p>
          <a:p>
            <a:r>
              <a:rPr lang="en-US" dirty="0" smtClean="0"/>
              <a:t>4 Pre-start Recommendations</a:t>
            </a:r>
          </a:p>
          <a:p>
            <a:pPr lvl="1"/>
            <a:r>
              <a:rPr lang="en-US" dirty="0" smtClean="0"/>
              <a:t>DOE FSO Approve ASE</a:t>
            </a:r>
            <a:br>
              <a:rPr lang="en-US" dirty="0" smtClean="0"/>
            </a:br>
            <a:r>
              <a:rPr lang="en-US" dirty="0" smtClean="0"/>
              <a:t>Director Approve NuMI SAD Chapter</a:t>
            </a:r>
            <a:br>
              <a:rPr lang="en-US" dirty="0" smtClean="0"/>
            </a:br>
            <a:r>
              <a:rPr lang="en-US" dirty="0" smtClean="0"/>
              <a:t>Approve 700 kW Operations Dept. Operating Permits</a:t>
            </a:r>
            <a:br>
              <a:rPr lang="en-US" dirty="0" smtClean="0"/>
            </a:br>
            <a:r>
              <a:rPr lang="en-US" dirty="0" smtClean="0"/>
              <a:t>Complete operator required reading for 700 kW operations</a:t>
            </a:r>
          </a:p>
          <a:p>
            <a:pPr lvl="1"/>
            <a:r>
              <a:rPr lang="en-US" dirty="0" smtClean="0"/>
              <a:t>Nothing </a:t>
            </a:r>
            <a:r>
              <a:rPr lang="en-US" dirty="0"/>
              <a:t>that wasn’t expected</a:t>
            </a:r>
          </a:p>
          <a:p>
            <a:pPr lvl="2"/>
            <a:endParaRPr lang="en-US" sz="1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4708-A853-4A5F-80F7-6FE06E582B2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1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Scope ARR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 Post-start Recommendations</a:t>
            </a:r>
          </a:p>
          <a:p>
            <a:pPr lvl="1"/>
            <a:r>
              <a:rPr lang="en-US" dirty="0" smtClean="0"/>
              <a:t>Review ASE and streamline the document</a:t>
            </a:r>
            <a:endParaRPr lang="en-US" dirty="0"/>
          </a:p>
          <a:p>
            <a:pPr lvl="1"/>
            <a:r>
              <a:rPr lang="en-US" dirty="0" smtClean="0"/>
              <a:t>Expand USI training and look at USI integration into SCM</a:t>
            </a:r>
          </a:p>
          <a:p>
            <a:pPr lvl="1"/>
            <a:r>
              <a:rPr lang="en-US" dirty="0" smtClean="0"/>
              <a:t>Several recommendations regarding COO</a:t>
            </a:r>
          </a:p>
          <a:p>
            <a:pPr lvl="1"/>
            <a:r>
              <a:rPr lang="en-US" dirty="0" smtClean="0"/>
              <a:t>Several recommendations regarding CAS</a:t>
            </a:r>
          </a:p>
          <a:p>
            <a:pPr lvl="1"/>
            <a:r>
              <a:rPr lang="en-US" dirty="0" smtClean="0"/>
              <a:t>Useful recommendations to assist with improving and strengthening existing programs</a:t>
            </a:r>
          </a:p>
          <a:p>
            <a:endParaRPr lang="en-US" sz="2000" dirty="0" smtClean="0"/>
          </a:p>
          <a:p>
            <a:r>
              <a:rPr lang="en-US" dirty="0" smtClean="0"/>
              <a:t>Laboratory and DOE representative liaisons were empowered to verify completion of pre-start actions and report completion to ARR Team chair</a:t>
            </a:r>
          </a:p>
          <a:p>
            <a:pPr lvl="1"/>
            <a:r>
              <a:rPr lang="en-US" dirty="0" smtClean="0"/>
              <a:t>Final report issued</a:t>
            </a:r>
          </a:p>
          <a:p>
            <a:pPr lvl="1"/>
            <a:r>
              <a:rPr lang="en-US" dirty="0" smtClean="0"/>
              <a:t>Post start recommendations tracked to completion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4708-A853-4A5F-80F7-6FE06E582B2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5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Scope ARR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Scope ARR </a:t>
            </a:r>
            <a:r>
              <a:rPr lang="en-US" dirty="0" smtClean="0"/>
              <a:t>provided some significant results for Fermilab</a:t>
            </a:r>
          </a:p>
          <a:p>
            <a:pPr lvl="1"/>
            <a:r>
              <a:rPr lang="en-US" dirty="0" smtClean="0"/>
              <a:t>ASE was clarified and streamlined</a:t>
            </a:r>
          </a:p>
          <a:p>
            <a:pPr lvl="2"/>
            <a:r>
              <a:rPr lang="en-US" dirty="0" smtClean="0"/>
              <a:t>Beam Intensity Limits clarified</a:t>
            </a:r>
          </a:p>
          <a:p>
            <a:pPr lvl="2"/>
            <a:r>
              <a:rPr lang="en-US" dirty="0" smtClean="0"/>
              <a:t>Operating limits and surveillance limits were removed</a:t>
            </a:r>
          </a:p>
          <a:p>
            <a:pPr lvl="2"/>
            <a:r>
              <a:rPr lang="en-US" dirty="0" smtClean="0"/>
              <a:t>Common industrial </a:t>
            </a:r>
            <a:r>
              <a:rPr lang="en-US" dirty="0"/>
              <a:t>h</a:t>
            </a:r>
            <a:r>
              <a:rPr lang="en-US" dirty="0" smtClean="0"/>
              <a:t>azard controls were removed</a:t>
            </a:r>
          </a:p>
          <a:p>
            <a:pPr lvl="1"/>
            <a:r>
              <a:rPr lang="en-US" dirty="0" smtClean="0"/>
              <a:t>SCM Program Improved</a:t>
            </a:r>
          </a:p>
          <a:p>
            <a:pPr lvl="2"/>
            <a:r>
              <a:rPr lang="en-US" dirty="0" smtClean="0"/>
              <a:t>Developed a movable shielding database</a:t>
            </a:r>
          </a:p>
          <a:p>
            <a:pPr lvl="1"/>
            <a:r>
              <a:rPr lang="en-US" dirty="0" smtClean="0"/>
              <a:t>COO Program Improved</a:t>
            </a:r>
          </a:p>
          <a:p>
            <a:pPr lvl="2"/>
            <a:r>
              <a:rPr lang="en-US" dirty="0" smtClean="0"/>
              <a:t>Re-worked the Operations Department COO Guide</a:t>
            </a:r>
          </a:p>
          <a:p>
            <a:pPr lvl="1"/>
            <a:endParaRPr lang="en-US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4708-A853-4A5F-80F7-6FE06E582B2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1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Scope ARR </a:t>
            </a:r>
            <a:r>
              <a:rPr lang="en-US" dirty="0" smtClean="0"/>
              <a:t>Lessons </a:t>
            </a:r>
            <a:r>
              <a:rPr lang="en-US" dirty="0"/>
              <a:t>Learned and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Lessons Learned from </a:t>
            </a:r>
            <a:r>
              <a:rPr lang="en-US" dirty="0" smtClean="0"/>
              <a:t>Fermilab experience</a:t>
            </a:r>
            <a:endParaRPr lang="en-US" dirty="0"/>
          </a:p>
          <a:p>
            <a:pPr lvl="1"/>
            <a:r>
              <a:rPr lang="en-US" dirty="0" smtClean="0"/>
              <a:t>Planning </a:t>
            </a:r>
            <a:r>
              <a:rPr lang="en-US" dirty="0"/>
              <a:t>and dialogue with </a:t>
            </a:r>
            <a:r>
              <a:rPr lang="en-US" dirty="0" smtClean="0"/>
              <a:t>ARR Team </a:t>
            </a:r>
            <a:r>
              <a:rPr lang="en-US" dirty="0"/>
              <a:t>must be started well in advance of the </a:t>
            </a:r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Preparations </a:t>
            </a:r>
            <a:r>
              <a:rPr lang="en-US" dirty="0"/>
              <a:t>are </a:t>
            </a:r>
            <a:r>
              <a:rPr lang="en-US" dirty="0" smtClean="0"/>
              <a:t>resource </a:t>
            </a:r>
            <a:r>
              <a:rPr lang="en-US" dirty="0"/>
              <a:t>consumptive and </a:t>
            </a:r>
            <a:r>
              <a:rPr lang="en-US" dirty="0" smtClean="0"/>
              <a:t>can </a:t>
            </a:r>
            <a:r>
              <a:rPr lang="en-US" dirty="0"/>
              <a:t>be </a:t>
            </a:r>
            <a:r>
              <a:rPr lang="en-US" dirty="0" smtClean="0"/>
              <a:t>chaotic</a:t>
            </a:r>
          </a:p>
          <a:p>
            <a:pPr lvl="2"/>
            <a:r>
              <a:rPr lang="en-US" dirty="0" smtClean="0"/>
              <a:t>ARR is competing with construction, installation </a:t>
            </a:r>
            <a:r>
              <a:rPr lang="en-US" dirty="0"/>
              <a:t>or modification </a:t>
            </a:r>
            <a:r>
              <a:rPr lang="en-US" dirty="0" smtClean="0"/>
              <a:t>activities</a:t>
            </a:r>
          </a:p>
          <a:p>
            <a:pPr lvl="2"/>
            <a:r>
              <a:rPr lang="en-US" dirty="0" smtClean="0"/>
              <a:t>Many times competing with project milestones</a:t>
            </a:r>
          </a:p>
          <a:p>
            <a:pPr lvl="2"/>
            <a:r>
              <a:rPr lang="en-US" dirty="0" smtClean="0"/>
              <a:t>Projects reluctance to move milestones to make room for ARR</a:t>
            </a:r>
          </a:p>
          <a:p>
            <a:pPr lvl="3"/>
            <a:r>
              <a:rPr lang="en-US" dirty="0" smtClean="0"/>
              <a:t>ARR should be included in the project milestones</a:t>
            </a:r>
          </a:p>
          <a:p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Broad scope ARRs may duplicate other self-assessment efforts when looking at established facilities</a:t>
            </a:r>
          </a:p>
          <a:p>
            <a:pPr lvl="1"/>
            <a:r>
              <a:rPr lang="en-US" dirty="0" smtClean="0"/>
              <a:t>Limited or modified scope </a:t>
            </a:r>
            <a:r>
              <a:rPr lang="en-US" dirty="0"/>
              <a:t>ARRs </a:t>
            </a:r>
            <a:r>
              <a:rPr lang="en-US" dirty="0" smtClean="0"/>
              <a:t>make </a:t>
            </a:r>
            <a:r>
              <a:rPr lang="en-US" dirty="0"/>
              <a:t>sense for </a:t>
            </a:r>
            <a:r>
              <a:rPr lang="en-US" dirty="0" smtClean="0"/>
              <a:t>established facilities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4708-A853-4A5F-80F7-6FE06E582B2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7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Scope ARR Lessons </a:t>
            </a:r>
            <a:r>
              <a:rPr lang="en-US" dirty="0" smtClean="0"/>
              <a:t>Learned and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</a:t>
            </a:r>
            <a:r>
              <a:rPr lang="en-US" dirty="0"/>
              <a:t>ARR process at the various laboratories has accumulated valuable lessons </a:t>
            </a:r>
            <a:r>
              <a:rPr lang="en-US" dirty="0" smtClean="0"/>
              <a:t>learned</a:t>
            </a:r>
            <a:endParaRPr lang="en-US" dirty="0"/>
          </a:p>
          <a:p>
            <a:pPr lvl="1"/>
            <a:r>
              <a:rPr lang="en-US" dirty="0" smtClean="0"/>
              <a:t>Some </a:t>
            </a:r>
            <a:r>
              <a:rPr lang="en-US" dirty="0"/>
              <a:t>form of periodic focused Accelerator Safety Implementation reviews as part of the Self-Assessment process likely very </a:t>
            </a:r>
            <a:r>
              <a:rPr lang="en-US" dirty="0" smtClean="0"/>
              <a:t>useful</a:t>
            </a:r>
            <a:endParaRPr lang="en-US" dirty="0"/>
          </a:p>
          <a:p>
            <a:pPr lvl="2"/>
            <a:r>
              <a:rPr lang="en-US" dirty="0"/>
              <a:t>Builds a basis for the use of limited scope ARRs for significant </a:t>
            </a:r>
            <a:r>
              <a:rPr lang="en-US" dirty="0" smtClean="0"/>
              <a:t> modifications to an existing facility</a:t>
            </a:r>
          </a:p>
          <a:p>
            <a:pPr lvl="3"/>
            <a:r>
              <a:rPr lang="en-US" dirty="0" smtClean="0"/>
              <a:t>Program elements are already established</a:t>
            </a:r>
          </a:p>
          <a:p>
            <a:pPr lvl="3"/>
            <a:r>
              <a:rPr lang="en-US" dirty="0" smtClean="0"/>
              <a:t>Need to verify modification has been integrated into the facility</a:t>
            </a:r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ook </a:t>
            </a:r>
            <a:r>
              <a:rPr lang="en-US" sz="2000" dirty="0"/>
              <a:t>at </a:t>
            </a:r>
            <a:r>
              <a:rPr lang="en-US" sz="2000" dirty="0" smtClean="0"/>
              <a:t>the </a:t>
            </a:r>
            <a:r>
              <a:rPr lang="en-US" sz="2000" dirty="0"/>
              <a:t>lessons learned regarding ARR program </a:t>
            </a:r>
            <a:r>
              <a:rPr lang="en-US" sz="2000" smtClean="0"/>
              <a:t>implementation and discussing </a:t>
            </a:r>
            <a:r>
              <a:rPr lang="en-US" sz="2000" dirty="0"/>
              <a:t>the ARR topic at this workshop is a step forward in improving the ARR process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4708-A853-4A5F-80F7-6FE06E582B2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8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700 kW Upgrade Background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ARR Scope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latin typeface="Helvetica" pitchFamily="124" charset="0"/>
              </a:rPr>
              <a:t>ARR </a:t>
            </a:r>
            <a:r>
              <a:rPr lang="en-US" dirty="0"/>
              <a:t>Review </a:t>
            </a:r>
            <a:r>
              <a:rPr lang="en-US" dirty="0" smtClean="0"/>
              <a:t>Team</a:t>
            </a:r>
          </a:p>
          <a:p>
            <a:pPr>
              <a:lnSpc>
                <a:spcPct val="150000"/>
              </a:lnSpc>
            </a:pPr>
            <a:r>
              <a:rPr lang="en-US" dirty="0"/>
              <a:t>ARR CRADs and </a:t>
            </a:r>
            <a:r>
              <a:rPr lang="en-US" dirty="0" smtClean="0"/>
              <a:t>LOIs</a:t>
            </a:r>
          </a:p>
          <a:p>
            <a:pPr>
              <a:lnSpc>
                <a:spcPct val="150000"/>
              </a:lnSpc>
            </a:pPr>
            <a:r>
              <a:rPr lang="en-US" dirty="0"/>
              <a:t>ARR </a:t>
            </a:r>
            <a:r>
              <a:rPr lang="en-US" dirty="0" smtClean="0"/>
              <a:t>Plan and Results</a:t>
            </a:r>
          </a:p>
          <a:p>
            <a:pPr>
              <a:lnSpc>
                <a:spcPct val="150000"/>
              </a:lnSpc>
            </a:pPr>
            <a:r>
              <a:rPr lang="en-US" dirty="0"/>
              <a:t>ARR Lessons Learned and Observations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4708-A853-4A5F-80F7-6FE06E582B2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24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Fermilab 700 kW Upgrade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tarted a yearlong upgrade shutdown in 2012</a:t>
            </a:r>
          </a:p>
          <a:p>
            <a:r>
              <a:rPr lang="en-US" dirty="0" smtClean="0"/>
              <a:t>Changes were to increase protons per hour on target to the </a:t>
            </a:r>
            <a:br>
              <a:rPr lang="en-US" dirty="0" smtClean="0"/>
            </a:br>
            <a:r>
              <a:rPr lang="en-US" dirty="0" smtClean="0"/>
              <a:t>NuMI neutrino experimental area</a:t>
            </a:r>
          </a:p>
          <a:p>
            <a:pPr lvl="1"/>
            <a:r>
              <a:rPr lang="en-US" dirty="0" smtClean="0"/>
              <a:t>Previously approved for 514 kW Operations</a:t>
            </a:r>
          </a:p>
          <a:p>
            <a:pPr lvl="1"/>
            <a:r>
              <a:rPr lang="en-US" dirty="0" smtClean="0"/>
              <a:t>~40% increase in average beam power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Major Upgrade Items</a:t>
            </a:r>
          </a:p>
          <a:p>
            <a:pPr lvl="1"/>
            <a:r>
              <a:rPr lang="en-US" dirty="0" smtClean="0"/>
              <a:t>Repurposed the Recycler Ring (RR) to reduce cycle time of the </a:t>
            </a:r>
            <a:br>
              <a:rPr lang="en-US" dirty="0" smtClean="0"/>
            </a:br>
            <a:r>
              <a:rPr lang="en-US" dirty="0" smtClean="0"/>
              <a:t>Main Injector (MI) accelerator (1.87 s → 1.33 s)</a:t>
            </a:r>
          </a:p>
          <a:p>
            <a:pPr lvl="2"/>
            <a:r>
              <a:rPr lang="en-US" dirty="0" smtClean="0"/>
              <a:t>RR previously used for anti-proton storage in support of the Tevatron collider experimental program</a:t>
            </a:r>
          </a:p>
          <a:p>
            <a:pPr lvl="2"/>
            <a:r>
              <a:rPr lang="en-US" dirty="0" smtClean="0"/>
              <a:t>Upgraded to perform proton manipulations (Slip-Stacking) </a:t>
            </a:r>
            <a:r>
              <a:rPr lang="en-US" dirty="0"/>
              <a:t>previously done </a:t>
            </a:r>
            <a:r>
              <a:rPr lang="en-US" dirty="0" smtClean="0"/>
              <a:t>in the MI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4708-A853-4A5F-80F7-6FE06E582B2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3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700 kW Upgrade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Moved proton </a:t>
            </a:r>
            <a:r>
              <a:rPr lang="en-US" dirty="0" smtClean="0"/>
              <a:t>injection and extraction lines</a:t>
            </a:r>
            <a:endParaRPr lang="en-US" dirty="0"/>
          </a:p>
          <a:p>
            <a:pPr lvl="2"/>
            <a:r>
              <a:rPr lang="en-US" dirty="0" smtClean="0"/>
              <a:t>Removed the anti-proton injection and extraction lines</a:t>
            </a:r>
          </a:p>
          <a:p>
            <a:pPr lvl="2"/>
            <a:r>
              <a:rPr lang="en-US" dirty="0" smtClean="0"/>
              <a:t>Decommissioned </a:t>
            </a:r>
            <a:r>
              <a:rPr lang="en-US" dirty="0"/>
              <a:t>anti-proton equipment no longer </a:t>
            </a:r>
            <a:r>
              <a:rPr lang="en-US" dirty="0" smtClean="0"/>
              <a:t>needed</a:t>
            </a:r>
          </a:p>
          <a:p>
            <a:pPr lvl="2"/>
            <a:r>
              <a:rPr lang="en-US" dirty="0" smtClean="0"/>
              <a:t>Added proton abort kickers</a:t>
            </a:r>
            <a:endParaRPr lang="en-US" dirty="0"/>
          </a:p>
          <a:p>
            <a:pPr lvl="1"/>
            <a:r>
              <a:rPr lang="en-US" dirty="0"/>
              <a:t>Upgraded </a:t>
            </a:r>
            <a:r>
              <a:rPr lang="en-US" dirty="0" smtClean="0"/>
              <a:t>instrumentation in MI, RR, and NuMI experimental areas</a:t>
            </a:r>
          </a:p>
          <a:p>
            <a:pPr lvl="1"/>
            <a:r>
              <a:rPr lang="en-US" dirty="0" smtClean="0"/>
              <a:t>Added </a:t>
            </a:r>
            <a:r>
              <a:rPr lang="en-US" dirty="0"/>
              <a:t>additional RF </a:t>
            </a:r>
            <a:r>
              <a:rPr lang="en-US" dirty="0" smtClean="0"/>
              <a:t>cavities to support the higher beam power</a:t>
            </a:r>
            <a:endParaRPr lang="en-US" dirty="0"/>
          </a:p>
          <a:p>
            <a:r>
              <a:rPr lang="en-US" dirty="0" smtClean="0"/>
              <a:t>Revised the Radiation Shielding Assessments </a:t>
            </a:r>
            <a:r>
              <a:rPr lang="en-US" dirty="0"/>
              <a:t>for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MI, RR and NuMI </a:t>
            </a:r>
            <a:r>
              <a:rPr lang="en-US" dirty="0"/>
              <a:t>experimental </a:t>
            </a:r>
            <a:r>
              <a:rPr lang="en-US" dirty="0" smtClean="0"/>
              <a:t>areas</a:t>
            </a:r>
          </a:p>
          <a:p>
            <a:r>
              <a:rPr lang="en-US" dirty="0" smtClean="0"/>
              <a:t>Developed new SAD </a:t>
            </a:r>
            <a:r>
              <a:rPr lang="en-US" dirty="0"/>
              <a:t>Chapters </a:t>
            </a:r>
            <a:r>
              <a:rPr lang="en-US" dirty="0" smtClean="0"/>
              <a:t>for the MI/RR, and NuMI</a:t>
            </a:r>
          </a:p>
          <a:p>
            <a:r>
              <a:rPr lang="en-US" dirty="0" smtClean="0"/>
              <a:t>Revised the ASE for the new beam power limits</a:t>
            </a:r>
          </a:p>
          <a:p>
            <a:r>
              <a:rPr lang="en-US" dirty="0" smtClean="0"/>
              <a:t>Credited </a:t>
            </a:r>
            <a:r>
              <a:rPr lang="en-US" dirty="0"/>
              <a:t>Controls </a:t>
            </a:r>
            <a:r>
              <a:rPr lang="en-US" dirty="0" smtClean="0"/>
              <a:t>with the exception of beam power limits remained </a:t>
            </a:r>
            <a:r>
              <a:rPr lang="en-US" dirty="0"/>
              <a:t>the </a:t>
            </a:r>
            <a:r>
              <a:rPr lang="en-US" dirty="0" smtClean="0"/>
              <a:t>same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4708-A853-4A5F-80F7-6FE06E582B2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4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Injector and Recycler 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4708-A853-4A5F-80F7-6FE06E582B29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2" y="989479"/>
            <a:ext cx="7620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74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Fermilab Limited Scope ARR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Modifications </a:t>
            </a:r>
            <a:r>
              <a:rPr lang="en-US" altLang="en-US" dirty="0">
                <a:latin typeface="Helvetica" pitchFamily="124" charset="0"/>
              </a:rPr>
              <a:t>to</a:t>
            </a:r>
          </a:p>
          <a:p>
            <a:pPr lvl="1"/>
            <a:r>
              <a:rPr lang="en-US" altLang="en-US" dirty="0" smtClean="0">
                <a:latin typeface="Helvetica" pitchFamily="124" charset="0"/>
              </a:rPr>
              <a:t>Main </a:t>
            </a:r>
            <a:r>
              <a:rPr lang="en-US" altLang="en-US" dirty="0">
                <a:latin typeface="Helvetica" pitchFamily="124" charset="0"/>
              </a:rPr>
              <a:t>Injector (MI)</a:t>
            </a:r>
          </a:p>
          <a:p>
            <a:pPr lvl="1"/>
            <a:r>
              <a:rPr lang="en-US" altLang="en-US" dirty="0">
                <a:latin typeface="Helvetica" pitchFamily="124" charset="0"/>
              </a:rPr>
              <a:t>Recycler</a:t>
            </a:r>
          </a:p>
          <a:p>
            <a:pPr lvl="1"/>
            <a:r>
              <a:rPr lang="en-US" altLang="en-US" dirty="0" smtClean="0">
                <a:latin typeface="Helvetica" pitchFamily="124" charset="0"/>
              </a:rPr>
              <a:t>Neutrinos at the MI</a:t>
            </a:r>
            <a:br>
              <a:rPr lang="en-US" altLang="en-US" dirty="0" smtClean="0">
                <a:latin typeface="Helvetica" pitchFamily="124" charset="0"/>
              </a:rPr>
            </a:br>
            <a:r>
              <a:rPr lang="en-US" altLang="en-US" dirty="0" smtClean="0">
                <a:latin typeface="Helvetica" pitchFamily="124" charset="0"/>
              </a:rPr>
              <a:t>(NuMI) areas </a:t>
            </a:r>
          </a:p>
          <a:p>
            <a:pPr lvl="1"/>
            <a:endParaRPr lang="en-US" altLang="en-US" dirty="0" smtClean="0">
              <a:latin typeface="Helvetica" pitchFamily="124" charset="0"/>
            </a:endParaRPr>
          </a:p>
          <a:p>
            <a:r>
              <a:rPr lang="en-US" altLang="en-US" dirty="0" smtClean="0">
                <a:latin typeface="Helvetica" pitchFamily="124" charset="0"/>
              </a:rPr>
              <a:t>Readiness to support </a:t>
            </a:r>
            <a:r>
              <a:rPr lang="en-US" altLang="en-US" dirty="0">
                <a:latin typeface="Helvetica" pitchFamily="124" charset="0"/>
              </a:rPr>
              <a:t>700 </a:t>
            </a:r>
            <a:r>
              <a:rPr lang="en-US" altLang="en-US" dirty="0" smtClean="0">
                <a:latin typeface="Helvetica" pitchFamily="124" charset="0"/>
              </a:rPr>
              <a:t>kW</a:t>
            </a:r>
            <a:br>
              <a:rPr lang="en-US" altLang="en-US" dirty="0" smtClean="0">
                <a:latin typeface="Helvetica" pitchFamily="124" charset="0"/>
              </a:rPr>
            </a:br>
            <a:r>
              <a:rPr lang="en-US" altLang="en-US" dirty="0" smtClean="0">
                <a:latin typeface="Helvetica" pitchFamily="124" charset="0"/>
              </a:rPr>
              <a:t>Operations for the NuMI</a:t>
            </a:r>
            <a:br>
              <a:rPr lang="en-US" altLang="en-US" dirty="0" smtClean="0">
                <a:latin typeface="Helvetica" pitchFamily="124" charset="0"/>
              </a:rPr>
            </a:br>
            <a:r>
              <a:rPr lang="en-US" altLang="en-US" dirty="0" smtClean="0">
                <a:latin typeface="Helvetica" pitchFamily="124" charset="0"/>
              </a:rPr>
              <a:t>Experimental Areas</a:t>
            </a:r>
          </a:p>
          <a:p>
            <a:endParaRPr lang="en-US" altLang="en-US" dirty="0" smtClean="0">
              <a:latin typeface="Helvetica" pitchFamily="124" charset="0"/>
            </a:endParaRPr>
          </a:p>
          <a:p>
            <a:r>
              <a:rPr lang="en-US" dirty="0"/>
              <a:t>Facility was operating under ASE Revision 3 during the ARR</a:t>
            </a:r>
          </a:p>
          <a:p>
            <a:pPr lvl="1"/>
            <a:r>
              <a:rPr lang="en-US" dirty="0"/>
              <a:t>MI &amp; NuMI Beam power limit of </a:t>
            </a:r>
            <a:r>
              <a:rPr lang="en-US" dirty="0" smtClean="0"/>
              <a:t>514 </a:t>
            </a:r>
            <a:r>
              <a:rPr lang="en-US" dirty="0"/>
              <a:t>kW</a:t>
            </a:r>
            <a:endParaRPr lang="en-US" altLang="en-US" dirty="0" smtClean="0">
              <a:latin typeface="Helvetica" pitchFamily="124" charset="0"/>
            </a:endParaRPr>
          </a:p>
          <a:p>
            <a:pPr marL="0" indent="0">
              <a:buNone/>
            </a:pPr>
            <a:endParaRPr lang="en-US" altLang="en-US" dirty="0">
              <a:latin typeface="Helvetica" pitchFamily="124" charset="0"/>
            </a:endParaRPr>
          </a:p>
          <a:p>
            <a:pPr marL="0" indent="0">
              <a:buNone/>
            </a:pPr>
            <a:endParaRPr lang="en-US" altLang="en-US" dirty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itchFamily="124" charset="0"/>
              </a:rPr>
              <a:t>6 August 2014</a:t>
            </a:r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John E. Anderson Jr.| Fermilab 700 kW Upgrade Accelerator Readiness Review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69A2156-F2A9-48AB-AA3B-886D0A0F89E8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r="6699"/>
          <a:stretch/>
        </p:blipFill>
        <p:spPr bwMode="auto">
          <a:xfrm>
            <a:off x="4876800" y="1038225"/>
            <a:ext cx="4114800" cy="329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Helvetica" pitchFamily="124" charset="0"/>
              </a:rPr>
              <a:t>Limited </a:t>
            </a:r>
            <a:r>
              <a:rPr lang="en-US" altLang="en-US" dirty="0">
                <a:latin typeface="Helvetica" pitchFamily="124" charset="0"/>
              </a:rPr>
              <a:t>Scope </a:t>
            </a:r>
            <a:r>
              <a:rPr lang="en-US" altLang="en-US" dirty="0" smtClean="0">
                <a:latin typeface="Helvetica" pitchFamily="124" charset="0"/>
              </a:rPr>
              <a:t>ARR </a:t>
            </a:r>
            <a:r>
              <a:rPr lang="en-US" dirty="0" smtClean="0"/>
              <a:t>Review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Team consisted of 5 External and 1 Internal Reviewers</a:t>
            </a:r>
          </a:p>
          <a:p>
            <a:pPr lvl="1"/>
            <a:r>
              <a:rPr lang="en-US" dirty="0" smtClean="0"/>
              <a:t>SLAC, JLab, LBNL  participants</a:t>
            </a:r>
          </a:p>
          <a:p>
            <a:pPr lvl="1"/>
            <a:r>
              <a:rPr lang="en-US" dirty="0" smtClean="0"/>
              <a:t>Two consultants formerly employed within accelerator community </a:t>
            </a:r>
          </a:p>
          <a:p>
            <a:pPr lvl="1"/>
            <a:r>
              <a:rPr lang="en-US" dirty="0" smtClean="0"/>
              <a:t>Fermilab participant</a:t>
            </a:r>
          </a:p>
          <a:p>
            <a:pPr lvl="1"/>
            <a:endParaRPr lang="en-US" sz="2400" dirty="0"/>
          </a:p>
          <a:p>
            <a:r>
              <a:rPr lang="en-US" dirty="0" smtClean="0"/>
              <a:t>3+ DOE Observers </a:t>
            </a:r>
          </a:p>
          <a:p>
            <a:pPr lvl="1"/>
            <a:r>
              <a:rPr lang="en-US" dirty="0" smtClean="0"/>
              <a:t>Office of Science </a:t>
            </a:r>
          </a:p>
          <a:p>
            <a:pPr lvl="1"/>
            <a:r>
              <a:rPr lang="en-US" dirty="0" smtClean="0"/>
              <a:t>Fermi Site Office</a:t>
            </a:r>
          </a:p>
          <a:p>
            <a:pPr lvl="1"/>
            <a:r>
              <a:rPr lang="en-US" dirty="0" smtClean="0"/>
              <a:t>Jefferson Lab Site Office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4708-A853-4A5F-80F7-6FE06E582B2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5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Scope ARR CRADs </a:t>
            </a:r>
            <a:r>
              <a:rPr lang="en-US" dirty="0"/>
              <a:t>and LOIs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CRADs and LOIs developed to facilitate the </a:t>
            </a:r>
            <a:r>
              <a:rPr lang="en-US" dirty="0" smtClean="0"/>
              <a:t>review</a:t>
            </a:r>
          </a:p>
          <a:p>
            <a:endParaRPr lang="en-US" dirty="0"/>
          </a:p>
          <a:p>
            <a:r>
              <a:rPr lang="en-US" dirty="0" smtClean="0"/>
              <a:t>Required documentation derived from in DOE </a:t>
            </a:r>
            <a:r>
              <a:rPr lang="en-US" dirty="0"/>
              <a:t>O 420.2C </a:t>
            </a:r>
            <a:r>
              <a:rPr lang="en-US" i="1" dirty="0"/>
              <a:t>Safety of Accelerator </a:t>
            </a:r>
            <a:r>
              <a:rPr lang="en-US" i="1" dirty="0" smtClean="0"/>
              <a:t>Facilities</a:t>
            </a:r>
            <a:r>
              <a:rPr lang="en-US" dirty="0"/>
              <a:t> Contractor Requirements Document (CRD)</a:t>
            </a:r>
            <a:endParaRPr lang="en-US" i="1" dirty="0"/>
          </a:p>
          <a:p>
            <a:pPr lvl="1"/>
            <a:r>
              <a:rPr lang="en-US" dirty="0"/>
              <a:t>Safety Assessment Document (SAD)</a:t>
            </a:r>
          </a:p>
          <a:p>
            <a:pPr lvl="1"/>
            <a:r>
              <a:rPr lang="en-US" dirty="0"/>
              <a:t>Accelerator Safety Envelope (ASE)</a:t>
            </a:r>
          </a:p>
          <a:p>
            <a:pPr lvl="1"/>
            <a:r>
              <a:rPr lang="en-US" dirty="0"/>
              <a:t>Unreviewed Safety Issues (USI) process</a:t>
            </a:r>
          </a:p>
          <a:p>
            <a:pPr lvl="1"/>
            <a:r>
              <a:rPr lang="en-US" dirty="0"/>
              <a:t>Accelerator Safety and the Fermilab Contractor Assurance System (CAS)</a:t>
            </a:r>
          </a:p>
          <a:p>
            <a:pPr lvl="1"/>
            <a:r>
              <a:rPr lang="en-US" dirty="0"/>
              <a:t>Safety Configuration Management (SCM)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4708-A853-4A5F-80F7-6FE06E582B2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3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Scope ARR CRADs </a:t>
            </a:r>
            <a:r>
              <a:rPr lang="en-US" dirty="0"/>
              <a:t>and LOIs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Accelerator </a:t>
            </a:r>
            <a:r>
              <a:rPr lang="en-US" dirty="0"/>
              <a:t>Systems</a:t>
            </a:r>
          </a:p>
          <a:p>
            <a:pPr lvl="1"/>
            <a:r>
              <a:rPr lang="en-US" dirty="0"/>
              <a:t>Accelerator Operator Training </a:t>
            </a:r>
            <a:endParaRPr lang="en-US" dirty="0" smtClean="0"/>
          </a:p>
          <a:p>
            <a:pPr lvl="1"/>
            <a:r>
              <a:rPr lang="en-US" dirty="0" smtClean="0"/>
              <a:t>Accelerator Operator Qualification </a:t>
            </a:r>
            <a:r>
              <a:rPr lang="en-US" dirty="0"/>
              <a:t>Program</a:t>
            </a:r>
          </a:p>
          <a:p>
            <a:pPr lvl="1"/>
            <a:r>
              <a:rPr lang="en-US" dirty="0"/>
              <a:t>Accelerator Operations Procedures</a:t>
            </a:r>
          </a:p>
          <a:p>
            <a:pPr lvl="1"/>
            <a:r>
              <a:rPr lang="en-US" dirty="0"/>
              <a:t>Work Planning and Control Related to Accelerator Safety</a:t>
            </a:r>
          </a:p>
          <a:p>
            <a:pPr lvl="1"/>
            <a:r>
              <a:rPr lang="en-US" dirty="0"/>
              <a:t>Radiological Safety for 700 kW Operations</a:t>
            </a:r>
          </a:p>
          <a:p>
            <a:pPr lvl="1"/>
            <a:r>
              <a:rPr lang="en-US" dirty="0" smtClean="0"/>
              <a:t>Accelerator Credited Controls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 August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E. Anderson Jr.| Fermilab 700 kW Upgrade Accelerator Readiness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4708-A853-4A5F-80F7-6FE06E582B2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6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 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 Template</Template>
  <TotalTime>1876</TotalTime>
  <Words>935</Words>
  <Application>Microsoft Office PowerPoint</Application>
  <PresentationFormat>On-screen Show (4:3)</PresentationFormat>
  <Paragraphs>176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Fermilab Template</vt:lpstr>
      <vt:lpstr>Fermilab: Footer Only</vt:lpstr>
      <vt:lpstr>Fermilab 700 kW Upgrade Accelerator Readiness Review (ARR)</vt:lpstr>
      <vt:lpstr>Overview </vt:lpstr>
      <vt:lpstr>Fermilab 700 kW Upgrade Background</vt:lpstr>
      <vt:lpstr>Fermilab 700 kW Upgrade Background</vt:lpstr>
      <vt:lpstr>Main Injector and Recycler Ring</vt:lpstr>
      <vt:lpstr>Fermilab Limited Scope ARR</vt:lpstr>
      <vt:lpstr>Limited Scope ARR Review Team</vt:lpstr>
      <vt:lpstr>Limited Scope ARR CRADs and LOIs</vt:lpstr>
      <vt:lpstr>Limited Scope ARR CRADs and LOIs</vt:lpstr>
      <vt:lpstr>Limited Scope ARR Plan</vt:lpstr>
      <vt:lpstr>Limited Scope ARR Plan &amp; Results</vt:lpstr>
      <vt:lpstr>Limited Scope ARR Results</vt:lpstr>
      <vt:lpstr>Limited Scope ARR Results</vt:lpstr>
      <vt:lpstr>Limited Scope ARR Lessons Learned and Observations</vt:lpstr>
      <vt:lpstr>Limited Scope ARR Lessons Learned and Observations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John E. AndersonJr. x4973 04659N</dc:creator>
  <cp:lastModifiedBy>John E. AndersonJr. x4973 04659N</cp:lastModifiedBy>
  <cp:revision>65</cp:revision>
  <cp:lastPrinted>2014-01-20T19:40:21Z</cp:lastPrinted>
  <dcterms:created xsi:type="dcterms:W3CDTF">2014-07-16T13:01:16Z</dcterms:created>
  <dcterms:modified xsi:type="dcterms:W3CDTF">2014-08-05T21:37:30Z</dcterms:modified>
</cp:coreProperties>
</file>