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4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5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2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7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5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0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7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6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2598-4949-4461-89F9-77E56F5D44C3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2066-EC15-439C-9240-445271323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7436.249479C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7436.249479C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7436.249479C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7436.249479C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7436.249479C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7436.249479C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F7436.249479C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399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3048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>
                <a:solidFill>
                  <a:srgbClr val="002060"/>
                </a:solidFill>
              </a:rPr>
              <a:t>C</a:t>
            </a:r>
            <a:r>
              <a:rPr lang="en-US" sz="4800" dirty="0" smtClean="0">
                <a:solidFill>
                  <a:srgbClr val="002060"/>
                </a:solidFill>
              </a:rPr>
              <a:t>onsideration of ANSI N13.12 as Pre-approved Authorized Limit</a:t>
            </a:r>
            <a:r>
              <a:rPr lang="en-US" sz="1200" i="1" dirty="0"/>
              <a:t/>
            </a:r>
            <a:br>
              <a:rPr lang="en-US" sz="1200" i="1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82000" cy="19812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000" dirty="0" smtClean="0">
                <a:solidFill>
                  <a:schemeClr val="tx1"/>
                </a:solidFill>
              </a:rPr>
              <a:t>Andrew Wallo, AU-20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000" dirty="0" smtClean="0">
                <a:solidFill>
                  <a:schemeClr val="tx1"/>
                </a:solidFill>
              </a:rPr>
              <a:t>Office of Environment, Health, Safety and Security</a:t>
            </a:r>
            <a:endParaRPr lang="en-US" altLang="en-US" sz="3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000" dirty="0" smtClean="0">
                <a:solidFill>
                  <a:schemeClr val="tx1"/>
                </a:solidFill>
              </a:rPr>
              <a:t>DOE Accelerator Safety Workshop</a:t>
            </a:r>
            <a:r>
              <a:rPr lang="en-US" altLang="en-US" sz="3000" dirty="0">
                <a:solidFill>
                  <a:schemeClr val="tx1"/>
                </a:solidFill>
              </a:rPr>
              <a:t/>
            </a:r>
            <a:br>
              <a:rPr lang="en-US" altLang="en-US" sz="3000" dirty="0">
                <a:solidFill>
                  <a:schemeClr val="tx1"/>
                </a:solidFill>
              </a:rPr>
            </a:br>
            <a:r>
              <a:rPr lang="en-US" altLang="en-US" sz="3000" dirty="0" smtClean="0">
                <a:solidFill>
                  <a:schemeClr val="tx1"/>
                </a:solidFill>
              </a:rPr>
              <a:t>August 7, </a:t>
            </a:r>
            <a:r>
              <a:rPr lang="en-US" altLang="en-US" sz="3000" dirty="0">
                <a:solidFill>
                  <a:schemeClr val="tx1"/>
                </a:solidFill>
              </a:rPr>
              <a:t>2014</a:t>
            </a:r>
          </a:p>
          <a:p>
            <a:endParaRPr lang="en-US" dirty="0"/>
          </a:p>
        </p:txBody>
      </p:sp>
      <p:pic>
        <p:nvPicPr>
          <p:cNvPr id="10" name="Picture 2" descr="C:\Users\kenney\AppData\Local\Microsoft\Windows\Temporary Internet Files\Content.Outlook\VSWERTPF\EHSS Logo new3 upd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3427"/>
            <a:ext cx="1958340" cy="9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0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399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Welcome to EHS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5395"/>
            <a:ext cx="1828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0" y="533400"/>
            <a:ext cx="9067800" cy="884238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Summary of Current Standards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DOE O 458.1 - 4.k, Release and Clearance and 4.k.(6), Authorized Limits</a:t>
            </a:r>
          </a:p>
          <a:p>
            <a:r>
              <a:rPr lang="en-US" altLang="en-US" dirty="0" smtClean="0"/>
              <a:t>Dose constraints for residual radioactive material:</a:t>
            </a:r>
          </a:p>
          <a:p>
            <a:pPr lvl="1"/>
            <a:r>
              <a:rPr lang="en-US" altLang="en-US" dirty="0" smtClean="0"/>
              <a:t>25 </a:t>
            </a:r>
            <a:r>
              <a:rPr lang="en-US" altLang="en-US" dirty="0" err="1" smtClean="0"/>
              <a:t>mrem</a:t>
            </a:r>
            <a:r>
              <a:rPr lang="en-US" altLang="en-US" dirty="0" smtClean="0"/>
              <a:t> (0.25 </a:t>
            </a:r>
            <a:r>
              <a:rPr lang="en-US" altLang="en-US" dirty="0" err="1" smtClean="0"/>
              <a:t>mSv</a:t>
            </a:r>
            <a:r>
              <a:rPr lang="en-US" altLang="en-US" dirty="0" smtClean="0"/>
              <a:t>) in a year for real property</a:t>
            </a:r>
          </a:p>
          <a:p>
            <a:pPr lvl="1"/>
            <a:r>
              <a:rPr lang="en-US" altLang="en-US" dirty="0" smtClean="0"/>
              <a:t>1 </a:t>
            </a:r>
            <a:r>
              <a:rPr lang="en-US" altLang="en-US" dirty="0" err="1" smtClean="0"/>
              <a:t>mrem</a:t>
            </a:r>
            <a:r>
              <a:rPr lang="en-US" altLang="en-US" dirty="0" smtClean="0"/>
              <a:t> (0.01 </a:t>
            </a:r>
            <a:r>
              <a:rPr lang="en-US" altLang="en-US" dirty="0" err="1" smtClean="0"/>
              <a:t>mSv</a:t>
            </a:r>
            <a:r>
              <a:rPr lang="en-US" altLang="en-US" dirty="0" smtClean="0"/>
              <a:t>) in a year for personal property </a:t>
            </a:r>
          </a:p>
          <a:p>
            <a:r>
              <a:rPr lang="en-US" altLang="en-US" dirty="0" smtClean="0"/>
              <a:t>May develop authorized limits based on dose assessment and ALARA or use DOE pre-approved authorized limits.</a:t>
            </a:r>
            <a:endParaRPr lang="en-US" alt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439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399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Welcome to EHS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5395"/>
            <a:ext cx="1828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8444" y="395395"/>
            <a:ext cx="5711956" cy="1433405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Change Being Considered  for DOE pre-approve Authorized Limits for Personal Property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altLang="en-US" dirty="0" smtClean="0"/>
              <a:t>Personal </a:t>
            </a:r>
            <a:r>
              <a:rPr lang="en-US" altLang="en-US" dirty="0"/>
              <a:t>Property – including equipment, items and </a:t>
            </a:r>
            <a:r>
              <a:rPr lang="en-US" altLang="en-US" dirty="0" smtClean="0"/>
              <a:t>materials (ANSI N13.12-2013)</a:t>
            </a:r>
            <a:endParaRPr lang="en-US" altLang="en-US" dirty="0"/>
          </a:p>
          <a:p>
            <a:r>
              <a:rPr lang="en-US" altLang="en-US" dirty="0" smtClean="0"/>
              <a:t>Real Property-for </a:t>
            </a:r>
            <a:r>
              <a:rPr lang="en-US" altLang="en-US" dirty="0"/>
              <a:t>buildings and </a:t>
            </a:r>
            <a:r>
              <a:rPr lang="en-US" altLang="en-US" dirty="0" smtClean="0"/>
              <a:t>structures continue to use DOE Surface Guidelines until newly </a:t>
            </a:r>
            <a:r>
              <a:rPr lang="en-US" altLang="en-US" dirty="0"/>
              <a:t>derived, dose-based, </a:t>
            </a:r>
            <a:r>
              <a:rPr lang="en-US" altLang="en-US" dirty="0" smtClean="0"/>
              <a:t>surface criteria</a:t>
            </a:r>
            <a:endParaRPr lang="en-US" alt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484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399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Welcome to EHS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5395"/>
            <a:ext cx="1828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478336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Changes requested through:</a:t>
            </a:r>
          </a:p>
          <a:p>
            <a:pPr lvl="1"/>
            <a:r>
              <a:rPr lang="en-US" dirty="0" smtClean="0"/>
              <a:t>DOE O 458.1 review/comment</a:t>
            </a:r>
          </a:p>
          <a:p>
            <a:pPr lvl="1"/>
            <a:r>
              <a:rPr lang="en-US" dirty="0" smtClean="0"/>
              <a:t>Several consecutive DOE Work Groups 2008-2013 recommended a change in the surface guidelines</a:t>
            </a:r>
          </a:p>
          <a:p>
            <a:r>
              <a:rPr lang="en-US" dirty="0" smtClean="0"/>
              <a:t>Rationale for considering ANSI N13.12 2013 for personal property </a:t>
            </a:r>
          </a:p>
          <a:p>
            <a:pPr lvl="1"/>
            <a:r>
              <a:rPr lang="en-US" dirty="0" smtClean="0"/>
              <a:t>Dose-</a:t>
            </a:r>
            <a:r>
              <a:rPr lang="en-US" i="1" dirty="0" smtClean="0"/>
              <a:t>based</a:t>
            </a:r>
          </a:p>
          <a:p>
            <a:pPr lvl="1"/>
            <a:r>
              <a:rPr lang="en-US" dirty="0" smtClean="0"/>
              <a:t>National Technology Transfer and Advancement Act of 1995 requirements to use consensus standards where appropriate</a:t>
            </a:r>
          </a:p>
          <a:p>
            <a:pPr lvl="1"/>
            <a:r>
              <a:rPr lang="en-US" dirty="0" smtClean="0"/>
              <a:t>National Defense Authorization Act of 2013 required that DOE make sure that “…the methods for assessing, certifying and overseeing nuclear safety use national and international standards…” </a:t>
            </a:r>
          </a:p>
          <a:p>
            <a:r>
              <a:rPr lang="en-US" dirty="0" smtClean="0"/>
              <a:t>In May 2014 AU-20/HS solicited input on ANSI N13.12-2013 as a possible Pre-Approved Authorized Limit for personal property  </a:t>
            </a:r>
          </a:p>
        </p:txBody>
      </p:sp>
    </p:spTree>
    <p:extLst>
      <p:ext uri="{BB962C8B-B14F-4D97-AF65-F5344CB8AC3E}">
        <p14:creationId xmlns:p14="http://schemas.microsoft.com/office/powerpoint/2010/main" val="340316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705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Welcome to EHS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5395"/>
            <a:ext cx="1828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Criteria Characteristics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707505"/>
              </p:ext>
            </p:extLst>
          </p:nvPr>
        </p:nvGraphicFramePr>
        <p:xfrm>
          <a:off x="525473" y="1447800"/>
          <a:ext cx="8229600" cy="504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41866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 Surface Activity Guidelines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ANSI N13.12-2013</a:t>
                      </a:r>
                      <a:endParaRPr lang="en-US" dirty="0"/>
                    </a:p>
                  </a:txBody>
                  <a:tcPr/>
                </a:tc>
              </a:tr>
              <a:tr h="541866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&amp; real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property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only</a:t>
                      </a:r>
                      <a:endParaRPr lang="en-US" dirty="0"/>
                    </a:p>
                  </a:txBody>
                  <a:tcPr/>
                </a:tc>
              </a:tr>
              <a:tr h="9482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contamination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Volumetric and surface contamination</a:t>
                      </a:r>
                      <a:endParaRPr lang="en-US" dirty="0"/>
                    </a:p>
                  </a:txBody>
                  <a:tcPr/>
                </a:tc>
              </a:tr>
              <a:tr h="541866">
                <a:tc>
                  <a:txBody>
                    <a:bodyPr/>
                    <a:lstStyle/>
                    <a:p>
                      <a:r>
                        <a:rPr lang="en-US" dirty="0" smtClean="0"/>
                        <a:t>Dose constraint (annual)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mrem</a:t>
                      </a:r>
                      <a:r>
                        <a:rPr lang="en-US" dirty="0" smtClean="0"/>
                        <a:t> personal and 25 </a:t>
                      </a:r>
                      <a:r>
                        <a:rPr lang="en-US" dirty="0" err="1" smtClean="0"/>
                        <a:t>mrem</a:t>
                      </a:r>
                      <a:r>
                        <a:rPr lang="en-US" dirty="0" smtClean="0"/>
                        <a:t> 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mrem</a:t>
                      </a:r>
                      <a:endParaRPr lang="en-US" dirty="0"/>
                    </a:p>
                  </a:txBody>
                  <a:tcPr/>
                </a:tc>
              </a:tr>
              <a:tr h="541866">
                <a:tc>
                  <a:txBody>
                    <a:bodyPr/>
                    <a:lstStyle/>
                    <a:p>
                      <a:r>
                        <a:rPr lang="en-US" dirty="0" smtClean="0"/>
                        <a:t>Flexibility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- Specific surface activity levels and averaging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Screening values have specific levels and averaging areas but standard permits</a:t>
                      </a:r>
                      <a:r>
                        <a:rPr lang="en-US" baseline="0" dirty="0" smtClean="0"/>
                        <a:t> alternative levels if supported by ALARA</a:t>
                      </a:r>
                      <a:endParaRPr lang="en-US" dirty="0"/>
                    </a:p>
                  </a:txBody>
                  <a:tcPr/>
                </a:tc>
              </a:tr>
              <a:tr h="541866">
                <a:tc>
                  <a:txBody>
                    <a:bodyPr/>
                    <a:lstStyle/>
                    <a:p>
                      <a:r>
                        <a:rPr lang="en-US" smtClean="0"/>
                        <a:t>Screening</a:t>
                      </a:r>
                      <a:r>
                        <a:rPr lang="en-US" baseline="0" smtClean="0"/>
                        <a:t> for </a:t>
                      </a:r>
                      <a:r>
                        <a:rPr lang="en-US" smtClean="0"/>
                        <a:t>Removable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differentiated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02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399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Welcome to EHS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5395"/>
            <a:ext cx="1828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685800"/>
            <a:ext cx="8839200" cy="11953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Responses to whether to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adopt ANSI N13.12-2013 for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personal property 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28 respondents</a:t>
            </a:r>
          </a:p>
          <a:p>
            <a:r>
              <a:rPr lang="en-US" dirty="0" smtClean="0"/>
              <a:t>70% “yes”; 30% “no” or “other”</a:t>
            </a:r>
          </a:p>
          <a:p>
            <a:r>
              <a:rPr lang="en-US" dirty="0" smtClean="0"/>
              <a:t> Some major issues identified:</a:t>
            </a:r>
          </a:p>
          <a:p>
            <a:pPr lvl="1"/>
            <a:r>
              <a:rPr lang="en-US" dirty="0" smtClean="0"/>
              <a:t>regulatory consistency</a:t>
            </a:r>
          </a:p>
          <a:p>
            <a:pPr lvl="1"/>
            <a:r>
              <a:rPr lang="en-US" dirty="0" smtClean="0"/>
              <a:t>removable criteria and contamination/control</a:t>
            </a:r>
          </a:p>
          <a:p>
            <a:pPr lvl="1"/>
            <a:r>
              <a:rPr lang="en-US" dirty="0" smtClean="0"/>
              <a:t>detectability of radionuclides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olume to surface activity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9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399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Welcome to EHS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5395"/>
            <a:ext cx="1828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Continue implementing DOE O 458.1 </a:t>
            </a:r>
          </a:p>
          <a:p>
            <a:r>
              <a:rPr lang="en-US" dirty="0" smtClean="0"/>
              <a:t>Assess comments – additional dialogue with Field and </a:t>
            </a:r>
            <a:r>
              <a:rPr lang="en-US" smtClean="0"/>
              <a:t>Program elements</a:t>
            </a:r>
            <a:endParaRPr lang="en-US" dirty="0" smtClean="0"/>
          </a:p>
          <a:p>
            <a:r>
              <a:rPr lang="en-US" dirty="0" smtClean="0"/>
              <a:t>Evaluate impacts of different personal property and structure surface activity limits and possibility of developing a single set of guidelines</a:t>
            </a:r>
          </a:p>
          <a:p>
            <a:r>
              <a:rPr lang="en-US" dirty="0" smtClean="0"/>
              <a:t>Does not impact efforts currently underway or planned.</a:t>
            </a:r>
          </a:p>
        </p:txBody>
      </p:sp>
    </p:spTree>
    <p:extLst>
      <p:ext uri="{BB962C8B-B14F-4D97-AF65-F5344CB8AC3E}">
        <p14:creationId xmlns:p14="http://schemas.microsoft.com/office/powerpoint/2010/main" val="186672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399" y="228600"/>
            <a:ext cx="8783137" cy="6400800"/>
            <a:chOff x="144" y="144"/>
            <a:chExt cx="5472" cy="403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>
                <a:ln w="76200">
                  <a:solidFill>
                    <a:schemeClr val="tx1"/>
                  </a:solidFill>
                </a:ln>
                <a:latin typeface="Calibri" pitchFamily="34" charset="0"/>
              </a:endParaRPr>
            </a:p>
          </p:txBody>
        </p:sp>
        <p:pic>
          <p:nvPicPr>
            <p:cNvPr id="8" name="Picture 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Welcome to EHS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5395"/>
            <a:ext cx="1828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endParaRPr lang="en-US" sz="4000" dirty="0" smtClean="0"/>
          </a:p>
          <a:p>
            <a:pPr algn="ctr">
              <a:buNone/>
              <a:defRPr/>
            </a:pPr>
            <a:r>
              <a:rPr lang="en-US" sz="4000" dirty="0" smtClean="0"/>
              <a:t>THANK YOU!</a:t>
            </a:r>
          </a:p>
          <a:p>
            <a:pPr algn="ctr">
              <a:buNone/>
              <a:defRPr/>
            </a:pPr>
            <a:endParaRPr lang="en-US" dirty="0"/>
          </a:p>
          <a:p>
            <a:pPr algn="ctr">
              <a:buNone/>
              <a:defRPr/>
            </a:pPr>
            <a:endParaRPr lang="en-US" dirty="0" smtClean="0"/>
          </a:p>
          <a:p>
            <a:pPr algn="ctr">
              <a:buNone/>
              <a:defRPr/>
            </a:pPr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383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Consideration of ANSI N13.12 as Pre-approved Authorized Limit </vt:lpstr>
      <vt:lpstr>Summary of Current Standards</vt:lpstr>
      <vt:lpstr>Change Being Considered  for DOE pre-approve Authorized Limits for Personal Property</vt:lpstr>
      <vt:lpstr>Background</vt:lpstr>
      <vt:lpstr>Criteria Characteristics</vt:lpstr>
      <vt:lpstr>Responses to whether to  adopt ANSI N13.12-2013 for  personal property ?</vt:lpstr>
      <vt:lpstr>Next Steps</vt:lpstr>
      <vt:lpstr>PowerPoint Presentation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wallo</dc:creator>
  <cp:lastModifiedBy>Blaikie, John</cp:lastModifiedBy>
  <cp:revision>20</cp:revision>
  <dcterms:created xsi:type="dcterms:W3CDTF">2014-07-29T15:29:48Z</dcterms:created>
  <dcterms:modified xsi:type="dcterms:W3CDTF">2014-07-30T19:48:37Z</dcterms:modified>
</cp:coreProperties>
</file>