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20"/>
  </p:notesMasterIdLst>
  <p:sldIdLst>
    <p:sldId id="370" r:id="rId4"/>
    <p:sldId id="377" r:id="rId5"/>
    <p:sldId id="293" r:id="rId6"/>
    <p:sldId id="269" r:id="rId7"/>
    <p:sldId id="379" r:id="rId8"/>
    <p:sldId id="346" r:id="rId9"/>
    <p:sldId id="378" r:id="rId10"/>
    <p:sldId id="373" r:id="rId11"/>
    <p:sldId id="332" r:id="rId12"/>
    <p:sldId id="328" r:id="rId13"/>
    <p:sldId id="374" r:id="rId14"/>
    <p:sldId id="361" r:id="rId15"/>
    <p:sldId id="320" r:id="rId16"/>
    <p:sldId id="360" r:id="rId17"/>
    <p:sldId id="285" r:id="rId18"/>
    <p:sldId id="317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1781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BB91604F-D22D-4DE0-8E40-60581F2B2CFC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62" tIns="48331" rIns="96662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67E848F0-63FA-43D2-9E71-60FE7367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3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848F0-63FA-43D2-9E71-60FE7367DDF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1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848F0-63FA-43D2-9E71-60FE7367DDF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1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1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74852AA-AC6B-4DE8-979E-3BD7C0930FD4}" type="datetimeFigureOut">
              <a:rPr lang="en-US" smtClean="0">
                <a:solidFill>
                  <a:prstClr val="black"/>
                </a:solidFill>
              </a:rPr>
              <a:pPr/>
              <a:t>8/4/2014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DD-8943-4F7C-A487-279DF0929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7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74852AA-AC6B-4DE8-979E-3BD7C0930FD4}" type="datetimeFigureOut">
              <a:rPr lang="en-US" smtClean="0">
                <a:solidFill>
                  <a:prstClr val="black"/>
                </a:solidFill>
              </a:rPr>
              <a:pPr/>
              <a:t>8/4/2014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DD-8943-4F7C-A487-279DF0929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190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866776"/>
            <a:ext cx="8410575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6CA2777-A89F-4130-B308-73BB659559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6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293">
              <a:defRPr/>
            </a:pPr>
            <a:r>
              <a:rPr lang="en-US" smtClean="0"/>
              <a:t>HEP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293">
              <a:defRPr/>
            </a:pPr>
            <a:fld id="{1F8A97BA-DB9B-4291-87AE-AF89EA7F18B7}" type="slidenum">
              <a:rPr lang="en-US"/>
              <a:pPr defTabSz="914293"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4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00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106636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14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29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44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58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860" indent="-3428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+mj-lt"/>
          <a:ea typeface="+mn-ea"/>
          <a:cs typeface="Arial" pitchFamily="34" charset="0"/>
        </a:defRPr>
      </a:lvl1pPr>
      <a:lvl2pPr marL="742863" indent="-2857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+mj-lt"/>
          <a:ea typeface="+mn-ea"/>
          <a:cs typeface="Arial" pitchFamily="34" charset="0"/>
        </a:defRPr>
      </a:lvl2pPr>
      <a:lvl3pPr marL="1142867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013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159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6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293">
              <a:defRPr/>
            </a:pPr>
            <a:r>
              <a:rPr lang="en-US" smtClean="0"/>
              <a:t>HEP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293">
              <a:defRPr/>
            </a:pPr>
            <a:fld id="{1F8A97BA-DB9B-4291-87AE-AF89EA7F18B7}" type="slidenum">
              <a:rPr lang="en-US"/>
              <a:pPr defTabSz="914293"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4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3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106636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14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29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44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586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860" indent="-3428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+mj-lt"/>
          <a:ea typeface="+mn-ea"/>
          <a:cs typeface="Arial" pitchFamily="34" charset="0"/>
        </a:defRPr>
      </a:lvl1pPr>
      <a:lvl2pPr marL="742863" indent="-2857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+mj-lt"/>
          <a:ea typeface="+mn-ea"/>
          <a:cs typeface="Arial" pitchFamily="34" charset="0"/>
        </a:defRPr>
      </a:lvl2pPr>
      <a:lvl3pPr marL="1142867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013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159" indent="-2285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Michael.Zisman@Science.DOE.GOV" TargetMode="External"/><Relationship Id="rId4" Type="http://schemas.openxmlformats.org/officeDocument/2006/relationships/hyperlink" Target="mailto:Eric.Colby@Science.DOE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science.energy.gov/hep/research/accelerator-rd-stewardshi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ichael.Zisman@Science.DOE.GOV" TargetMode="External"/><Relationship Id="rId5" Type="http://schemas.openxmlformats.org/officeDocument/2006/relationships/hyperlink" Target="mailto:Eric.Colby@Science.DOE.GOV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Content Placeholder 5" descr="Screen Clippi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7432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Office of High Energy Physics</a:t>
            </a:r>
          </a:p>
          <a:p>
            <a:r>
              <a:rPr lang="en-US" dirty="0" smtClean="0"/>
              <a:t>Office of Science</a:t>
            </a:r>
          </a:p>
          <a:p>
            <a:r>
              <a:rPr lang="en-US" dirty="0"/>
              <a:t>U. S. Department of Energy</a:t>
            </a:r>
          </a:p>
          <a:p>
            <a:endParaRPr lang="en-US" dirty="0" smtClean="0"/>
          </a:p>
          <a:p>
            <a:r>
              <a:rPr lang="en-US" dirty="0"/>
              <a:t>Eric R. Colby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Accelerator Safety Workshop</a:t>
            </a:r>
          </a:p>
          <a:p>
            <a:r>
              <a:rPr lang="en-US" dirty="0" smtClean="0"/>
              <a:t>August 5-7, 2014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Accelerator R&amp;D Stewardship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7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Program Contacts: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Eric.Colby@Science.DOE.GOV</a:t>
            </a:r>
            <a:r>
              <a:rPr lang="en-US" dirty="0" smtClean="0">
                <a:solidFill>
                  <a:prstClr val="black"/>
                </a:solidFill>
              </a:rPr>
              <a:t> , 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Michael.Zisman@Science.DOE.GOV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6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2593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Office of Science, working through HEP, has initiated a program in long-term accelerator R&amp;D stewardship that will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ontinue to invest in basic R&amp;D</a:t>
            </a:r>
            <a:r>
              <a:rPr lang="en-US" sz="2000" dirty="0" smtClean="0"/>
              <a:t>, the </a:t>
            </a:r>
            <a:r>
              <a:rPr lang="en-US" sz="2000" dirty="0"/>
              <a:t>source of new machine capabilities and the conceptual tools needed to design </a:t>
            </a:r>
            <a:r>
              <a:rPr lang="en-US" sz="2000" dirty="0" smtClean="0"/>
              <a:t>them</a:t>
            </a:r>
          </a:p>
          <a:p>
            <a:pPr lvl="1"/>
            <a:r>
              <a:rPr lang="en-US" sz="2000" b="1" dirty="0" smtClean="0"/>
              <a:t>Support broader use of SC accelerator R&amp;D infrastructure</a:t>
            </a:r>
          </a:p>
          <a:p>
            <a:pPr lvl="1"/>
            <a:r>
              <a:rPr lang="en-US" sz="2000" b="1" dirty="0" smtClean="0"/>
              <a:t>Support collaborative R&amp;D that enables new applications </a:t>
            </a:r>
            <a:r>
              <a:rPr lang="en-US" sz="2000" dirty="0" smtClean="0"/>
              <a:t>of accelerator technology to industrial, medical, security, defense, and energy and environmental applications of accelerators</a:t>
            </a:r>
            <a:endParaRPr lang="en-US" sz="2000" dirty="0"/>
          </a:p>
          <a:p>
            <a:r>
              <a:rPr lang="en-US" sz="2100" dirty="0" smtClean="0"/>
              <a:t>In the process Accelerator Stewardship will</a:t>
            </a:r>
            <a:endParaRPr lang="en-US" sz="2100" dirty="0"/>
          </a:p>
          <a:p>
            <a:pPr lvl="1"/>
            <a:r>
              <a:rPr lang="en-US" sz="2000" b="1" dirty="0" smtClean="0"/>
              <a:t>Strengthen connections </a:t>
            </a:r>
            <a:r>
              <a:rPr lang="en-US" sz="2000" dirty="0"/>
              <a:t>with other science funding </a:t>
            </a:r>
            <a:r>
              <a:rPr lang="en-US" sz="2000" dirty="0" smtClean="0"/>
              <a:t>agencies and industry</a:t>
            </a:r>
            <a:endParaRPr lang="en-US" sz="2000" dirty="0"/>
          </a:p>
          <a:p>
            <a:pPr lvl="1"/>
            <a:r>
              <a:rPr lang="en-US" sz="2000" b="1" dirty="0" smtClean="0"/>
              <a:t>Initiate new directions </a:t>
            </a:r>
            <a:r>
              <a:rPr lang="en-US" sz="2000" b="1" dirty="0"/>
              <a:t>of </a:t>
            </a:r>
            <a:r>
              <a:rPr lang="en-US" sz="2000" b="1" dirty="0" smtClean="0"/>
              <a:t>collaborative research</a:t>
            </a:r>
            <a:endParaRPr lang="en-US" sz="2000" b="1" dirty="0"/>
          </a:p>
          <a:p>
            <a:pPr lvl="1"/>
            <a:r>
              <a:rPr lang="en-US" sz="2000" b="1" dirty="0" smtClean="0"/>
              <a:t>Increase visibility and broaden </a:t>
            </a:r>
            <a:r>
              <a:rPr lang="en-US" sz="2000" b="1" dirty="0"/>
              <a:t>awareness</a:t>
            </a:r>
            <a:r>
              <a:rPr lang="en-US" sz="2000" dirty="0"/>
              <a:t> of the value </a:t>
            </a:r>
            <a:r>
              <a:rPr lang="en-US" sz="2000" dirty="0" smtClean="0"/>
              <a:t>of accelerator science and technology investments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Screen Clippi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4800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R.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Colby	SC-25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301-90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3-5474	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Eric.Colby@Science.DOE.GOV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Zisman	SC-25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301-90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3-2817	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Michael.Zisman@Science.DOE.GOV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http://science.energy.gov/hep/research/accelerator-rd-stewardship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8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1752600"/>
            <a:ext cx="8410575" cy="4373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Supplementary Materials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sz="2800" dirty="0" smtClean="0"/>
              <a:t>Accelerator R&amp;D Stewardship Is Always a ≥3 Body Interaction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DD-8943-4F7C-A487-279DF0929CD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524000" y="1138535"/>
            <a:ext cx="5619750" cy="4805065"/>
            <a:chOff x="1524000" y="1138535"/>
            <a:chExt cx="5619750" cy="4805065"/>
          </a:xfrm>
        </p:grpSpPr>
        <p:sp>
          <p:nvSpPr>
            <p:cNvPr id="13" name="Rectangle 12"/>
            <p:cNvSpPr/>
            <p:nvPr/>
          </p:nvSpPr>
          <p:spPr>
            <a:xfrm>
              <a:off x="1619250" y="1187905"/>
              <a:ext cx="1905000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8750" y="1187905"/>
              <a:ext cx="1905000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>
              <a:off x="2571750" y="1988005"/>
              <a:ext cx="3619500" cy="685800"/>
            </a:xfrm>
            <a:prstGeom prst="hexagon">
              <a:avLst>
                <a:gd name="adj" fmla="val 113889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0" y="1138535"/>
              <a:ext cx="2011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U.S. Customers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/>
            <p:cNvCxnSpPr>
              <a:stCxn id="12" idx="3"/>
              <a:endCxn id="13" idx="1"/>
            </p:cNvCxnSpPr>
            <p:nvPr/>
          </p:nvCxnSpPr>
          <p:spPr>
            <a:xfrm flipH="1">
              <a:off x="1619250" y="2330905"/>
              <a:ext cx="9525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3"/>
              <a:endCxn id="12" idx="0"/>
            </p:cNvCxnSpPr>
            <p:nvPr/>
          </p:nvCxnSpPr>
          <p:spPr>
            <a:xfrm flipH="1">
              <a:off x="6191250" y="2330905"/>
              <a:ext cx="9525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38750" y="119471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R&amp;D Performers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67000" y="4648200"/>
              <a:ext cx="352425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9000" y="46482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DOE-HEP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25891" y="1537183"/>
            <a:ext cx="5303559" cy="1854533"/>
            <a:chOff x="1725891" y="1537183"/>
            <a:chExt cx="5303559" cy="1854533"/>
          </a:xfrm>
        </p:grpSpPr>
        <p:sp>
          <p:nvSpPr>
            <p:cNvPr id="35" name="TextBox 34"/>
            <p:cNvSpPr txBox="1"/>
            <p:nvPr/>
          </p:nvSpPr>
          <p:spPr>
            <a:xfrm>
              <a:off x="1752600" y="1537183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Other Offices of Science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25891" y="2745385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Other Federal Agencies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02291" y="2133600"/>
              <a:ext cx="193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Industry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53050" y="15393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Academia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43600" y="248913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Labs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8750" y="3048000"/>
            <a:ext cx="2533650" cy="2895600"/>
            <a:chOff x="5238750" y="3048000"/>
            <a:chExt cx="2533650" cy="2895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238750" y="3068550"/>
              <a:ext cx="190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4" idx="2"/>
            </p:cNvCxnSpPr>
            <p:nvPr/>
          </p:nvCxnSpPr>
          <p:spPr>
            <a:xfrm>
              <a:off x="6191250" y="3068550"/>
              <a:ext cx="0" cy="405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334000" y="3048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HEP Test Facilities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72200" y="304800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Non-HEP Test Facilities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96075" y="4648200"/>
              <a:ext cx="1076325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96075" y="4724400"/>
              <a:ext cx="107632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Landlord Federal Agency</a:t>
              </a:r>
            </a:p>
            <a:p>
              <a:pPr algn="ctr"/>
              <a:r>
                <a:rPr lang="en-US" sz="1400" dirty="0" smtClean="0"/>
                <a:t>(BES, NP, etc.)</a:t>
              </a:r>
              <a:endParaRPr lang="en-US" sz="1400" dirty="0"/>
            </a:p>
          </p:txBody>
        </p:sp>
        <p:cxnSp>
          <p:nvCxnSpPr>
            <p:cNvPr id="49" name="Straight Connector 48"/>
            <p:cNvCxnSpPr>
              <a:stCxn id="27" idx="3"/>
              <a:endCxn id="46" idx="1"/>
            </p:cNvCxnSpPr>
            <p:nvPr/>
          </p:nvCxnSpPr>
          <p:spPr>
            <a:xfrm>
              <a:off x="6191250" y="5295900"/>
              <a:ext cx="504825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5" idx="2"/>
              <a:endCxn id="46" idx="0"/>
            </p:cNvCxnSpPr>
            <p:nvPr/>
          </p:nvCxnSpPr>
          <p:spPr>
            <a:xfrm>
              <a:off x="6696075" y="3509665"/>
              <a:ext cx="538163" cy="113853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67558" y="1724034"/>
            <a:ext cx="5876042" cy="4466018"/>
            <a:chOff x="67558" y="1724034"/>
            <a:chExt cx="5876042" cy="4466018"/>
          </a:xfrm>
        </p:grpSpPr>
        <p:sp>
          <p:nvSpPr>
            <p:cNvPr id="55" name="Rectangle 54"/>
            <p:cNvSpPr/>
            <p:nvPr/>
          </p:nvSpPr>
          <p:spPr>
            <a:xfrm>
              <a:off x="4953000" y="5048310"/>
              <a:ext cx="990600" cy="4380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29200" y="51054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FOAs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038600" y="3391716"/>
              <a:ext cx="990600" cy="6872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2900" y="355065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CARTs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558" y="5666832"/>
              <a:ext cx="194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CARTs=Collaborative Accelerator R&amp;D Teams</a:t>
              </a:r>
              <a:endParaRPr lang="en-US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62" name="Curved Connector 61"/>
            <p:cNvCxnSpPr>
              <a:stCxn id="38" idx="1"/>
              <a:endCxn id="57" idx="0"/>
            </p:cNvCxnSpPr>
            <p:nvPr/>
          </p:nvCxnSpPr>
          <p:spPr>
            <a:xfrm rot="10800000" flipV="1">
              <a:off x="4533900" y="1724034"/>
              <a:ext cx="819150" cy="166768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39" idx="1"/>
              <a:endCxn id="57" idx="0"/>
            </p:cNvCxnSpPr>
            <p:nvPr/>
          </p:nvCxnSpPr>
          <p:spPr>
            <a:xfrm rot="10800000" flipV="1">
              <a:off x="4533900" y="2673804"/>
              <a:ext cx="1409700" cy="717911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>
              <a:stCxn id="37" idx="2"/>
              <a:endCxn id="57" idx="0"/>
            </p:cNvCxnSpPr>
            <p:nvPr/>
          </p:nvCxnSpPr>
          <p:spPr>
            <a:xfrm rot="16200000" flipH="1">
              <a:off x="4006631" y="2864447"/>
              <a:ext cx="888784" cy="16575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urved Connector 90"/>
            <p:cNvCxnSpPr>
              <a:stCxn id="57" idx="4"/>
              <a:endCxn id="55" idx="0"/>
            </p:cNvCxnSpPr>
            <p:nvPr/>
          </p:nvCxnSpPr>
          <p:spPr>
            <a:xfrm rot="16200000" flipH="1">
              <a:off x="4506411" y="4106421"/>
              <a:ext cx="969378" cy="91440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60565" y="1860348"/>
            <a:ext cx="4792435" cy="4055451"/>
            <a:chOff x="160565" y="1860348"/>
            <a:chExt cx="4792435" cy="4055451"/>
          </a:xfrm>
        </p:grpSpPr>
        <p:cxnSp>
          <p:nvCxnSpPr>
            <p:cNvPr id="114" name="Straight Arrow Connector 113"/>
            <p:cNvCxnSpPr>
              <a:stCxn id="111" idx="3"/>
              <a:endCxn id="55" idx="1"/>
            </p:cNvCxnSpPr>
            <p:nvPr/>
          </p:nvCxnSpPr>
          <p:spPr>
            <a:xfrm>
              <a:off x="4533900" y="5267355"/>
              <a:ext cx="419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60565" y="1860348"/>
              <a:ext cx="4716235" cy="4055451"/>
              <a:chOff x="160565" y="1860348"/>
              <a:chExt cx="4716235" cy="4055451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60565" y="3769178"/>
                <a:ext cx="1600200" cy="6858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36765" y="3769178"/>
                <a:ext cx="14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Stakeholder Boards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5" name="Curved Connector 104"/>
              <p:cNvCxnSpPr>
                <a:stCxn id="35" idx="1"/>
                <a:endCxn id="103" idx="0"/>
              </p:cNvCxnSpPr>
              <p:nvPr/>
            </p:nvCxnSpPr>
            <p:spPr>
              <a:xfrm rot="10800000" flipV="1">
                <a:off x="941616" y="1860348"/>
                <a:ext cx="810985" cy="1908829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urved Connector 105"/>
              <p:cNvCxnSpPr>
                <a:stCxn id="36" idx="1"/>
                <a:endCxn id="102" idx="0"/>
              </p:cNvCxnSpPr>
              <p:nvPr/>
            </p:nvCxnSpPr>
            <p:spPr>
              <a:xfrm rot="10800000" flipV="1">
                <a:off x="960665" y="3068550"/>
                <a:ext cx="765226" cy="700627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/>
              <p:cNvCxnSpPr>
                <a:stCxn id="102" idx="2"/>
                <a:endCxn id="111" idx="1"/>
              </p:cNvCxnSpPr>
              <p:nvPr/>
            </p:nvCxnSpPr>
            <p:spPr>
              <a:xfrm rot="16200000" flipH="1">
                <a:off x="1636244" y="3779398"/>
                <a:ext cx="812377" cy="2163535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tangle 110"/>
              <p:cNvSpPr/>
              <p:nvPr/>
            </p:nvSpPr>
            <p:spPr>
              <a:xfrm>
                <a:off x="3124200" y="5082689"/>
                <a:ext cx="1409700" cy="3693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Topical Areas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140528" y="5627915"/>
                <a:ext cx="1333500" cy="27699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781300" y="5638800"/>
                <a:ext cx="2095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Synergy with HEP</a:t>
                </a:r>
              </a:p>
            </p:txBody>
          </p:sp>
          <p:cxnSp>
            <p:nvCxnSpPr>
              <p:cNvPr id="122" name="Straight Arrow Connector 121"/>
              <p:cNvCxnSpPr>
                <a:stCxn id="120" idx="0"/>
                <a:endCxn id="111" idx="2"/>
              </p:cNvCxnSpPr>
              <p:nvPr/>
            </p:nvCxnSpPr>
            <p:spPr>
              <a:xfrm flipV="1">
                <a:off x="3829050" y="5452021"/>
                <a:ext cx="0" cy="1867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2330903" y="3735324"/>
            <a:ext cx="1498148" cy="1347364"/>
            <a:chOff x="2330903" y="3735324"/>
            <a:chExt cx="1498148" cy="1347364"/>
          </a:xfrm>
        </p:grpSpPr>
        <p:grpSp>
          <p:nvGrpSpPr>
            <p:cNvPr id="131" name="Group 130"/>
            <p:cNvGrpSpPr/>
            <p:nvPr/>
          </p:nvGrpSpPr>
          <p:grpSpPr>
            <a:xfrm>
              <a:off x="2330903" y="3735324"/>
              <a:ext cx="1419225" cy="753620"/>
              <a:chOff x="2430915" y="3702121"/>
              <a:chExt cx="1419225" cy="753620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2430915" y="3702121"/>
                <a:ext cx="1419225" cy="7536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514600" y="3733800"/>
                <a:ext cx="12164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Topical Workshops</a:t>
                </a:r>
                <a:endParaRPr lang="en-US" dirty="0"/>
              </a:p>
            </p:txBody>
          </p:sp>
        </p:grpSp>
        <p:cxnSp>
          <p:nvCxnSpPr>
            <p:cNvPr id="136" name="Curved Connector 135"/>
            <p:cNvCxnSpPr>
              <a:stCxn id="125" idx="4"/>
              <a:endCxn id="111" idx="0"/>
            </p:cNvCxnSpPr>
            <p:nvPr/>
          </p:nvCxnSpPr>
          <p:spPr>
            <a:xfrm rot="16200000" flipH="1">
              <a:off x="3137911" y="4391549"/>
              <a:ext cx="593745" cy="7885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>
            <a:stCxn id="102" idx="3"/>
            <a:endCxn id="125" idx="2"/>
          </p:cNvCxnSpPr>
          <p:nvPr/>
        </p:nvCxnSpPr>
        <p:spPr>
          <a:xfrm>
            <a:off x="1760765" y="4112078"/>
            <a:ext cx="570138" cy="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6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542925" y="1865948"/>
            <a:ext cx="8584911" cy="4077652"/>
            <a:chOff x="542925" y="1865948"/>
            <a:chExt cx="8584911" cy="4077652"/>
          </a:xfrm>
        </p:grpSpPr>
        <p:sp>
          <p:nvSpPr>
            <p:cNvPr id="44" name="TextBox 43"/>
            <p:cNvSpPr txBox="1"/>
            <p:nvPr/>
          </p:nvSpPr>
          <p:spPr>
            <a:xfrm>
              <a:off x="542925" y="3962400"/>
              <a:ext cx="3724275" cy="1981200"/>
            </a:xfrm>
            <a:custGeom>
              <a:avLst/>
              <a:gdLst>
                <a:gd name="connsiteX0" fmla="*/ 0 w 3495675"/>
                <a:gd name="connsiteY0" fmla="*/ 0 h 1828800"/>
                <a:gd name="connsiteX1" fmla="*/ 3495675 w 3495675"/>
                <a:gd name="connsiteY1" fmla="*/ 0 h 1828800"/>
                <a:gd name="connsiteX2" fmla="*/ 3495675 w 3495675"/>
                <a:gd name="connsiteY2" fmla="*/ 1828800 h 1828800"/>
                <a:gd name="connsiteX3" fmla="*/ 0 w 3495675"/>
                <a:gd name="connsiteY3" fmla="*/ 1828800 h 1828800"/>
                <a:gd name="connsiteX4" fmla="*/ 0 w 3495675"/>
                <a:gd name="connsiteY4" fmla="*/ 0 h 1828800"/>
                <a:gd name="connsiteX0" fmla="*/ 0 w 3495675"/>
                <a:gd name="connsiteY0" fmla="*/ 554182 h 1828800"/>
                <a:gd name="connsiteX1" fmla="*/ 3495675 w 3495675"/>
                <a:gd name="connsiteY1" fmla="*/ 0 h 1828800"/>
                <a:gd name="connsiteX2" fmla="*/ 3495675 w 3495675"/>
                <a:gd name="connsiteY2" fmla="*/ 1828800 h 1828800"/>
                <a:gd name="connsiteX3" fmla="*/ 0 w 3495675"/>
                <a:gd name="connsiteY3" fmla="*/ 1828800 h 1828800"/>
                <a:gd name="connsiteX4" fmla="*/ 0 w 3495675"/>
                <a:gd name="connsiteY4" fmla="*/ 554182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5675" h="1828800">
                  <a:moveTo>
                    <a:pt x="0" y="554182"/>
                  </a:moveTo>
                  <a:lnTo>
                    <a:pt x="3495675" y="0"/>
                  </a:lnTo>
                  <a:lnTo>
                    <a:pt x="3495675" y="1828800"/>
                  </a:lnTo>
                  <a:lnTo>
                    <a:pt x="0" y="1828800"/>
                  </a:lnTo>
                  <a:lnTo>
                    <a:pt x="0" y="55418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GARD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84536" y="1865948"/>
              <a:ext cx="3543300" cy="137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/>
                <a:t>Large Facility Projects</a:t>
              </a:r>
            </a:p>
            <a:p>
              <a:pPr algn="ctr"/>
              <a:r>
                <a:rPr lang="en-US" dirty="0" smtClean="0"/>
                <a:t>(Mu2e, LBNE)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3249" y="2997200"/>
              <a:ext cx="3543300" cy="13754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/>
                <a:t>Facilities Development </a:t>
              </a:r>
            </a:p>
            <a:p>
              <a:pPr algn="ctr"/>
              <a:r>
                <a:rPr lang="en-US" dirty="0" smtClean="0"/>
                <a:t>(LARP,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MAP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8" name="Curved Down Arrow 57"/>
            <p:cNvSpPr/>
            <p:nvPr/>
          </p:nvSpPr>
          <p:spPr>
            <a:xfrm rot="20448907">
              <a:off x="5658862" y="2772265"/>
              <a:ext cx="1566863" cy="34385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90128" y="2667000"/>
              <a:ext cx="69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CD-0</a:t>
              </a:r>
              <a:endParaRPr lang="en-US" dirty="0"/>
            </a:p>
          </p:txBody>
        </p:sp>
        <p:sp>
          <p:nvSpPr>
            <p:cNvPr id="57" name="Curved Down Arrow 56"/>
            <p:cNvSpPr/>
            <p:nvPr/>
          </p:nvSpPr>
          <p:spPr>
            <a:xfrm rot="20448907">
              <a:off x="2934709" y="3825899"/>
              <a:ext cx="1566863" cy="34385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3401" y="3729908"/>
            <a:ext cx="8610599" cy="2305818"/>
            <a:chOff x="533401" y="3729908"/>
            <a:chExt cx="8610599" cy="2305818"/>
          </a:xfrm>
        </p:grpSpPr>
        <p:sp>
          <p:nvSpPr>
            <p:cNvPr id="47" name="Rectangle 46"/>
            <p:cNvSpPr/>
            <p:nvPr/>
          </p:nvSpPr>
          <p:spPr>
            <a:xfrm>
              <a:off x="1599743" y="5076824"/>
              <a:ext cx="457658" cy="866775"/>
            </a:xfrm>
            <a:custGeom>
              <a:avLst/>
              <a:gdLst>
                <a:gd name="connsiteX0" fmla="*/ 0 w 457200"/>
                <a:gd name="connsiteY0" fmla="*/ 0 h 838200"/>
                <a:gd name="connsiteX1" fmla="*/ 457200 w 457200"/>
                <a:gd name="connsiteY1" fmla="*/ 0 h 838200"/>
                <a:gd name="connsiteX2" fmla="*/ 457200 w 457200"/>
                <a:gd name="connsiteY2" fmla="*/ 838200 h 838200"/>
                <a:gd name="connsiteX3" fmla="*/ 0 w 457200"/>
                <a:gd name="connsiteY3" fmla="*/ 838200 h 838200"/>
                <a:gd name="connsiteX4" fmla="*/ 0 w 457200"/>
                <a:gd name="connsiteY4" fmla="*/ 0 h 838200"/>
                <a:gd name="connsiteX0" fmla="*/ 4763 w 457200"/>
                <a:gd name="connsiteY0" fmla="*/ 23812 h 838200"/>
                <a:gd name="connsiteX1" fmla="*/ 457200 w 457200"/>
                <a:gd name="connsiteY1" fmla="*/ 0 h 838200"/>
                <a:gd name="connsiteX2" fmla="*/ 457200 w 457200"/>
                <a:gd name="connsiteY2" fmla="*/ 838200 h 838200"/>
                <a:gd name="connsiteX3" fmla="*/ 0 w 457200"/>
                <a:gd name="connsiteY3" fmla="*/ 838200 h 838200"/>
                <a:gd name="connsiteX4" fmla="*/ 4763 w 457200"/>
                <a:gd name="connsiteY4" fmla="*/ 23812 h 838200"/>
                <a:gd name="connsiteX0" fmla="*/ 4763 w 457200"/>
                <a:gd name="connsiteY0" fmla="*/ 52387 h 866775"/>
                <a:gd name="connsiteX1" fmla="*/ 457200 w 457200"/>
                <a:gd name="connsiteY1" fmla="*/ 0 h 866775"/>
                <a:gd name="connsiteX2" fmla="*/ 457200 w 457200"/>
                <a:gd name="connsiteY2" fmla="*/ 866775 h 866775"/>
                <a:gd name="connsiteX3" fmla="*/ 0 w 457200"/>
                <a:gd name="connsiteY3" fmla="*/ 866775 h 866775"/>
                <a:gd name="connsiteX4" fmla="*/ 4763 w 457200"/>
                <a:gd name="connsiteY4" fmla="*/ 52387 h 866775"/>
                <a:gd name="connsiteX0" fmla="*/ 458 w 457658"/>
                <a:gd name="connsiteY0" fmla="*/ 66675 h 866775"/>
                <a:gd name="connsiteX1" fmla="*/ 457658 w 457658"/>
                <a:gd name="connsiteY1" fmla="*/ 0 h 866775"/>
                <a:gd name="connsiteX2" fmla="*/ 457658 w 457658"/>
                <a:gd name="connsiteY2" fmla="*/ 866775 h 866775"/>
                <a:gd name="connsiteX3" fmla="*/ 458 w 457658"/>
                <a:gd name="connsiteY3" fmla="*/ 866775 h 866775"/>
                <a:gd name="connsiteX4" fmla="*/ 458 w 457658"/>
                <a:gd name="connsiteY4" fmla="*/ 66675 h 866775"/>
                <a:gd name="connsiteX0" fmla="*/ 458 w 457658"/>
                <a:gd name="connsiteY0" fmla="*/ 61912 h 866775"/>
                <a:gd name="connsiteX1" fmla="*/ 457658 w 457658"/>
                <a:gd name="connsiteY1" fmla="*/ 0 h 866775"/>
                <a:gd name="connsiteX2" fmla="*/ 457658 w 457658"/>
                <a:gd name="connsiteY2" fmla="*/ 866775 h 866775"/>
                <a:gd name="connsiteX3" fmla="*/ 458 w 457658"/>
                <a:gd name="connsiteY3" fmla="*/ 866775 h 866775"/>
                <a:gd name="connsiteX4" fmla="*/ 458 w 457658"/>
                <a:gd name="connsiteY4" fmla="*/ 61912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658" h="866775">
                  <a:moveTo>
                    <a:pt x="458" y="61912"/>
                  </a:moveTo>
                  <a:lnTo>
                    <a:pt x="457658" y="0"/>
                  </a:lnTo>
                  <a:lnTo>
                    <a:pt x="457658" y="866775"/>
                  </a:lnTo>
                  <a:lnTo>
                    <a:pt x="458" y="866775"/>
                  </a:lnTo>
                  <a:cubicBezTo>
                    <a:pt x="2046" y="595312"/>
                    <a:pt x="-1130" y="333375"/>
                    <a:pt x="458" y="619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33401" y="3729908"/>
              <a:ext cx="8610599" cy="2213692"/>
              <a:chOff x="533401" y="3729908"/>
              <a:chExt cx="8610599" cy="2213692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33401" y="4372692"/>
                <a:ext cx="6172200" cy="1570908"/>
              </a:xfrm>
              <a:custGeom>
                <a:avLst/>
                <a:gdLst>
                  <a:gd name="connsiteX0" fmla="*/ 0 w 6172200"/>
                  <a:gd name="connsiteY0" fmla="*/ 0 h 1570908"/>
                  <a:gd name="connsiteX1" fmla="*/ 6172200 w 6172200"/>
                  <a:gd name="connsiteY1" fmla="*/ 0 h 1570908"/>
                  <a:gd name="connsiteX2" fmla="*/ 6172200 w 6172200"/>
                  <a:gd name="connsiteY2" fmla="*/ 1570908 h 1570908"/>
                  <a:gd name="connsiteX3" fmla="*/ 0 w 6172200"/>
                  <a:gd name="connsiteY3" fmla="*/ 1570908 h 1570908"/>
                  <a:gd name="connsiteX4" fmla="*/ 0 w 6172200"/>
                  <a:gd name="connsiteY4" fmla="*/ 0 h 1570908"/>
                  <a:gd name="connsiteX0" fmla="*/ 0 w 6172200"/>
                  <a:gd name="connsiteY0" fmla="*/ 923636 h 1570908"/>
                  <a:gd name="connsiteX1" fmla="*/ 6172200 w 6172200"/>
                  <a:gd name="connsiteY1" fmla="*/ 0 h 1570908"/>
                  <a:gd name="connsiteX2" fmla="*/ 6172200 w 6172200"/>
                  <a:gd name="connsiteY2" fmla="*/ 1570908 h 1570908"/>
                  <a:gd name="connsiteX3" fmla="*/ 0 w 6172200"/>
                  <a:gd name="connsiteY3" fmla="*/ 1570908 h 1570908"/>
                  <a:gd name="connsiteX4" fmla="*/ 0 w 6172200"/>
                  <a:gd name="connsiteY4" fmla="*/ 923636 h 157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2200" h="1570908">
                    <a:moveTo>
                      <a:pt x="0" y="923636"/>
                    </a:moveTo>
                    <a:lnTo>
                      <a:pt x="6172200" y="0"/>
                    </a:lnTo>
                    <a:lnTo>
                      <a:pt x="6172200" y="1570908"/>
                    </a:lnTo>
                    <a:lnTo>
                      <a:pt x="0" y="1570908"/>
                    </a:lnTo>
                    <a:lnTo>
                      <a:pt x="0" y="9236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6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         Accelerator Stewardship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800726" y="3729908"/>
                <a:ext cx="3343274" cy="1375492"/>
              </a:xfrm>
              <a:prstGeom prst="rect">
                <a:avLst/>
              </a:prstGeom>
              <a:solidFill>
                <a:schemeClr val="accent3">
                  <a:lumMod val="50000"/>
                  <a:alpha val="6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dirty="0" smtClean="0"/>
                  <a:t>New concepts for OFAs</a:t>
                </a: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Commercial Products</a:t>
                </a:r>
                <a:endParaRPr lang="en-US" dirty="0"/>
              </a:p>
            </p:txBody>
          </p:sp>
          <p:sp>
            <p:nvSpPr>
              <p:cNvPr id="65" name="Curved Down Arrow 64"/>
              <p:cNvSpPr/>
              <p:nvPr/>
            </p:nvSpPr>
            <p:spPr>
              <a:xfrm rot="20448907">
                <a:off x="5106697" y="4686337"/>
                <a:ext cx="1566863" cy="343855"/>
              </a:xfrm>
              <a:prstGeom prst="curved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57800" y="4583668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handoff</a:t>
                </a:r>
                <a:endParaRPr lang="en-US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62000" y="5620228"/>
              <a:ext cx="83774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Track 2 </a:t>
              </a:r>
            </a:p>
            <a:p>
              <a:pPr algn="ctr"/>
              <a:r>
                <a:rPr lang="en-US" sz="1000" dirty="0" smtClean="0"/>
                <a:t>Basic R&amp;D</a:t>
              </a:r>
              <a:endParaRPr lang="en-US" sz="1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57401" y="5619707"/>
              <a:ext cx="9477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Track 1 </a:t>
              </a:r>
            </a:p>
            <a:p>
              <a:pPr algn="ctr"/>
              <a:r>
                <a:rPr lang="en-US" sz="1000" dirty="0" smtClean="0"/>
                <a:t>Applied R&amp;D</a:t>
              </a:r>
              <a:endParaRPr lang="en-US" sz="10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057401" y="5827456"/>
              <a:ext cx="947737" cy="52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59075" y="5826935"/>
              <a:ext cx="947737" cy="52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Trajectories of GARD, Stewardship, and SBIR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3400" y="1066800"/>
            <a:ext cx="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1865948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/>
              <a:t>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833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2790112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5243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3714276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4485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463844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437269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81000" y="5562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52968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00" y="5943600"/>
            <a:ext cx="8420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86550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57425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72375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43250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58200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29075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14900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00725" y="594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90662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71724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52787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33850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19531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TRL5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00593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781655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TRL7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62718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TRL8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543781" y="591121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TRL9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8153400" y="1865948"/>
            <a:ext cx="657081" cy="4045263"/>
            <a:chOff x="8153400" y="1865948"/>
            <a:chExt cx="657081" cy="4045263"/>
          </a:xfrm>
        </p:grpSpPr>
        <p:cxnSp>
          <p:nvCxnSpPr>
            <p:cNvPr id="48" name="Straight Connector 47"/>
            <p:cNvCxnSpPr>
              <a:stCxn id="50" idx="0"/>
            </p:cNvCxnSpPr>
            <p:nvPr/>
          </p:nvCxnSpPr>
          <p:spPr>
            <a:xfrm flipV="1">
              <a:off x="8481941" y="1865948"/>
              <a:ext cx="6927" cy="1346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153400" y="3212068"/>
              <a:ext cx="657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CD-4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0" idx="2"/>
            </p:cNvCxnSpPr>
            <p:nvPr/>
          </p:nvCxnSpPr>
          <p:spPr>
            <a:xfrm flipH="1">
              <a:off x="8458200" y="3581400"/>
              <a:ext cx="23741" cy="23298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371600" y="4633558"/>
            <a:ext cx="3543299" cy="986670"/>
            <a:chOff x="1371600" y="4633558"/>
            <a:chExt cx="3543299" cy="986670"/>
          </a:xfrm>
        </p:grpSpPr>
        <p:sp>
          <p:nvSpPr>
            <p:cNvPr id="43" name="TextBox 42"/>
            <p:cNvSpPr txBox="1"/>
            <p:nvPr/>
          </p:nvSpPr>
          <p:spPr>
            <a:xfrm>
              <a:off x="2590800" y="4633558"/>
              <a:ext cx="2324099" cy="395642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/>
                <a:t>SBIR Phase II</a:t>
              </a:r>
              <a:endParaRPr lang="en-US" dirty="0"/>
            </a:p>
          </p:txBody>
        </p:sp>
        <p:sp>
          <p:nvSpPr>
            <p:cNvPr id="59" name="Curved Down Arrow 58"/>
            <p:cNvSpPr/>
            <p:nvPr/>
          </p:nvSpPr>
          <p:spPr>
            <a:xfrm rot="20448907">
              <a:off x="1786494" y="4909983"/>
              <a:ext cx="1170462" cy="238434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97684" y="4904601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conversion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71600" y="5296856"/>
              <a:ext cx="1143000" cy="323372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100" dirty="0" smtClean="0"/>
                <a:t>SBIR Phase I</a:t>
              </a:r>
              <a:endParaRPr lang="en-US" sz="1100" dirty="0"/>
            </a:p>
          </p:txBody>
        </p:sp>
      </p:grpSp>
      <p:sp>
        <p:nvSpPr>
          <p:cNvPr id="2" name="Up-Down Arrow 1"/>
          <p:cNvSpPr/>
          <p:nvPr/>
        </p:nvSpPr>
        <p:spPr>
          <a:xfrm rot="21097011">
            <a:off x="798620" y="4871332"/>
            <a:ext cx="423863" cy="734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-Down Arrow 74"/>
          <p:cNvSpPr/>
          <p:nvPr/>
        </p:nvSpPr>
        <p:spPr>
          <a:xfrm rot="21097011">
            <a:off x="4344527" y="4216539"/>
            <a:ext cx="423863" cy="734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Up-Down Arrow 80"/>
          <p:cNvSpPr/>
          <p:nvPr/>
        </p:nvSpPr>
        <p:spPr>
          <a:xfrm rot="21097011">
            <a:off x="7097252" y="3099020"/>
            <a:ext cx="423863" cy="734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Accelerator R&amp;D Stewardship Web 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838198"/>
            <a:ext cx="5029201" cy="534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2895600" cy="46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28599" y="3168074"/>
            <a:ext cx="1221510" cy="1838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28599" y="990600"/>
            <a:ext cx="5334001" cy="217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599" y="5006110"/>
            <a:ext cx="5334001" cy="662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for America’s Future Web 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" y="1114715"/>
            <a:ext cx="4999182" cy="136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2216" y="1543649"/>
            <a:ext cx="1932065" cy="1903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85494"/>
            <a:ext cx="3886200" cy="607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ent Arrow 6"/>
          <p:cNvSpPr/>
          <p:nvPr/>
        </p:nvSpPr>
        <p:spPr>
          <a:xfrm flipV="1">
            <a:off x="3200400" y="2971800"/>
            <a:ext cx="1828800" cy="1752600"/>
          </a:xfrm>
          <a:prstGeom prst="bentArrow">
            <a:avLst>
              <a:gd name="adj1" fmla="val 9717"/>
              <a:gd name="adj2" fmla="val 1340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105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nation’s portal for new users to browse lab capabilities and identify a contact person for more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4800600" y="65532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Image courtesy of Oak Ridge National Laboratory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2887980"/>
            <a:ext cx="9143999" cy="3974374"/>
            <a:chOff x="0" y="2887980"/>
            <a:chExt cx="9143999" cy="3974374"/>
          </a:xfrm>
        </p:grpSpPr>
        <p:sp>
          <p:nvSpPr>
            <p:cNvPr id="11" name="Rectangle 10"/>
            <p:cNvSpPr/>
            <p:nvPr/>
          </p:nvSpPr>
          <p:spPr>
            <a:xfrm rot="10800000">
              <a:off x="6775268" y="2953295"/>
              <a:ext cx="2368731" cy="2209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0" y="3108960"/>
              <a:ext cx="9135291" cy="3753394"/>
            </a:xfrm>
            <a:custGeom>
              <a:avLst/>
              <a:gdLst>
                <a:gd name="connsiteX0" fmla="*/ 4511040 w 9135291"/>
                <a:gd name="connsiteY0" fmla="*/ 1915886 h 3753394"/>
                <a:gd name="connsiteX1" fmla="*/ 4511040 w 9135291"/>
                <a:gd name="connsiteY1" fmla="*/ 1915886 h 3753394"/>
                <a:gd name="connsiteX2" fmla="*/ 4850674 w 9135291"/>
                <a:gd name="connsiteY2" fmla="*/ 1907177 h 3753394"/>
                <a:gd name="connsiteX3" fmla="*/ 4885509 w 9135291"/>
                <a:gd name="connsiteY3" fmla="*/ 1898469 h 3753394"/>
                <a:gd name="connsiteX4" fmla="*/ 4937760 w 9135291"/>
                <a:gd name="connsiteY4" fmla="*/ 1889760 h 3753394"/>
                <a:gd name="connsiteX5" fmla="*/ 5050971 w 9135291"/>
                <a:gd name="connsiteY5" fmla="*/ 1881051 h 3753394"/>
                <a:gd name="connsiteX6" fmla="*/ 5129349 w 9135291"/>
                <a:gd name="connsiteY6" fmla="*/ 1863634 h 3753394"/>
                <a:gd name="connsiteX7" fmla="*/ 5181600 w 9135291"/>
                <a:gd name="connsiteY7" fmla="*/ 1846217 h 3753394"/>
                <a:gd name="connsiteX8" fmla="*/ 5259977 w 9135291"/>
                <a:gd name="connsiteY8" fmla="*/ 1828800 h 3753394"/>
                <a:gd name="connsiteX9" fmla="*/ 5355771 w 9135291"/>
                <a:gd name="connsiteY9" fmla="*/ 1811383 h 3753394"/>
                <a:gd name="connsiteX10" fmla="*/ 5434149 w 9135291"/>
                <a:gd name="connsiteY10" fmla="*/ 1785257 h 3753394"/>
                <a:gd name="connsiteX11" fmla="*/ 5460274 w 9135291"/>
                <a:gd name="connsiteY11" fmla="*/ 1776549 h 3753394"/>
                <a:gd name="connsiteX12" fmla="*/ 5495109 w 9135291"/>
                <a:gd name="connsiteY12" fmla="*/ 1767840 h 3753394"/>
                <a:gd name="connsiteX13" fmla="*/ 5547360 w 9135291"/>
                <a:gd name="connsiteY13" fmla="*/ 1750423 h 3753394"/>
                <a:gd name="connsiteX14" fmla="*/ 5625737 w 9135291"/>
                <a:gd name="connsiteY14" fmla="*/ 1715589 h 3753394"/>
                <a:gd name="connsiteX15" fmla="*/ 5651863 w 9135291"/>
                <a:gd name="connsiteY15" fmla="*/ 1706880 h 3753394"/>
                <a:gd name="connsiteX16" fmla="*/ 5677989 w 9135291"/>
                <a:gd name="connsiteY16" fmla="*/ 1698171 h 3753394"/>
                <a:gd name="connsiteX17" fmla="*/ 5704114 w 9135291"/>
                <a:gd name="connsiteY17" fmla="*/ 1680754 h 3753394"/>
                <a:gd name="connsiteX18" fmla="*/ 5765074 w 9135291"/>
                <a:gd name="connsiteY18" fmla="*/ 1663337 h 3753394"/>
                <a:gd name="connsiteX19" fmla="*/ 5791200 w 9135291"/>
                <a:gd name="connsiteY19" fmla="*/ 1645920 h 3753394"/>
                <a:gd name="connsiteX20" fmla="*/ 5843451 w 9135291"/>
                <a:gd name="connsiteY20" fmla="*/ 1628503 h 3753394"/>
                <a:gd name="connsiteX21" fmla="*/ 5869577 w 9135291"/>
                <a:gd name="connsiteY21" fmla="*/ 1619794 h 3753394"/>
                <a:gd name="connsiteX22" fmla="*/ 5895703 w 9135291"/>
                <a:gd name="connsiteY22" fmla="*/ 1611086 h 3753394"/>
                <a:gd name="connsiteX23" fmla="*/ 5947954 w 9135291"/>
                <a:gd name="connsiteY23" fmla="*/ 1584960 h 3753394"/>
                <a:gd name="connsiteX24" fmla="*/ 5974080 w 9135291"/>
                <a:gd name="connsiteY24" fmla="*/ 1567543 h 3753394"/>
                <a:gd name="connsiteX25" fmla="*/ 6026331 w 9135291"/>
                <a:gd name="connsiteY25" fmla="*/ 1550126 h 3753394"/>
                <a:gd name="connsiteX26" fmla="*/ 6043749 w 9135291"/>
                <a:gd name="connsiteY26" fmla="*/ 1532709 h 3753394"/>
                <a:gd name="connsiteX27" fmla="*/ 6096000 w 9135291"/>
                <a:gd name="connsiteY27" fmla="*/ 1506583 h 3753394"/>
                <a:gd name="connsiteX28" fmla="*/ 6122126 w 9135291"/>
                <a:gd name="connsiteY28" fmla="*/ 1480457 h 3753394"/>
                <a:gd name="connsiteX29" fmla="*/ 6148251 w 9135291"/>
                <a:gd name="connsiteY29" fmla="*/ 1463040 h 3753394"/>
                <a:gd name="connsiteX30" fmla="*/ 6165669 w 9135291"/>
                <a:gd name="connsiteY30" fmla="*/ 1445623 h 3753394"/>
                <a:gd name="connsiteX31" fmla="*/ 6200503 w 9135291"/>
                <a:gd name="connsiteY31" fmla="*/ 1419497 h 3753394"/>
                <a:gd name="connsiteX32" fmla="*/ 6244046 w 9135291"/>
                <a:gd name="connsiteY32" fmla="*/ 1367246 h 3753394"/>
                <a:gd name="connsiteX33" fmla="*/ 6296297 w 9135291"/>
                <a:gd name="connsiteY33" fmla="*/ 1332411 h 3753394"/>
                <a:gd name="connsiteX34" fmla="*/ 6331131 w 9135291"/>
                <a:gd name="connsiteY34" fmla="*/ 1280160 h 3753394"/>
                <a:gd name="connsiteX35" fmla="*/ 6348549 w 9135291"/>
                <a:gd name="connsiteY35" fmla="*/ 1262743 h 3753394"/>
                <a:gd name="connsiteX36" fmla="*/ 6409509 w 9135291"/>
                <a:gd name="connsiteY36" fmla="*/ 1193074 h 3753394"/>
                <a:gd name="connsiteX37" fmla="*/ 6461760 w 9135291"/>
                <a:gd name="connsiteY37" fmla="*/ 1158240 h 3753394"/>
                <a:gd name="connsiteX38" fmla="*/ 6514011 w 9135291"/>
                <a:gd name="connsiteY38" fmla="*/ 1114697 h 3753394"/>
                <a:gd name="connsiteX39" fmla="*/ 6531429 w 9135291"/>
                <a:gd name="connsiteY39" fmla="*/ 1088571 h 3753394"/>
                <a:gd name="connsiteX40" fmla="*/ 6540137 w 9135291"/>
                <a:gd name="connsiteY40" fmla="*/ 1062446 h 3753394"/>
                <a:gd name="connsiteX41" fmla="*/ 6566263 w 9135291"/>
                <a:gd name="connsiteY41" fmla="*/ 1045029 h 3753394"/>
                <a:gd name="connsiteX42" fmla="*/ 6574971 w 9135291"/>
                <a:gd name="connsiteY42" fmla="*/ 1018903 h 3753394"/>
                <a:gd name="connsiteX43" fmla="*/ 6592389 w 9135291"/>
                <a:gd name="connsiteY43" fmla="*/ 1001486 h 3753394"/>
                <a:gd name="connsiteX44" fmla="*/ 6609806 w 9135291"/>
                <a:gd name="connsiteY44" fmla="*/ 949234 h 3753394"/>
                <a:gd name="connsiteX45" fmla="*/ 6618514 w 9135291"/>
                <a:gd name="connsiteY45" fmla="*/ 923109 h 3753394"/>
                <a:gd name="connsiteX46" fmla="*/ 6635931 w 9135291"/>
                <a:gd name="connsiteY46" fmla="*/ 905691 h 3753394"/>
                <a:gd name="connsiteX47" fmla="*/ 6662057 w 9135291"/>
                <a:gd name="connsiteY47" fmla="*/ 827314 h 3753394"/>
                <a:gd name="connsiteX48" fmla="*/ 6670766 w 9135291"/>
                <a:gd name="connsiteY48" fmla="*/ 801189 h 3753394"/>
                <a:gd name="connsiteX49" fmla="*/ 6688183 w 9135291"/>
                <a:gd name="connsiteY49" fmla="*/ 783771 h 3753394"/>
                <a:gd name="connsiteX50" fmla="*/ 6705600 w 9135291"/>
                <a:gd name="connsiteY50" fmla="*/ 722811 h 3753394"/>
                <a:gd name="connsiteX51" fmla="*/ 6731726 w 9135291"/>
                <a:gd name="connsiteY51" fmla="*/ 635726 h 3753394"/>
                <a:gd name="connsiteX52" fmla="*/ 6757851 w 9135291"/>
                <a:gd name="connsiteY52" fmla="*/ 539931 h 3753394"/>
                <a:gd name="connsiteX53" fmla="*/ 6775269 w 9135291"/>
                <a:gd name="connsiteY53" fmla="*/ 522514 h 3753394"/>
                <a:gd name="connsiteX54" fmla="*/ 6792686 w 9135291"/>
                <a:gd name="connsiteY54" fmla="*/ 418011 h 3753394"/>
                <a:gd name="connsiteX55" fmla="*/ 6810103 w 9135291"/>
                <a:gd name="connsiteY55" fmla="*/ 278674 h 3753394"/>
                <a:gd name="connsiteX56" fmla="*/ 6836229 w 9135291"/>
                <a:gd name="connsiteY56" fmla="*/ 43543 h 3753394"/>
                <a:gd name="connsiteX57" fmla="*/ 9126583 w 9135291"/>
                <a:gd name="connsiteY57" fmla="*/ 60960 h 3753394"/>
                <a:gd name="connsiteX58" fmla="*/ 9135291 w 9135291"/>
                <a:gd name="connsiteY58" fmla="*/ 3753394 h 3753394"/>
                <a:gd name="connsiteX59" fmla="*/ 0 w 9135291"/>
                <a:gd name="connsiteY59" fmla="*/ 3753394 h 3753394"/>
                <a:gd name="connsiteX60" fmla="*/ 8709 w 9135291"/>
                <a:gd name="connsiteY60" fmla="*/ 8709 h 3753394"/>
                <a:gd name="connsiteX61" fmla="*/ 2325189 w 9135291"/>
                <a:gd name="connsiteY61" fmla="*/ 0 h 3753394"/>
                <a:gd name="connsiteX62" fmla="*/ 2325189 w 9135291"/>
                <a:gd name="connsiteY62" fmla="*/ 470263 h 3753394"/>
                <a:gd name="connsiteX63" fmla="*/ 2342606 w 9135291"/>
                <a:gd name="connsiteY63" fmla="*/ 548640 h 3753394"/>
                <a:gd name="connsiteX64" fmla="*/ 2351314 w 9135291"/>
                <a:gd name="connsiteY64" fmla="*/ 592183 h 3753394"/>
                <a:gd name="connsiteX65" fmla="*/ 2377440 w 9135291"/>
                <a:gd name="connsiteY65" fmla="*/ 644434 h 3753394"/>
                <a:gd name="connsiteX66" fmla="*/ 2386149 w 9135291"/>
                <a:gd name="connsiteY66" fmla="*/ 670560 h 3753394"/>
                <a:gd name="connsiteX67" fmla="*/ 2403566 w 9135291"/>
                <a:gd name="connsiteY67" fmla="*/ 783771 h 3753394"/>
                <a:gd name="connsiteX68" fmla="*/ 2420983 w 9135291"/>
                <a:gd name="connsiteY68" fmla="*/ 809897 h 3753394"/>
                <a:gd name="connsiteX69" fmla="*/ 2429691 w 9135291"/>
                <a:gd name="connsiteY69" fmla="*/ 836023 h 3753394"/>
                <a:gd name="connsiteX70" fmla="*/ 2447109 w 9135291"/>
                <a:gd name="connsiteY70" fmla="*/ 853440 h 3753394"/>
                <a:gd name="connsiteX71" fmla="*/ 2464526 w 9135291"/>
                <a:gd name="connsiteY71" fmla="*/ 905691 h 3753394"/>
                <a:gd name="connsiteX72" fmla="*/ 2473234 w 9135291"/>
                <a:gd name="connsiteY72" fmla="*/ 931817 h 3753394"/>
                <a:gd name="connsiteX73" fmla="*/ 2490651 w 9135291"/>
                <a:gd name="connsiteY73" fmla="*/ 957943 h 3753394"/>
                <a:gd name="connsiteX74" fmla="*/ 2508069 w 9135291"/>
                <a:gd name="connsiteY74" fmla="*/ 975360 h 3753394"/>
                <a:gd name="connsiteX75" fmla="*/ 2542903 w 9135291"/>
                <a:gd name="connsiteY75" fmla="*/ 1027611 h 3753394"/>
                <a:gd name="connsiteX76" fmla="*/ 2595154 w 9135291"/>
                <a:gd name="connsiteY76" fmla="*/ 1097280 h 3753394"/>
                <a:gd name="connsiteX77" fmla="*/ 2629989 w 9135291"/>
                <a:gd name="connsiteY77" fmla="*/ 1140823 h 3753394"/>
                <a:gd name="connsiteX78" fmla="*/ 2647406 w 9135291"/>
                <a:gd name="connsiteY78" fmla="*/ 1166949 h 3753394"/>
                <a:gd name="connsiteX79" fmla="*/ 2690949 w 9135291"/>
                <a:gd name="connsiteY79" fmla="*/ 1210491 h 3753394"/>
                <a:gd name="connsiteX80" fmla="*/ 2699657 w 9135291"/>
                <a:gd name="connsiteY80" fmla="*/ 1236617 h 3753394"/>
                <a:gd name="connsiteX81" fmla="*/ 2751909 w 9135291"/>
                <a:gd name="connsiteY81" fmla="*/ 1271451 h 3753394"/>
                <a:gd name="connsiteX82" fmla="*/ 2769326 w 9135291"/>
                <a:gd name="connsiteY82" fmla="*/ 1297577 h 3753394"/>
                <a:gd name="connsiteX83" fmla="*/ 2795451 w 9135291"/>
                <a:gd name="connsiteY83" fmla="*/ 1314994 h 3753394"/>
                <a:gd name="connsiteX84" fmla="*/ 2804160 w 9135291"/>
                <a:gd name="connsiteY84" fmla="*/ 1341120 h 3753394"/>
                <a:gd name="connsiteX85" fmla="*/ 2856411 w 9135291"/>
                <a:gd name="connsiteY85" fmla="*/ 1375954 h 3753394"/>
                <a:gd name="connsiteX86" fmla="*/ 2917371 w 9135291"/>
                <a:gd name="connsiteY86" fmla="*/ 1428206 h 3753394"/>
                <a:gd name="connsiteX87" fmla="*/ 2943497 w 9135291"/>
                <a:gd name="connsiteY87" fmla="*/ 1436914 h 3753394"/>
                <a:gd name="connsiteX88" fmla="*/ 2995749 w 9135291"/>
                <a:gd name="connsiteY88" fmla="*/ 1480457 h 3753394"/>
                <a:gd name="connsiteX89" fmla="*/ 3048000 w 9135291"/>
                <a:gd name="connsiteY89" fmla="*/ 1515291 h 3753394"/>
                <a:gd name="connsiteX90" fmla="*/ 3143794 w 9135291"/>
                <a:gd name="connsiteY90" fmla="*/ 1593669 h 3753394"/>
                <a:gd name="connsiteX91" fmla="*/ 3248297 w 9135291"/>
                <a:gd name="connsiteY91" fmla="*/ 1628503 h 3753394"/>
                <a:gd name="connsiteX92" fmla="*/ 3274423 w 9135291"/>
                <a:gd name="connsiteY92" fmla="*/ 1637211 h 3753394"/>
                <a:gd name="connsiteX93" fmla="*/ 3300549 w 9135291"/>
                <a:gd name="connsiteY93" fmla="*/ 1645920 h 3753394"/>
                <a:gd name="connsiteX94" fmla="*/ 3387634 w 9135291"/>
                <a:gd name="connsiteY94" fmla="*/ 1663337 h 3753394"/>
                <a:gd name="connsiteX95" fmla="*/ 3466011 w 9135291"/>
                <a:gd name="connsiteY95" fmla="*/ 1689463 h 3753394"/>
                <a:gd name="connsiteX96" fmla="*/ 3492137 w 9135291"/>
                <a:gd name="connsiteY96" fmla="*/ 1698171 h 3753394"/>
                <a:gd name="connsiteX97" fmla="*/ 3561806 w 9135291"/>
                <a:gd name="connsiteY97" fmla="*/ 1733006 h 3753394"/>
                <a:gd name="connsiteX98" fmla="*/ 3587931 w 9135291"/>
                <a:gd name="connsiteY98" fmla="*/ 1741714 h 3753394"/>
                <a:gd name="connsiteX99" fmla="*/ 3666309 w 9135291"/>
                <a:gd name="connsiteY99" fmla="*/ 1776549 h 3753394"/>
                <a:gd name="connsiteX100" fmla="*/ 3692434 w 9135291"/>
                <a:gd name="connsiteY100" fmla="*/ 1785257 h 3753394"/>
                <a:gd name="connsiteX101" fmla="*/ 3744686 w 9135291"/>
                <a:gd name="connsiteY101" fmla="*/ 1811383 h 3753394"/>
                <a:gd name="connsiteX102" fmla="*/ 3770811 w 9135291"/>
                <a:gd name="connsiteY102" fmla="*/ 1828800 h 3753394"/>
                <a:gd name="connsiteX103" fmla="*/ 3918857 w 9135291"/>
                <a:gd name="connsiteY103" fmla="*/ 1846217 h 3753394"/>
                <a:gd name="connsiteX104" fmla="*/ 3988526 w 9135291"/>
                <a:gd name="connsiteY104" fmla="*/ 1863634 h 3753394"/>
                <a:gd name="connsiteX105" fmla="*/ 4014651 w 9135291"/>
                <a:gd name="connsiteY105" fmla="*/ 1872343 h 3753394"/>
                <a:gd name="connsiteX106" fmla="*/ 4110446 w 9135291"/>
                <a:gd name="connsiteY106" fmla="*/ 1889760 h 3753394"/>
                <a:gd name="connsiteX107" fmla="*/ 4241074 w 9135291"/>
                <a:gd name="connsiteY107" fmla="*/ 1898469 h 3753394"/>
                <a:gd name="connsiteX108" fmla="*/ 4302034 w 9135291"/>
                <a:gd name="connsiteY108" fmla="*/ 1907177 h 3753394"/>
                <a:gd name="connsiteX109" fmla="*/ 4336869 w 9135291"/>
                <a:gd name="connsiteY109" fmla="*/ 1915886 h 3753394"/>
                <a:gd name="connsiteX110" fmla="*/ 4406537 w 9135291"/>
                <a:gd name="connsiteY110" fmla="*/ 1924594 h 3753394"/>
                <a:gd name="connsiteX111" fmla="*/ 4458789 w 9135291"/>
                <a:gd name="connsiteY111" fmla="*/ 1933303 h 3753394"/>
                <a:gd name="connsiteX112" fmla="*/ 4563291 w 9135291"/>
                <a:gd name="connsiteY112" fmla="*/ 1924594 h 3753394"/>
                <a:gd name="connsiteX113" fmla="*/ 4511040 w 9135291"/>
                <a:gd name="connsiteY113" fmla="*/ 1915886 h 375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135291" h="3753394">
                  <a:moveTo>
                    <a:pt x="4511040" y="1915886"/>
                  </a:moveTo>
                  <a:lnTo>
                    <a:pt x="4511040" y="1915886"/>
                  </a:lnTo>
                  <a:cubicBezTo>
                    <a:pt x="4624251" y="1912983"/>
                    <a:pt x="4737548" y="1912439"/>
                    <a:pt x="4850674" y="1907177"/>
                  </a:cubicBezTo>
                  <a:cubicBezTo>
                    <a:pt x="4862630" y="1906621"/>
                    <a:pt x="4873772" y="1900816"/>
                    <a:pt x="4885509" y="1898469"/>
                  </a:cubicBezTo>
                  <a:cubicBezTo>
                    <a:pt x="4902823" y="1895006"/>
                    <a:pt x="4920200" y="1891609"/>
                    <a:pt x="4937760" y="1889760"/>
                  </a:cubicBezTo>
                  <a:cubicBezTo>
                    <a:pt x="4975401" y="1885798"/>
                    <a:pt x="5013234" y="1883954"/>
                    <a:pt x="5050971" y="1881051"/>
                  </a:cubicBezTo>
                  <a:cubicBezTo>
                    <a:pt x="5125729" y="1856133"/>
                    <a:pt x="5006718" y="1894292"/>
                    <a:pt x="5129349" y="1863634"/>
                  </a:cubicBezTo>
                  <a:cubicBezTo>
                    <a:pt x="5147160" y="1859181"/>
                    <a:pt x="5163789" y="1850670"/>
                    <a:pt x="5181600" y="1846217"/>
                  </a:cubicBezTo>
                  <a:cubicBezTo>
                    <a:pt x="5212909" y="1838390"/>
                    <a:pt x="5226816" y="1834327"/>
                    <a:pt x="5259977" y="1828800"/>
                  </a:cubicBezTo>
                  <a:cubicBezTo>
                    <a:pt x="5310571" y="1820367"/>
                    <a:pt x="5313976" y="1823921"/>
                    <a:pt x="5355771" y="1811383"/>
                  </a:cubicBezTo>
                  <a:cubicBezTo>
                    <a:pt x="5355816" y="1811370"/>
                    <a:pt x="5421064" y="1789619"/>
                    <a:pt x="5434149" y="1785257"/>
                  </a:cubicBezTo>
                  <a:cubicBezTo>
                    <a:pt x="5442857" y="1782354"/>
                    <a:pt x="5451369" y="1778775"/>
                    <a:pt x="5460274" y="1776549"/>
                  </a:cubicBezTo>
                  <a:cubicBezTo>
                    <a:pt x="5471886" y="1773646"/>
                    <a:pt x="5483645" y="1771279"/>
                    <a:pt x="5495109" y="1767840"/>
                  </a:cubicBezTo>
                  <a:cubicBezTo>
                    <a:pt x="5512694" y="1762565"/>
                    <a:pt x="5547360" y="1750423"/>
                    <a:pt x="5547360" y="1750423"/>
                  </a:cubicBezTo>
                  <a:cubicBezTo>
                    <a:pt x="5588762" y="1722822"/>
                    <a:pt x="5563556" y="1736316"/>
                    <a:pt x="5625737" y="1715589"/>
                  </a:cubicBezTo>
                  <a:lnTo>
                    <a:pt x="5651863" y="1706880"/>
                  </a:lnTo>
                  <a:cubicBezTo>
                    <a:pt x="5660572" y="1703977"/>
                    <a:pt x="5670351" y="1703263"/>
                    <a:pt x="5677989" y="1698171"/>
                  </a:cubicBezTo>
                  <a:cubicBezTo>
                    <a:pt x="5686697" y="1692365"/>
                    <a:pt x="5694494" y="1684877"/>
                    <a:pt x="5704114" y="1680754"/>
                  </a:cubicBezTo>
                  <a:cubicBezTo>
                    <a:pt x="5743196" y="1664005"/>
                    <a:pt x="5731167" y="1680291"/>
                    <a:pt x="5765074" y="1663337"/>
                  </a:cubicBezTo>
                  <a:cubicBezTo>
                    <a:pt x="5774435" y="1658656"/>
                    <a:pt x="5781636" y="1650171"/>
                    <a:pt x="5791200" y="1645920"/>
                  </a:cubicBezTo>
                  <a:cubicBezTo>
                    <a:pt x="5807977" y="1638464"/>
                    <a:pt x="5826034" y="1634309"/>
                    <a:pt x="5843451" y="1628503"/>
                  </a:cubicBezTo>
                  <a:lnTo>
                    <a:pt x="5869577" y="1619794"/>
                  </a:lnTo>
                  <a:lnTo>
                    <a:pt x="5895703" y="1611086"/>
                  </a:lnTo>
                  <a:cubicBezTo>
                    <a:pt x="5970578" y="1561171"/>
                    <a:pt x="5875844" y="1621016"/>
                    <a:pt x="5947954" y="1584960"/>
                  </a:cubicBezTo>
                  <a:cubicBezTo>
                    <a:pt x="5957315" y="1580279"/>
                    <a:pt x="5964516" y="1571794"/>
                    <a:pt x="5974080" y="1567543"/>
                  </a:cubicBezTo>
                  <a:cubicBezTo>
                    <a:pt x="5990857" y="1560087"/>
                    <a:pt x="6026331" y="1550126"/>
                    <a:pt x="6026331" y="1550126"/>
                  </a:cubicBezTo>
                  <a:cubicBezTo>
                    <a:pt x="6032137" y="1544320"/>
                    <a:pt x="6036708" y="1536933"/>
                    <a:pt x="6043749" y="1532709"/>
                  </a:cubicBezTo>
                  <a:cubicBezTo>
                    <a:pt x="6099854" y="1499046"/>
                    <a:pt x="6039375" y="1553770"/>
                    <a:pt x="6096000" y="1506583"/>
                  </a:cubicBezTo>
                  <a:cubicBezTo>
                    <a:pt x="6105461" y="1498699"/>
                    <a:pt x="6112665" y="1488342"/>
                    <a:pt x="6122126" y="1480457"/>
                  </a:cubicBezTo>
                  <a:cubicBezTo>
                    <a:pt x="6130166" y="1473757"/>
                    <a:pt x="6140078" y="1469578"/>
                    <a:pt x="6148251" y="1463040"/>
                  </a:cubicBezTo>
                  <a:cubicBezTo>
                    <a:pt x="6154662" y="1457911"/>
                    <a:pt x="6159361" y="1450879"/>
                    <a:pt x="6165669" y="1445623"/>
                  </a:cubicBezTo>
                  <a:cubicBezTo>
                    <a:pt x="6176819" y="1436331"/>
                    <a:pt x="6190240" y="1429760"/>
                    <a:pt x="6200503" y="1419497"/>
                  </a:cubicBezTo>
                  <a:cubicBezTo>
                    <a:pt x="6250822" y="1369178"/>
                    <a:pt x="6179843" y="1417182"/>
                    <a:pt x="6244046" y="1367246"/>
                  </a:cubicBezTo>
                  <a:cubicBezTo>
                    <a:pt x="6260569" y="1354394"/>
                    <a:pt x="6296297" y="1332411"/>
                    <a:pt x="6296297" y="1332411"/>
                  </a:cubicBezTo>
                  <a:cubicBezTo>
                    <a:pt x="6307908" y="1314994"/>
                    <a:pt x="6316329" y="1294961"/>
                    <a:pt x="6331131" y="1280160"/>
                  </a:cubicBezTo>
                  <a:cubicBezTo>
                    <a:pt x="6336937" y="1274354"/>
                    <a:pt x="6343420" y="1269154"/>
                    <a:pt x="6348549" y="1262743"/>
                  </a:cubicBezTo>
                  <a:cubicBezTo>
                    <a:pt x="6374855" y="1229862"/>
                    <a:pt x="6363463" y="1223772"/>
                    <a:pt x="6409509" y="1193074"/>
                  </a:cubicBezTo>
                  <a:cubicBezTo>
                    <a:pt x="6426926" y="1181463"/>
                    <a:pt x="6446958" y="1173042"/>
                    <a:pt x="6461760" y="1158240"/>
                  </a:cubicBezTo>
                  <a:cubicBezTo>
                    <a:pt x="6495287" y="1124713"/>
                    <a:pt x="6477639" y="1138946"/>
                    <a:pt x="6514011" y="1114697"/>
                  </a:cubicBezTo>
                  <a:cubicBezTo>
                    <a:pt x="6519817" y="1105988"/>
                    <a:pt x="6526748" y="1097933"/>
                    <a:pt x="6531429" y="1088571"/>
                  </a:cubicBezTo>
                  <a:cubicBezTo>
                    <a:pt x="6535534" y="1080361"/>
                    <a:pt x="6534403" y="1069614"/>
                    <a:pt x="6540137" y="1062446"/>
                  </a:cubicBezTo>
                  <a:cubicBezTo>
                    <a:pt x="6546675" y="1054273"/>
                    <a:pt x="6557554" y="1050835"/>
                    <a:pt x="6566263" y="1045029"/>
                  </a:cubicBezTo>
                  <a:cubicBezTo>
                    <a:pt x="6569166" y="1036320"/>
                    <a:pt x="6570248" y="1026774"/>
                    <a:pt x="6574971" y="1018903"/>
                  </a:cubicBezTo>
                  <a:cubicBezTo>
                    <a:pt x="6579195" y="1011862"/>
                    <a:pt x="6588717" y="1008830"/>
                    <a:pt x="6592389" y="1001486"/>
                  </a:cubicBezTo>
                  <a:cubicBezTo>
                    <a:pt x="6600600" y="985065"/>
                    <a:pt x="6604000" y="966651"/>
                    <a:pt x="6609806" y="949234"/>
                  </a:cubicBezTo>
                  <a:cubicBezTo>
                    <a:pt x="6612709" y="940526"/>
                    <a:pt x="6612023" y="929600"/>
                    <a:pt x="6618514" y="923109"/>
                  </a:cubicBezTo>
                  <a:lnTo>
                    <a:pt x="6635931" y="905691"/>
                  </a:lnTo>
                  <a:lnTo>
                    <a:pt x="6662057" y="827314"/>
                  </a:lnTo>
                  <a:cubicBezTo>
                    <a:pt x="6664960" y="818606"/>
                    <a:pt x="6664275" y="807680"/>
                    <a:pt x="6670766" y="801189"/>
                  </a:cubicBezTo>
                  <a:lnTo>
                    <a:pt x="6688183" y="783771"/>
                  </a:lnTo>
                  <a:cubicBezTo>
                    <a:pt x="6717454" y="695955"/>
                    <a:pt x="6672788" y="832185"/>
                    <a:pt x="6705600" y="722811"/>
                  </a:cubicBezTo>
                  <a:cubicBezTo>
                    <a:pt x="6724202" y="660805"/>
                    <a:pt x="6720259" y="687328"/>
                    <a:pt x="6731726" y="635726"/>
                  </a:cubicBezTo>
                  <a:cubicBezTo>
                    <a:pt x="6735613" y="618234"/>
                    <a:pt x="6746199" y="551583"/>
                    <a:pt x="6757851" y="539931"/>
                  </a:cubicBezTo>
                  <a:lnTo>
                    <a:pt x="6775269" y="522514"/>
                  </a:lnTo>
                  <a:cubicBezTo>
                    <a:pt x="6781075" y="487680"/>
                    <a:pt x="6789978" y="453222"/>
                    <a:pt x="6792686" y="418011"/>
                  </a:cubicBezTo>
                  <a:cubicBezTo>
                    <a:pt x="6802098" y="295647"/>
                    <a:pt x="6789425" y="340706"/>
                    <a:pt x="6810103" y="278674"/>
                  </a:cubicBezTo>
                  <a:cubicBezTo>
                    <a:pt x="6819060" y="45765"/>
                    <a:pt x="6751253" y="86026"/>
                    <a:pt x="6836229" y="43543"/>
                  </a:cubicBezTo>
                  <a:lnTo>
                    <a:pt x="9126583" y="60960"/>
                  </a:lnTo>
                  <a:cubicBezTo>
                    <a:pt x="9129486" y="1291771"/>
                    <a:pt x="9132388" y="2522583"/>
                    <a:pt x="9135291" y="3753394"/>
                  </a:cubicBezTo>
                  <a:lnTo>
                    <a:pt x="0" y="3753394"/>
                  </a:lnTo>
                  <a:lnTo>
                    <a:pt x="8709" y="8709"/>
                  </a:lnTo>
                  <a:lnTo>
                    <a:pt x="2325189" y="0"/>
                  </a:lnTo>
                  <a:cubicBezTo>
                    <a:pt x="2303150" y="198343"/>
                    <a:pt x="2310430" y="101287"/>
                    <a:pt x="2325189" y="470263"/>
                  </a:cubicBezTo>
                  <a:cubicBezTo>
                    <a:pt x="2325830" y="486288"/>
                    <a:pt x="2338728" y="531188"/>
                    <a:pt x="2342606" y="548640"/>
                  </a:cubicBezTo>
                  <a:cubicBezTo>
                    <a:pt x="2345817" y="563089"/>
                    <a:pt x="2347724" y="577823"/>
                    <a:pt x="2351314" y="592183"/>
                  </a:cubicBezTo>
                  <a:cubicBezTo>
                    <a:pt x="2362258" y="635959"/>
                    <a:pt x="2356156" y="601868"/>
                    <a:pt x="2377440" y="644434"/>
                  </a:cubicBezTo>
                  <a:cubicBezTo>
                    <a:pt x="2381545" y="652645"/>
                    <a:pt x="2383246" y="661851"/>
                    <a:pt x="2386149" y="670560"/>
                  </a:cubicBezTo>
                  <a:cubicBezTo>
                    <a:pt x="2386821" y="675265"/>
                    <a:pt x="2400543" y="774702"/>
                    <a:pt x="2403566" y="783771"/>
                  </a:cubicBezTo>
                  <a:cubicBezTo>
                    <a:pt x="2406876" y="793700"/>
                    <a:pt x="2415177" y="801188"/>
                    <a:pt x="2420983" y="809897"/>
                  </a:cubicBezTo>
                  <a:cubicBezTo>
                    <a:pt x="2423886" y="818606"/>
                    <a:pt x="2424968" y="828152"/>
                    <a:pt x="2429691" y="836023"/>
                  </a:cubicBezTo>
                  <a:cubicBezTo>
                    <a:pt x="2433915" y="843064"/>
                    <a:pt x="2443437" y="846096"/>
                    <a:pt x="2447109" y="853440"/>
                  </a:cubicBezTo>
                  <a:cubicBezTo>
                    <a:pt x="2455320" y="869861"/>
                    <a:pt x="2458720" y="888274"/>
                    <a:pt x="2464526" y="905691"/>
                  </a:cubicBezTo>
                  <a:cubicBezTo>
                    <a:pt x="2467429" y="914400"/>
                    <a:pt x="2468142" y="924179"/>
                    <a:pt x="2473234" y="931817"/>
                  </a:cubicBezTo>
                  <a:cubicBezTo>
                    <a:pt x="2479040" y="940526"/>
                    <a:pt x="2484113" y="949770"/>
                    <a:pt x="2490651" y="957943"/>
                  </a:cubicBezTo>
                  <a:cubicBezTo>
                    <a:pt x="2495780" y="964354"/>
                    <a:pt x="2503143" y="968791"/>
                    <a:pt x="2508069" y="975360"/>
                  </a:cubicBezTo>
                  <a:cubicBezTo>
                    <a:pt x="2520629" y="992106"/>
                    <a:pt x="2528102" y="1012809"/>
                    <a:pt x="2542903" y="1027611"/>
                  </a:cubicBezTo>
                  <a:cubicBezTo>
                    <a:pt x="2575121" y="1059831"/>
                    <a:pt x="2555766" y="1038198"/>
                    <a:pt x="2595154" y="1097280"/>
                  </a:cubicBezTo>
                  <a:cubicBezTo>
                    <a:pt x="2648765" y="1177698"/>
                    <a:pt x="2580349" y="1078774"/>
                    <a:pt x="2629989" y="1140823"/>
                  </a:cubicBezTo>
                  <a:cubicBezTo>
                    <a:pt x="2636527" y="1148996"/>
                    <a:pt x="2640514" y="1159072"/>
                    <a:pt x="2647406" y="1166949"/>
                  </a:cubicBezTo>
                  <a:cubicBezTo>
                    <a:pt x="2660923" y="1182396"/>
                    <a:pt x="2690949" y="1210491"/>
                    <a:pt x="2690949" y="1210491"/>
                  </a:cubicBezTo>
                  <a:cubicBezTo>
                    <a:pt x="2693852" y="1219200"/>
                    <a:pt x="2693166" y="1230126"/>
                    <a:pt x="2699657" y="1236617"/>
                  </a:cubicBezTo>
                  <a:cubicBezTo>
                    <a:pt x="2714459" y="1251419"/>
                    <a:pt x="2751909" y="1271451"/>
                    <a:pt x="2751909" y="1271451"/>
                  </a:cubicBezTo>
                  <a:cubicBezTo>
                    <a:pt x="2757715" y="1280160"/>
                    <a:pt x="2761925" y="1290176"/>
                    <a:pt x="2769326" y="1297577"/>
                  </a:cubicBezTo>
                  <a:cubicBezTo>
                    <a:pt x="2776727" y="1304978"/>
                    <a:pt x="2788913" y="1306821"/>
                    <a:pt x="2795451" y="1314994"/>
                  </a:cubicBezTo>
                  <a:cubicBezTo>
                    <a:pt x="2801186" y="1322162"/>
                    <a:pt x="2797669" y="1334629"/>
                    <a:pt x="2804160" y="1341120"/>
                  </a:cubicBezTo>
                  <a:cubicBezTo>
                    <a:pt x="2818962" y="1355922"/>
                    <a:pt x="2841609" y="1361152"/>
                    <a:pt x="2856411" y="1375954"/>
                  </a:cubicBezTo>
                  <a:cubicBezTo>
                    <a:pt x="2877835" y="1397378"/>
                    <a:pt x="2890847" y="1414944"/>
                    <a:pt x="2917371" y="1428206"/>
                  </a:cubicBezTo>
                  <a:cubicBezTo>
                    <a:pt x="2925582" y="1432311"/>
                    <a:pt x="2934788" y="1434011"/>
                    <a:pt x="2943497" y="1436914"/>
                  </a:cubicBezTo>
                  <a:cubicBezTo>
                    <a:pt x="3019833" y="1513250"/>
                    <a:pt x="2922995" y="1419828"/>
                    <a:pt x="2995749" y="1480457"/>
                  </a:cubicBezTo>
                  <a:cubicBezTo>
                    <a:pt x="3039238" y="1516698"/>
                    <a:pt x="3002086" y="1499987"/>
                    <a:pt x="3048000" y="1515291"/>
                  </a:cubicBezTo>
                  <a:cubicBezTo>
                    <a:pt x="3072351" y="1539642"/>
                    <a:pt x="3109131" y="1582115"/>
                    <a:pt x="3143794" y="1593669"/>
                  </a:cubicBezTo>
                  <a:lnTo>
                    <a:pt x="3248297" y="1628503"/>
                  </a:lnTo>
                  <a:lnTo>
                    <a:pt x="3274423" y="1637211"/>
                  </a:lnTo>
                  <a:cubicBezTo>
                    <a:pt x="3283132" y="1640114"/>
                    <a:pt x="3291643" y="1643693"/>
                    <a:pt x="3300549" y="1645920"/>
                  </a:cubicBezTo>
                  <a:cubicBezTo>
                    <a:pt x="3352513" y="1658912"/>
                    <a:pt x="3323577" y="1652661"/>
                    <a:pt x="3387634" y="1663337"/>
                  </a:cubicBezTo>
                  <a:lnTo>
                    <a:pt x="3466011" y="1689463"/>
                  </a:lnTo>
                  <a:lnTo>
                    <a:pt x="3492137" y="1698171"/>
                  </a:lnTo>
                  <a:cubicBezTo>
                    <a:pt x="3522536" y="1728571"/>
                    <a:pt x="3501765" y="1712993"/>
                    <a:pt x="3561806" y="1733006"/>
                  </a:cubicBezTo>
                  <a:lnTo>
                    <a:pt x="3587931" y="1741714"/>
                  </a:lnTo>
                  <a:cubicBezTo>
                    <a:pt x="3629332" y="1769314"/>
                    <a:pt x="3604129" y="1755822"/>
                    <a:pt x="3666309" y="1776549"/>
                  </a:cubicBezTo>
                  <a:lnTo>
                    <a:pt x="3692434" y="1785257"/>
                  </a:lnTo>
                  <a:cubicBezTo>
                    <a:pt x="3767312" y="1835175"/>
                    <a:pt x="3672571" y="1775325"/>
                    <a:pt x="3744686" y="1811383"/>
                  </a:cubicBezTo>
                  <a:cubicBezTo>
                    <a:pt x="3754047" y="1816064"/>
                    <a:pt x="3760714" y="1826046"/>
                    <a:pt x="3770811" y="1828800"/>
                  </a:cubicBezTo>
                  <a:cubicBezTo>
                    <a:pt x="3779047" y="1831046"/>
                    <a:pt x="3915516" y="1845846"/>
                    <a:pt x="3918857" y="1846217"/>
                  </a:cubicBezTo>
                  <a:cubicBezTo>
                    <a:pt x="3978580" y="1866125"/>
                    <a:pt x="3904451" y="1842615"/>
                    <a:pt x="3988526" y="1863634"/>
                  </a:cubicBezTo>
                  <a:cubicBezTo>
                    <a:pt x="3997431" y="1865860"/>
                    <a:pt x="4005825" y="1869821"/>
                    <a:pt x="4014651" y="1872343"/>
                  </a:cubicBezTo>
                  <a:cubicBezTo>
                    <a:pt x="4048034" y="1881881"/>
                    <a:pt x="4074278" y="1886472"/>
                    <a:pt x="4110446" y="1889760"/>
                  </a:cubicBezTo>
                  <a:cubicBezTo>
                    <a:pt x="4153906" y="1893711"/>
                    <a:pt x="4197531" y="1895566"/>
                    <a:pt x="4241074" y="1898469"/>
                  </a:cubicBezTo>
                  <a:cubicBezTo>
                    <a:pt x="4261394" y="1901372"/>
                    <a:pt x="4281839" y="1903505"/>
                    <a:pt x="4302034" y="1907177"/>
                  </a:cubicBezTo>
                  <a:cubicBezTo>
                    <a:pt x="4313810" y="1909318"/>
                    <a:pt x="4325063" y="1913918"/>
                    <a:pt x="4336869" y="1915886"/>
                  </a:cubicBezTo>
                  <a:cubicBezTo>
                    <a:pt x="4359954" y="1919733"/>
                    <a:pt x="4383369" y="1921284"/>
                    <a:pt x="4406537" y="1924594"/>
                  </a:cubicBezTo>
                  <a:cubicBezTo>
                    <a:pt x="4424017" y="1927091"/>
                    <a:pt x="4441372" y="1930400"/>
                    <a:pt x="4458789" y="1933303"/>
                  </a:cubicBezTo>
                  <a:cubicBezTo>
                    <a:pt x="4557474" y="1924331"/>
                    <a:pt x="4522520" y="1924594"/>
                    <a:pt x="4563291" y="1924594"/>
                  </a:cubicBezTo>
                  <a:lnTo>
                    <a:pt x="4511040" y="191588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1" y="2887980"/>
              <a:ext cx="2368731" cy="22098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4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014B32"/>
                </a:solidFill>
                <a:latin typeface="Arial" charset="0"/>
                <a:ea typeface="+mn-ea"/>
                <a:cs typeface="Arial" charset="0"/>
              </a:rPr>
              <a:t>Connecting </a:t>
            </a:r>
            <a:r>
              <a:rPr lang="en-US" dirty="0" smtClean="0">
                <a:solidFill>
                  <a:srgbClr val="014B32"/>
                </a:solidFill>
                <a:latin typeface="Arial" charset="0"/>
                <a:ea typeface="+mn-ea"/>
                <a:cs typeface="Arial" charset="0"/>
              </a:rPr>
              <a:t>Accelerator R&amp;D </a:t>
            </a:r>
            <a:r>
              <a:rPr lang="en-US" dirty="0">
                <a:solidFill>
                  <a:srgbClr val="014B32"/>
                </a:solidFill>
                <a:latin typeface="Arial" charset="0"/>
                <a:ea typeface="+mn-ea"/>
                <a:cs typeface="Arial" charset="0"/>
              </a:rPr>
              <a:t>to </a:t>
            </a:r>
            <a:r>
              <a:rPr lang="en-US" dirty="0" smtClean="0">
                <a:solidFill>
                  <a:srgbClr val="014B32"/>
                </a:solidFill>
                <a:latin typeface="Arial" charset="0"/>
                <a:ea typeface="+mn-ea"/>
                <a:cs typeface="Arial" charset="0"/>
              </a:rPr>
              <a:t>Science and to End-User Needs</a:t>
            </a:r>
            <a:endParaRPr lang="en-US" dirty="0">
              <a:solidFill>
                <a:srgbClr val="014B3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 descr="W_DOE_RD_Chart_4 Column-V1.jpg"/>
          <p:cNvPicPr>
            <a:picLocks noChangeAspect="1"/>
          </p:cNvPicPr>
          <p:nvPr/>
        </p:nvPicPr>
        <p:blipFill rotWithShape="1">
          <a:blip r:embed="rId2" cstate="print"/>
          <a:srcRect t="-959"/>
          <a:stretch/>
        </p:blipFill>
        <p:spPr>
          <a:xfrm>
            <a:off x="64950" y="817422"/>
            <a:ext cx="8998226" cy="530238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2600" y="817422"/>
            <a:ext cx="3500576" cy="5361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4950" y="1066800"/>
            <a:ext cx="5556204" cy="5112619"/>
            <a:chOff x="64950" y="1066800"/>
            <a:chExt cx="5556204" cy="5112619"/>
          </a:xfrm>
        </p:grpSpPr>
        <p:sp>
          <p:nvSpPr>
            <p:cNvPr id="2" name="Rectangle 1"/>
            <p:cNvSpPr/>
            <p:nvPr/>
          </p:nvSpPr>
          <p:spPr>
            <a:xfrm>
              <a:off x="2362200" y="1066800"/>
              <a:ext cx="3258954" cy="5112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4950" y="2454442"/>
              <a:ext cx="2297250" cy="3724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66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2286000" y="914400"/>
            <a:ext cx="6388243" cy="2133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400" b="0" dirty="0" smtClean="0">
                <a:solidFill>
                  <a:schemeClr val="tx1"/>
                </a:solidFill>
              </a:rPr>
              <a:t>“The [SEWD] Committee directs the Department to submit a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tx1"/>
                </a:solidFill>
              </a:rPr>
              <a:t/>
            </a:r>
            <a:br>
              <a:rPr lang="en-US" sz="800" b="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10-year strategic plan … for accelerator technology research and development </a:t>
            </a:r>
            <a:r>
              <a:rPr lang="en-US" sz="2000" b="0" dirty="0" smtClean="0">
                <a:solidFill>
                  <a:srgbClr val="FF0000"/>
                </a:solidFill>
              </a:rPr>
              <a:t>…”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="0" dirty="0" smtClean="0">
                <a:solidFill>
                  <a:schemeClr val="tx1"/>
                </a:solidFill>
              </a:rPr>
              <a:t>The strategic plan should be based on the results of the Department's 2010 workshop study, Accelerators for America's Future, …”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800" b="0" dirty="0" smtClean="0">
                <a:solidFill>
                  <a:schemeClr val="tx1"/>
                </a:solidFill>
              </a:rPr>
              <a:t> </a:t>
            </a:r>
            <a:r>
              <a:rPr lang="en-US" sz="700" b="0" dirty="0" smtClean="0">
                <a:solidFill>
                  <a:schemeClr val="tx1"/>
                </a:solidFill>
              </a:rPr>
              <a:t/>
            </a:r>
            <a:br>
              <a:rPr lang="en-US" sz="700" b="0" dirty="0" smtClean="0">
                <a:solidFill>
                  <a:schemeClr val="tx1"/>
                </a:solidFill>
              </a:rPr>
            </a:br>
            <a:r>
              <a:rPr lang="en-US" sz="1100" b="0" dirty="0" smtClean="0">
                <a:solidFill>
                  <a:schemeClr val="tx1"/>
                </a:solidFill>
              </a:rPr>
              <a:t>Senate Report 112-075, p. 93. (Ordered to be printed September 7, 2011)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14B32"/>
                </a:solidFill>
                <a:latin typeface="Arial" charset="0"/>
                <a:ea typeface="+mn-ea"/>
                <a:cs typeface="Arial" charset="0"/>
              </a:rPr>
              <a:t>In 2011 the Senate noted the interest generated by the Accelerators for America’s Future Workshop, and asked DOE to develop a plan</a:t>
            </a:r>
            <a:endParaRPr lang="en-US" sz="2000" dirty="0">
              <a:solidFill>
                <a:srgbClr val="014B3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3750" y="6353969"/>
            <a:ext cx="381000" cy="365125"/>
          </a:xfrm>
        </p:spPr>
        <p:txBody>
          <a:bodyPr/>
          <a:lstStyle/>
          <a:p>
            <a:pPr>
              <a:defRPr/>
            </a:pPr>
            <a:fld id="{6EEA275D-5A49-48A8-817D-44C3EA0A3A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520512" cy="196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" y="3835447"/>
            <a:ext cx="1587642" cy="205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279075" y="3768872"/>
            <a:ext cx="6788725" cy="247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itchFamily="2" charset="2"/>
              <a:buChar char="§"/>
            </a:pPr>
            <a:r>
              <a:rPr lang="en-US" sz="1400" dirty="0" smtClean="0"/>
              <a:t>Accelerator R&amp;D Stewardship Mission:</a:t>
            </a:r>
          </a:p>
          <a:p>
            <a:pPr marL="628650" lvl="1" indent="-228600">
              <a:buFont typeface="Wingdings" pitchFamily="2" charset="2"/>
              <a:buChar char="§"/>
            </a:pPr>
            <a:r>
              <a:rPr lang="en-US" sz="1200" dirty="0" smtClean="0"/>
              <a:t>Support fundamental accelerator science and technology R&amp;D </a:t>
            </a:r>
          </a:p>
          <a:p>
            <a:pPr marL="628650" lvl="1" indent="-228600">
              <a:buFont typeface="Wingdings" pitchFamily="2" charset="2"/>
              <a:buChar char="§"/>
            </a:pPr>
            <a:r>
              <a:rPr lang="en-US" sz="1200" dirty="0" smtClean="0"/>
              <a:t>Disseminate accelerator knowledge and training</a:t>
            </a:r>
            <a:endParaRPr lang="en-US" sz="1400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1400" dirty="0" smtClean="0"/>
              <a:t>Program Implementation: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70C0"/>
                </a:solidFill>
              </a:rPr>
              <a:t>Facilitate access to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national laboratory accelerator </a:t>
            </a:r>
            <a:r>
              <a:rPr lang="en-US" sz="1200" b="1" dirty="0" smtClean="0">
                <a:solidFill>
                  <a:srgbClr val="0070C0"/>
                </a:solidFill>
              </a:rPr>
              <a:t>facilities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and infrastructure </a:t>
            </a:r>
            <a:r>
              <a:rPr lang="en-US" sz="1200" b="1" dirty="0" smtClean="0">
                <a:solidFill>
                  <a:srgbClr val="0070C0"/>
                </a:solidFill>
              </a:rPr>
              <a:t>for industrial and U.S. government agency users/developers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of accelerators and related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Develop innovative solutions to critical problems</a:t>
            </a:r>
            <a:r>
              <a:rPr lang="en-US" sz="1200" dirty="0" smtClean="0"/>
              <a:t>,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to the benefit of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both the broader user communities and the DOE discovery science community</a:t>
            </a:r>
            <a:endParaRPr lang="en-US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Serve as a catalyst </a:t>
            </a:r>
            <a:r>
              <a:rPr lang="en-US" sz="1200" b="1" dirty="0" smtClean="0">
                <a:solidFill>
                  <a:srgbClr val="0070C0"/>
                </a:solidFill>
              </a:rPr>
              <a:t>to broaden and strengthen the community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that relies on accelerators and accelerator technology</a:t>
            </a:r>
          </a:p>
          <a:p>
            <a:endParaRPr lang="en-US" sz="1050" dirty="0" smtClean="0"/>
          </a:p>
          <a:p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122880"/>
            <a:ext cx="9144000" cy="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0" y="2895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14B32"/>
                </a:solidFill>
                <a:latin typeface="Arial" charset="0"/>
                <a:ea typeface="+mn-ea"/>
                <a:cs typeface="Arial" charset="0"/>
              </a:rPr>
              <a:t>DOE responded with a strategic plan for Accelerator R&amp;D Stewardship</a:t>
            </a:r>
            <a:endParaRPr lang="en-US" sz="2000" dirty="0">
              <a:solidFill>
                <a:srgbClr val="014B32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12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03225"/>
            <a:ext cx="7772400" cy="1470025"/>
          </a:xfrm>
        </p:spPr>
        <p:txBody>
          <a:bodyPr/>
          <a:lstStyle/>
          <a:p>
            <a:r>
              <a:rPr lang="en-US" sz="2800" dirty="0" smtClean="0"/>
              <a:t>Goals of Long Term Accelerator R&amp;D Stewardship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DD-8943-4F7C-A487-279DF0929CD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83481"/>
            <a:ext cx="8762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Enhance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accelerator technology capabilities of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 S. industry </a:t>
            </a:r>
            <a:r>
              <a:rPr lang="en-US" dirty="0" smtClean="0"/>
              <a:t>by </a:t>
            </a:r>
            <a:r>
              <a:rPr lang="en-US" dirty="0"/>
              <a:t>engaging the </a:t>
            </a:r>
            <a:r>
              <a:rPr lang="en-US" dirty="0" smtClean="0"/>
              <a:t>U</a:t>
            </a:r>
            <a:r>
              <a:rPr lang="en-US" dirty="0"/>
              <a:t>. S. accelerator R&amp;D ecosystem in a manner that also enhances the ability of the DOE Office of Science </a:t>
            </a:r>
            <a:r>
              <a:rPr lang="en-US" dirty="0" smtClean="0"/>
              <a:t>and </a:t>
            </a:r>
            <a:r>
              <a:rPr lang="en-US" dirty="0"/>
              <a:t>other federal </a:t>
            </a:r>
            <a:r>
              <a:rPr lang="en-US" dirty="0" smtClean="0"/>
              <a:t>agencies </a:t>
            </a:r>
            <a:r>
              <a:rPr lang="en-US" dirty="0"/>
              <a:t>to </a:t>
            </a:r>
            <a:r>
              <a:rPr lang="en-US" dirty="0" smtClean="0"/>
              <a:t>carry out </a:t>
            </a:r>
            <a:r>
              <a:rPr lang="en-US" dirty="0"/>
              <a:t>their </a:t>
            </a:r>
            <a:r>
              <a:rPr lang="en-US" dirty="0" smtClean="0"/>
              <a:t>missions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Drive a limited number of specific accelerator applications towards practical, testable prototypes in a 5-7 year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timeframe</a:t>
            </a:r>
            <a:endParaRPr lang="en-US" dirty="0" smtClean="0"/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Foster collaboration</a:t>
            </a:r>
            <a:r>
              <a:rPr lang="en-US" dirty="0"/>
              <a:t> between developers of accelerator technology and experts who apply accelerator </a:t>
            </a:r>
            <a:r>
              <a:rPr lang="en-US" dirty="0" smtClean="0"/>
              <a:t>technology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Support basic R&amp;D, </a:t>
            </a:r>
            <a:r>
              <a:rPr lang="en-US" dirty="0"/>
              <a:t>necessary for sustained innovation across a broad range of accelerator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DD-8943-4F7C-A487-279DF0929C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838736"/>
            <a:ext cx="571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1600" b="1" dirty="0" smtClean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Accelerator R&amp;D Task </a:t>
            </a:r>
            <a:r>
              <a:rPr lang="en-US" sz="16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Identified initial stewardship opportunities and potential impediments 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2013 Ion Beam Therapy </a:t>
            </a:r>
            <a:r>
              <a:rPr lang="en-US" sz="1600" b="1" dirty="0" smtClean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Workshop (with         )</a:t>
            </a:r>
            <a:endParaRPr lang="en-US" sz="1600" b="1" dirty="0">
              <a:solidFill>
                <a:srgbClr val="14673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Identified the role of accelerator technology and facilities in further cancer therapy</a:t>
            </a:r>
          </a:p>
          <a:p>
            <a:r>
              <a:rPr lang="en-US" sz="1600" b="1" dirty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2013 Laser Technology for Accelerators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Identified high average power “ultrafast” lasers as key enabling technology for discovery and applied sciences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2014 Energy &amp; Environment 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RFI has identified key accelerator R&amp;D needed to advance energy and environmental applications of </a:t>
            </a:r>
            <a:r>
              <a:rPr lang="en-US" sz="1600" dirty="0" smtClean="0">
                <a:solidFill>
                  <a:prstClr val="black"/>
                </a:solidFill>
              </a:rPr>
              <a:t>accelerators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FY2015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Funding Opportunity Announcement </a:t>
            </a:r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Posted June 13, 2014</a:t>
            </a:r>
          </a:p>
          <a:p>
            <a:endParaRPr lang="en-US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 Facilities Pilot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 Kickoff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Meeting;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 &amp; Environment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Will </a:t>
            </a:r>
            <a:r>
              <a:rPr lang="en-US" sz="1600" dirty="0" smtClean="0">
                <a:solidFill>
                  <a:prstClr val="black"/>
                </a:solidFill>
              </a:rPr>
              <a:t>identify </a:t>
            </a:r>
            <a:r>
              <a:rPr lang="en-US" sz="1600" dirty="0">
                <a:solidFill>
                  <a:prstClr val="black"/>
                </a:solidFill>
              </a:rPr>
              <a:t>the initial cohort of test facility users, and identify the basic research needs for Energy &amp; Environmental application of accelerator technology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2971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Reports  &amp; RFI responses available at:</a:t>
            </a:r>
          </a:p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http</a:t>
            </a:r>
            <a:r>
              <a:rPr lang="en-US" sz="900" dirty="0">
                <a:solidFill>
                  <a:prstClr val="black"/>
                </a:solidFill>
              </a:rPr>
              <a:t>://science.energy.gov/~/</a:t>
            </a:r>
            <a:r>
              <a:rPr lang="en-US" sz="900" dirty="0" smtClean="0">
                <a:solidFill>
                  <a:prstClr val="black"/>
                </a:solidFill>
              </a:rPr>
              <a:t>media/hep/pdf/accelerator-rd-stewardship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42"/>
          <a:stretch/>
        </p:blipFill>
        <p:spPr bwMode="auto">
          <a:xfrm>
            <a:off x="7355212" y="1857676"/>
            <a:ext cx="407562" cy="26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 bwMode="auto">
          <a:xfrm>
            <a:off x="0" y="76199"/>
            <a:ext cx="91440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06636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146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293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44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586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/>
              <a:t>Formulating a National Accelerator Stewardship Program</a:t>
            </a:r>
            <a:br>
              <a:rPr lang="en-US" sz="2800" dirty="0" smtClean="0"/>
            </a:b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012" y="817774"/>
            <a:ext cx="866872" cy="129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2" y="1600200"/>
            <a:ext cx="956742" cy="134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03" y="1600200"/>
            <a:ext cx="959197" cy="134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1416232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771400" y="4343401"/>
            <a:ext cx="2124200" cy="1219200"/>
            <a:chOff x="238000" y="4419600"/>
            <a:chExt cx="3038600" cy="177034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00" y="4419600"/>
              <a:ext cx="1362200" cy="17627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906" y="4419600"/>
              <a:ext cx="1365694" cy="1770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2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14B32"/>
                </a:solidFill>
                <a:effectLst/>
                <a:latin typeface="Arial" charset="0"/>
                <a:ea typeface="+mn-ea"/>
                <a:cs typeface="Arial" charset="0"/>
              </a:rPr>
              <a:t>Accelerator R&amp;D Stewardship </a:t>
            </a:r>
            <a:r>
              <a:rPr lang="en-US" sz="2400" dirty="0">
                <a:solidFill>
                  <a:srgbClr val="014B32"/>
                </a:solidFill>
                <a:effectLst/>
                <a:latin typeface="Arial" charset="0"/>
                <a:ea typeface="+mn-ea"/>
                <a:cs typeface="Arial" charset="0"/>
              </a:rPr>
              <a:t>Program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8610600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prstClr val="black"/>
              </a:buClr>
              <a:buFont typeface="Arial"/>
              <a:buChar char="•"/>
            </a:pPr>
            <a:r>
              <a:rPr lang="en-US" sz="1600" b="1" dirty="0" smtClean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Facilitate </a:t>
            </a:r>
            <a:r>
              <a:rPr lang="en-US" sz="1600" b="1" dirty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access to national laboratory accelerator facilities and infrastructure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Brookhaven Accelerator Test Facility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(open now!)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Accelerator Test Facility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Pilot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coming in 2015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Accelerator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R&amp;D Infrastructure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national user facilities)</a:t>
            </a:r>
          </a:p>
          <a:p>
            <a:pPr marL="285750" indent="-285750">
              <a:buClr>
                <a:prstClr val="black"/>
              </a:buClr>
              <a:buFont typeface="Arial"/>
              <a:buChar char="•"/>
            </a:pPr>
            <a:r>
              <a:rPr lang="en-US" sz="1600" b="1" dirty="0" smtClean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Develop </a:t>
            </a:r>
            <a:r>
              <a:rPr lang="en-US" sz="1600" b="1" dirty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innovative solutions to critical problems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Accelerator R&amp;D Stewardship FOA and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 PA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Applied R&amp;D – solutions to specific accelerator application challenges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Basic R&amp;D – tools and concepts for the future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SBIR/STTR FOA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(coming fall 2014)</a:t>
            </a:r>
          </a:p>
          <a:p>
            <a:pPr marL="285750" indent="-285750">
              <a:buClr>
                <a:prstClr val="black"/>
              </a:buClr>
              <a:buFont typeface="Arial"/>
              <a:buChar char="•"/>
            </a:pPr>
            <a:r>
              <a:rPr lang="en-US" sz="1600" b="1" dirty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Serve as a catalyst to broaden and strengthen the community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Basic Research Needs Workshops to identify critical R&amp;D areas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Structured grant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opportunities strongly encourage teaming and cost sharing</a:t>
            </a:r>
            <a:endParaRPr lang="en-US" sz="1400" dirty="0" smtClean="0">
              <a:solidFill>
                <a:srgbClr val="14673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prstClr val="black"/>
              </a:buClr>
              <a:buFont typeface="Arial"/>
              <a:buChar char="•"/>
            </a:pPr>
            <a:endParaRPr lang="en-US" sz="1400" dirty="0" smtClean="0">
              <a:solidFill>
                <a:srgbClr val="14673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prstClr val="black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Developing Future Focus Areas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Additional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Energy &amp; Environment topic(s) (formulated based on recent RFI)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Font typeface="Arial" pitchFamily="34" charset="0"/>
              <a:buChar char="–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Additional topics (depending on good ideas and available resources)</a:t>
            </a:r>
          </a:p>
        </p:txBody>
      </p:sp>
    </p:spTree>
    <p:extLst>
      <p:ext uri="{BB962C8B-B14F-4D97-AF65-F5344CB8AC3E}">
        <p14:creationId xmlns:p14="http://schemas.microsoft.com/office/powerpoint/2010/main" val="21735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Test Facility Stewardship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48281" y="1143000"/>
            <a:ext cx="8909222" cy="515302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Brookhaven ATF</a:t>
            </a:r>
            <a:r>
              <a:rPr lang="en-US" sz="2000" dirty="0" smtClean="0"/>
              <a:t> is now a dedicated Accelerator Stewardship facility</a:t>
            </a:r>
          </a:p>
          <a:p>
            <a:pPr lvl="1"/>
            <a:r>
              <a:rPr lang="en-US" sz="2000" dirty="0" smtClean="0"/>
              <a:t>ATF currently supporting 19 experiments</a:t>
            </a:r>
          </a:p>
          <a:p>
            <a:pPr lvl="2"/>
            <a:r>
              <a:rPr lang="en-US" sz="1800" dirty="0" smtClean="0"/>
              <a:t>13 support long-term R&amp;D of interest to federal agencies beyond HEP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Use criteria has broadened to enable fulfillment of Stewardship mission</a:t>
            </a:r>
          </a:p>
          <a:p>
            <a:pPr lvl="1"/>
            <a:endParaRPr lang="en-US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Accelerator Test Facilities Pilot Program </a:t>
            </a:r>
            <a:r>
              <a:rPr lang="en-US" sz="2000" dirty="0" smtClean="0"/>
              <a:t>will </a:t>
            </a:r>
            <a:r>
              <a:rPr lang="en-US" sz="2000" dirty="0"/>
              <a:t>make SC accelerator </a:t>
            </a:r>
            <a:r>
              <a:rPr lang="en-US" sz="2000" dirty="0" smtClean="0"/>
              <a:t>R&amp;D infrastructure </a:t>
            </a:r>
            <a:r>
              <a:rPr lang="en-US" sz="2000" dirty="0"/>
              <a:t>more </a:t>
            </a:r>
            <a:r>
              <a:rPr lang="en-US" sz="2000" dirty="0" smtClean="0"/>
              <a:t>available</a:t>
            </a:r>
            <a:endParaRPr lang="en-US" sz="2000" dirty="0"/>
          </a:p>
          <a:p>
            <a:pPr lvl="1"/>
            <a:r>
              <a:rPr lang="en-US" dirty="0"/>
              <a:t>Will begin with a one year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ilot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rogram </a:t>
            </a:r>
            <a:endParaRPr lang="en-US" dirty="0" smtClean="0"/>
          </a:p>
          <a:p>
            <a:pPr lvl="1"/>
            <a:r>
              <a:rPr lang="en-US" dirty="0" smtClean="0"/>
              <a:t>Strong partnership model 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test </a:t>
            </a:r>
            <a:r>
              <a:rPr lang="en-US" dirty="0" smtClean="0"/>
              <a:t>extent/type </a:t>
            </a:r>
            <a:r>
              <a:rPr lang="en-US" dirty="0"/>
              <a:t>of </a:t>
            </a:r>
            <a:r>
              <a:rPr lang="en-US" dirty="0" smtClean="0"/>
              <a:t>demand; user logistics</a:t>
            </a:r>
            <a:endParaRPr lang="en-US" dirty="0"/>
          </a:p>
          <a:p>
            <a:pPr lvl="1"/>
            <a:r>
              <a:rPr lang="en-US" dirty="0" smtClean="0"/>
              <a:t>Intended </a:t>
            </a:r>
            <a:r>
              <a:rPr lang="en-US" dirty="0"/>
              <a:t>to increase visibility </a:t>
            </a:r>
            <a:r>
              <a:rPr lang="en-US" dirty="0" smtClean="0"/>
              <a:t>of, </a:t>
            </a:r>
            <a:r>
              <a:rPr lang="en-US" dirty="0"/>
              <a:t>and access to </a:t>
            </a:r>
            <a:r>
              <a:rPr lang="en-US" dirty="0" smtClean="0"/>
              <a:t>facilities</a:t>
            </a:r>
            <a:endParaRPr lang="en-US" dirty="0"/>
          </a:p>
          <a:p>
            <a:pPr lvl="1"/>
            <a:r>
              <a:rPr lang="en-US" dirty="0" smtClean="0"/>
              <a:t>May become a permanent part of Stewardship program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FCDD-8943-4F7C-A487-279DF0929C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685800"/>
            <a:ext cx="8686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285C00"/>
                </a:solidFill>
              </a:rPr>
              <a:t>Medicine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Make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ion beam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cancer therapy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faster, better, </a:t>
            </a: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cheaper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Enable fast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, flexible facilities that provide multiple ion species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Help re-launch the U. S. into this field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Laser Technology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Ultrashort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pulse lasers that can drive science </a:t>
            </a: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1000x faster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New materials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for high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power,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different wavelengths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Help revitalize U. S. industry</a:t>
            </a:r>
          </a:p>
          <a:p>
            <a:pPr lvl="1"/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Energy &amp; Environment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Reduce accelerator power consumption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through innovations in power conversion technology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Evaluating innovative new applications in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waste &amp; water treatment,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flue gas treatment,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sterilization, materials processing, in-situ measurement and remediation, high power wind turbines, and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others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Create new markets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06636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146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293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44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586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Applied R&amp;D Topics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 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</a:endParaRPr>
          </a:p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Solutions to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</a:rPr>
              <a:t>specific accelerator application challenges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56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HEP Budget Retrea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serWorkshopSynop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serWorkshopSynop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HEP Budget Retreat Slides</Template>
  <TotalTime>4813</TotalTime>
  <Words>962</Words>
  <Application>Microsoft Office PowerPoint</Application>
  <PresentationFormat>On-screen Show (4:3)</PresentationFormat>
  <Paragraphs>196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HEP Budget Retreat Slides</vt:lpstr>
      <vt:lpstr>LaserWorkshopSynopsis</vt:lpstr>
      <vt:lpstr>1_LaserWorkshopSynopsis</vt:lpstr>
      <vt:lpstr>Long-Term Accelerator R&amp;D Stewardship </vt:lpstr>
      <vt:lpstr>PowerPoint Presentation</vt:lpstr>
      <vt:lpstr>Connecting Accelerator R&amp;D to Science and to End-User Needs</vt:lpstr>
      <vt:lpstr>In 2011 the Senate noted the interest generated by the Accelerators for America’s Future Workshop, and asked DOE to develop a plan</vt:lpstr>
      <vt:lpstr>Goals of Long Term Accelerator R&amp;D Stewardship</vt:lpstr>
      <vt:lpstr>PowerPoint Presentation</vt:lpstr>
      <vt:lpstr>Accelerator R&amp;D Stewardship Program Elements</vt:lpstr>
      <vt:lpstr>Accelerator Test Facility Stewardship Programs</vt:lpstr>
      <vt:lpstr>PowerPoint Presentation</vt:lpstr>
      <vt:lpstr>Conclusion</vt:lpstr>
      <vt:lpstr>     For more information: </vt:lpstr>
      <vt:lpstr>PowerPoint Presentation</vt:lpstr>
      <vt:lpstr>Accelerator R&amp;D Stewardship Is Always a ≥3 Body Interaction</vt:lpstr>
      <vt:lpstr>Funding Trajectories of GARD, Stewardship, and SBIR</vt:lpstr>
      <vt:lpstr>HEP Accelerator R&amp;D Stewardship Web Site</vt:lpstr>
      <vt:lpstr>Accelerators for America’s Future Web Site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Stewardship Q&amp;A</dc:title>
  <dc:creator>Eric</dc:creator>
  <cp:lastModifiedBy>Lynanne DiFilippo</cp:lastModifiedBy>
  <cp:revision>255</cp:revision>
  <cp:lastPrinted>2013-07-22T13:09:24Z</cp:lastPrinted>
  <dcterms:created xsi:type="dcterms:W3CDTF">2013-06-20T20:10:08Z</dcterms:created>
  <dcterms:modified xsi:type="dcterms:W3CDTF">2014-08-05T00:48:39Z</dcterms:modified>
</cp:coreProperties>
</file>