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35" r:id="rId3"/>
    <p:sldId id="822" r:id="rId4"/>
    <p:sldId id="823" r:id="rId5"/>
    <p:sldId id="776" r:id="rId6"/>
    <p:sldId id="800" r:id="rId7"/>
    <p:sldId id="762" r:id="rId8"/>
    <p:sldId id="846" r:id="rId9"/>
    <p:sldId id="868" r:id="rId10"/>
    <p:sldId id="869" r:id="rId11"/>
    <p:sldId id="829" r:id="rId12"/>
    <p:sldId id="763" r:id="rId13"/>
    <p:sldId id="854" r:id="rId14"/>
    <p:sldId id="856" r:id="rId15"/>
    <p:sldId id="857" r:id="rId16"/>
    <p:sldId id="820" r:id="rId17"/>
    <p:sldId id="867" r:id="rId18"/>
    <p:sldId id="77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67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4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68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3557" algn="l" defTabSz="91342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0269" algn="l" defTabSz="91342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6979" algn="l" defTabSz="91342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3691" algn="l" defTabSz="91342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ng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0101FF"/>
    <a:srgbClr val="FF00FF"/>
    <a:srgbClr val="006600"/>
    <a:srgbClr val="FF6600"/>
    <a:srgbClr val="FF3300"/>
    <a:srgbClr val="25FF01"/>
    <a:srgbClr val="007033"/>
    <a:srgbClr val="F0D5D4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5751" autoAdjust="0"/>
  </p:normalViewPr>
  <p:slideViewPr>
    <p:cSldViewPr snapToGrid="0">
      <p:cViewPr varScale="1">
        <p:scale>
          <a:sx n="70" d="100"/>
          <a:sy n="70" d="100"/>
        </p:scale>
        <p:origin x="-1446" y="-96"/>
      </p:cViewPr>
      <p:guideLst>
        <p:guide orient="horz" pos="320"/>
        <p:guide pos="2880"/>
      </p:guideLst>
    </p:cSldViewPr>
  </p:slideViewPr>
  <p:outlineViewPr>
    <p:cViewPr>
      <p:scale>
        <a:sx n="33" d="100"/>
        <a:sy n="33" d="100"/>
      </p:scale>
      <p:origin x="0" y="14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26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nas5p\nguyenv\BES%2013%20Stats\Lightsource_users_FY82-FY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56331933494528E-2"/>
          <c:y val="2.265244410825655E-2"/>
          <c:w val="0.87386271351206513"/>
          <c:h val="0.77634961439588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'FY82-FY12 Chart'!$A$4</c:f>
              <c:strCache>
                <c:ptCount val="1"/>
                <c:pt idx="0">
                  <c:v>NSLS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'FY82-FY12 Chart'!$B$3:$AG$3</c:f>
              <c:strCache>
                <c:ptCount val="32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  <c:pt idx="30">
                  <c:v> '12 </c:v>
                </c:pt>
                <c:pt idx="31">
                  <c:v> '13</c:v>
                </c:pt>
              </c:strCache>
            </c:strRef>
          </c:cat>
          <c:val>
            <c:numRef>
              <c:f>'FY82-FY12 Chart'!$B$4:$AG$4</c:f>
              <c:numCache>
                <c:formatCode>_(* #,##0_);_(* \(#,##0\);_(* "-"??_);_(@_)</c:formatCode>
                <c:ptCount val="32"/>
                <c:pt idx="0">
                  <c:v>90</c:v>
                </c:pt>
                <c:pt idx="1">
                  <c:v>124</c:v>
                </c:pt>
                <c:pt idx="2">
                  <c:v>210</c:v>
                </c:pt>
                <c:pt idx="3">
                  <c:v>276</c:v>
                </c:pt>
                <c:pt idx="4">
                  <c:v>507</c:v>
                </c:pt>
                <c:pt idx="5">
                  <c:v>670</c:v>
                </c:pt>
                <c:pt idx="6">
                  <c:v>828</c:v>
                </c:pt>
                <c:pt idx="7">
                  <c:v>1215</c:v>
                </c:pt>
                <c:pt idx="8">
                  <c:v>1550</c:v>
                </c:pt>
                <c:pt idx="9">
                  <c:v>1725</c:v>
                </c:pt>
                <c:pt idx="10">
                  <c:v>1897</c:v>
                </c:pt>
                <c:pt idx="11">
                  <c:v>2193</c:v>
                </c:pt>
                <c:pt idx="12">
                  <c:v>2228</c:v>
                </c:pt>
                <c:pt idx="13">
                  <c:v>2206</c:v>
                </c:pt>
                <c:pt idx="14">
                  <c:v>2261</c:v>
                </c:pt>
                <c:pt idx="15">
                  <c:v>2320</c:v>
                </c:pt>
                <c:pt idx="16">
                  <c:v>2380</c:v>
                </c:pt>
                <c:pt idx="17">
                  <c:v>2416</c:v>
                </c:pt>
                <c:pt idx="18">
                  <c:v>2551</c:v>
                </c:pt>
                <c:pt idx="19">
                  <c:v>2523</c:v>
                </c:pt>
                <c:pt idx="20">
                  <c:v>2413</c:v>
                </c:pt>
                <c:pt idx="21">
                  <c:v>2206</c:v>
                </c:pt>
                <c:pt idx="22">
                  <c:v>2299</c:v>
                </c:pt>
                <c:pt idx="23">
                  <c:v>2256</c:v>
                </c:pt>
                <c:pt idx="24">
                  <c:v>2105</c:v>
                </c:pt>
                <c:pt idx="25">
                  <c:v>2219</c:v>
                </c:pt>
                <c:pt idx="26">
                  <c:v>2128</c:v>
                </c:pt>
                <c:pt idx="27">
                  <c:v>2214</c:v>
                </c:pt>
                <c:pt idx="28">
                  <c:v>2229</c:v>
                </c:pt>
                <c:pt idx="29">
                  <c:v>2313</c:v>
                </c:pt>
                <c:pt idx="30">
                  <c:v>2453</c:v>
                </c:pt>
                <c:pt idx="31">
                  <c:v>2367</c:v>
                </c:pt>
              </c:numCache>
            </c:numRef>
          </c:val>
        </c:ser>
        <c:ser>
          <c:idx val="1"/>
          <c:order val="1"/>
          <c:tx>
            <c:strRef>
              <c:f>'FY82-FY12 Chart'!$A$5</c:f>
              <c:strCache>
                <c:ptCount val="1"/>
                <c:pt idx="0">
                  <c:v>SSRL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'FY82-FY12 Chart'!$B$3:$AG$3</c:f>
              <c:strCache>
                <c:ptCount val="32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  <c:pt idx="30">
                  <c:v> '12 </c:v>
                </c:pt>
                <c:pt idx="31">
                  <c:v> '13</c:v>
                </c:pt>
              </c:strCache>
            </c:strRef>
          </c:cat>
          <c:val>
            <c:numRef>
              <c:f>'FY82-FY12 Chart'!$B$5:$AG$5</c:f>
              <c:numCache>
                <c:formatCode>_(* #,##0_);_(* \(#,##0\);_(* "-"??_);_(@_)</c:formatCode>
                <c:ptCount val="32"/>
                <c:pt idx="0">
                  <c:v>148</c:v>
                </c:pt>
                <c:pt idx="1">
                  <c:v>177</c:v>
                </c:pt>
                <c:pt idx="2">
                  <c:v>189</c:v>
                </c:pt>
                <c:pt idx="3">
                  <c:v>189</c:v>
                </c:pt>
                <c:pt idx="4">
                  <c:v>191</c:v>
                </c:pt>
                <c:pt idx="5">
                  <c:v>191</c:v>
                </c:pt>
                <c:pt idx="6">
                  <c:v>146</c:v>
                </c:pt>
                <c:pt idx="7">
                  <c:v>144</c:v>
                </c:pt>
                <c:pt idx="8">
                  <c:v>107</c:v>
                </c:pt>
                <c:pt idx="9">
                  <c:v>250</c:v>
                </c:pt>
                <c:pt idx="10">
                  <c:v>240</c:v>
                </c:pt>
                <c:pt idx="11">
                  <c:v>292</c:v>
                </c:pt>
                <c:pt idx="12">
                  <c:v>387</c:v>
                </c:pt>
                <c:pt idx="13">
                  <c:v>493</c:v>
                </c:pt>
                <c:pt idx="14">
                  <c:v>647</c:v>
                </c:pt>
                <c:pt idx="15">
                  <c:v>721</c:v>
                </c:pt>
                <c:pt idx="16">
                  <c:v>763</c:v>
                </c:pt>
                <c:pt idx="17">
                  <c:v>782</c:v>
                </c:pt>
                <c:pt idx="18">
                  <c:v>895</c:v>
                </c:pt>
                <c:pt idx="19">
                  <c:v>907</c:v>
                </c:pt>
                <c:pt idx="20">
                  <c:v>1023</c:v>
                </c:pt>
                <c:pt idx="21">
                  <c:v>867</c:v>
                </c:pt>
                <c:pt idx="22">
                  <c:v>741</c:v>
                </c:pt>
                <c:pt idx="23">
                  <c:v>1007</c:v>
                </c:pt>
                <c:pt idx="24">
                  <c:v>1124</c:v>
                </c:pt>
                <c:pt idx="25">
                  <c:v>1151</c:v>
                </c:pt>
                <c:pt idx="26">
                  <c:v>1147</c:v>
                </c:pt>
                <c:pt idx="27">
                  <c:v>1361</c:v>
                </c:pt>
                <c:pt idx="28">
                  <c:v>1436</c:v>
                </c:pt>
                <c:pt idx="29">
                  <c:v>1515</c:v>
                </c:pt>
                <c:pt idx="30">
                  <c:v>1597</c:v>
                </c:pt>
                <c:pt idx="31">
                  <c:v>1675</c:v>
                </c:pt>
              </c:numCache>
            </c:numRef>
          </c:val>
        </c:ser>
        <c:ser>
          <c:idx val="2"/>
          <c:order val="2"/>
          <c:tx>
            <c:strRef>
              <c:f>'FY82-FY12 Chart'!$A$6</c:f>
              <c:strCache>
                <c:ptCount val="1"/>
                <c:pt idx="0">
                  <c:v>ALS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'FY82-FY12 Chart'!$B$3:$AG$3</c:f>
              <c:strCache>
                <c:ptCount val="32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  <c:pt idx="30">
                  <c:v> '12 </c:v>
                </c:pt>
                <c:pt idx="31">
                  <c:v> '13</c:v>
                </c:pt>
              </c:strCache>
            </c:strRef>
          </c:cat>
          <c:val>
            <c:numRef>
              <c:f>'FY82-FY12 Chart'!$B$6:$AG$6</c:f>
              <c:numCache>
                <c:formatCode>_(* #,##0_);_(* \(#,##0\);_(* "-"??_);_(@_)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91</c:v>
                </c:pt>
                <c:pt idx="13">
                  <c:v>182</c:v>
                </c:pt>
                <c:pt idx="14">
                  <c:v>184</c:v>
                </c:pt>
                <c:pt idx="15">
                  <c:v>295</c:v>
                </c:pt>
                <c:pt idx="16">
                  <c:v>659</c:v>
                </c:pt>
                <c:pt idx="17">
                  <c:v>805</c:v>
                </c:pt>
                <c:pt idx="18">
                  <c:v>1036</c:v>
                </c:pt>
                <c:pt idx="19">
                  <c:v>1163</c:v>
                </c:pt>
                <c:pt idx="20">
                  <c:v>1385</c:v>
                </c:pt>
                <c:pt idx="21">
                  <c:v>1662</c:v>
                </c:pt>
                <c:pt idx="22">
                  <c:v>1898</c:v>
                </c:pt>
                <c:pt idx="23">
                  <c:v>2003</c:v>
                </c:pt>
                <c:pt idx="24">
                  <c:v>2158</c:v>
                </c:pt>
                <c:pt idx="25">
                  <c:v>1748</c:v>
                </c:pt>
                <c:pt idx="26">
                  <c:v>1938</c:v>
                </c:pt>
                <c:pt idx="27">
                  <c:v>1918</c:v>
                </c:pt>
                <c:pt idx="28">
                  <c:v>2032</c:v>
                </c:pt>
                <c:pt idx="29">
                  <c:v>1931</c:v>
                </c:pt>
                <c:pt idx="30">
                  <c:v>1995</c:v>
                </c:pt>
                <c:pt idx="31">
                  <c:v>2222</c:v>
                </c:pt>
              </c:numCache>
            </c:numRef>
          </c:val>
        </c:ser>
        <c:ser>
          <c:idx val="3"/>
          <c:order val="3"/>
          <c:tx>
            <c:strRef>
              <c:f>'FY82-FY12 Chart'!$A$7</c:f>
              <c:strCache>
                <c:ptCount val="1"/>
                <c:pt idx="0">
                  <c:v>APS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'FY82-FY12 Chart'!$B$3:$AG$3</c:f>
              <c:strCache>
                <c:ptCount val="32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  <c:pt idx="30">
                  <c:v> '12 </c:v>
                </c:pt>
                <c:pt idx="31">
                  <c:v> '13</c:v>
                </c:pt>
              </c:strCache>
            </c:strRef>
          </c:cat>
          <c:val>
            <c:numRef>
              <c:f>'FY82-FY12 Chart'!$B$7:$AG$7</c:f>
              <c:numCache>
                <c:formatCode>_(* #,##0_);_(* \(#,##0\);_(* "-"??_);_(@_)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536</c:v>
                </c:pt>
                <c:pt idx="16">
                  <c:v>734</c:v>
                </c:pt>
                <c:pt idx="17">
                  <c:v>1222</c:v>
                </c:pt>
                <c:pt idx="18">
                  <c:v>1527</c:v>
                </c:pt>
                <c:pt idx="19">
                  <c:v>1989</c:v>
                </c:pt>
                <c:pt idx="20">
                  <c:v>2299</c:v>
                </c:pt>
                <c:pt idx="21">
                  <c:v>2767</c:v>
                </c:pt>
                <c:pt idx="22">
                  <c:v>2773</c:v>
                </c:pt>
                <c:pt idx="23">
                  <c:v>3215</c:v>
                </c:pt>
                <c:pt idx="24">
                  <c:v>3274</c:v>
                </c:pt>
                <c:pt idx="25">
                  <c:v>3420</c:v>
                </c:pt>
                <c:pt idx="26">
                  <c:v>3279</c:v>
                </c:pt>
                <c:pt idx="27">
                  <c:v>3537</c:v>
                </c:pt>
                <c:pt idx="28">
                  <c:v>3796</c:v>
                </c:pt>
                <c:pt idx="29">
                  <c:v>3986</c:v>
                </c:pt>
                <c:pt idx="30">
                  <c:v>4360</c:v>
                </c:pt>
                <c:pt idx="31">
                  <c:v>4542</c:v>
                </c:pt>
              </c:numCache>
            </c:numRef>
          </c:val>
        </c:ser>
        <c:ser>
          <c:idx val="4"/>
          <c:order val="4"/>
          <c:tx>
            <c:strRef>
              <c:f>'FY82-FY12 Chart'!$A$8</c:f>
              <c:strCache>
                <c:ptCount val="1"/>
                <c:pt idx="0">
                  <c:v>LCLS</c:v>
                </c:pt>
              </c:strCache>
            </c:strRef>
          </c:tx>
          <c:spPr>
            <a:solidFill>
              <a:srgbClr val="CC0099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'FY82-FY12 Chart'!$B$3:$AG$3</c:f>
              <c:strCache>
                <c:ptCount val="32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  <c:pt idx="30">
                  <c:v> '12 </c:v>
                </c:pt>
                <c:pt idx="31">
                  <c:v> '13</c:v>
                </c:pt>
              </c:strCache>
            </c:strRef>
          </c:cat>
          <c:val>
            <c:numRef>
              <c:f>'FY82-FY12 Chart'!$B$8:$AG$8</c:f>
              <c:numCache>
                <c:formatCode>General</c:formatCode>
                <c:ptCount val="32"/>
                <c:pt idx="28" formatCode="_(* #,##0_);_(* \(#,##0\);_(* &quot;-&quot;??_);_(@_)">
                  <c:v>359</c:v>
                </c:pt>
                <c:pt idx="29" formatCode="_(* #,##0_);_(* \(#,##0\);_(* &quot;-&quot;??_);_(@_)">
                  <c:v>516</c:v>
                </c:pt>
                <c:pt idx="30" formatCode="_(* #,##0_);_(* \(#,##0\);_(* &quot;-&quot;??_);_(@_)">
                  <c:v>571</c:v>
                </c:pt>
                <c:pt idx="31" formatCode="_(* #,##0_);_(* \(#,##0\);_(* &quot;-&quot;??_);_(@_)">
                  <c:v>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7238400"/>
        <c:axId val="177240320"/>
      </c:barChart>
      <c:catAx>
        <c:axId val="17723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50034216204955007"/>
              <c:y val="0.84997361296688845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24032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77240320"/>
        <c:scaling>
          <c:orientation val="minMax"/>
          <c:max val="12000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Users</a:t>
                </a:r>
              </a:p>
            </c:rich>
          </c:tx>
          <c:layout>
            <c:manualLayout>
              <c:xMode val="edge"/>
              <c:yMode val="edge"/>
              <c:x val="7.1855748373971465E-3"/>
              <c:y val="0.28745008859982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238400"/>
        <c:crosses val="autoZero"/>
        <c:crossBetween val="between"/>
        <c:majorUnit val="1000"/>
        <c:minorUnit val="20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966463423363659"/>
          <c:y val="0.50827188364336784"/>
          <c:w val="8.0070958968843253E-2"/>
          <c:h val="0.2009761297947275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72" cy="464183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4183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DEF8F086-F0BE-47CF-BCDE-8FF1C5576FD8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8"/>
            <a:ext cx="3038372" cy="46418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8"/>
            <a:ext cx="3038372" cy="46418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B2499B7A-EDEC-4D02-98FB-2B1C759F3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6888" cy="465138"/>
          </a:xfrm>
          <a:prstGeom prst="rect">
            <a:avLst/>
          </a:prstGeom>
        </p:spPr>
        <p:txBody>
          <a:bodyPr vert="horz" lIns="92621" tIns="46310" rIns="92621" bIns="463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7" y="1"/>
            <a:ext cx="3036888" cy="465138"/>
          </a:xfrm>
          <a:prstGeom prst="rect">
            <a:avLst/>
          </a:prstGeom>
        </p:spPr>
        <p:txBody>
          <a:bodyPr vert="horz" lIns="92621" tIns="46310" rIns="92621" bIns="463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E654FA-BB97-4903-82BF-FFCE8EE2C37D}" type="datetimeFigureOut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1" tIns="46310" rIns="92621" bIns="463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9"/>
            <a:ext cx="5607049" cy="4183063"/>
          </a:xfrm>
          <a:prstGeom prst="rect">
            <a:avLst/>
          </a:prstGeom>
        </p:spPr>
        <p:txBody>
          <a:bodyPr vert="horz" lIns="92621" tIns="46310" rIns="92621" bIns="463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6888" cy="465138"/>
          </a:xfrm>
          <a:prstGeom prst="rect">
            <a:avLst/>
          </a:prstGeom>
        </p:spPr>
        <p:txBody>
          <a:bodyPr vert="horz" lIns="92621" tIns="46310" rIns="92621" bIns="463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7" y="8829676"/>
            <a:ext cx="3036888" cy="465138"/>
          </a:xfrm>
          <a:prstGeom prst="rect">
            <a:avLst/>
          </a:prstGeom>
        </p:spPr>
        <p:txBody>
          <a:bodyPr vert="horz" lIns="92621" tIns="46310" rIns="92621" bIns="463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930CAF-2B1B-4E91-AEEF-9E2ED72B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57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69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79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91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692150"/>
            <a:ext cx="4629150" cy="3471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alt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88EE003-9B7A-4ABE-B815-090F7098F55A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0" rIns="91340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12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Energy Facts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9B7459-4D89-4655-A429-E6F8CB8BE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Facts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0244-55BA-44A6-8D8F-162C57D16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0244-55BA-44A6-8D8F-162C57D16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06636"/>
                </a:solidFill>
              </a:defRPr>
            </a:lvl1pPr>
          </a:lstStyle>
          <a:p>
            <a:fld id="{68F455FD-F83C-4433-AE11-4D89943CC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2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3982"/>
            <a:ext cx="5334000" cy="365125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106636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9144000" cy="77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3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4775"/>
            <a:ext cx="5334000" cy="365125"/>
          </a:xfrm>
          <a:prstGeom prst="rect">
            <a:avLst/>
          </a:prstGeom>
        </p:spPr>
        <p:txBody>
          <a:bodyPr vert="horz" lIns="91340" tIns="45670" rIns="91340" bIns="45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4775"/>
            <a:ext cx="381000" cy="365125"/>
          </a:xfrm>
          <a:prstGeom prst="rect">
            <a:avLst/>
          </a:prstGeom>
        </p:spPr>
        <p:txBody>
          <a:bodyPr vert="horz" lIns="91340" tIns="45670" rIns="91340" bIns="45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13B986B6-0105-4CC4-8FF1-3766086218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55" r:id="rId3"/>
    <p:sldLayoutId id="2147483859" r:id="rId4"/>
    <p:sldLayoutId id="2147483860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06636"/>
          </a:solidFill>
          <a:latin typeface="Arial Narrow"/>
          <a:ea typeface="+mj-ea"/>
          <a:cs typeface="Arial Narrow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71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3423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6844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534" indent="-342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 Narrow"/>
          <a:ea typeface="+mn-ea"/>
          <a:cs typeface="Arial Narrow"/>
        </a:defRPr>
      </a:lvl1pPr>
      <a:lvl2pPr marL="742156" indent="-2854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 Narrow"/>
          <a:ea typeface="+mn-ea"/>
          <a:cs typeface="Arial Narrow"/>
        </a:defRPr>
      </a:lvl2pPr>
      <a:lvl3pPr marL="1141777" indent="-2283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598490" indent="-2283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5200" indent="-2283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1913" indent="-228357" algn="l" defTabSz="913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6" indent="-228357" algn="l" defTabSz="913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34" indent="-228357" algn="l" defTabSz="913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46" indent="-228357" algn="l" defTabSz="913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3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44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57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69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1.emf"/><Relationship Id="rId3" Type="http://schemas.openxmlformats.org/officeDocument/2006/relationships/hyperlink" Target="file:///\\localhost\upload.wikimedia.org\wikipedia\commons\5\58\Syncrotron.png" TargetMode="Externa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hyperlink" Target="file:///\\localhost\upload.wikimedia.org\wikipedia\commons\9\9f\Undulator.png" TargetMode="External"/><Relationship Id="rId10" Type="http://schemas.openxmlformats.org/officeDocument/2006/relationships/image" Target="../media/image10.e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chart" Target="../charts/chart1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01212" y="5534936"/>
            <a:ext cx="6197600" cy="132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0" rIns="91340" bIns="45670">
            <a:spAutoFit/>
          </a:bodyPr>
          <a:lstStyle/>
          <a:p>
            <a:pPr algn="ctr"/>
            <a:r>
              <a:rPr lang="en-US" sz="2000" dirty="0" smtClean="0">
                <a:solidFill>
                  <a:srgbClr val="106636"/>
                </a:solidFill>
                <a:latin typeface="Arial Narrow"/>
                <a:cs typeface="Arial Narrow"/>
              </a:rPr>
              <a:t>Peter Lee</a:t>
            </a:r>
          </a:p>
          <a:p>
            <a:pPr algn="ctr"/>
            <a:r>
              <a:rPr lang="en-US" sz="2000" dirty="0" smtClean="0">
                <a:solidFill>
                  <a:srgbClr val="106636"/>
                </a:solidFill>
                <a:latin typeface="Arial Narrow"/>
                <a:cs typeface="Arial Narrow"/>
              </a:rPr>
              <a:t>Office </a:t>
            </a:r>
            <a:r>
              <a:rPr lang="en-US" sz="2000" dirty="0">
                <a:solidFill>
                  <a:srgbClr val="106636"/>
                </a:solidFill>
                <a:latin typeface="Arial Narrow"/>
                <a:cs typeface="Arial Narrow"/>
              </a:rPr>
              <a:t>of Science</a:t>
            </a:r>
          </a:p>
          <a:p>
            <a:pPr algn="ctr"/>
            <a:r>
              <a:rPr lang="en-US" sz="2000" dirty="0">
                <a:solidFill>
                  <a:srgbClr val="106636"/>
                </a:solidFill>
                <a:latin typeface="Arial Narrow"/>
                <a:cs typeface="Arial Narrow"/>
              </a:rPr>
              <a:t>Basic Energy Sciences</a:t>
            </a:r>
          </a:p>
          <a:p>
            <a:pPr algn="ctr"/>
            <a:endParaRPr lang="en-US" sz="2000" b="1" dirty="0">
              <a:solidFill>
                <a:srgbClr val="106636"/>
              </a:solidFill>
              <a:latin typeface="Arial Narrow"/>
              <a:cs typeface="Arial Narrow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4890" y="4176727"/>
            <a:ext cx="6400800" cy="1121137"/>
          </a:xfrm>
        </p:spPr>
        <p:txBody>
          <a:bodyPr/>
          <a:lstStyle/>
          <a:p>
            <a:r>
              <a:rPr lang="en-US" dirty="0" smtClean="0">
                <a:solidFill>
                  <a:srgbClr val="106636"/>
                </a:solidFill>
                <a:latin typeface="Arial Narrow" panose="020B0606020202030204" pitchFamily="34" charset="0"/>
              </a:rPr>
              <a:t>Accelerator Safety Workshop</a:t>
            </a:r>
          </a:p>
          <a:p>
            <a:r>
              <a:rPr lang="en-US" dirty="0" smtClean="0">
                <a:solidFill>
                  <a:srgbClr val="106636"/>
                </a:solidFill>
                <a:latin typeface="Arial Narrow" panose="020B0606020202030204" pitchFamily="34" charset="0"/>
              </a:rPr>
              <a:t>August 5, 2014</a:t>
            </a:r>
            <a:endParaRPr lang="en-US" dirty="0">
              <a:solidFill>
                <a:srgbClr val="10663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30726"/>
            <a:ext cx="8229600" cy="1583970"/>
          </a:xfrm>
        </p:spPr>
        <p:txBody>
          <a:bodyPr>
            <a:noAutofit/>
          </a:bodyPr>
          <a:lstStyle/>
          <a:p>
            <a:r>
              <a:rPr lang="en-US" altLang="zh-CN" sz="4400" dirty="0">
                <a:solidFill>
                  <a:srgbClr val="FF3300"/>
                </a:solidFill>
                <a:latin typeface="Arial Narrow" panose="020B0606020202030204" pitchFamily="34" charset="0"/>
              </a:rPr>
              <a:t>BES Light </a:t>
            </a:r>
            <a:r>
              <a:rPr lang="en-US" altLang="zh-CN" sz="4400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Sources </a:t>
            </a:r>
            <a:endParaRPr lang="en-US" sz="4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659" y="4985597"/>
            <a:ext cx="1604541" cy="1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Industrial R&amp;D at BES Light Source Facilities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499" y="1547336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Protein Structures to Drugs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99" y="2438400"/>
            <a:ext cx="1600201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Developing potential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life saving drugs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protein structural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important methylation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 that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 important roles in cell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signaling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76899" y="176278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 Cell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599" y="2438400"/>
            <a:ext cx="1600201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Using x-ray absorption spectroscopy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nderstand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influences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neighboring oxides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platinum surfaces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obtain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vital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oxygen reduction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fuel cells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34935" y="1762780"/>
            <a:ext cx="1532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Lithium Battery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9999" y="2438400"/>
            <a:ext cx="1600201" cy="225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situ x-ray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diffraction studies at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synchrotron light sources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tailor crystal structure of high voltage spinel cathode materials with high capacity and long cycle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19299" y="1655058"/>
            <a:ext cx="148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Sodium Metal Halide Battery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2438400"/>
            <a:ext cx="160020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Understanding the distribution of reaction products within the battery to improve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using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energy x-ray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diffraction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899" y="176278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Solar Shingle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8599" y="2438400"/>
            <a:ext cx="1600201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process, structure, and property relationships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CuInGaSe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(the active material in the first “solar shingles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”) with x-ray techniques at synchrotron light sources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D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358" y="870478"/>
            <a:ext cx="1532682" cy="597826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 l="28441" t="19827" r="27397" b="17085"/>
          <a:stretch>
            <a:fillRect/>
          </a:stretch>
        </p:blipFill>
        <p:spPr bwMode="auto">
          <a:xfrm>
            <a:off x="285750" y="5029200"/>
            <a:ext cx="1543050" cy="106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791446"/>
            <a:ext cx="800354" cy="7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1" b="28332"/>
          <a:stretch/>
        </p:blipFill>
        <p:spPr bwMode="auto">
          <a:xfrm>
            <a:off x="2126015" y="4953110"/>
            <a:ext cx="1310569" cy="12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t3.gstatic.com/images?q=tbn:ANd9GcSU1rRJbd1Ppnype1KF4Lt7IUmD547pGsl8ZJECDC3YdVGHCtbOu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257" y="884858"/>
            <a:ext cx="1212036" cy="569066"/>
          </a:xfrm>
          <a:prstGeom prst="rect">
            <a:avLst/>
          </a:prstGeom>
          <a:noFill/>
        </p:spPr>
      </p:pic>
      <p:pic>
        <p:nvPicPr>
          <p:cNvPr id="25" name="Picture 6" descr="http://upload.wikimedia.org/wikipedia/en/b/b6/GM%2C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8501" y="825842"/>
            <a:ext cx="687099" cy="687099"/>
          </a:xfrm>
          <a:prstGeom prst="rect">
            <a:avLst/>
          </a:prstGeom>
          <a:noFill/>
        </p:spPr>
      </p:pic>
      <p:pic>
        <p:nvPicPr>
          <p:cNvPr id="26" name="Picture 25" descr="Industrial User Offic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03" y="5115988"/>
            <a:ext cx="1578798" cy="88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://www.localizedusa.com/logos/logo_eli_lill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845541"/>
            <a:ext cx="1295400" cy="647700"/>
          </a:xfrm>
          <a:prstGeom prst="rect">
            <a:avLst/>
          </a:prstGeom>
          <a:noFill/>
        </p:spPr>
      </p:pic>
      <p:pic>
        <p:nvPicPr>
          <p:cNvPr id="28" name="Picture 14" descr="lrl_PNAS_109_17960_F1_WE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06963"/>
            <a:ext cx="147339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561"/>
          </a:xfrm>
        </p:spPr>
        <p:txBody>
          <a:bodyPr/>
          <a:lstStyle/>
          <a:p>
            <a:r>
              <a:rPr lang="en-US" sz="3000" dirty="0"/>
              <a:t>Light Source Metrics: Photons Inherit Electron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2" y="866180"/>
            <a:ext cx="8410726" cy="5259586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/>
              <a:t>Photons</a:t>
            </a:r>
          </a:p>
          <a:p>
            <a:pPr lvl="1">
              <a:buFont typeface="Arial"/>
              <a:buChar char="⬆"/>
            </a:pPr>
            <a:r>
              <a:rPr lang="en-US" sz="3000" dirty="0"/>
              <a:t>Ave &amp; Peak Brightness</a:t>
            </a:r>
          </a:p>
          <a:p>
            <a:pPr lvl="1">
              <a:buFont typeface="Arial"/>
              <a:buChar char="⬆"/>
            </a:pPr>
            <a:r>
              <a:rPr lang="en-US" sz="3000" dirty="0"/>
              <a:t>Photons/Pulse, Flux</a:t>
            </a:r>
          </a:p>
          <a:p>
            <a:pPr lvl="1">
              <a:buFont typeface="Arial"/>
              <a:buChar char="⬆"/>
            </a:pPr>
            <a:r>
              <a:rPr lang="en-US" sz="3000" dirty="0" smtClean="0"/>
              <a:t>Coherence</a:t>
            </a:r>
          </a:p>
          <a:p>
            <a:pPr lvl="1">
              <a:buFont typeface="Arial"/>
              <a:buChar char="⬆"/>
            </a:pPr>
            <a:r>
              <a:rPr lang="en-US" sz="3000" dirty="0" smtClean="0"/>
              <a:t>Rep Rate</a:t>
            </a:r>
            <a:endParaRPr lang="en-US" sz="3000" dirty="0"/>
          </a:p>
          <a:p>
            <a:pPr lvl="1">
              <a:buFont typeface="Arial"/>
              <a:buChar char="⬇"/>
            </a:pPr>
            <a:r>
              <a:rPr lang="en-US" sz="3000" dirty="0"/>
              <a:t>Pulse </a:t>
            </a:r>
            <a:r>
              <a:rPr lang="en-US" sz="3000" dirty="0" smtClean="0"/>
              <a:t>length</a:t>
            </a:r>
          </a:p>
          <a:p>
            <a:r>
              <a:rPr lang="en-US" sz="3200" u="sng" dirty="0" smtClean="0"/>
              <a:t>Electrons</a:t>
            </a:r>
            <a:endParaRPr lang="en-US" sz="3200" u="sng" dirty="0"/>
          </a:p>
          <a:p>
            <a:pPr lvl="1">
              <a:buFont typeface="Arial"/>
              <a:buChar char="⬇"/>
            </a:pPr>
            <a:r>
              <a:rPr lang="en-US" sz="3000" dirty="0"/>
              <a:t>Emittance</a:t>
            </a:r>
          </a:p>
          <a:p>
            <a:pPr lvl="1">
              <a:buFont typeface="Arial"/>
              <a:buChar char="⬇"/>
            </a:pPr>
            <a:r>
              <a:rPr lang="en-US" sz="3000" dirty="0"/>
              <a:t>Pulse Length</a:t>
            </a:r>
          </a:p>
          <a:p>
            <a:pPr lvl="1">
              <a:buFont typeface="Arial"/>
              <a:buChar char="⬇"/>
            </a:pPr>
            <a:r>
              <a:rPr lang="en-US" sz="3000" dirty="0"/>
              <a:t>Energy </a:t>
            </a:r>
            <a:r>
              <a:rPr lang="en-US" sz="3000" dirty="0" smtClean="0"/>
              <a:t>Spread</a:t>
            </a:r>
            <a:endParaRPr lang="en-US" sz="3000" dirty="0"/>
          </a:p>
          <a:p>
            <a:pPr lvl="1">
              <a:buFont typeface="Arial"/>
              <a:buChar char="⬆"/>
            </a:pPr>
            <a:r>
              <a:rPr lang="en-US" sz="3000" dirty="0" smtClean="0"/>
              <a:t>Peak Current</a:t>
            </a:r>
            <a:endParaRPr lang="en-US" sz="3000" dirty="0"/>
          </a:p>
        </p:txBody>
      </p:sp>
      <p:grpSp>
        <p:nvGrpSpPr>
          <p:cNvPr id="11" name="Group 22"/>
          <p:cNvGrpSpPr/>
          <p:nvPr/>
        </p:nvGrpSpPr>
        <p:grpSpPr>
          <a:xfrm>
            <a:off x="4876800" y="1004534"/>
            <a:ext cx="3657600" cy="2408238"/>
            <a:chOff x="4876800" y="1447800"/>
            <a:chExt cx="3657600" cy="2408238"/>
          </a:xfrm>
        </p:grpSpPr>
        <p:pic>
          <p:nvPicPr>
            <p:cNvPr id="12" name="Picture 11" descr="j0255586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1447800"/>
              <a:ext cx="3657600" cy="240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883388" y="1453268"/>
              <a:ext cx="2025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Low Brightness Beam</a:t>
              </a:r>
              <a:endParaRPr lang="en-US" dirty="0">
                <a:solidFill>
                  <a:srgbClr val="FF00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02441" y="799926"/>
            <a:ext cx="4251916" cy="2831506"/>
            <a:chOff x="4800604" y="990220"/>
            <a:chExt cx="4464512" cy="3020273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4" y="990220"/>
              <a:ext cx="4464512" cy="302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958670" y="3553458"/>
              <a:ext cx="2182390" cy="3995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6644" tIns="48322" rIns="96644" bIns="48322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High Brightness Beam</a:t>
              </a:r>
              <a:endParaRPr lang="en-US" dirty="0">
                <a:solidFill>
                  <a:srgbClr val="FF00FF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/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69326" y="3941739"/>
            <a:ext cx="4237540" cy="2289785"/>
            <a:chOff x="4669326" y="3941739"/>
            <a:chExt cx="4237540" cy="2289785"/>
          </a:xfrm>
        </p:grpSpPr>
        <p:grpSp>
          <p:nvGrpSpPr>
            <p:cNvPr id="5" name="Group 4"/>
            <p:cNvGrpSpPr/>
            <p:nvPr/>
          </p:nvGrpSpPr>
          <p:grpSpPr>
            <a:xfrm>
              <a:off x="4669326" y="3941739"/>
              <a:ext cx="4164199" cy="2289785"/>
              <a:chOff x="4708047" y="1339241"/>
              <a:chExt cx="4372409" cy="2442440"/>
            </a:xfrm>
          </p:grpSpPr>
          <p:pic>
            <p:nvPicPr>
              <p:cNvPr id="15" name="Picture 17" descr="j0426072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3290" y="1339241"/>
                <a:ext cx="1200039" cy="1950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8" descr="j0316559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349" y="1583081"/>
                <a:ext cx="2157107" cy="147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08047" y="3382121"/>
                <a:ext cx="2138246" cy="3995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6644" tIns="48322" rIns="96644" bIns="48322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  <a:latin typeface="Arial Narrow"/>
                    <a:cs typeface="Arial Narrow"/>
                  </a:rPr>
                  <a:t>Low Brightness Beam</a:t>
                </a:r>
                <a:endParaRPr lang="en-US" dirty="0">
                  <a:solidFill>
                    <a:srgbClr val="FF00FF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828399" y="5846706"/>
              <a:ext cx="2078467" cy="3745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6644" tIns="48322" rIns="96644" bIns="48322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High Brightness Beam</a:t>
              </a:r>
              <a:endParaRPr lang="en-US" dirty="0">
                <a:solidFill>
                  <a:srgbClr val="FF00FF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4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6890" y="5517061"/>
            <a:ext cx="2718649" cy="6837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16" tIns="43208" rIns="86416" bIns="432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DOE Light Sources &amp; Key Worldwide Competitors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32" b="-18532"/>
          <a:stretch/>
        </p:blipFill>
        <p:spPr>
          <a:xfrm>
            <a:off x="-271109" y="922185"/>
            <a:ext cx="9624383" cy="63058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775" y="2555215"/>
            <a:ext cx="636152" cy="364243"/>
          </a:xfrm>
          <a:prstGeom prst="rect">
            <a:avLst/>
          </a:prstGeom>
          <a:noFill/>
        </p:spPr>
        <p:txBody>
          <a:bodyPr wrap="none" lIns="86400" tIns="43200" rIns="86400" bIns="43200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0770" y="2882066"/>
            <a:ext cx="626616" cy="106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2187" y="1390684"/>
            <a:ext cx="4696645" cy="3836255"/>
            <a:chOff x="212296" y="1483392"/>
            <a:chExt cx="4931477" cy="4092005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47447" y="3249817"/>
              <a:ext cx="784406" cy="3859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08389" y="3083953"/>
              <a:ext cx="1190344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NSLS-I,II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8" idx="1"/>
            </p:cNvCxnSpPr>
            <p:nvPr/>
          </p:nvCxnSpPr>
          <p:spPr>
            <a:xfrm flipH="1" flipV="1">
              <a:off x="2664495" y="3274720"/>
              <a:ext cx="343894" cy="62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2296" y="3594687"/>
              <a:ext cx="835897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SSRL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88134" y="1483392"/>
              <a:ext cx="1055639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MAX IV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15001" y="5181460"/>
              <a:ext cx="1001936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SIRIUS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3342825" y="5073688"/>
              <a:ext cx="267938" cy="2679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2"/>
            </p:cNvCxnSpPr>
            <p:nvPr/>
          </p:nvCxnSpPr>
          <p:spPr>
            <a:xfrm>
              <a:off x="4615954" y="1877329"/>
              <a:ext cx="526268" cy="637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588000" y="5490768"/>
            <a:ext cx="2687790" cy="441266"/>
          </a:xfrm>
          <a:prstGeom prst="rect">
            <a:avLst/>
          </a:prstGeom>
          <a:noFill/>
        </p:spPr>
        <p:txBody>
          <a:bodyPr wrap="none" lIns="86400" tIns="43200" rIns="86400" bIns="43200" rtlCol="0">
            <a:spAutoFit/>
          </a:bodyPr>
          <a:lstStyle/>
          <a:p>
            <a:r>
              <a:rPr lang="en-US" sz="2300" b="1" dirty="0">
                <a:solidFill>
                  <a:srgbClr val="0000FF"/>
                </a:solidFill>
                <a:latin typeface="+mj-lt"/>
              </a:rPr>
              <a:t>Storage Rings in 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396" y="5797068"/>
            <a:ext cx="1572357" cy="441266"/>
          </a:xfrm>
          <a:prstGeom prst="rect">
            <a:avLst/>
          </a:prstGeom>
          <a:noFill/>
        </p:spPr>
        <p:txBody>
          <a:bodyPr wrap="none" lIns="86400" tIns="43200" rIns="86400" bIns="43200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+mj-lt"/>
              </a:rPr>
              <a:t>FELs in Red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18718" y="1915982"/>
            <a:ext cx="7066126" cy="1762404"/>
            <a:chOff x="2119644" y="2043707"/>
            <a:chExt cx="7419433" cy="1879898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8382450" y="3402217"/>
              <a:ext cx="358085" cy="96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919845" y="3413686"/>
              <a:ext cx="934598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APS,U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119644" y="3339960"/>
              <a:ext cx="856123" cy="2460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69399" y="2043707"/>
              <a:ext cx="1275672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PETRA III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8782" y="3529668"/>
              <a:ext cx="1500295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SPRING8,U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57307" y="2694162"/>
              <a:ext cx="1055785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ESRF,U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133701" y="2901179"/>
              <a:ext cx="734603" cy="112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H="1">
              <a:off x="5005273" y="2502148"/>
              <a:ext cx="676569" cy="1624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0" y="2009361"/>
            <a:ext cx="9181455" cy="1989181"/>
            <a:chOff x="0" y="2143317"/>
            <a:chExt cx="9640528" cy="2121793"/>
          </a:xfrm>
        </p:grpSpPr>
        <p:sp>
          <p:nvSpPr>
            <p:cNvPr id="9" name="TextBox 8"/>
            <p:cNvSpPr txBox="1"/>
            <p:nvPr/>
          </p:nvSpPr>
          <p:spPr>
            <a:xfrm>
              <a:off x="0" y="3871173"/>
              <a:ext cx="974717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LCLS-I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81851" y="2305185"/>
              <a:ext cx="808913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XFEL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75567" y="2143317"/>
              <a:ext cx="1338633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PAL XFEL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38453" y="3768552"/>
              <a:ext cx="1702075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SACLA XFEL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15713" y="2320622"/>
              <a:ext cx="1428340" cy="393937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SWISSFEL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884411" y="2468362"/>
              <a:ext cx="333185" cy="9682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0" y="2432388"/>
            <a:ext cx="6689684" cy="1819850"/>
            <a:chOff x="-9" y="2594553"/>
            <a:chExt cx="7024168" cy="1941177"/>
          </a:xfrm>
        </p:grpSpPr>
        <p:sp>
          <p:nvSpPr>
            <p:cNvPr id="32" name="TextBox 31"/>
            <p:cNvSpPr txBox="1"/>
            <p:nvPr/>
          </p:nvSpPr>
          <p:spPr>
            <a:xfrm>
              <a:off x="-9" y="4141792"/>
              <a:ext cx="1042056" cy="393938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LCLS-II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72390" y="2594553"/>
              <a:ext cx="1351769" cy="393938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FLASH-I,II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12090" y="768549"/>
            <a:ext cx="1496691" cy="4873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86416" tIns="43208" rIns="86416" bIns="43208" rtlCol="0">
            <a:spAutoFit/>
          </a:bodyPr>
          <a:lstStyle/>
          <a:p>
            <a:r>
              <a:rPr lang="en-US" sz="2600" dirty="0">
                <a:latin typeface="+mj-lt"/>
              </a:rPr>
              <a:t>Circa 2014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19149" y="1892639"/>
            <a:ext cx="1059608" cy="364243"/>
          </a:xfrm>
          <a:prstGeom prst="rect">
            <a:avLst/>
          </a:prstGeom>
          <a:noFill/>
        </p:spPr>
        <p:txBody>
          <a:bodyPr wrap="none" lIns="86400" tIns="43200" rIns="86400" bIns="43200" rtlCol="0">
            <a:spAutoFit/>
          </a:bodyPr>
          <a:lstStyle/>
          <a:p>
            <a:r>
              <a:rPr lang="en-US" b="1" dirty="0" smtClean="0">
                <a:solidFill>
                  <a:srgbClr val="8EB4E3"/>
                </a:solidFill>
              </a:rPr>
              <a:t>PSI SLS</a:t>
            </a:r>
            <a:endParaRPr lang="en-US" b="1" dirty="0">
              <a:solidFill>
                <a:srgbClr val="8EB4E3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51886" y="2217911"/>
            <a:ext cx="415030" cy="583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35" y="866775"/>
            <a:ext cx="8609073" cy="5259388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APS, ESRF &amp; SPring-8 are all designing upgrades to incorporate multi-bend 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achromat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lattices to reduce the 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emittance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towards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diffraction limit to enhance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brightness.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High Energy, Hard X-ray Ring Upgrade Plans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29" y="5287526"/>
            <a:ext cx="2341079" cy="1570474"/>
          </a:xfrm>
          <a:prstGeom prst="rect">
            <a:avLst/>
          </a:prstGeom>
        </p:spPr>
      </p:pic>
      <p:pic>
        <p:nvPicPr>
          <p:cNvPr id="1026" name="Picture 2" descr="C:\Users\murpjam\AppData\Local\Microsoft\Windows\Temporary Internet Files\Content.Outlook\CPUYQAI5\9127357729_025a22c8d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5306039"/>
            <a:ext cx="1887052" cy="15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5" y="5306041"/>
            <a:ext cx="2332182" cy="1551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07" y="5324474"/>
            <a:ext cx="2376968" cy="1533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326" y="5288710"/>
            <a:ext cx="1357862" cy="276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40" tIns="45670" rIns="91340" bIns="45670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PETRA-III 6 GeV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9955" y="5288710"/>
            <a:ext cx="1288934" cy="276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40" tIns="45670" rIns="91340" bIns="45670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Spring-8 8 GeV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7151" y="5288710"/>
            <a:ext cx="1074131" cy="276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40" tIns="45670" rIns="91340" bIns="45670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ESRF 6 GeV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88710"/>
            <a:ext cx="971539" cy="276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40" tIns="45670" rIns="91340" bIns="45670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APS 7 GeV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9806" y="2535379"/>
            <a:ext cx="4119770" cy="877691"/>
            <a:chOff x="1195286" y="5105076"/>
            <a:chExt cx="3772623" cy="535410"/>
          </a:xfrm>
        </p:grpSpPr>
        <p:grpSp>
          <p:nvGrpSpPr>
            <p:cNvPr id="42" name="Group 41"/>
            <p:cNvGrpSpPr/>
            <p:nvPr/>
          </p:nvGrpSpPr>
          <p:grpSpPr>
            <a:xfrm>
              <a:off x="1195286" y="5112409"/>
              <a:ext cx="1927202" cy="528077"/>
              <a:chOff x="996072" y="3243331"/>
              <a:chExt cx="2863708" cy="68184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996072" y="3585314"/>
                <a:ext cx="2863708" cy="6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718224" y="3436589"/>
                <a:ext cx="1519010" cy="286382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760171" y="3274720"/>
                <a:ext cx="45719" cy="3112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322784" y="3613890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412930" y="3243331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552879" y="3607405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flipH="1">
              <a:off x="3040707" y="5105076"/>
              <a:ext cx="1927202" cy="528077"/>
              <a:chOff x="996072" y="3243331"/>
              <a:chExt cx="2863708" cy="68184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996072" y="3585314"/>
                <a:ext cx="2863708" cy="6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718224" y="3436588"/>
                <a:ext cx="1519010" cy="286382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60171" y="3274720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322784" y="3613890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12930" y="3243331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52879" y="3607405"/>
                <a:ext cx="45719" cy="311285"/>
              </a:xfrm>
              <a:prstGeom prst="rect">
                <a:avLst/>
              </a:prstGeom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 flipV="1">
            <a:off x="1672764" y="3866103"/>
            <a:ext cx="4173854" cy="747460"/>
            <a:chOff x="2971800" y="4183672"/>
            <a:chExt cx="4724400" cy="62341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1800" y="4502150"/>
              <a:ext cx="472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673683" y="4183672"/>
              <a:ext cx="74706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867400" y="4191000"/>
              <a:ext cx="347589" cy="471013"/>
              <a:chOff x="6400800" y="4183672"/>
              <a:chExt cx="347589" cy="47101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400800" y="4343400"/>
                <a:ext cx="110563" cy="311285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673683" y="4183672"/>
                <a:ext cx="74706" cy="31128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34000" y="4191000"/>
              <a:ext cx="347589" cy="471013"/>
              <a:chOff x="6400800" y="4183672"/>
              <a:chExt cx="347589" cy="471013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400800" y="4343400"/>
                <a:ext cx="110563" cy="311285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673683" y="4183672"/>
                <a:ext cx="74706" cy="31128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800600" y="4191000"/>
              <a:ext cx="347589" cy="471013"/>
              <a:chOff x="6400800" y="4183672"/>
              <a:chExt cx="347589" cy="47101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400800" y="4343400"/>
                <a:ext cx="110563" cy="311285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73683" y="4183672"/>
                <a:ext cx="74706" cy="31128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267200" y="4191000"/>
              <a:ext cx="347589" cy="471013"/>
              <a:chOff x="6400800" y="4183672"/>
              <a:chExt cx="347589" cy="47101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400800" y="4343400"/>
                <a:ext cx="110563" cy="311285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73683" y="4183672"/>
                <a:ext cx="74706" cy="31128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flipH="1">
              <a:off x="7239000" y="4495800"/>
              <a:ext cx="76200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34200" y="4350728"/>
              <a:ext cx="110563" cy="311285"/>
            </a:xfrm>
            <a:prstGeom prst="rect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86600" y="4191000"/>
              <a:ext cx="74706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33800" y="4350728"/>
              <a:ext cx="110563" cy="311285"/>
            </a:xfrm>
            <a:prstGeom prst="rect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06683" y="4191000"/>
              <a:ext cx="74706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15200" y="4191000"/>
              <a:ext cx="74706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3505200" y="4495800"/>
              <a:ext cx="76200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52800" y="4191000"/>
              <a:ext cx="74706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81400" y="4191000"/>
              <a:ext cx="74706" cy="3112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4343400"/>
              <a:ext cx="110563" cy="311285"/>
            </a:xfrm>
            <a:prstGeom prst="rect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092918" y="2764939"/>
            <a:ext cx="2740677" cy="3692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40" tIns="45670" rIns="91340" bIns="45670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Double Bend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Achromat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2918" y="4057688"/>
            <a:ext cx="2638084" cy="3692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40" tIns="45670" rIns="91340" bIns="45670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Seven Bend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Achromat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APS-U: 7 Bend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Achromat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will Replace the 2 Bend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Achromat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" y="1336143"/>
            <a:ext cx="9130319" cy="43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6669" y="6445377"/>
            <a:ext cx="1316736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M. Borland 4/2014</a:t>
            </a:r>
            <a:endParaRPr lang="en-US" sz="11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87720" y="4644000"/>
            <a:ext cx="1828800" cy="1828800"/>
          </a:xfrm>
          <a:prstGeom prst="rect">
            <a:avLst/>
          </a:prstGeom>
        </p:spPr>
      </p:pic>
      <p:pic>
        <p:nvPicPr>
          <p:cNvPr id="26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516320" y="4615560"/>
            <a:ext cx="1828800" cy="1828800"/>
          </a:xfrm>
          <a:prstGeom prst="rect">
            <a:avLst/>
          </a:prstGeom>
        </p:spPr>
      </p:pic>
      <p:pic>
        <p:nvPicPr>
          <p:cNvPr id="266" name="Picture 265"/>
          <p:cNvPicPr/>
          <p:nvPr/>
        </p:nvPicPr>
        <p:blipFill>
          <a:blip r:embed="rId4"/>
          <a:stretch>
            <a:fillRect/>
          </a:stretch>
        </p:blipFill>
        <p:spPr>
          <a:xfrm>
            <a:off x="2041560" y="1129608"/>
            <a:ext cx="4937760" cy="3474720"/>
          </a:xfrm>
          <a:prstGeom prst="rect">
            <a:avLst/>
          </a:prstGeom>
        </p:spPr>
      </p:pic>
      <p:sp>
        <p:nvSpPr>
          <p:cNvPr id="267" name="TextShape 1"/>
          <p:cNvSpPr txBox="1"/>
          <p:nvPr/>
        </p:nvSpPr>
        <p:spPr>
          <a:xfrm>
            <a:off x="457200" y="63021"/>
            <a:ext cx="8229240" cy="6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rgbClr val="106636"/>
                </a:solidFill>
                <a:ea typeface="+mj-ea"/>
                <a:cs typeface="Arial" pitchFamily="34" charset="0"/>
              </a:defRPr>
            </a:lvl1pPr>
            <a:lvl2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71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423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13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6844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APS-U MBA Brightness Improvement</a:t>
            </a:r>
            <a:endParaRPr dirty="0"/>
          </a:p>
        </p:txBody>
      </p:sp>
      <p:sp>
        <p:nvSpPr>
          <p:cNvPr id="268" name="CustomShape 2"/>
          <p:cNvSpPr/>
          <p:nvPr/>
        </p:nvSpPr>
        <p:spPr>
          <a:xfrm>
            <a:off x="586440" y="809928"/>
            <a:ext cx="8358840" cy="63936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Arial"/>
                <a:ea typeface="ＭＳ Ｐゴシック"/>
              </a:rPr>
              <a:t>Dramatically enhance the performance of the APS as a hard x-ray source</a:t>
            </a:r>
            <a:endParaRPr dirty="0"/>
          </a:p>
        </p:txBody>
      </p:sp>
      <p:sp>
        <p:nvSpPr>
          <p:cNvPr id="269" name="CustomShape 3"/>
          <p:cNvSpPr/>
          <p:nvPr/>
        </p:nvSpPr>
        <p:spPr>
          <a:xfrm>
            <a:off x="1829520" y="4859640"/>
            <a:ext cx="11570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00"/>
                </a:solidFill>
                <a:latin typeface="Arial"/>
                <a:ea typeface="ＭＳ Ｐゴシック"/>
              </a:rPr>
              <a:t>APS Now</a:t>
            </a:r>
            <a:endParaRPr/>
          </a:p>
        </p:txBody>
      </p:sp>
      <p:sp>
        <p:nvSpPr>
          <p:cNvPr id="270" name="CustomShape 4"/>
          <p:cNvSpPr/>
          <p:nvPr/>
        </p:nvSpPr>
        <p:spPr>
          <a:xfrm>
            <a:off x="6304680" y="4859640"/>
            <a:ext cx="67608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00"/>
                </a:solidFill>
                <a:latin typeface="Arial"/>
                <a:ea typeface="ＭＳ Ｐゴシック"/>
              </a:rPr>
              <a:t>MBA</a:t>
            </a:r>
            <a:endParaRPr/>
          </a:p>
        </p:txBody>
      </p:sp>
      <p:sp>
        <p:nvSpPr>
          <p:cNvPr id="271" name="CustomShape 5"/>
          <p:cNvSpPr/>
          <p:nvPr/>
        </p:nvSpPr>
        <p:spPr>
          <a:xfrm>
            <a:off x="5780160" y="6122160"/>
            <a:ext cx="1798920" cy="15480"/>
          </a:xfrm>
          <a:prstGeom prst="straightConnector1">
            <a:avLst/>
          </a:prstGeom>
          <a:solidFill>
            <a:srgbClr val="FFFF00"/>
          </a:solidFill>
          <a:ln w="45720">
            <a:solidFill>
              <a:srgbClr val="FFFF00"/>
            </a:solidFill>
            <a:miter/>
            <a:headEnd type="triangle" w="med" len="med"/>
            <a:tailEnd type="triangle" w="med" len="med"/>
          </a:ln>
        </p:spPr>
      </p:sp>
      <p:sp>
        <p:nvSpPr>
          <p:cNvPr id="272" name="CustomShape 6"/>
          <p:cNvSpPr/>
          <p:nvPr/>
        </p:nvSpPr>
        <p:spPr>
          <a:xfrm>
            <a:off x="6266520" y="6103080"/>
            <a:ext cx="7520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00"/>
                </a:solidFill>
                <a:latin typeface="Arial"/>
                <a:ea typeface="ＭＳ Ｐゴシック"/>
              </a:rPr>
              <a:t>1 mm</a:t>
            </a:r>
            <a:endParaRPr/>
          </a:p>
        </p:txBody>
      </p:sp>
      <p:sp>
        <p:nvSpPr>
          <p:cNvPr id="273" name="CustomShape 7"/>
          <p:cNvSpPr/>
          <p:nvPr/>
        </p:nvSpPr>
        <p:spPr>
          <a:xfrm>
            <a:off x="3772080" y="5181480"/>
            <a:ext cx="1599840" cy="63936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Particle Beam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Profiles</a:t>
            </a:r>
            <a:endParaRPr/>
          </a:p>
        </p:txBody>
      </p:sp>
      <p:sp>
        <p:nvSpPr>
          <p:cNvPr id="13" name="TextShape 10"/>
          <p:cNvSpPr txBox="1"/>
          <p:nvPr/>
        </p:nvSpPr>
        <p:spPr>
          <a:xfrm>
            <a:off x="264240" y="4859640"/>
            <a:ext cx="1172880" cy="11142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3100 pm
natural</a:t>
            </a:r>
            <a:endParaRPr dirty="0"/>
          </a:p>
          <a:p>
            <a:r>
              <a:rPr lang="en-US" dirty="0" err="1"/>
              <a:t>emittance</a:t>
            </a:r>
            <a:endParaRPr dirty="0"/>
          </a:p>
          <a:p>
            <a:r>
              <a:rPr lang="en-US" dirty="0"/>
              <a:t>at 7 </a:t>
            </a:r>
            <a:r>
              <a:rPr lang="en-US" dirty="0" err="1"/>
              <a:t>GeV</a:t>
            </a:r>
            <a:endParaRPr dirty="0"/>
          </a:p>
        </p:txBody>
      </p:sp>
      <p:sp>
        <p:nvSpPr>
          <p:cNvPr id="14" name="TextShape 11"/>
          <p:cNvSpPr txBox="1"/>
          <p:nvPr/>
        </p:nvSpPr>
        <p:spPr>
          <a:xfrm>
            <a:off x="7762320" y="4859640"/>
            <a:ext cx="1172880" cy="11142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67 pm</a:t>
            </a:r>
            <a:endParaRPr dirty="0"/>
          </a:p>
          <a:p>
            <a:r>
              <a:rPr lang="en-US" dirty="0"/>
              <a:t>natural</a:t>
            </a:r>
            <a:endParaRPr dirty="0"/>
          </a:p>
          <a:p>
            <a:r>
              <a:rPr lang="en-US" dirty="0" err="1"/>
              <a:t>emittance</a:t>
            </a:r>
            <a:endParaRPr dirty="0"/>
          </a:p>
          <a:p>
            <a:r>
              <a:rPr lang="en-US" dirty="0"/>
              <a:t>at 6 </a:t>
            </a:r>
            <a:r>
              <a:rPr lang="en-US" dirty="0" err="1"/>
              <a:t>GeV</a:t>
            </a:r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7103952" y="6493767"/>
            <a:ext cx="1316736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M. Borland 4/2014</a:t>
            </a:r>
            <a:endParaRPr lang="en-US" sz="11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730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 smtClean="0"/>
              <a:t>Linac Coherent Light Source (LCLS)</a:t>
            </a:r>
            <a:br>
              <a:rPr lang="en-US" sz="2400" dirty="0" smtClean="0"/>
            </a:br>
            <a:r>
              <a:rPr lang="en-US" sz="2400" dirty="0" smtClean="0"/>
              <a:t> The World’s First X-ray Free Electron Laser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21764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lac_aerials_medRes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1524000" y="2667000"/>
            <a:ext cx="304800" cy="1905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3276600"/>
            <a:ext cx="1576072" cy="338554"/>
          </a:xfrm>
          <a:prstGeom prst="rect">
            <a:avLst/>
          </a:prstGeom>
          <a:solidFill>
            <a:srgbClr val="54566A"/>
          </a:solidFill>
          <a:ln w="25400" algn="ctr">
            <a:solidFill>
              <a:srgbClr val="5456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</a:rPr>
              <a:t>electron beam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" y="5743575"/>
            <a:ext cx="1268296" cy="338554"/>
          </a:xfrm>
          <a:prstGeom prst="rect">
            <a:avLst/>
          </a:prstGeom>
          <a:solidFill>
            <a:srgbClr val="54566A"/>
          </a:solidFill>
          <a:ln w="25400" algn="ctr">
            <a:solidFill>
              <a:srgbClr val="5456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66CCFF"/>
                </a:solidFill>
                <a:latin typeface="+mn-lt"/>
              </a:rPr>
              <a:t>x-ray beam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828800" y="4648200"/>
            <a:ext cx="381000" cy="2009775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 rot="-671191">
            <a:off x="1633538" y="4535488"/>
            <a:ext cx="449262" cy="3857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 rot="-671191">
            <a:off x="1676400" y="5057775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rot="-671191">
            <a:off x="1905000" y="6353175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138237"/>
            <a:ext cx="3200400" cy="21383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040313"/>
            <a:ext cx="28194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4267200" y="4724400"/>
            <a:ext cx="1143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</p:cNvCxnSpPr>
          <p:nvPr/>
        </p:nvCxnSpPr>
        <p:spPr>
          <a:xfrm flipV="1">
            <a:off x="3658423" y="3352801"/>
            <a:ext cx="1104077" cy="14038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67200" y="6248400"/>
            <a:ext cx="1066800" cy="322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11162" y="2514600"/>
            <a:ext cx="9909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Injector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52600" y="3352800"/>
            <a:ext cx="1905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1km linac 14GeV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1524000" y="2590800"/>
            <a:ext cx="1524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 rot="-671191">
            <a:off x="1328738" y="2478088"/>
            <a:ext cx="449262" cy="3857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TextBox 45"/>
          <p:cNvSpPr txBox="1">
            <a:spLocks noChangeArrowheads="1"/>
          </p:cNvSpPr>
          <p:nvPr/>
        </p:nvSpPr>
        <p:spPr bwMode="auto">
          <a:xfrm>
            <a:off x="4876800" y="4267200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AMO</a:t>
            </a: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5410200" y="4495800"/>
            <a:ext cx="60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SXR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5867400" y="4724400"/>
            <a:ext cx="593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XPP</a:t>
            </a: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4953000" y="5638800"/>
            <a:ext cx="60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XCS</a:t>
            </a:r>
            <a:endParaRPr lang="en-US" sz="1600" b="1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5715000" y="6096000"/>
            <a:ext cx="525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CXI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09800" y="5105400"/>
            <a:ext cx="2057400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6248400" y="65198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MEC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133600" y="5105400"/>
            <a:ext cx="22860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Near-hall: 3 stations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362200" y="6400800"/>
            <a:ext cx="1905000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286000" y="6400800"/>
            <a:ext cx="20574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Far-hall: 3 stations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043878" y="4572000"/>
            <a:ext cx="16145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Undulator</a:t>
            </a:r>
            <a:r>
              <a:rPr lang="en-US" b="1" dirty="0">
                <a:solidFill>
                  <a:srgbClr val="FF0000"/>
                </a:solidFill>
              </a:rPr>
              <a:t> hall</a:t>
            </a:r>
          </a:p>
        </p:txBody>
      </p:sp>
    </p:spTree>
    <p:extLst>
      <p:ext uri="{BB962C8B-B14F-4D97-AF65-F5344CB8AC3E}">
        <p14:creationId xmlns:p14="http://schemas.microsoft.com/office/powerpoint/2010/main" val="18773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LCLS-II: CW High Rep &amp; High Pulse Energy FEL</a:t>
            </a:r>
          </a:p>
        </p:txBody>
      </p:sp>
      <p:pic>
        <p:nvPicPr>
          <p:cNvPr id="3" name="Picture 2" descr="CDR-Chapter-03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64168" b="24355"/>
          <a:stretch/>
        </p:blipFill>
        <p:spPr>
          <a:xfrm>
            <a:off x="-140153" y="741356"/>
            <a:ext cx="10836470" cy="178258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84071"/>
              </p:ext>
            </p:extLst>
          </p:nvPr>
        </p:nvGraphicFramePr>
        <p:xfrm>
          <a:off x="511607" y="2437833"/>
          <a:ext cx="80982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331"/>
                <a:gridCol w="2820769"/>
                <a:gridCol w="4360123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Recommendation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Implementation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Repetition 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CW Linac with MHz Capability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5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Broad Energy Range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</a:t>
                      </a:r>
                      <a:r>
                        <a:rPr lang="en-US" sz="1800" baseline="0" dirty="0" smtClean="0"/>
                        <a:t> &amp; Cu </a:t>
                      </a:r>
                      <a:r>
                        <a:rPr lang="en-US" sz="1800" baseline="0" dirty="0" err="1" smtClean="0"/>
                        <a:t>linacs</a:t>
                      </a:r>
                      <a:r>
                        <a:rPr lang="en-US" sz="1800" baseline="0" dirty="0" smtClean="0"/>
                        <a:t> with variable gap undulators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5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Transform Limited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Self seeding narrow bandwidth </a:t>
                      </a:r>
                      <a:r>
                        <a:rPr lang="en-US" sz="1800" dirty="0" err="1" smtClean="0"/>
                        <a:t>monochromator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5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Ultra-Bright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14.7 GeV linac &amp; high K undulator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5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Multiple Undulator Sources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undulators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DR-Chapter-03 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0" b="59440"/>
          <a:stretch/>
        </p:blipFill>
        <p:spPr>
          <a:xfrm>
            <a:off x="-839177" y="4722775"/>
            <a:ext cx="10818254" cy="1437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3381" y="5472156"/>
            <a:ext cx="479618" cy="33855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1600" dirty="0" err="1">
                <a:latin typeface="Arial Narrow"/>
                <a:cs typeface="Arial Narrow"/>
              </a:rPr>
              <a:t>keV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/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087" y="866775"/>
            <a:ext cx="8680828" cy="121654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BES strategic plan, developed with input from the BESAC Future X-ray Light Sources report, will ensure that the USA light sources will maintain world leadership for decades to come</a:t>
            </a:r>
          </a:p>
          <a:p>
            <a:endParaRPr lang="en-US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Remarks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98087" y="2111139"/>
            <a:ext cx="8680828" cy="164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>
            <a:lvl1pPr marL="342534" indent="-3425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 Narrow"/>
                <a:ea typeface="+mn-ea"/>
                <a:cs typeface="Arial Narrow"/>
              </a:defRPr>
            </a:lvl1pPr>
            <a:lvl2pPr marL="742156" indent="-2854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Arial Narrow"/>
                <a:ea typeface="+mn-ea"/>
                <a:cs typeface="Arial Narrow"/>
              </a:defRPr>
            </a:lvl2pPr>
            <a:lvl3pPr marL="1141777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598490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5200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1913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26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334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046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Strong competition from Asia &amp; Europe on light source facilities will require </a:t>
            </a:r>
            <a:r>
              <a:rPr lang="en-US" dirty="0" smtClean="0">
                <a:solidFill>
                  <a:srgbClr val="0070C0"/>
                </a:solidFill>
              </a:rPr>
              <a:t>exceptional quality science to be performed </a:t>
            </a:r>
            <a:r>
              <a:rPr lang="en-US" dirty="0" smtClean="0"/>
              <a:t>at the USA light sources as the facilities alone will not be sufficient to set the USA apart from the pack</a:t>
            </a:r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98087" y="3704302"/>
            <a:ext cx="8680828" cy="126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>
            <a:lvl1pPr marL="342534" indent="-3425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 Narrow"/>
                <a:ea typeface="+mn-ea"/>
                <a:cs typeface="Arial Narrow"/>
              </a:defRPr>
            </a:lvl1pPr>
            <a:lvl2pPr marL="742156" indent="-2854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Arial Narrow"/>
                <a:ea typeface="+mn-ea"/>
                <a:cs typeface="Arial Narrow"/>
              </a:defRPr>
            </a:lvl2pPr>
            <a:lvl3pPr marL="1141777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598490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5200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1913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26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334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046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Robust R&amp;D programs on accelerator physics/technology, detectors &amp; optics will be needed to fully leverage the new sources and provide a pathway to the future</a:t>
            </a:r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98087" y="4920385"/>
            <a:ext cx="8680828" cy="12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>
            <a:lvl1pPr marL="342534" indent="-3425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 Narrow"/>
                <a:ea typeface="+mn-ea"/>
                <a:cs typeface="Arial Narrow"/>
              </a:defRPr>
            </a:lvl1pPr>
            <a:lvl2pPr marL="742156" indent="-2854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Arial Narrow"/>
                <a:ea typeface="+mn-ea"/>
                <a:cs typeface="Arial Narrow"/>
              </a:defRPr>
            </a:lvl2pPr>
            <a:lvl3pPr marL="1141777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598490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5200" indent="-228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1913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26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334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046" indent="-228357" algn="l" defTabSz="913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Operational excellence (robust Accelerator Safety Program at the BES Light Sources) is a key component enabling quality science to be performed </a:t>
            </a:r>
          </a:p>
          <a:p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94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1696" y="866775"/>
            <a:ext cx="7094742" cy="5259388"/>
          </a:xfrm>
        </p:spPr>
        <p:txBody>
          <a:bodyPr/>
          <a:lstStyle/>
          <a:p>
            <a:r>
              <a:rPr lang="en-US" sz="3200" b="0" dirty="0" smtClean="0"/>
              <a:t>Introductory Remarks 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sz="3200" b="0" dirty="0" smtClean="0"/>
              <a:t>BES Light Sources </a:t>
            </a:r>
          </a:p>
          <a:p>
            <a:pPr lvl="1"/>
            <a:r>
              <a:rPr lang="en-US" sz="3000" b="0" dirty="0" smtClean="0"/>
              <a:t>Storage Rings</a:t>
            </a:r>
          </a:p>
          <a:p>
            <a:pPr lvl="1"/>
            <a:r>
              <a:rPr lang="en-US" sz="3000" b="0" dirty="0" smtClean="0"/>
              <a:t>Free </a:t>
            </a:r>
            <a:r>
              <a:rPr lang="en-US" sz="3000" b="0" dirty="0"/>
              <a:t>Electron Lasers</a:t>
            </a:r>
          </a:p>
          <a:p>
            <a:endParaRPr lang="en-US" b="0" dirty="0" smtClean="0"/>
          </a:p>
          <a:p>
            <a:r>
              <a:rPr lang="en-US" sz="3200" b="0" dirty="0" smtClean="0"/>
              <a:t>What’s next?</a:t>
            </a:r>
            <a:endParaRPr lang="en-US" sz="3200" b="0" dirty="0"/>
          </a:p>
          <a:p>
            <a:endParaRPr lang="en-US" b="0" dirty="0" smtClean="0"/>
          </a:p>
          <a:p>
            <a:r>
              <a:rPr lang="en-US" sz="3200" b="0" dirty="0" smtClean="0"/>
              <a:t>Summary </a:t>
            </a:r>
            <a:r>
              <a:rPr lang="en-US" sz="3200" b="0" dirty="0"/>
              <a:t>Remarks</a:t>
            </a:r>
          </a:p>
          <a:p>
            <a:endParaRPr lang="en-US" sz="4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654128" y="1584910"/>
            <a:ext cx="2489872" cy="4020430"/>
            <a:chOff x="6567288" y="1584910"/>
            <a:chExt cx="2489872" cy="4020430"/>
          </a:xfrm>
        </p:grpSpPr>
        <p:pic>
          <p:nvPicPr>
            <p:cNvPr id="9" name="Picture 17" descr="j0426072.wm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88919" y="1970766"/>
              <a:ext cx="1142894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j031655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24627" y="4218500"/>
              <a:ext cx="2054388" cy="138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654128" y="1584910"/>
              <a:ext cx="240303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Low Brightness Source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7288" y="3865000"/>
              <a:ext cx="2489872" cy="400110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High Brightness Source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Evolution of the Light Revolution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Content Placeholder 5" descr="8826A01.eps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8812" y="1783970"/>
            <a:ext cx="6285058" cy="3763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57590"/>
            <a:ext cx="9144000" cy="70788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Visible light, X-rays, laser light &amp; synchrotron light are all just forms of </a:t>
            </a:r>
            <a:r>
              <a:rPr lang="en-US" sz="2000" u="sng" dirty="0" smtClean="0">
                <a:latin typeface="+mj-lt"/>
              </a:rPr>
              <a:t>Electromagnetic Radiation</a:t>
            </a:r>
          </a:p>
          <a:p>
            <a:pPr algn="ctr"/>
            <a:r>
              <a:rPr lang="en-US" sz="2000" dirty="0" smtClean="0">
                <a:latin typeface="+mj-lt"/>
              </a:rPr>
              <a:t>Some of the key differences are the frequency &amp; intensity of the radiation and how it is created.</a:t>
            </a:r>
            <a:endParaRPr lang="en-US" sz="2000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4582219"/>
            <a:ext cx="9144000" cy="1718103"/>
            <a:chOff x="0" y="4472491"/>
            <a:chExt cx="9144000" cy="1718103"/>
          </a:xfrm>
        </p:grpSpPr>
        <p:sp>
          <p:nvSpPr>
            <p:cNvPr id="7" name="TextBox 6"/>
            <p:cNvSpPr txBox="1"/>
            <p:nvPr/>
          </p:nvSpPr>
          <p:spPr>
            <a:xfrm>
              <a:off x="0" y="5482708"/>
              <a:ext cx="9144000" cy="707886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We’ll explore the last two sources which use </a:t>
              </a:r>
              <a:r>
                <a:rPr lang="en-US" sz="2000" u="sng" dirty="0" smtClean="0">
                  <a:latin typeface="+mj-lt"/>
                </a:rPr>
                <a:t>accelerated electrons </a:t>
              </a:r>
              <a:r>
                <a:rPr lang="en-US" sz="2000" dirty="0" smtClean="0">
                  <a:latin typeface="+mj-lt"/>
                </a:rPr>
                <a:t>to generate</a:t>
              </a:r>
            </a:p>
            <a:p>
              <a:pPr algn="ctr"/>
              <a:r>
                <a:rPr lang="en-US" sz="2000" dirty="0">
                  <a:latin typeface="+mj-lt"/>
                </a:rPr>
                <a:t>h</a:t>
              </a:r>
              <a:r>
                <a:rPr lang="en-US" sz="2000" dirty="0" smtClean="0">
                  <a:latin typeface="+mj-lt"/>
                </a:rPr>
                <a:t>igh brightness X-rays!</a:t>
              </a:r>
              <a:endParaRPr lang="en-US" sz="2000" u="sng" dirty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842679" y="4472492"/>
              <a:ext cx="27136" cy="10102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869815" y="4472491"/>
              <a:ext cx="808700" cy="10102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6556434" y="1693467"/>
            <a:ext cx="0" cy="3864580"/>
          </a:xfrm>
          <a:prstGeom prst="line">
            <a:avLst/>
          </a:prstGeom>
          <a:ln>
            <a:solidFill>
              <a:srgbClr val="106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Can See the Invisible: Provide Static &amp; Dynamic Info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 descr="Q:\Staff\s\stohr\Private\Sync-Box\E1 - files\Picture-files\CDR-FILES\X-RAY\X-Use-new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0" y="1096473"/>
            <a:ext cx="84407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9925" y="342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Gill Sans MT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42000" y="2784221"/>
            <a:ext cx="1338828" cy="646331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Diffraction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EXAFS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97000" y="4870196"/>
            <a:ext cx="2018501" cy="92333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Photoemission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X-ray absorption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X-ray emission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40300" y="4981321"/>
            <a:ext cx="3005951" cy="646331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X-ray magnetic </a:t>
            </a:r>
            <a:r>
              <a:rPr lang="en-US" b="1" dirty="0" err="1">
                <a:solidFill>
                  <a:schemeClr val="bg1"/>
                </a:solidFill>
              </a:rPr>
              <a:t>dichroism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spin pol. photoemission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12925" y="2836609"/>
            <a:ext cx="1069561" cy="36933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Imaging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33" y="866775"/>
            <a:ext cx="8692160" cy="5259388"/>
          </a:xfrm>
        </p:spPr>
        <p:txBody>
          <a:bodyPr/>
          <a:lstStyle/>
          <a:p>
            <a:r>
              <a:rPr lang="en-US" sz="2100" dirty="0"/>
              <a:t>Wavelength Range</a:t>
            </a:r>
          </a:p>
          <a:p>
            <a:pPr lvl="1"/>
            <a:r>
              <a:rPr lang="en-US" sz="1900" dirty="0"/>
              <a:t>Determines the kind of science you can access—atomic or electronic structure and dynamics</a:t>
            </a:r>
          </a:p>
          <a:p>
            <a:r>
              <a:rPr lang="en-US" sz="2100" dirty="0"/>
              <a:t>Brightness: Average and Peak</a:t>
            </a:r>
          </a:p>
          <a:p>
            <a:pPr lvl="1"/>
            <a:r>
              <a:rPr lang="en-US" sz="1900" dirty="0"/>
              <a:t>Determines sensitivity of measurements</a:t>
            </a:r>
          </a:p>
          <a:p>
            <a:r>
              <a:rPr lang="en-US" sz="2100" dirty="0"/>
              <a:t>Pulse Width</a:t>
            </a:r>
          </a:p>
          <a:p>
            <a:pPr lvl="1"/>
            <a:r>
              <a:rPr lang="en-US" sz="1900" dirty="0" err="1"/>
              <a:t>fs</a:t>
            </a:r>
            <a:r>
              <a:rPr lang="en-US" sz="1900" dirty="0"/>
              <a:t> pulses opens the window on ultrafast dynamics and ‘probe before destroy’ technology</a:t>
            </a:r>
          </a:p>
          <a:p>
            <a:r>
              <a:rPr lang="en-US" sz="2100" dirty="0"/>
              <a:t>Coherence</a:t>
            </a:r>
          </a:p>
          <a:p>
            <a:pPr lvl="1"/>
            <a:r>
              <a:rPr lang="en-US" sz="1900" dirty="0"/>
              <a:t>Allows new techniques  (e.g. coherent imaging)</a:t>
            </a:r>
          </a:p>
          <a:p>
            <a:pPr lvl="1"/>
            <a:r>
              <a:rPr lang="en-US" sz="1900" dirty="0"/>
              <a:t>Leads to high brilliance of the beams (transform limited pulses)</a:t>
            </a:r>
          </a:p>
          <a:p>
            <a:r>
              <a:rPr lang="en-US" sz="2100" dirty="0"/>
              <a:t>Stability</a:t>
            </a:r>
          </a:p>
          <a:p>
            <a:pPr lvl="1"/>
            <a:r>
              <a:rPr lang="en-US" sz="1900" dirty="0"/>
              <a:t>Source stability in energy, position, time, intensity</a:t>
            </a:r>
          </a:p>
          <a:p>
            <a:r>
              <a:rPr lang="en-US" sz="2100" dirty="0"/>
              <a:t>Number of Undulators/</a:t>
            </a:r>
            <a:r>
              <a:rPr lang="en-US" sz="2100" dirty="0" err="1"/>
              <a:t>Beamlines</a:t>
            </a:r>
            <a:r>
              <a:rPr lang="en-US" sz="2100" dirty="0"/>
              <a:t>/</a:t>
            </a:r>
            <a:r>
              <a:rPr lang="en-US" sz="2100" dirty="0" err="1"/>
              <a:t>Endstations</a:t>
            </a:r>
            <a:endParaRPr lang="en-US" sz="2100" dirty="0"/>
          </a:p>
          <a:p>
            <a:pPr lvl="1"/>
            <a:r>
              <a:rPr lang="en-US" sz="1900" dirty="0"/>
              <a:t>Determines the number of users in parallel that can be accommodated and ultimately how much science gets delivered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Care Most About in </a:t>
            </a:r>
            <a:r>
              <a:rPr lang="en-US" dirty="0" smtClean="0"/>
              <a:t>Light </a:t>
            </a:r>
            <a:r>
              <a:rPr lang="en-US" dirty="0"/>
              <a:t>Sources?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/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File:Syncrotr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953" y="3034570"/>
            <a:ext cx="2677583" cy="15436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Produce Photons?: Accelerate Electrons in a Magnetic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3750" y="6353981"/>
            <a:ext cx="381000" cy="365125"/>
          </a:xfrm>
          <a:prstGeom prst="rect">
            <a:avLst/>
          </a:prstGeom>
        </p:spPr>
        <p:txBody>
          <a:bodyPr lIns="91340" tIns="45670" rIns="91340" bIns="45670"/>
          <a:lstStyle/>
          <a:p>
            <a:pPr>
              <a:defRPr/>
            </a:pPr>
            <a:fld id="{65B29B34-169A-448E-ADA3-90215CC0E9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" y="2641243"/>
            <a:ext cx="4612761" cy="66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7" tIns="45989" rIns="91977" bIns="45989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000" b="1" dirty="0">
                <a:latin typeface="Arial Narrow"/>
                <a:cs typeface="Arial Narrow"/>
              </a:rPr>
              <a:t>Synchrotron </a:t>
            </a:r>
            <a:r>
              <a:rPr lang="en-US" sz="2000" b="1" dirty="0" smtClean="0">
                <a:latin typeface="Arial Narrow"/>
                <a:cs typeface="Arial Narrow"/>
              </a:rPr>
              <a:t>Radiation (Storage Ring) </a:t>
            </a:r>
            <a:endParaRPr lang="en-US" sz="2000" b="1" dirty="0">
              <a:latin typeface="Arial Narrow"/>
              <a:cs typeface="Arial Narrow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625563" y="4744577"/>
            <a:ext cx="13776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77" tIns="45989" rIns="91977" bIns="45989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 Narrow"/>
                <a:cs typeface="Arial Narrow"/>
              </a:rPr>
              <a:t>Broad Band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71169" y="5759946"/>
            <a:ext cx="25234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942544" y="5331324"/>
            <a:ext cx="1162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1625552" y="5352010"/>
            <a:ext cx="2197457" cy="305089"/>
          </a:xfrm>
          <a:custGeom>
            <a:avLst/>
            <a:gdLst>
              <a:gd name="connsiteX0" fmla="*/ 0 w 1521504"/>
              <a:gd name="connsiteY0" fmla="*/ 852694 h 852694"/>
              <a:gd name="connsiteX1" fmla="*/ 1162093 w 1521504"/>
              <a:gd name="connsiteY1" fmla="*/ 1997 h 852694"/>
              <a:gd name="connsiteX2" fmla="*/ 1521504 w 1521504"/>
              <a:gd name="connsiteY2" fmla="*/ 840712 h 8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504" h="852694">
                <a:moveTo>
                  <a:pt x="0" y="852694"/>
                </a:moveTo>
                <a:cubicBezTo>
                  <a:pt x="454254" y="428344"/>
                  <a:pt x="908509" y="3994"/>
                  <a:pt x="1162093" y="1997"/>
                </a:cubicBezTo>
                <a:cubicBezTo>
                  <a:pt x="1415677" y="0"/>
                  <a:pt x="1521504" y="840712"/>
                  <a:pt x="1521504" y="840712"/>
                </a:cubicBezTo>
              </a:path>
            </a:pathLst>
          </a:custGeom>
          <a:ln>
            <a:solidFill>
              <a:srgbClr val="DB37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40" tIns="45670" rIns="91340" bIns="4567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577935" y="5135988"/>
            <a:ext cx="1124827" cy="461665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Intensity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305686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1206" y="2616190"/>
            <a:ext cx="0" cy="3561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6297058" y="5046202"/>
            <a:ext cx="2699209" cy="3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77" tIns="45989" rIns="91977" bIns="45989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 Narrow"/>
                <a:cs typeface="Arial Narrow"/>
              </a:rPr>
              <a:t>Narrow </a:t>
            </a:r>
            <a:r>
              <a:rPr lang="en-US" b="1" dirty="0" smtClean="0">
                <a:latin typeface="Arial Narrow"/>
                <a:cs typeface="Arial Narrow"/>
              </a:rPr>
              <a:t>Band, </a:t>
            </a:r>
            <a:r>
              <a:rPr lang="en-US" dirty="0" err="1"/>
              <a:t>Δω</a:t>
            </a:r>
            <a:r>
              <a:rPr lang="en-US" dirty="0"/>
              <a:t>/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b="1" dirty="0" smtClean="0">
                <a:latin typeface="Arial Narrow"/>
                <a:cs typeface="Arial Narrow"/>
              </a:rPr>
              <a:t> ~ 1/N</a:t>
            </a:r>
            <a:r>
              <a:rPr lang="en-US" b="1" baseline="-25000" dirty="0" smtClean="0">
                <a:latin typeface="Arial Narrow"/>
                <a:cs typeface="Arial Narrow"/>
              </a:rPr>
              <a:t>u</a:t>
            </a:r>
            <a:endParaRPr lang="en-US" b="1" dirty="0">
              <a:latin typeface="Arial Narrow"/>
              <a:cs typeface="Arial Narrow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65438" y="5850413"/>
            <a:ext cx="3018059" cy="8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837825" y="5349474"/>
            <a:ext cx="1162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5867066" y="4624378"/>
            <a:ext cx="45719" cy="1214183"/>
          </a:xfrm>
          <a:custGeom>
            <a:avLst/>
            <a:gdLst>
              <a:gd name="connsiteX0" fmla="*/ 0 w 1521504"/>
              <a:gd name="connsiteY0" fmla="*/ 852694 h 852694"/>
              <a:gd name="connsiteX1" fmla="*/ 1162093 w 1521504"/>
              <a:gd name="connsiteY1" fmla="*/ 1997 h 852694"/>
              <a:gd name="connsiteX2" fmla="*/ 1521504 w 1521504"/>
              <a:gd name="connsiteY2" fmla="*/ 840712 h 8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504" h="852694">
                <a:moveTo>
                  <a:pt x="0" y="852694"/>
                </a:moveTo>
                <a:cubicBezTo>
                  <a:pt x="454254" y="428344"/>
                  <a:pt x="908509" y="3994"/>
                  <a:pt x="1162093" y="1997"/>
                </a:cubicBezTo>
                <a:cubicBezTo>
                  <a:pt x="1415677" y="0"/>
                  <a:pt x="1521504" y="840712"/>
                  <a:pt x="1521504" y="840712"/>
                </a:cubicBezTo>
              </a:path>
            </a:pathLst>
          </a:custGeom>
          <a:ln>
            <a:solidFill>
              <a:srgbClr val="DB37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40" tIns="45670" rIns="91340" bIns="45670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4545074" y="5142348"/>
            <a:ext cx="1124827" cy="461665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Intensity</a:t>
            </a:r>
          </a:p>
        </p:txBody>
      </p:sp>
      <p:sp>
        <p:nvSpPr>
          <p:cNvPr id="43" name="Freeform 42"/>
          <p:cNvSpPr/>
          <p:nvPr/>
        </p:nvSpPr>
        <p:spPr>
          <a:xfrm flipH="1">
            <a:off x="6042326" y="5316181"/>
            <a:ext cx="45719" cy="522374"/>
          </a:xfrm>
          <a:custGeom>
            <a:avLst/>
            <a:gdLst>
              <a:gd name="connsiteX0" fmla="*/ 0 w 1521504"/>
              <a:gd name="connsiteY0" fmla="*/ 852694 h 852694"/>
              <a:gd name="connsiteX1" fmla="*/ 1162093 w 1521504"/>
              <a:gd name="connsiteY1" fmla="*/ 1997 h 852694"/>
              <a:gd name="connsiteX2" fmla="*/ 1521504 w 1521504"/>
              <a:gd name="connsiteY2" fmla="*/ 840712 h 8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504" h="852694">
                <a:moveTo>
                  <a:pt x="0" y="852694"/>
                </a:moveTo>
                <a:cubicBezTo>
                  <a:pt x="454254" y="428344"/>
                  <a:pt x="908509" y="3994"/>
                  <a:pt x="1162093" y="1997"/>
                </a:cubicBezTo>
                <a:cubicBezTo>
                  <a:pt x="1415677" y="0"/>
                  <a:pt x="1521504" y="840712"/>
                  <a:pt x="1521504" y="840712"/>
                </a:cubicBezTo>
              </a:path>
            </a:pathLst>
          </a:custGeom>
          <a:ln>
            <a:solidFill>
              <a:srgbClr val="DB37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40" tIns="45670" rIns="91340" bIns="45670"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6194724" y="5468575"/>
            <a:ext cx="45719" cy="381838"/>
          </a:xfrm>
          <a:custGeom>
            <a:avLst/>
            <a:gdLst>
              <a:gd name="connsiteX0" fmla="*/ 0 w 1521504"/>
              <a:gd name="connsiteY0" fmla="*/ 852694 h 852694"/>
              <a:gd name="connsiteX1" fmla="*/ 1162093 w 1521504"/>
              <a:gd name="connsiteY1" fmla="*/ 1997 h 852694"/>
              <a:gd name="connsiteX2" fmla="*/ 1521504 w 1521504"/>
              <a:gd name="connsiteY2" fmla="*/ 840712 h 8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504" h="852694">
                <a:moveTo>
                  <a:pt x="0" y="852694"/>
                </a:moveTo>
                <a:cubicBezTo>
                  <a:pt x="454254" y="428344"/>
                  <a:pt x="908509" y="3994"/>
                  <a:pt x="1162093" y="1997"/>
                </a:cubicBezTo>
                <a:cubicBezTo>
                  <a:pt x="1415677" y="0"/>
                  <a:pt x="1521504" y="840712"/>
                  <a:pt x="1521504" y="840712"/>
                </a:cubicBezTo>
              </a:path>
            </a:pathLst>
          </a:custGeom>
          <a:ln>
            <a:solidFill>
              <a:srgbClr val="DB37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40" tIns="45670" rIns="91340" bIns="45670"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H="1">
            <a:off x="6347123" y="5620975"/>
            <a:ext cx="45719" cy="229438"/>
          </a:xfrm>
          <a:custGeom>
            <a:avLst/>
            <a:gdLst>
              <a:gd name="connsiteX0" fmla="*/ 0 w 1521504"/>
              <a:gd name="connsiteY0" fmla="*/ 852694 h 852694"/>
              <a:gd name="connsiteX1" fmla="*/ 1162093 w 1521504"/>
              <a:gd name="connsiteY1" fmla="*/ 1997 h 852694"/>
              <a:gd name="connsiteX2" fmla="*/ 1521504 w 1521504"/>
              <a:gd name="connsiteY2" fmla="*/ 840712 h 8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504" h="852694">
                <a:moveTo>
                  <a:pt x="0" y="852694"/>
                </a:moveTo>
                <a:cubicBezTo>
                  <a:pt x="454254" y="428344"/>
                  <a:pt x="908509" y="3994"/>
                  <a:pt x="1162093" y="1997"/>
                </a:cubicBezTo>
                <a:cubicBezTo>
                  <a:pt x="1415677" y="0"/>
                  <a:pt x="1521504" y="840712"/>
                  <a:pt x="1521504" y="840712"/>
                </a:cubicBezTo>
              </a:path>
            </a:pathLst>
          </a:custGeom>
          <a:ln>
            <a:solidFill>
              <a:srgbClr val="DB37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40" tIns="45670" rIns="91340" bIns="45670" rtlCol="0" anchor="ctr"/>
          <a:lstStyle/>
          <a:p>
            <a:pPr algn="ctr"/>
            <a:endParaRPr lang="en-US"/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612773" y="2630809"/>
            <a:ext cx="4531237" cy="7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7" tIns="45989" rIns="91977" bIns="45989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000" b="1" dirty="0">
                <a:latin typeface="Arial Narrow"/>
                <a:cs typeface="Arial Narrow"/>
              </a:rPr>
              <a:t>Undulator Radiation </a:t>
            </a:r>
            <a:r>
              <a:rPr lang="en-US" sz="2000" b="1" dirty="0" smtClean="0">
                <a:latin typeface="Arial Narrow"/>
                <a:cs typeface="Arial Narrow"/>
              </a:rPr>
              <a:t>(Storage Ring or FEL)</a:t>
            </a:r>
            <a:endParaRPr lang="en-US" sz="2000" b="1" dirty="0">
              <a:latin typeface="Arial Narrow"/>
              <a:cs typeface="Arial Narrow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0000"/>
            </a:pPr>
            <a:endParaRPr lang="en-US" sz="2400" b="1" dirty="0">
              <a:latin typeface="Arial Narrow"/>
              <a:cs typeface="Arial Narrow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0" y="261271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0" y="454500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69679" y="5245913"/>
            <a:ext cx="0" cy="5422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4" descr="File:Undulato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560" y="3136709"/>
            <a:ext cx="2287954" cy="144141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1375833" y="3291417"/>
            <a:ext cx="0" cy="783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832" y="3429005"/>
            <a:ext cx="1031198" cy="800211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pPr algn="ctr"/>
            <a:r>
              <a:rPr lang="en-US" sz="2300" dirty="0">
                <a:latin typeface="+mj-lt"/>
              </a:rPr>
              <a:t>Uniform</a:t>
            </a:r>
          </a:p>
          <a:p>
            <a:pPr algn="ctr"/>
            <a:r>
              <a:rPr lang="en-US" sz="2300" dirty="0">
                <a:latin typeface="+mj-lt"/>
              </a:rPr>
              <a:t>B-Field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38299" y="3109475"/>
            <a:ext cx="1447991" cy="800211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2300" dirty="0">
                <a:latin typeface="+mj-lt"/>
              </a:rPr>
              <a:t>B-Field with</a:t>
            </a:r>
          </a:p>
          <a:p>
            <a:r>
              <a:rPr lang="en-US" sz="2300" dirty="0">
                <a:latin typeface="+mj-lt"/>
              </a:rPr>
              <a:t>N</a:t>
            </a:r>
            <a:r>
              <a:rPr lang="en-US" sz="2300" baseline="-25000" dirty="0">
                <a:latin typeface="+mj-lt"/>
              </a:rPr>
              <a:t>u</a:t>
            </a:r>
            <a:r>
              <a:rPr lang="en-US" sz="2300" dirty="0">
                <a:latin typeface="+mj-lt"/>
              </a:rPr>
              <a:t> Periods</a:t>
            </a:r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40679"/>
              </p:ext>
            </p:extLst>
          </p:nvPr>
        </p:nvGraphicFramePr>
        <p:xfrm>
          <a:off x="5587935" y="3942491"/>
          <a:ext cx="316971" cy="38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935" y="3942491"/>
                        <a:ext cx="316971" cy="3822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3281871" y="3274493"/>
            <a:ext cx="364088" cy="369231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07737"/>
              </p:ext>
            </p:extLst>
          </p:nvPr>
        </p:nvGraphicFramePr>
        <p:xfrm>
          <a:off x="3603868" y="5786242"/>
          <a:ext cx="682856" cy="38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7" name="Equation" r:id="rId9" imgW="406400" imgH="228600" progId="Equation.3">
                  <p:embed/>
                </p:oleObj>
              </mc:Choice>
              <mc:Fallback>
                <p:oleObj name="Equation" r:id="rId9" imgW="40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3868" y="5786242"/>
                        <a:ext cx="682856" cy="38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327243"/>
              </p:ext>
            </p:extLst>
          </p:nvPr>
        </p:nvGraphicFramePr>
        <p:xfrm>
          <a:off x="8072748" y="5840122"/>
          <a:ext cx="682856" cy="38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8" name="Equation" r:id="rId11" imgW="406400" imgH="228600" progId="Equation.3">
                  <p:embed/>
                </p:oleObj>
              </mc:Choice>
              <mc:Fallback>
                <p:oleObj name="Equation" r:id="rId11" imgW="40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72748" y="5840122"/>
                        <a:ext cx="682856" cy="38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41" idx="0"/>
          </p:cNvCxnSpPr>
          <p:nvPr/>
        </p:nvCxnSpPr>
        <p:spPr>
          <a:xfrm flipH="1" flipV="1">
            <a:off x="5867055" y="5838561"/>
            <a:ext cx="552310" cy="26792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607088"/>
              </p:ext>
            </p:extLst>
          </p:nvPr>
        </p:nvGraphicFramePr>
        <p:xfrm>
          <a:off x="6005125" y="4629504"/>
          <a:ext cx="651631" cy="35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" name="Equation" r:id="rId12" imgW="444500" imgH="241300" progId="Equation.3">
                  <p:embed/>
                </p:oleObj>
              </mc:Choice>
              <mc:Fallback>
                <p:oleObj name="Equation" r:id="rId12" imgW="444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125" y="4629504"/>
                        <a:ext cx="651631" cy="3527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"/>
          <p:cNvSpPr txBox="1">
            <a:spLocks/>
          </p:cNvSpPr>
          <p:nvPr/>
        </p:nvSpPr>
        <p:spPr>
          <a:xfrm>
            <a:off x="8413750" y="6354775"/>
            <a:ext cx="381000" cy="365125"/>
          </a:xfrm>
          <a:prstGeom prst="rect">
            <a:avLst/>
          </a:prstGeom>
        </p:spPr>
        <p:txBody>
          <a:bodyPr vert="horz" lIns="91340" tIns="45670" rIns="91340" bIns="4567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 Narrow"/>
                <a:ea typeface="+mn-ea"/>
                <a:cs typeface="Arial Narrow"/>
              </a:defRPr>
            </a:lvl1pPr>
            <a:lvl2pPr marL="4567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34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0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68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3557" algn="l" defTabSz="91342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0269" algn="l" defTabSz="91342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196979" algn="l" defTabSz="91342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3691" algn="l" defTabSz="91342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832" y="1064525"/>
            <a:ext cx="8485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Narrow" pitchFamily="34" charset="0"/>
                <a:cs typeface="Arial" pitchFamily="34" charset="0"/>
              </a:rPr>
              <a:t>Specially designed magnets or </a:t>
            </a:r>
            <a:r>
              <a:rPr lang="en-GB" sz="2400" b="1" dirty="0" smtClean="0">
                <a:latin typeface="Arial Narrow" pitchFamily="34" charset="0"/>
                <a:cs typeface="Arial" pitchFamily="34" charset="0"/>
              </a:rPr>
              <a:t>arrangements </a:t>
            </a:r>
            <a:r>
              <a:rPr lang="en-GB" sz="2400" b="1" dirty="0">
                <a:latin typeface="Arial Narrow" pitchFamily="34" charset="0"/>
                <a:cs typeface="Arial" pitchFamily="34" charset="0"/>
              </a:rPr>
              <a:t>of magnets produce </a:t>
            </a:r>
            <a:r>
              <a:rPr lang="en-GB" sz="2400" b="1" dirty="0" smtClean="0">
                <a:latin typeface="Arial Narrow" pitchFamily="34" charset="0"/>
                <a:cs typeface="Arial" pitchFamily="34" charset="0"/>
              </a:rPr>
              <a:t>radiation </a:t>
            </a:r>
            <a:r>
              <a:rPr lang="en-GB" sz="2400" b="1" dirty="0">
                <a:latin typeface="Arial Narrow" pitchFamily="34" charset="0"/>
                <a:cs typeface="Arial" pitchFamily="34" charset="0"/>
              </a:rPr>
              <a:t>with specific, desired </a:t>
            </a:r>
            <a:r>
              <a:rPr lang="en-GB" sz="2400" b="1" dirty="0" smtClean="0">
                <a:latin typeface="Arial Narrow" pitchFamily="34" charset="0"/>
                <a:cs typeface="Arial" pitchFamily="34" charset="0"/>
              </a:rPr>
              <a:t>properties.</a:t>
            </a:r>
            <a:endParaRPr lang="en-GB" sz="2400" b="1" dirty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30"/>
          <p:cNvGrpSpPr>
            <a:grpSpLocks/>
          </p:cNvGrpSpPr>
          <p:nvPr/>
        </p:nvGrpSpPr>
        <p:grpSpPr bwMode="auto">
          <a:xfrm>
            <a:off x="3616657" y="3397610"/>
            <a:ext cx="5227091" cy="2675644"/>
            <a:chOff x="4464" y="3360"/>
            <a:chExt cx="1214" cy="803"/>
          </a:xfrm>
        </p:grpSpPr>
        <p:pic>
          <p:nvPicPr>
            <p:cNvPr id="18" name="Picture 1031" descr="lcls_bit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3360"/>
              <a:ext cx="1214" cy="8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</p:spPr>
        </p:pic>
        <p:sp>
          <p:nvSpPr>
            <p:cNvPr id="19" name="Text Box 1032"/>
            <p:cNvSpPr txBox="1">
              <a:spLocks noChangeArrowheads="1"/>
            </p:cNvSpPr>
            <p:nvPr/>
          </p:nvSpPr>
          <p:spPr bwMode="auto">
            <a:xfrm>
              <a:off x="4910" y="3811"/>
              <a:ext cx="39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en-US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LCLS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2554"/>
          </a:xfrm>
        </p:spPr>
        <p:txBody>
          <a:bodyPr/>
          <a:lstStyle/>
          <a:p>
            <a:r>
              <a:rPr lang="en-US" sz="3800" dirty="0" smtClean="0"/>
              <a:t>BES Light Sources: Storage Ring &amp; FEL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65845"/>
            <a:ext cx="5336298" cy="328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9966"/>
            <a:ext cx="1839604" cy="4411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86392" tIns="43196" rIns="86392" bIns="43196" rtlCol="0">
            <a:spAutoFit/>
          </a:bodyPr>
          <a:lstStyle/>
          <a:p>
            <a:pPr algn="ctr"/>
            <a:r>
              <a:rPr lang="en-US" sz="2300" dirty="0"/>
              <a:t>Storage 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9874" y="3303282"/>
            <a:ext cx="841918" cy="32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392" tIns="43196" rIns="86392" bIns="43196" spcCol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6657" y="3397610"/>
            <a:ext cx="1899013" cy="4411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86392" tIns="43196" rIns="86392" bIns="43196" rtlCol="0">
            <a:spAutoFit/>
          </a:bodyPr>
          <a:lstStyle/>
          <a:p>
            <a:pPr algn="ctr"/>
            <a:r>
              <a:rPr lang="en-US" sz="2300" dirty="0"/>
              <a:t>FEL Amplifier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/>
          <a:p>
            <a:pPr>
              <a:defRPr/>
            </a:pPr>
            <a:fld id="{76B10244-55BA-44A6-8D8F-162C57D165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483400"/>
              </p:ext>
            </p:extLst>
          </p:nvPr>
        </p:nvGraphicFramePr>
        <p:xfrm>
          <a:off x="220421" y="733166"/>
          <a:ext cx="8731243" cy="603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05" y="203281"/>
            <a:ext cx="9186809" cy="3877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Users by Facility at the Light Sources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30"/>
          <p:cNvGrpSpPr>
            <a:grpSpLocks/>
          </p:cNvGrpSpPr>
          <p:nvPr/>
        </p:nvGrpSpPr>
        <p:grpSpPr bwMode="auto">
          <a:xfrm>
            <a:off x="3310529" y="784616"/>
            <a:ext cx="2128491" cy="1325469"/>
            <a:chOff x="1233" y="916"/>
            <a:chExt cx="1537" cy="1009"/>
          </a:xfrm>
        </p:grpSpPr>
        <p:pic>
          <p:nvPicPr>
            <p:cNvPr id="44" name="Picture 4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3" y="920"/>
              <a:ext cx="1537" cy="1005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" name="Text Box 432"/>
            <p:cNvSpPr txBox="1">
              <a:spLocks noChangeArrowheads="1"/>
            </p:cNvSpPr>
            <p:nvPr/>
          </p:nvSpPr>
          <p:spPr bwMode="auto">
            <a:xfrm>
              <a:off x="1240" y="916"/>
              <a:ext cx="498" cy="28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chemeClr val="bg1"/>
                  </a:solidFill>
                  <a:latin typeface="Arial Narrow" pitchFamily="34" charset="0"/>
                </a:rPr>
                <a:t>NSLS</a:t>
              </a:r>
              <a:endParaRPr lang="en-US" b="1" u="none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46" name="Picture 434" descr="sp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1929" y="853357"/>
            <a:ext cx="1727088" cy="125245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" name="Text Box 435"/>
          <p:cNvSpPr txBox="1">
            <a:spLocks noChangeArrowheads="1"/>
          </p:cNvSpPr>
          <p:nvPr/>
        </p:nvSpPr>
        <p:spPr bwMode="auto">
          <a:xfrm>
            <a:off x="1405535" y="766588"/>
            <a:ext cx="689297" cy="3691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284" tIns="45642" rIns="91284" bIns="45642">
            <a:spAutoFit/>
          </a:bodyPr>
          <a:lstStyle/>
          <a:p>
            <a:r>
              <a:rPr lang="en-US" b="1" u="none" dirty="0" smtClean="0">
                <a:solidFill>
                  <a:schemeClr val="bg1"/>
                </a:solidFill>
                <a:latin typeface="Arial Narrow" pitchFamily="34" charset="0"/>
              </a:rPr>
              <a:t>SSRL</a:t>
            </a:r>
            <a:endParaRPr lang="en-US" b="1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8" name="Group 454"/>
          <p:cNvGrpSpPr>
            <a:grpSpLocks/>
          </p:cNvGrpSpPr>
          <p:nvPr/>
        </p:nvGrpSpPr>
        <p:grpSpPr bwMode="auto">
          <a:xfrm>
            <a:off x="5447045" y="780222"/>
            <a:ext cx="1966128" cy="1310517"/>
            <a:chOff x="2923" y="738"/>
            <a:chExt cx="1336" cy="884"/>
          </a:xfrm>
        </p:grpSpPr>
        <p:pic>
          <p:nvPicPr>
            <p:cNvPr id="49" name="Picture 5" descr="DSC_0271"/>
            <p:cNvPicPr>
              <a:picLocks noChangeAspect="1" noChangeArrowheads="1"/>
            </p:cNvPicPr>
            <p:nvPr/>
          </p:nvPicPr>
          <p:blipFill>
            <a:blip r:embed="rId6" cstate="print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2939" y="738"/>
              <a:ext cx="1320" cy="8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0" name="Text Box 444"/>
            <p:cNvSpPr txBox="1">
              <a:spLocks noChangeArrowheads="1"/>
            </p:cNvSpPr>
            <p:nvPr/>
          </p:nvSpPr>
          <p:spPr bwMode="auto">
            <a:xfrm>
              <a:off x="2923" y="738"/>
              <a:ext cx="461" cy="24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chemeClr val="bg1"/>
                  </a:solidFill>
                  <a:latin typeface="Arial Narrow" pitchFamily="34" charset="0"/>
                </a:rPr>
                <a:t>LCLS</a:t>
              </a:r>
              <a:endParaRPr lang="en-US" b="1" u="none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5702" y="951175"/>
            <a:ext cx="1101673" cy="887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6400" tIns="43200" rIns="86400" bIns="43200" rtlCol="0">
            <a:spAutoFit/>
          </a:bodyPr>
          <a:lstStyle/>
          <a:p>
            <a:r>
              <a:rPr lang="en-US" sz="2600" dirty="0"/>
              <a:t>4 Rings</a:t>
            </a:r>
          </a:p>
          <a:p>
            <a:r>
              <a:rPr lang="en-US" sz="2600" dirty="0"/>
              <a:t>1 FEL</a:t>
            </a:r>
          </a:p>
        </p:txBody>
      </p:sp>
      <p:grpSp>
        <p:nvGrpSpPr>
          <p:cNvPr id="52" name="Group 453"/>
          <p:cNvGrpSpPr>
            <a:grpSpLocks/>
          </p:cNvGrpSpPr>
          <p:nvPr/>
        </p:nvGrpSpPr>
        <p:grpSpPr bwMode="auto">
          <a:xfrm>
            <a:off x="1201204" y="2134396"/>
            <a:ext cx="1941675" cy="1148057"/>
            <a:chOff x="-210" y="1984"/>
            <a:chExt cx="1315" cy="892"/>
          </a:xfrm>
        </p:grpSpPr>
        <p:pic>
          <p:nvPicPr>
            <p:cNvPr id="53" name="Picture 425" descr="XBD9904-0069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05" y="1990"/>
              <a:ext cx="1310" cy="88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4" name="Text Box 426"/>
            <p:cNvSpPr txBox="1">
              <a:spLocks noChangeArrowheads="1"/>
            </p:cNvSpPr>
            <p:nvPr/>
          </p:nvSpPr>
          <p:spPr bwMode="auto">
            <a:xfrm>
              <a:off x="-210" y="1984"/>
              <a:ext cx="381" cy="2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chemeClr val="bg1"/>
                  </a:solidFill>
                  <a:latin typeface="Arial Narrow" pitchFamily="34" charset="0"/>
                </a:rPr>
                <a:t>ALS</a:t>
              </a:r>
              <a:endParaRPr lang="en-US" b="1" u="none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5" name="Group 427"/>
          <p:cNvGrpSpPr>
            <a:grpSpLocks/>
          </p:cNvGrpSpPr>
          <p:nvPr/>
        </p:nvGrpSpPr>
        <p:grpSpPr bwMode="auto">
          <a:xfrm>
            <a:off x="3219717" y="2094568"/>
            <a:ext cx="1879898" cy="1205180"/>
            <a:chOff x="1872" y="1964"/>
            <a:chExt cx="1306" cy="930"/>
          </a:xfrm>
        </p:grpSpPr>
        <p:pic>
          <p:nvPicPr>
            <p:cNvPr id="56" name="Picture 4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72" y="1964"/>
              <a:ext cx="1306" cy="93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7" name="Text Box 429"/>
            <p:cNvSpPr txBox="1">
              <a:spLocks noChangeArrowheads="1"/>
            </p:cNvSpPr>
            <p:nvPr/>
          </p:nvSpPr>
          <p:spPr bwMode="auto">
            <a:xfrm>
              <a:off x="1877" y="1987"/>
              <a:ext cx="399" cy="28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chemeClr val="bg1"/>
                  </a:solidFill>
                  <a:latin typeface="Arial Narrow" pitchFamily="34" charset="0"/>
                </a:rPr>
                <a:t>APS</a:t>
              </a:r>
              <a:endParaRPr lang="en-US" b="1" u="none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808536" y="484126"/>
            <a:ext cx="1524000" cy="1041661"/>
            <a:chOff x="7620000" y="1250818"/>
            <a:chExt cx="1524000" cy="1041661"/>
          </a:xfrm>
        </p:grpSpPr>
        <p:sp>
          <p:nvSpPr>
            <p:cNvPr id="65" name="Donut 64"/>
            <p:cNvSpPr/>
            <p:nvPr/>
          </p:nvSpPr>
          <p:spPr>
            <a:xfrm>
              <a:off x="8001000" y="1659845"/>
              <a:ext cx="685800" cy="632634"/>
            </a:xfrm>
            <a:prstGeom prst="donut">
              <a:avLst>
                <a:gd name="adj" fmla="val 11286"/>
              </a:avLst>
            </a:prstGeom>
            <a:solidFill>
              <a:srgbClr val="EF1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40" tIns="45670" rIns="91340" bIns="4567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20000" y="1250818"/>
              <a:ext cx="1524000" cy="36923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1340" tIns="45670" rIns="91340" bIns="45670" rtlCol="0">
              <a:spAutoFit/>
            </a:bodyPr>
            <a:lstStyle/>
            <a:p>
              <a:r>
                <a:rPr lang="en-US" dirty="0" smtClean="0"/>
                <a:t>&gt; 11K Users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20223" y="784616"/>
            <a:ext cx="2071662" cy="1291100"/>
            <a:chOff x="3320223" y="784616"/>
            <a:chExt cx="2071662" cy="1291100"/>
          </a:xfrm>
        </p:grpSpPr>
        <p:pic>
          <p:nvPicPr>
            <p:cNvPr id="23" name="Picture 2" descr="g071100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3" t="19497" r="8184" b="19186"/>
            <a:stretch/>
          </p:blipFill>
          <p:spPr bwMode="auto">
            <a:xfrm>
              <a:off x="3334766" y="795906"/>
              <a:ext cx="2057119" cy="127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432"/>
            <p:cNvSpPr txBox="1">
              <a:spLocks noChangeArrowheads="1"/>
            </p:cNvSpPr>
            <p:nvPr/>
          </p:nvSpPr>
          <p:spPr bwMode="auto">
            <a:xfrm>
              <a:off x="3320223" y="784616"/>
              <a:ext cx="857927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chemeClr val="bg1"/>
                  </a:solidFill>
                  <a:latin typeface="Arial Narrow" pitchFamily="34" charset="0"/>
                </a:rPr>
                <a:t>NSLS-II</a:t>
              </a:r>
              <a:endParaRPr lang="en-US" b="1" u="none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79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449"/>
            <a:ext cx="9144000" cy="830997"/>
          </a:xfrm>
        </p:spPr>
        <p:txBody>
          <a:bodyPr>
            <a:spAutoFit/>
          </a:bodyPr>
          <a:lstStyle/>
          <a:p>
            <a:r>
              <a:rPr lang="en-US" sz="2400" dirty="0"/>
              <a:t>4 Nobel Prizes in Biochemistry with SC Storage Ring Light Sources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&amp; the Prospect of Single-Molecule, Single-Shot Imaging with FELs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771577"/>
              </p:ext>
            </p:extLst>
          </p:nvPr>
        </p:nvGraphicFramePr>
        <p:xfrm>
          <a:off x="1094761" y="947374"/>
          <a:ext cx="4940311" cy="2349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542"/>
                <a:gridCol w="4625769"/>
              </a:tblGrid>
              <a:tr h="587297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Roderick MacKinnon (Chemistry) for “structural and mechanistic studies of ion channels.”  </a:t>
                      </a:r>
                      <a:endParaRPr lang="en-US" sz="12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297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Roger Kornberg (Chemistry) "for his studies of the molecular basis of eukaryotic transcription.” </a:t>
                      </a:r>
                      <a:endParaRPr lang="en-US" sz="12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297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Venkatraman</a:t>
                      </a: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Ramakrishnan</a:t>
                      </a: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, Thomas A. </a:t>
                      </a:r>
                      <a:r>
                        <a:rPr lang="en-US" sz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Steitz</a:t>
                      </a: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, and Ada E. </a:t>
                      </a:r>
                      <a:r>
                        <a:rPr lang="en-US" sz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Yonath</a:t>
                      </a: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(Chemistry) "for studies of the structure and function of the ribosome.” </a:t>
                      </a:r>
                      <a:endParaRPr lang="en-US" sz="12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297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Robert J. </a:t>
                      </a:r>
                      <a:r>
                        <a:rPr lang="en-US" sz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Lefkowitz</a:t>
                      </a: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and Brian K. </a:t>
                      </a:r>
                      <a:r>
                        <a:rPr lang="en-US" sz="1200" dirty="0" err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Kobilka</a:t>
                      </a: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(Chemistry) "for studies of </a:t>
                      </a:r>
                      <a:b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</a:br>
                      <a:r>
                        <a:rPr lang="en-US" sz="1200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G-protein-coupled receptors.” </a:t>
                      </a:r>
                      <a:endParaRPr lang="en-US" sz="12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1600"/>
            <a:ext cx="381000" cy="365125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70364" y="1090991"/>
            <a:ext cx="584191" cy="312798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1400" b="1" dirty="0"/>
              <a:t>2003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70364" y="1675110"/>
            <a:ext cx="584191" cy="312798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1400" b="1" dirty="0"/>
              <a:t>2006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70365" y="2273297"/>
            <a:ext cx="584191" cy="312798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1400" b="1" dirty="0"/>
              <a:t>2009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70365" y="2845448"/>
            <a:ext cx="584191" cy="312798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r>
              <a:rPr lang="en-US" sz="1400" b="1" dirty="0"/>
              <a:t>2012</a:t>
            </a:r>
            <a:endParaRPr lang="en-US" sz="1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1435"/>
          <a:stretch/>
        </p:blipFill>
        <p:spPr bwMode="auto">
          <a:xfrm flipV="1">
            <a:off x="6324524" y="913950"/>
            <a:ext cx="892092" cy="82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7302732" y="1290894"/>
            <a:ext cx="883601" cy="8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69140" r="2000"/>
          <a:stretch>
            <a:fillRect/>
          </a:stretch>
        </p:blipFill>
        <p:spPr bwMode="auto">
          <a:xfrm flipV="1">
            <a:off x="6318590" y="1894633"/>
            <a:ext cx="904383" cy="98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2615" y="2265375"/>
            <a:ext cx="869491" cy="1001945"/>
          </a:xfrm>
          <a:prstGeom prst="rect">
            <a:avLst/>
          </a:prstGeom>
          <a:solidFill>
            <a:schemeClr val="tx1">
              <a:alpha val="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14" descr="fs nanocrystallography.tiff"/>
          <p:cNvPicPr>
            <a:picLocks noChangeAspect="1"/>
          </p:cNvPicPr>
          <p:nvPr/>
        </p:nvPicPr>
        <p:blipFill>
          <a:blip r:embed="rId6" cstate="print"/>
          <a:srcRect t="51859" r="51769"/>
          <a:stretch>
            <a:fillRect/>
          </a:stretch>
        </p:blipFill>
        <p:spPr>
          <a:xfrm>
            <a:off x="1057776" y="3917364"/>
            <a:ext cx="1951419" cy="1908001"/>
          </a:xfrm>
          <a:prstGeom prst="rect">
            <a:avLst/>
          </a:prstGeom>
        </p:spPr>
      </p:pic>
      <p:pic>
        <p:nvPicPr>
          <p:cNvPr id="16" name="Picture 137" descr="nature09750-f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34" y="3981166"/>
            <a:ext cx="3017514" cy="1782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0" y="3616097"/>
            <a:ext cx="9144000" cy="0"/>
          </a:xfrm>
          <a:prstGeom prst="line">
            <a:avLst/>
          </a:prstGeom>
          <a:ln w="22225">
            <a:solidFill>
              <a:srgbClr val="106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975530" y="3812355"/>
            <a:ext cx="2947621" cy="1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000" dirty="0">
                <a:latin typeface="Arial Narrow"/>
                <a:cs typeface="Arial Narrow"/>
              </a:rPr>
              <a:t>HN Chapman </a:t>
            </a:r>
            <a:r>
              <a:rPr lang="en-GB" altLang="en-US" sz="1000" i="1" dirty="0">
                <a:latin typeface="Arial Narrow"/>
                <a:cs typeface="Arial Narrow"/>
              </a:rPr>
              <a:t>et al.</a:t>
            </a:r>
            <a:r>
              <a:rPr lang="en-GB" altLang="en-US" sz="1000" dirty="0">
                <a:latin typeface="Arial Narrow"/>
                <a:cs typeface="Arial Narrow"/>
              </a:rPr>
              <a:t> </a:t>
            </a:r>
            <a:r>
              <a:rPr lang="en-GB" altLang="en-US" sz="1000" i="1" dirty="0">
                <a:latin typeface="Arial Narrow"/>
                <a:cs typeface="Arial Narrow"/>
              </a:rPr>
              <a:t>Nature</a:t>
            </a:r>
            <a:r>
              <a:rPr lang="en-GB" altLang="en-US" sz="1000" dirty="0">
                <a:latin typeface="Arial Narrow"/>
                <a:cs typeface="Arial Narrow"/>
              </a:rPr>
              <a:t> </a:t>
            </a:r>
            <a:r>
              <a:rPr lang="en-GB" altLang="en-US" sz="1000" b="1" dirty="0">
                <a:latin typeface="Arial Narrow"/>
                <a:cs typeface="Arial Narrow"/>
              </a:rPr>
              <a:t>470</a:t>
            </a:r>
            <a:r>
              <a:rPr lang="en-GB" altLang="en-US" sz="1000" dirty="0">
                <a:latin typeface="Arial Narrow"/>
                <a:cs typeface="Arial Narrow"/>
              </a:rPr>
              <a:t>, 73-77 (2011) </a:t>
            </a:r>
          </a:p>
        </p:txBody>
      </p:sp>
      <p:pic>
        <p:nvPicPr>
          <p:cNvPr id="21" name="Picture 20" descr="fs nanocrystallpography figure.tiff"/>
          <p:cNvPicPr>
            <a:picLocks noChangeAspect="1"/>
          </p:cNvPicPr>
          <p:nvPr/>
        </p:nvPicPr>
        <p:blipFill>
          <a:blip r:embed="rId8" cstate="print"/>
          <a:srcRect t="57092" r="45565"/>
          <a:stretch>
            <a:fillRect/>
          </a:stretch>
        </p:blipFill>
        <p:spPr>
          <a:xfrm>
            <a:off x="3297588" y="4001769"/>
            <a:ext cx="2612978" cy="17682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77725" y="5844770"/>
            <a:ext cx="2195930" cy="307911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pPr algn="ctr"/>
            <a:r>
              <a:rPr lang="en-US" sz="1400" dirty="0">
                <a:latin typeface="Arial Narrow"/>
                <a:cs typeface="Arial Narrow"/>
              </a:rPr>
              <a:t>Single Shot Diffraction Pattern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7207" y="5844770"/>
            <a:ext cx="1613947" cy="307911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pPr algn="ctr"/>
            <a:r>
              <a:rPr lang="en-US" sz="1400" dirty="0">
                <a:latin typeface="Arial Narrow"/>
                <a:cs typeface="Arial Narrow"/>
              </a:rPr>
              <a:t>Reconstructed Image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2098" y="1517031"/>
            <a:ext cx="961901" cy="408647"/>
          </a:xfrm>
          <a:prstGeom prst="rect">
            <a:avLst/>
          </a:prstGeom>
        </p:spPr>
        <p:txBody>
          <a:bodyPr wrap="square" lIns="91330" tIns="45666" rIns="91330" bIns="45666">
            <a:spAutoFit/>
          </a:bodyPr>
          <a:lstStyle/>
          <a:p>
            <a:pPr>
              <a:lnSpc>
                <a:spcPts val="800"/>
              </a:lnSpc>
            </a:pPr>
            <a:r>
              <a:rPr lang="en-US" sz="1000" dirty="0">
                <a:latin typeface="Arial Narrow" panose="020B0606020202030204" pitchFamily="34" charset="0"/>
                <a:cs typeface="Arial" pitchFamily="34" charset="0"/>
              </a:rPr>
              <a:t>The visualized transcription process.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105284" y="2861223"/>
            <a:ext cx="1120706" cy="30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0" tIns="45666" rIns="91330" bIns="45666">
            <a:spAutoFit/>
          </a:bodyPr>
          <a:lstStyle/>
          <a:p>
            <a:pPr eaLnBrk="0" hangingPunct="0">
              <a:lnSpc>
                <a:spcPts val="800"/>
              </a:lnSpc>
            </a:pPr>
            <a:r>
              <a:rPr lang="en-US" sz="1000" dirty="0">
                <a:latin typeface="Arial Narrow" panose="020B0606020202030204" pitchFamily="34" charset="0"/>
                <a:cs typeface="Arial" pitchFamily="34" charset="0"/>
              </a:rPr>
              <a:t>The 50S subunit at  2.4Å resolution.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8230" y="922430"/>
            <a:ext cx="1579510" cy="406094"/>
          </a:xfrm>
          <a:prstGeom prst="rect">
            <a:avLst/>
          </a:prstGeom>
          <a:noFill/>
        </p:spPr>
        <p:txBody>
          <a:bodyPr wrap="square" lIns="91340" tIns="45670" rIns="91340" bIns="4567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The overall view of a voltage-dependent potassium ion channel.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3588425" y="5651130"/>
            <a:ext cx="2031304" cy="2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0" tIns="45666" rIns="91330" bIns="45666">
            <a:spAutoFit/>
          </a:bodyPr>
          <a:lstStyle/>
          <a:p>
            <a:pPr eaLnBrk="0" hangingPunct="0"/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The structure of the β2AR-Gs complex.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8182101" y="2537745"/>
            <a:ext cx="895458" cy="4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0" tIns="45666" rIns="91330" bIns="45666">
            <a:spAutoFit/>
          </a:bodyPr>
          <a:lstStyle/>
          <a:p>
            <a:pPr eaLnBrk="0" hangingPunct="0">
              <a:lnSpc>
                <a:spcPts val="800"/>
              </a:lnSpc>
            </a:pPr>
            <a:r>
              <a:rPr lang="en-US" sz="1000" dirty="0">
                <a:latin typeface="Arial Narrow" panose="020B0606020202030204" pitchFamily="34" charset="0"/>
                <a:cs typeface="Arial" pitchFamily="34" charset="0"/>
              </a:rPr>
              <a:t>The structure of the β2AR-Gs complex.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571999"/>
            <a:ext cx="9144000" cy="0"/>
          </a:xfrm>
          <a:prstGeom prst="line">
            <a:avLst/>
          </a:prstGeom>
          <a:ln w="12700">
            <a:solidFill>
              <a:srgbClr val="106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81909" y="5844770"/>
            <a:ext cx="1246383" cy="307911"/>
          </a:xfrm>
          <a:prstGeom prst="rect">
            <a:avLst/>
          </a:prstGeom>
          <a:noFill/>
        </p:spPr>
        <p:txBody>
          <a:bodyPr wrap="none" lIns="91340" tIns="45670" rIns="91340" bIns="45670" rtlCol="0">
            <a:spAutoFit/>
          </a:bodyPr>
          <a:lstStyle/>
          <a:p>
            <a:pPr algn="ctr"/>
            <a:r>
              <a:rPr lang="en-US" sz="1400" dirty="0">
                <a:latin typeface="Arial Narrow"/>
                <a:cs typeface="Arial Narrow"/>
              </a:rPr>
              <a:t>The Experiment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741804" y="1793692"/>
            <a:ext cx="2442948" cy="766263"/>
          </a:xfrm>
          <a:prstGeom prst="rect">
            <a:avLst/>
          </a:prstGeom>
          <a:noFill/>
        </p:spPr>
        <p:txBody>
          <a:bodyPr wrap="square" lIns="91340" tIns="45670" rIns="91340" bIns="4567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06636"/>
                </a:solidFill>
                <a:latin typeface="Arial Narrow" panose="020B0606020202030204" pitchFamily="34" charset="0"/>
              </a:rPr>
              <a:t>Nobel Prizes with SC storage rings in protein structures</a:t>
            </a:r>
            <a:endParaRPr lang="en-US" b="1" dirty="0">
              <a:solidFill>
                <a:srgbClr val="106636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815577" y="4569724"/>
            <a:ext cx="2590503" cy="766263"/>
          </a:xfrm>
          <a:prstGeom prst="rect">
            <a:avLst/>
          </a:prstGeom>
          <a:noFill/>
        </p:spPr>
        <p:txBody>
          <a:bodyPr wrap="square" lIns="91340" tIns="45670" rIns="91340" bIns="4567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06636"/>
                </a:solidFill>
                <a:latin typeface="Arial Narrow" panose="020B0606020202030204" pitchFamily="34" charset="0"/>
              </a:rPr>
              <a:t>Early experiments in single-molecule, single-shot imaging at LCLS</a:t>
            </a:r>
            <a:endParaRPr lang="en-US" b="1" dirty="0">
              <a:solidFill>
                <a:srgbClr val="106636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2700" y="3850276"/>
            <a:ext cx="2869613" cy="2871101"/>
            <a:chOff x="6042700" y="3850276"/>
            <a:chExt cx="2869613" cy="28711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2700" y="3850276"/>
              <a:ext cx="2794000" cy="1981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32285" y="5890380"/>
              <a:ext cx="2780028" cy="83099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Narrow"/>
                  <a:cs typeface="Arial Narrow"/>
                </a:rPr>
                <a:t>FY14: First de novo 3D </a:t>
              </a:r>
              <a:br>
                <a:rPr lang="en-US" sz="2400" dirty="0">
                  <a:latin typeface="Arial Narrow"/>
                  <a:cs typeface="Arial Narrow"/>
                </a:rPr>
              </a:br>
              <a:r>
                <a:rPr lang="en-US" sz="2400" dirty="0">
                  <a:latin typeface="Arial Narrow"/>
                  <a:cs typeface="Arial Narrow"/>
                </a:rPr>
                <a:t>structure of lysozyme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6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9016</TotalTime>
  <Words>1055</Words>
  <Application>Microsoft Office PowerPoint</Application>
  <PresentationFormat>On-screen Show (4:3)</PresentationFormat>
  <Paragraphs>226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BES Light Sources </vt:lpstr>
      <vt:lpstr>Outline</vt:lpstr>
      <vt:lpstr>The Evolution of the Light Revolution</vt:lpstr>
      <vt:lpstr>X-Rays Can See the Invisible: Provide Static &amp; Dynamic Info</vt:lpstr>
      <vt:lpstr>What Do We Care Most About in Light Sources?</vt:lpstr>
      <vt:lpstr>How to Produce Photons?: Accelerate Electrons in a Magnetic Field</vt:lpstr>
      <vt:lpstr>BES Light Sources: Storage Ring &amp; FEL</vt:lpstr>
      <vt:lpstr>Users by Facility at the Light Sources</vt:lpstr>
      <vt:lpstr>4 Nobel Prizes in Biochemistry with SC Storage Ring Light Sources &amp; the Prospect of Single-Molecule, Single-Shot Imaging with FELs</vt:lpstr>
      <vt:lpstr>Industrial R&amp;D at BES Light Source Facilities</vt:lpstr>
      <vt:lpstr>Light Source Metrics: Photons Inherit Electron Properties</vt:lpstr>
      <vt:lpstr>DOE Light Sources &amp; Key Worldwide Competitors</vt:lpstr>
      <vt:lpstr>High Energy, Hard X-ray Ring Upgrade Plans</vt:lpstr>
      <vt:lpstr>APS-U: 7 Bend Achromat will Replace the 2 Bend Achromat</vt:lpstr>
      <vt:lpstr>PowerPoint Presentation</vt:lpstr>
      <vt:lpstr>Linac Coherent Light Source (LCLS)  The World’s First X-ray Free Electron Laser</vt:lpstr>
      <vt:lpstr>LCLS-II: CW High Rep &amp; High Pulse Energy FEL</vt:lpstr>
      <vt:lpstr>Summary Remarks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Lee, Peter</cp:lastModifiedBy>
  <cp:revision>1117</cp:revision>
  <cp:lastPrinted>2014-05-09T13:16:33Z</cp:lastPrinted>
  <dcterms:created xsi:type="dcterms:W3CDTF">2009-10-19T15:58:14Z</dcterms:created>
  <dcterms:modified xsi:type="dcterms:W3CDTF">2014-08-01T02:09:29Z</dcterms:modified>
</cp:coreProperties>
</file>