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98" r:id="rId2"/>
    <p:sldMasterId id="2147483726" r:id="rId3"/>
    <p:sldMasterId id="2147483740" r:id="rId4"/>
    <p:sldMasterId id="2147483754" r:id="rId5"/>
    <p:sldMasterId id="2147483763" r:id="rId6"/>
    <p:sldMasterId id="2147483772" r:id="rId7"/>
    <p:sldMasterId id="2147483783" r:id="rId8"/>
    <p:sldMasterId id="2147483792" r:id="rId9"/>
  </p:sldMasterIdLst>
  <p:notesMasterIdLst>
    <p:notesMasterId r:id="rId36"/>
  </p:notesMasterIdLst>
  <p:sldIdLst>
    <p:sldId id="256" r:id="rId10"/>
    <p:sldId id="270" r:id="rId11"/>
    <p:sldId id="293" r:id="rId12"/>
    <p:sldId id="331" r:id="rId13"/>
    <p:sldId id="326" r:id="rId14"/>
    <p:sldId id="336" r:id="rId15"/>
    <p:sldId id="338" r:id="rId16"/>
    <p:sldId id="321" r:id="rId17"/>
    <p:sldId id="340" r:id="rId18"/>
    <p:sldId id="341" r:id="rId19"/>
    <p:sldId id="347" r:id="rId20"/>
    <p:sldId id="354" r:id="rId21"/>
    <p:sldId id="349" r:id="rId22"/>
    <p:sldId id="364" r:id="rId23"/>
    <p:sldId id="334" r:id="rId24"/>
    <p:sldId id="356" r:id="rId25"/>
    <p:sldId id="361" r:id="rId26"/>
    <p:sldId id="355" r:id="rId27"/>
    <p:sldId id="351" r:id="rId28"/>
    <p:sldId id="352" r:id="rId29"/>
    <p:sldId id="320" r:id="rId30"/>
    <p:sldId id="343" r:id="rId31"/>
    <p:sldId id="315" r:id="rId32"/>
    <p:sldId id="360" r:id="rId33"/>
    <p:sldId id="362" r:id="rId34"/>
    <p:sldId id="363" r:id="rId35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3399FF"/>
    <a:srgbClr val="00CC99"/>
    <a:srgbClr val="CC33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3" autoAdjust="0"/>
    <p:restoredTop sz="94604" autoAdjust="0"/>
  </p:normalViewPr>
  <p:slideViewPr>
    <p:cSldViewPr>
      <p:cViewPr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22" y="-96"/>
      </p:cViewPr>
      <p:guideLst>
        <p:guide orient="horz" pos="2932"/>
        <p:guide pos="21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2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8518D59-A983-4BF2-91AB-622EFED4EB00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5"/>
            <a:ext cx="5563870" cy="4189095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2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842032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3E3F51-76B5-4A05-99B0-EBEF063977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E3F51-76B5-4A05-99B0-EBEF063977F3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381A-F256-4FCC-A8A9-171E310B2DB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94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381A-F256-4FCC-A8A9-171E310B2DB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36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381A-F256-4FCC-A8A9-171E310B2DB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5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000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381A-F256-4FCC-A8A9-171E310B2DB3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E6BCA-89DF-4C7D-B1E3-A1C62CF84AF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72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9473" y="8842033"/>
            <a:ext cx="3013763" cy="4654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76B457E-A292-4E15-8AA9-061E97AA13D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76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381A-F256-4FCC-A8A9-171E310B2DB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36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381A-F256-4FCC-A8A9-171E310B2DB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55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8400" y="706438"/>
            <a:ext cx="4695825" cy="3522662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2811" y="4462815"/>
            <a:ext cx="5627150" cy="422842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86" tIns="47241" rIns="94486" bIns="47241"/>
          <a:lstStyle/>
          <a:p>
            <a:pPr lvl="1" eaLnBrk="1" hangingPunct="1"/>
            <a:endParaRPr lang="en-US" i="1" dirty="0" smtClean="0">
              <a:solidFill>
                <a:srgbClr val="FF0000"/>
              </a:solidFill>
              <a:ea typeface="ヒラギノ角ゴ Pro W3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83617" y="8924043"/>
            <a:ext cx="3047583" cy="4703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486" tIns="47241" rIns="94486" bIns="47241"/>
          <a:lstStyle/>
          <a:p>
            <a:fld id="{064F90ED-FC7A-407F-8C87-5081EA987B16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98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5100"/>
            <a:ext cx="21336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                          </a:t>
            </a:r>
            <a:fld id="{D9150147-AFF3-43E4-84F2-9AE921B37B67}" type="slidenum">
              <a:rPr lang="en-US" sz="1400" smtClean="0">
                <a:latin typeface="Times New Roman" pitchFamily="18" charset="0"/>
              </a:rPr>
              <a:pPr>
                <a:defRPr/>
              </a:pPr>
              <a:t>‹#›</a:t>
            </a:fld>
            <a:endParaRPr lang="en-US" sz="14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72250"/>
            <a:ext cx="21336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September 13-14,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43675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SBIR/STTR Exchange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15100"/>
            <a:ext cx="21336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A963086-CFD0-441D-A53D-D59027587F8C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35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693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3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72250"/>
            <a:ext cx="21336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September 13-14,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43675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SBIR/STTR Exchange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5100"/>
            <a:ext cx="21336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4E380EC-FE00-40BB-A42B-9FA00666B79D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971800" y="6245225"/>
            <a:ext cx="30480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SBIR/STTR Exchange Meeting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060E20EB-1A0D-4459-B171-93957E378A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172200"/>
            <a:ext cx="3657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 dirty="0" smtClean="0"/>
              <a:t>SBIR/STTR Exchange Meeting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20000" y="6248400"/>
            <a:ext cx="990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4208D0C8-15ED-4BC7-A827-9C49EBB392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508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72250"/>
            <a:ext cx="21336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September 13-14,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43675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SBIR/STTR Exchange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5100"/>
            <a:ext cx="21336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E04A178-9AC0-45E2-8CBE-9A602469E12A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  <a:prstGeom prst="rect">
            <a:avLst/>
          </a:prstGeom>
        </p:spPr>
        <p:txBody>
          <a:bodyPr/>
          <a:lstStyle/>
          <a:p>
            <a:fld id="{F244239F-A578-4BB7-8042-38DC781613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19075"/>
            <a:ext cx="9144000" cy="1143000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72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15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8940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15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99974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8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Date Placeholder 5"/>
          <p:cNvSpPr txBox="1">
            <a:spLocks/>
          </p:cNvSpPr>
          <p:nvPr userDrawn="1"/>
        </p:nvSpPr>
        <p:spPr>
          <a:xfrm>
            <a:off x="457200" y="6477000"/>
            <a:ext cx="5181600" cy="3429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September 13-14, 2010         SBIR/STTR Exchange Meeting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74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5290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95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9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61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553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2829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703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80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7467600" y="6534150"/>
            <a:ext cx="1219200" cy="323850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9BB6024D-A4AF-4AA0-BE5D-47E6DF69AE49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4419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 dirty="0" smtClean="0"/>
              <a:t>SBIR/STTR Exchange Meeting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1650" y="161925"/>
            <a:ext cx="5165725" cy="723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0000"/>
            <a:ext cx="4038600" cy="2522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4038600" cy="25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85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48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05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9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065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50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96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24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471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55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72250"/>
            <a:ext cx="21336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September 13-14,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43675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SBIR/STTR Exchange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5100"/>
            <a:ext cx="21336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70883C-238C-47DD-B6E6-E1AC34779674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240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94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1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1650" y="161925"/>
            <a:ext cx="5165725" cy="723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0000"/>
            <a:ext cx="4038600" cy="2522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4038600" cy="25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36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22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31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97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4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12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4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72250"/>
            <a:ext cx="21336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September 13-14,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43675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SBIR/STTR Exchange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15100"/>
            <a:ext cx="21336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6DECFFA-230C-49B4-B9F0-812E52630E1E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598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56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8850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5967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237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81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1650" y="161925"/>
            <a:ext cx="5165725" cy="723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0000"/>
            <a:ext cx="4038600" cy="2522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4038600" cy="25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183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52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2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6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50" dirty="0" smtClean="0">
                <a:solidFill>
                  <a:prstClr val="black"/>
                </a:solidFill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 Michigan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50" dirty="0" smtClean="0">
                <a:solidFill>
                  <a:prstClr val="black"/>
                </a:solidFill>
                <a:ea typeface="ヒラギノ角ゴ Pro W3"/>
                <a:cs typeface="ヒラギノ角ゴ Pro W3"/>
              </a:rPr>
              <a:t>  State University. Michigan State University designs and establishes FRIB as a DOE Office of Science National User Facility in support of the mission of the Office of Nuclear Physics.</a:t>
            </a:r>
          </a:p>
        </p:txBody>
      </p:sp>
    </p:spTree>
    <p:extLst>
      <p:ext uri="{BB962C8B-B14F-4D97-AF65-F5344CB8AC3E}">
        <p14:creationId xmlns:p14="http://schemas.microsoft.com/office/powerpoint/2010/main" val="5121187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5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6414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72250"/>
            <a:ext cx="21336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September 13-14,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543675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SBIR/STTR Exchange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15100"/>
            <a:ext cx="21336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A6F4B79-13FE-4398-8755-C7593191F75C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12661829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37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3608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85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877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754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29600" y="6400800"/>
            <a:ext cx="7620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631294-5C54-4025-80DA-D00DEAF9F204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7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2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6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50" dirty="0" smtClean="0">
                <a:solidFill>
                  <a:prstClr val="black"/>
                </a:solidFill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 Michigan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50" dirty="0" smtClean="0">
                <a:solidFill>
                  <a:prstClr val="black"/>
                </a:solidFill>
                <a:ea typeface="ヒラギノ角ゴ Pro W3"/>
                <a:cs typeface="ヒラギノ角ゴ Pro W3"/>
              </a:rPr>
              <a:t>  State University. Michigan State University designs and establishes FRIB as a DOE Office of Science National User Facility in support of the mission of the Office of Nuclear Physics.</a:t>
            </a:r>
          </a:p>
        </p:txBody>
      </p:sp>
    </p:spTree>
    <p:extLst>
      <p:ext uri="{BB962C8B-B14F-4D97-AF65-F5344CB8AC3E}">
        <p14:creationId xmlns:p14="http://schemas.microsoft.com/office/powerpoint/2010/main" val="20621601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5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767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382824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72250"/>
            <a:ext cx="21336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September 13-14,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543675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SBIR/STTR Exchange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15100"/>
            <a:ext cx="21336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5AFCF4-3F79-4915-B88C-A704E5DB8B60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294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7451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604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972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54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251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29600" y="6400800"/>
            <a:ext cx="7620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631294-5C54-4025-80DA-D00DEAF9F204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1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5223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74391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429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29600" y="6400800"/>
            <a:ext cx="7620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631294-5C54-4025-80DA-D00DEAF9F204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6775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74217" y="6492875"/>
            <a:ext cx="469783" cy="365125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35970C-66DA-42B4-8591-6E363A3B576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3972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13255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48246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A9796F-1E25-45F7-A80B-5ED5E2F90C9D}" type="datetimeFigureOut">
              <a:rPr lang="en-US" smtClean="0">
                <a:solidFill>
                  <a:prstClr val="black"/>
                </a:solidFill>
              </a:rPr>
              <a:pPr/>
              <a:t>8/4/2014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2F02C7-B964-4562-A9C7-D5A3411ED7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03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A9796F-1E25-45F7-A80B-5ED5E2F90C9D}" type="datetimeFigureOut">
              <a:rPr lang="en-US" smtClean="0">
                <a:solidFill>
                  <a:prstClr val="black"/>
                </a:solidFill>
              </a:rPr>
              <a:pPr/>
              <a:t>8/4/2014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56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7467600" y="6534150"/>
            <a:ext cx="1219200" cy="323850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1F0F981A-5249-453A-8EB1-7ED0868A1900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4419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7567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2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6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50" dirty="0" smtClean="0">
                <a:solidFill>
                  <a:prstClr val="black"/>
                </a:solidFill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 Michigan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50" dirty="0" smtClean="0">
                <a:solidFill>
                  <a:prstClr val="black"/>
                </a:solidFill>
                <a:ea typeface="ヒラギノ角ゴ Pro W3"/>
                <a:cs typeface="ヒラギノ角ゴ Pro W3"/>
              </a:rPr>
              <a:t>  State University. Michigan State University designs and establishes FRIB as a DOE Office of Science National User Facility in support of the mission of the Office of Nuclear Physics.</a:t>
            </a:r>
          </a:p>
        </p:txBody>
      </p:sp>
    </p:spTree>
    <p:extLst>
      <p:ext uri="{BB962C8B-B14F-4D97-AF65-F5344CB8AC3E}">
        <p14:creationId xmlns:p14="http://schemas.microsoft.com/office/powerpoint/2010/main" val="15475800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34706" y="6400800"/>
            <a:ext cx="762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52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4132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72250"/>
            <a:ext cx="21336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September 13-14,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43675"/>
            <a:ext cx="3733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SBIR/STTR Exchange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15100"/>
            <a:ext cx="2133600" cy="323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6BD9765-BCA1-45BD-B391-AF5CDAA1A0CE}" type="slidenum">
              <a:rPr lang="en-US"/>
              <a:pPr>
                <a:defRPr/>
              </a:pPr>
              <a:t>‹#›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9390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886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202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185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9347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2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6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50" dirty="0" smtClean="0">
                <a:solidFill>
                  <a:prstClr val="black"/>
                </a:solidFill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 Michigan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50" dirty="0" smtClean="0">
                <a:solidFill>
                  <a:prstClr val="black"/>
                </a:solidFill>
                <a:ea typeface="ヒラギノ角ゴ Pro W3"/>
                <a:cs typeface="ヒラギノ角ゴ Pro W3"/>
              </a:rPr>
              <a:t>  State University. Michigan State University designs and establishes FRIB as a DOE Office of Science National User Facility in support of the mission of the Office of Nuclear Physics.</a:t>
            </a:r>
          </a:p>
        </p:txBody>
      </p:sp>
    </p:spTree>
    <p:extLst>
      <p:ext uri="{BB962C8B-B14F-4D97-AF65-F5344CB8AC3E}">
        <p14:creationId xmlns:p14="http://schemas.microsoft.com/office/powerpoint/2010/main" val="8765953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262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16851164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518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9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7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1905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9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5" r:id="rId13"/>
    <p:sldLayoutId id="2147483676" r:id="rId14"/>
    <p:sldLayoutId id="2147483677" r:id="rId15"/>
    <p:sldLayoutId id="2147483695" r:id="rId16"/>
    <p:sldLayoutId id="2147483696" r:id="rId17"/>
    <p:sldLayoutId id="2147483697" r:id="rId18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1650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62275" y="6578372"/>
            <a:ext cx="2743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b="1" i="1" dirty="0" smtClean="0">
                <a:solidFill>
                  <a:srgbClr val="000000"/>
                </a:solidFill>
                <a:latin typeface="Arial" charset="0"/>
              </a:rPr>
              <a:t>12 GeV CEBAF Upgrade CD-4A                      </a:t>
            </a:r>
            <a:r>
              <a:rPr lang="en-US" sz="800" b="1" i="1" dirty="0">
                <a:solidFill>
                  <a:srgbClr val="000000"/>
                </a:solidFill>
                <a:latin typeface="Arial" charset="0"/>
              </a:rPr>
              <a:t>Page </a:t>
            </a:r>
            <a:fld id="{1E637AFD-4CEE-4C22-B86B-B7CFE3FC69F3}" type="slidenum">
              <a:rPr lang="en-US" sz="800" b="1" i="1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0" name="Picture 2" descr="http://science.energy.gov/~/media/_/images/about/resources/logos/jpg/low-res/RGB_Color-Seal_Green-Mark_SC_Horizontal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662"/>
            <a:ext cx="33337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23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1650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62275" y="6578372"/>
            <a:ext cx="2743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b="1" i="1" dirty="0" smtClean="0">
                <a:solidFill>
                  <a:srgbClr val="000000"/>
                </a:solidFill>
                <a:latin typeface="Arial" charset="0"/>
              </a:rPr>
              <a:t>12 GeV CEBAF Upgrade CD-4A                      </a:t>
            </a:r>
            <a:r>
              <a:rPr lang="en-US" sz="800" b="1" i="1" dirty="0">
                <a:solidFill>
                  <a:srgbClr val="000000"/>
                </a:solidFill>
                <a:latin typeface="Arial" charset="0"/>
              </a:rPr>
              <a:t>Page </a:t>
            </a:r>
            <a:fld id="{1E637AFD-4CEE-4C22-B86B-B7CFE3FC69F3}" type="slidenum">
              <a:rPr lang="en-US" sz="800" b="1" i="1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0" name="Picture 2" descr="http://science.energy.gov/~/media/_/images/about/resources/logos/jpg/low-res/RGB_Color-Seal_Green-Mark_SC_Horizontal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662"/>
            <a:ext cx="33337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28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1650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2050" name="Picture 2" descr="http://science.energy.gov/~/media/_/images/about/resources/logos/jpg/low-res/RGB_Color-Seal_Green-Mark_SC_Horizontal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662"/>
            <a:ext cx="33337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3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Arial" pitchFamily="34" charset="0"/>
              </a:rPr>
              <a:t>, Slide </a:t>
            </a:r>
            <a:fld id="{D30A2C6D-39BC-4576-856C-8743CF76CCF1}" type="slidenum">
              <a:rPr lang="en-US">
                <a:latin typeface="Arial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7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804" r:id="rId9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Arial" pitchFamily="34" charset="0"/>
              </a:rPr>
              <a:t>, Slide </a:t>
            </a:r>
            <a:fld id="{D30A2C6D-39BC-4576-856C-8743CF76CCF1}" type="slidenum">
              <a:rPr lang="en-US">
                <a:latin typeface="Arial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1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802" r:id="rId9"/>
    <p:sldLayoutId id="2147483803" r:id="rId10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Arial" pitchFamily="34" charset="0"/>
              </a:rPr>
              <a:t>, Slide </a:t>
            </a:r>
            <a:fld id="{D30A2C6D-39BC-4576-856C-8743CF76CCF1}" type="slidenum">
              <a:rPr lang="en-US">
                <a:latin typeface="Arial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9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T. Glasmacher, June 2014 DOE-SC OPA Review - A01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Arial" pitchFamily="34" charset="0"/>
              </a:rPr>
              <a:t>, Slide </a:t>
            </a:r>
            <a:fld id="{D30A2C6D-39BC-4576-856C-8743CF76CCF1}" type="slidenum">
              <a:rPr lang="en-US">
                <a:latin typeface="Arial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4.png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5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2895599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Status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of the 12 GeV and FRIB and NP's Investments in Accelerator R&amp;D</a:t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August 5, 2014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Germantown, MD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M. Farkhondeh, PhD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Program Manager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Advanced Technology Research and Development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DOE Office of Science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Office of Nuclear Physics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</a:t>
            </a:r>
            <a:fld id="{D9150147-AFF3-43E4-84F2-9AE921B37B67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</a:t>
            </a:fld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Equipment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123950"/>
            <a:ext cx="3781425" cy="283606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052888"/>
            <a:ext cx="3342909" cy="2424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77" y="3999836"/>
            <a:ext cx="3649664" cy="273724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15" y="1051859"/>
            <a:ext cx="3740152" cy="280511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3"/>
          <p:cNvSpPr txBox="1">
            <a:spLocks/>
          </p:cNvSpPr>
          <p:nvPr/>
        </p:nvSpPr>
        <p:spPr>
          <a:xfrm>
            <a:off x="8568547" y="6529477"/>
            <a:ext cx="533400" cy="323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 </a:t>
            </a:r>
            <a:fld id="{D9150147-AFF3-43E4-84F2-9AE921B37B67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10</a:t>
            </a:fld>
            <a:endParaRPr lang="en-US" sz="140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8297" y="161925"/>
            <a:ext cx="5165725" cy="723900"/>
          </a:xfrm>
        </p:spPr>
        <p:txBody>
          <a:bodyPr/>
          <a:lstStyle/>
          <a:p>
            <a:r>
              <a:rPr lang="en-US" dirty="0" smtClean="0"/>
              <a:t>Accelerator Readiness </a:t>
            </a:r>
            <a:br>
              <a:rPr lang="en-US" dirty="0" smtClean="0"/>
            </a:br>
            <a:r>
              <a:rPr lang="en-US" dirty="0" smtClean="0"/>
              <a:t>Review (ARR)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73730"/>
            <a:ext cx="8763000" cy="5410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Meets </a:t>
            </a:r>
            <a:r>
              <a:rPr lang="en-US" dirty="0">
                <a:latin typeface="+mj-lt"/>
              </a:rPr>
              <a:t>the requirements </a:t>
            </a:r>
            <a:r>
              <a:rPr lang="en-US" dirty="0" smtClean="0">
                <a:latin typeface="+mj-lt"/>
              </a:rPr>
              <a:t>of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420.2C,</a:t>
            </a:r>
            <a:r>
              <a:rPr lang="en-US" dirty="0">
                <a:latin typeface="+mj-lt"/>
              </a:rPr>
              <a:t> Safety of Accelerator </a:t>
            </a:r>
            <a:r>
              <a:rPr lang="en-US" dirty="0" smtClean="0">
                <a:latin typeface="+mj-lt"/>
              </a:rPr>
              <a:t>Facilities. Some of the required elements include: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+mj-lt"/>
              </a:rPr>
              <a:t>An approved Accelerator 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S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afety 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E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nvelop (ASE)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+mj-lt"/>
              </a:rPr>
              <a:t>Safety Assessment Document (SAD/FSAD)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+mj-lt"/>
              </a:rPr>
              <a:t>An ARR program to include an ARR Plan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+mj-lt"/>
              </a:rPr>
              <a:t>Contractor Assurance System (CAS) 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0000FF"/>
                </a:solidFill>
                <a:latin typeface="+mj-lt"/>
              </a:rPr>
              <a:t>Configuration Management</a:t>
            </a:r>
            <a:endParaRPr lang="en-US" dirty="0">
              <a:solidFill>
                <a:srgbClr val="0000FF"/>
              </a:solidFill>
              <a:latin typeface="+mj-lt"/>
            </a:endParaRPr>
          </a:p>
          <a:p>
            <a:r>
              <a:rPr lang="en-US" dirty="0">
                <a:latin typeface="+mj-lt"/>
              </a:rPr>
              <a:t>Used the </a:t>
            </a:r>
            <a:r>
              <a:rPr lang="en-US" u="sng" dirty="0">
                <a:latin typeface="+mj-lt"/>
              </a:rPr>
              <a:t>most recent guide </a:t>
            </a:r>
            <a:r>
              <a:rPr lang="en-US" dirty="0" smtClean="0">
                <a:latin typeface="+mj-lt"/>
              </a:rPr>
              <a:t>- Accelerator </a:t>
            </a:r>
            <a:r>
              <a:rPr lang="en-US" dirty="0">
                <a:latin typeface="+mj-lt"/>
              </a:rPr>
              <a:t>Facility Safety Implementation Guide </a:t>
            </a:r>
            <a:r>
              <a:rPr lang="en-US" dirty="0" smtClean="0">
                <a:latin typeface="+mj-lt"/>
              </a:rPr>
              <a:t>for </a:t>
            </a:r>
            <a:r>
              <a:rPr lang="en-US" dirty="0">
                <a:latin typeface="+mj-lt"/>
              </a:rPr>
              <a:t>DOE O 420.2C, </a:t>
            </a:r>
            <a:r>
              <a:rPr lang="en-US" i="1" dirty="0">
                <a:latin typeface="+mj-lt"/>
              </a:rPr>
              <a:t>SAFETY OF ACCELERATOR </a:t>
            </a:r>
            <a:r>
              <a:rPr lang="en-US" i="1" dirty="0" smtClean="0">
                <a:latin typeface="+mj-lt"/>
              </a:rPr>
              <a:t>FACILITIES</a:t>
            </a:r>
          </a:p>
          <a:p>
            <a:r>
              <a:rPr lang="en-US" dirty="0">
                <a:latin typeface="+mj-lt"/>
              </a:rPr>
              <a:t>Incorporated Lessons Learned </a:t>
            </a:r>
            <a:r>
              <a:rPr lang="en-US" dirty="0" smtClean="0">
                <a:latin typeface="+mj-lt"/>
              </a:rPr>
              <a:t>from </a:t>
            </a:r>
            <a:r>
              <a:rPr lang="en-US" dirty="0">
                <a:latin typeface="+mj-lt"/>
              </a:rPr>
              <a:t>internal and external </a:t>
            </a:r>
            <a:r>
              <a:rPr lang="en-US" dirty="0" smtClean="0">
                <a:latin typeface="+mj-lt"/>
              </a:rPr>
              <a:t>sources</a:t>
            </a:r>
          </a:p>
          <a:p>
            <a:pPr lvl="1"/>
            <a:r>
              <a:rPr lang="en-US" dirty="0" smtClean="0">
                <a:solidFill>
                  <a:srgbClr val="0033CC"/>
                </a:solidFill>
                <a:latin typeface="+mj-lt"/>
              </a:rPr>
              <a:t>Thorough </a:t>
            </a:r>
            <a:r>
              <a:rPr lang="en-US" dirty="0">
                <a:solidFill>
                  <a:srgbClr val="0033CC"/>
                </a:solidFill>
                <a:latin typeface="+mj-lt"/>
              </a:rPr>
              <a:t>system checks including configuration management of safety systems </a:t>
            </a:r>
            <a:endParaRPr lang="en-US" dirty="0" smtClean="0">
              <a:solidFill>
                <a:srgbClr val="0033CC"/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rgbClr val="0033CC"/>
                </a:solidFill>
                <a:latin typeface="+mj-lt"/>
              </a:rPr>
              <a:t>Performance-based </a:t>
            </a:r>
            <a:r>
              <a:rPr lang="en-US" dirty="0">
                <a:solidFill>
                  <a:srgbClr val="0033CC"/>
                </a:solidFill>
                <a:latin typeface="+mj-lt"/>
              </a:rPr>
              <a:t>ARR process</a:t>
            </a:r>
          </a:p>
          <a:p>
            <a:endParaRPr lang="en-US" sz="2200" i="1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029200" y="6525399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Slide: Courtesy of Mike Epps</a:t>
            </a:r>
            <a:endParaRPr lang="en-US" sz="1200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458200" y="6534150"/>
            <a:ext cx="533400" cy="323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 </a:t>
            </a:r>
            <a:fld id="{D9150147-AFF3-43E4-84F2-9AE921B37B67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11</a:t>
            </a:fld>
            <a:endParaRPr lang="en-US" sz="140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914400"/>
            <a:ext cx="7162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Contents: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NP Mission Statement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 GeV upgrade project at TJNAF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Facility for Rare Isotope Beams,  FRIB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NP Accelerator R&amp;D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6769"/>
            <a:ext cx="457200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D9150147-AFF3-43E4-84F2-9AE921B37B67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12</a:t>
            </a:fld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1143000"/>
            <a:ext cx="6104894" cy="473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4419600" cy="502890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B050"/>
                </a:solidFill>
              </a:rPr>
              <a:t>FRIB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Funded by DOE–SC Office of Nuclear Physics with contributions and cost share from Michigan State University and State of Michigan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Serving over 1,300 users</a:t>
            </a:r>
          </a:p>
          <a:p>
            <a:pPr marL="0" indent="0">
              <a:buNone/>
            </a:pPr>
            <a:endParaRPr lang="en-US" sz="1600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tx1"/>
                </a:solidFill>
              </a:rPr>
              <a:t> Key feature is 400 kW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beam power for all ions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(e.g. 5x10</a:t>
            </a:r>
            <a:r>
              <a:rPr lang="en-US" sz="1600" b="1" baseline="30000" dirty="0" smtClean="0">
                <a:solidFill>
                  <a:schemeClr val="tx1"/>
                </a:solidFill>
              </a:rPr>
              <a:t>13 238</a:t>
            </a:r>
            <a:r>
              <a:rPr lang="en-US" sz="1600" b="1" dirty="0" smtClean="0">
                <a:solidFill>
                  <a:schemeClr val="tx1"/>
                </a:solidFill>
              </a:rPr>
              <a:t>U/s)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600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Separation of isotopes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in-flight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will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the number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isotopes with known properties from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~2,000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observed over the last century to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~5,000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991600" cy="704845"/>
          </a:xfrm>
        </p:spPr>
        <p:txBody>
          <a:bodyPr/>
          <a:lstStyle/>
          <a:p>
            <a:r>
              <a:rPr lang="en-US" dirty="0" smtClean="0"/>
              <a:t>Facility for Rare Isotope Beams</a:t>
            </a:r>
            <a:br>
              <a:rPr lang="en-US" dirty="0" smtClean="0"/>
            </a:br>
            <a:r>
              <a:rPr lang="en-US" sz="2400" dirty="0" smtClean="0"/>
              <a:t>A future DOE-SC National User Facility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6477000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courtesy of T. Glasmacher</a:t>
            </a:r>
            <a:endParaRPr lang="en-US" sz="1200" dirty="0"/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>
          <a:xfrm>
            <a:off x="8534400" y="6496769"/>
            <a:ext cx="457200" cy="323850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lnSpc>
                <a:spcPct val="90000"/>
              </a:lnSpc>
              <a:defRPr sz="1000" kern="1200">
                <a:solidFill>
                  <a:srgbClr val="064308"/>
                </a:solidFill>
                <a:latin typeface="+mn-lt"/>
                <a:ea typeface="ヒラギノ角ゴ Pro W3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 </a:t>
            </a:r>
            <a:fld id="{D9150147-AFF3-43E4-84F2-9AE921B37B67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13</a:t>
            </a:fld>
            <a:endParaRPr lang="en-US" sz="140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34078" y="200869"/>
            <a:ext cx="2343564" cy="38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rPr>
              <a:t>FRIB</a:t>
            </a:r>
            <a:endParaRPr lang="en-US" sz="2400" dirty="0">
              <a:solidFill>
                <a:srgbClr val="106636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Rectangle 4"/>
          <p:cNvSpPr txBox="1">
            <a:spLocks noChangeAspect="1" noChangeArrowheads="1"/>
          </p:cNvSpPr>
          <p:nvPr/>
        </p:nvSpPr>
        <p:spPr>
          <a:xfrm>
            <a:off x="0" y="1696528"/>
            <a:ext cx="3532707" cy="233910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fontAlgn="base" hangingPunct="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FRIB will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provide world-leading capabilities for research on:</a:t>
            </a:r>
          </a:p>
          <a:p>
            <a:pPr marL="173736" indent="-173736" eaLnBrk="0" fontAlgn="base" hangingPunct="0">
              <a:buFont typeface="Arial" charset="0"/>
              <a:buNone/>
              <a:defRPr/>
            </a:pPr>
            <a:endParaRPr lang="en-US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eaLnBrk="0" fontAlgn="base" hangingPunct="0"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Nuclear Structure</a:t>
            </a:r>
          </a:p>
          <a:p>
            <a:pPr marL="742950" lvl="1" indent="-285750" eaLnBrk="0" fontAlgn="base" hangingPunct="0"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Nuclear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Astrophysics</a:t>
            </a:r>
          </a:p>
          <a:p>
            <a:pPr marL="742950" lvl="1" indent="-285750" eaLnBrk="0" fontAlgn="base" hangingPunct="0"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Fundamental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Symmetries</a:t>
            </a:r>
          </a:p>
          <a:p>
            <a:pPr marL="0" lvl="1" indent="-173736" eaLnBrk="0" hangingPunct="0">
              <a:spcAft>
                <a:spcPts val="600"/>
              </a:spcAft>
            </a:pPr>
            <a:r>
              <a:rPr lang="en-US" sz="16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This </a:t>
            </a:r>
            <a:r>
              <a:rPr lang="en-US" sz="16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research will provide the basis for a  model of nuclei and how they interact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                      </a:t>
            </a:r>
            <a:endParaRPr lang="en-US" sz="1600" b="1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6769"/>
            <a:ext cx="457200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D9150147-AFF3-43E4-84F2-9AE921B37B67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14</a:t>
            </a:fld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1659" y="4224662"/>
            <a:ext cx="8924218" cy="246734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b="1" dirty="0" smtClean="0"/>
              <a:t>Timeline: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8 </a:t>
            </a:r>
            <a:r>
              <a:rPr lang="en-US" dirty="0"/>
              <a:t>June 2009 – DOE-SC and MSU sign Cooperative Agreement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September 2010 – CD-1 approved, DOE issues NEPA </a:t>
            </a:r>
            <a:r>
              <a:rPr lang="en-US" dirty="0" smtClean="0"/>
              <a:t>FONSI </a:t>
            </a:r>
            <a:r>
              <a:rPr lang="en-US" sz="1000" dirty="0" smtClean="0"/>
              <a:t>(Finding of No Significant Impact)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August 2013 – CD-2 approved (baseline), CD-3a approved (start civil </a:t>
            </a:r>
            <a:r>
              <a:rPr lang="en-US" dirty="0" smtClean="0"/>
              <a:t>construction)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October 2014 – Start technical construction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December 2020 – early completion goal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June 2022 – CD-4 (project completion)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8408" y="92658"/>
            <a:ext cx="3627337" cy="1642609"/>
            <a:chOff x="2096472" y="746750"/>
            <a:chExt cx="6136274" cy="2352480"/>
          </a:xfrm>
        </p:grpSpPr>
        <p:sp>
          <p:nvSpPr>
            <p:cNvPr id="34" name="TextBox 33"/>
            <p:cNvSpPr txBox="1"/>
            <p:nvPr/>
          </p:nvSpPr>
          <p:spPr>
            <a:xfrm>
              <a:off x="2096472" y="2056318"/>
              <a:ext cx="2043113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FRIB Linear Accelerator</a:t>
              </a:r>
            </a:p>
          </p:txBody>
        </p:sp>
        <p:pic>
          <p:nvPicPr>
            <p:cNvPr id="17" name="Picture 16" descr="FRIB.jpg"/>
            <p:cNvPicPr>
              <a:picLocks noChangeAspect="1"/>
            </p:cNvPicPr>
            <p:nvPr/>
          </p:nvPicPr>
          <p:blipFill>
            <a:blip r:embed="rId3" cstate="print"/>
            <a:srcRect l="2211"/>
            <a:stretch>
              <a:fillRect/>
            </a:stretch>
          </p:blipFill>
          <p:spPr>
            <a:xfrm>
              <a:off x="4575146" y="746750"/>
              <a:ext cx="3657600" cy="2352480"/>
            </a:xfrm>
            <a:prstGeom prst="rect">
              <a:avLst/>
            </a:prstGeom>
          </p:spPr>
        </p:pic>
      </p:grp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905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4272897" y="687940"/>
            <a:ext cx="5328303" cy="3939058"/>
            <a:chOff x="4272897" y="687940"/>
            <a:chExt cx="5328303" cy="393905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" t="4338" b="1086"/>
            <a:stretch>
              <a:fillRect/>
            </a:stretch>
          </p:blipFill>
          <p:spPr bwMode="auto">
            <a:xfrm>
              <a:off x="4272897" y="1524000"/>
              <a:ext cx="4572000" cy="3102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4876800" y="687940"/>
              <a:ext cx="4724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Number of isotopes </a:t>
              </a:r>
              <a:r>
                <a:rPr lang="en-US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with known </a:t>
              </a:r>
              <a:r>
                <a:rPr lang="en-US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properties from current </a:t>
              </a:r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2000 to 5000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38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9400" y="104481"/>
            <a:ext cx="2743200" cy="52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rPr>
              <a:t>FRIB</a:t>
            </a:r>
            <a:endParaRPr lang="en-US" sz="2400" dirty="0">
              <a:solidFill>
                <a:srgbClr val="106636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948" y="3164026"/>
            <a:ext cx="891539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Project Cost for FRIB is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$730M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of which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$635.5M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provided by DOE and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$94.5M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provided by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will be completed by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30,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civil construction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authorized January 22,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Excavation activities began late February 2014.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ESH&amp;Q ready to proceed, no ESH issues to </a:t>
            </a:r>
            <a:r>
              <a:rPr lang="en-US" sz="1600" dirty="0" smtClean="0"/>
              <a:t>report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495" y="4267200"/>
            <a:ext cx="8709933" cy="2105726"/>
            <a:chOff x="107495" y="4267200"/>
            <a:chExt cx="8709933" cy="2105726"/>
          </a:xfrm>
        </p:grpSpPr>
        <p:pic>
          <p:nvPicPr>
            <p:cNvPr id="14338" name="Picture 2" descr="C:\Users\wolfej\Desktop\FRIB groundbreakin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225" y="4267200"/>
              <a:ext cx="2715203" cy="1810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07495" y="5295708"/>
              <a:ext cx="58551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Ground breaking ceremony </a:t>
              </a:r>
              <a:r>
                <a:rPr lang="en-US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 </a:t>
              </a: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held on March 17, 2014</a:t>
              </a:r>
              <a:r>
                <a:rPr lang="en-US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FF0000"/>
                  </a:solidFill>
                </a:rPr>
                <a:t>October 2014 </a:t>
              </a:r>
              <a:r>
                <a:rPr lang="en-US" sz="1600" dirty="0"/>
                <a:t>– Start technical </a:t>
              </a:r>
              <a:r>
                <a:rPr lang="en-US" sz="1600" dirty="0" smtClean="0"/>
                <a:t>construction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FF0000"/>
                  </a:solidFill>
                </a:rPr>
                <a:t>June 2022 </a:t>
              </a:r>
              <a:r>
                <a:rPr lang="en-US" sz="1600" dirty="0"/>
                <a:t>– CD-4 (project completion)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3599"/>
              </p:ext>
            </p:extLst>
          </p:nvPr>
        </p:nvGraphicFramePr>
        <p:xfrm>
          <a:off x="174529" y="6288274"/>
          <a:ext cx="8781330" cy="518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83935"/>
                <a:gridCol w="676241"/>
                <a:gridCol w="705643"/>
                <a:gridCol w="715443"/>
                <a:gridCol w="705643"/>
                <a:gridCol w="715443"/>
                <a:gridCol w="705643"/>
                <a:gridCol w="676241"/>
                <a:gridCol w="676241"/>
                <a:gridCol w="705643"/>
                <a:gridCol w="683436"/>
                <a:gridCol w="731778"/>
              </a:tblGrid>
              <a:tr h="13606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TPC $000s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PYs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FY13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FY14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FY15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FY16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FY17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FY18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FY19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FY20</a:t>
                      </a:r>
                      <a:endParaRPr lang="en-US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FY21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TOTAL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3796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FRIB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51,000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22,000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55,000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90,000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100,000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100,000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97,200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75,000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40,000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5,300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635,500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152400" y="2575615"/>
            <a:ext cx="369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Based on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200 MeV/u, 400 kW super conducting accelerator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14" y="639033"/>
            <a:ext cx="5368463" cy="2428691"/>
          </a:xfrm>
          <a:prstGeom prst="rect">
            <a:avLst/>
          </a:prstGeom>
        </p:spPr>
      </p:pic>
      <p:pic>
        <p:nvPicPr>
          <p:cNvPr id="13" name="Content Placeholder 5" descr="hallway_MLeitner_yor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066800"/>
            <a:ext cx="2667000" cy="141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057400" y="1981200"/>
            <a:ext cx="4044825" cy="3810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0" idx="0"/>
          </p:cNvCxnSpPr>
          <p:nvPr/>
        </p:nvCxnSpPr>
        <p:spPr>
          <a:xfrm flipV="1">
            <a:off x="1694165" y="2171700"/>
            <a:ext cx="0" cy="403915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20108" y="725996"/>
            <a:ext cx="4732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FRIB Site </a:t>
            </a:r>
            <a:r>
              <a:rPr lang="en-US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March 2014</a:t>
            </a:r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1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-AN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619" y="1437969"/>
            <a:ext cx="1066800" cy="414528"/>
          </a:xfrm>
          <a:prstGeom prst="rect">
            <a:avLst/>
          </a:prstGeom>
        </p:spPr>
      </p:pic>
      <p:sp>
        <p:nvSpPr>
          <p:cNvPr id="28674" name="Title 2"/>
          <p:cNvSpPr>
            <a:spLocks noGrp="1"/>
          </p:cNvSpPr>
          <p:nvPr>
            <p:ph type="title"/>
          </p:nvPr>
        </p:nvSpPr>
        <p:spPr>
          <a:xfrm>
            <a:off x="30192" y="536575"/>
            <a:ext cx="9144000" cy="641169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ea typeface="ＭＳ Ｐゴシック" charset="-128"/>
              </a:rPr>
              <a:t>Collaboration with other Institutions worldwide </a:t>
            </a:r>
            <a:r>
              <a:rPr lang="en-US" dirty="0" smtClean="0">
                <a:latin typeface="Arial" pitchFamily="34" charset="0"/>
                <a:ea typeface="ＭＳ Ｐゴシック" charset="-128"/>
              </a:rPr>
              <a:t/>
            </a:r>
            <a:br>
              <a:rPr lang="en-US" dirty="0" smtClean="0">
                <a:latin typeface="Arial" pitchFamily="34" charset="0"/>
                <a:ea typeface="ＭＳ Ｐゴシック" charset="-128"/>
              </a:rPr>
            </a:br>
            <a:r>
              <a:rPr lang="en-US" sz="2000" dirty="0" smtClean="0">
                <a:latin typeface="Arial" pitchFamily="34" charset="0"/>
                <a:ea typeface="ＭＳ Ｐゴシック" charset="-128"/>
              </a:rPr>
              <a:t>20 Work-for-Others Agreements</a:t>
            </a:r>
          </a:p>
        </p:txBody>
      </p:sp>
      <p:sp>
        <p:nvSpPr>
          <p:cNvPr id="28675" name="Content Placeholder 1"/>
          <p:cNvSpPr>
            <a:spLocks noGrp="1"/>
          </p:cNvSpPr>
          <p:nvPr>
            <p:ph idx="1"/>
          </p:nvPr>
        </p:nvSpPr>
        <p:spPr>
          <a:xfrm>
            <a:off x="76200" y="1437969"/>
            <a:ext cx="4423230" cy="5130577"/>
          </a:xfrm>
        </p:spPr>
        <p:txBody>
          <a:bodyPr/>
          <a:lstStyle/>
          <a:p>
            <a:r>
              <a:rPr lang="en-US" sz="1400" b="1" dirty="0" smtClean="0">
                <a:latin typeface="Arial" pitchFamily="34" charset="0"/>
                <a:ea typeface="ＭＳ Ｐゴシック" charset="-128"/>
              </a:rPr>
              <a:t>ANL </a:t>
            </a:r>
            <a:r>
              <a:rPr lang="en-US" sz="1400" dirty="0" smtClean="0">
                <a:latin typeface="Arial" pitchFamily="34" charset="0"/>
                <a:ea typeface="ＭＳ Ｐゴシック" charset="-128"/>
              </a:rPr>
              <a:t>(1+4*)</a:t>
            </a:r>
          </a:p>
          <a:p>
            <a:pPr lvl="1"/>
            <a:r>
              <a:rPr lang="en-US" sz="1400" dirty="0" smtClean="0">
                <a:latin typeface="Arial" pitchFamily="34" charset="0"/>
              </a:rPr>
              <a:t>Liquid lithium charge stripper; </a:t>
            </a:r>
            <a:br>
              <a:rPr lang="en-US" sz="1400" dirty="0" smtClean="0">
                <a:latin typeface="Arial" pitchFamily="34" charset="0"/>
              </a:rPr>
            </a:br>
            <a:r>
              <a:rPr lang="en-US" sz="1400" dirty="0" smtClean="0">
                <a:latin typeface="Arial" pitchFamily="34" charset="0"/>
              </a:rPr>
              <a:t>Stopping of ions in gas; Fragment </a:t>
            </a:r>
            <a:br>
              <a:rPr lang="en-US" sz="1400" dirty="0" smtClean="0">
                <a:latin typeface="Arial" pitchFamily="34" charset="0"/>
              </a:rPr>
            </a:br>
            <a:r>
              <a:rPr lang="en-US" sz="1400" dirty="0" smtClean="0">
                <a:latin typeface="Arial" pitchFamily="34" charset="0"/>
              </a:rPr>
              <a:t>separator design; Beam dynamics; SRF</a:t>
            </a:r>
          </a:p>
          <a:p>
            <a:pPr>
              <a:spcBef>
                <a:spcPts val="600"/>
              </a:spcBef>
            </a:pPr>
            <a:r>
              <a:rPr lang="en-US" sz="1400" b="1" dirty="0" smtClean="0">
                <a:latin typeface="Arial" pitchFamily="34" charset="0"/>
                <a:ea typeface="ＭＳ Ｐゴシック" charset="-128"/>
              </a:rPr>
              <a:t>BNL </a:t>
            </a:r>
            <a:r>
              <a:rPr lang="en-US" sz="1400" dirty="0" smtClean="0">
                <a:latin typeface="Arial" pitchFamily="34" charset="0"/>
                <a:ea typeface="ＭＳ Ｐゴシック" charset="-128"/>
              </a:rPr>
              <a:t>(3)</a:t>
            </a:r>
          </a:p>
          <a:p>
            <a:pPr lvl="1"/>
            <a:r>
              <a:rPr lang="en-US" sz="1400" dirty="0" smtClean="0">
                <a:latin typeface="Arial" pitchFamily="34" charset="0"/>
              </a:rPr>
              <a:t>Radiation resistant magnets; Plasma charge stripper*</a:t>
            </a:r>
          </a:p>
          <a:p>
            <a:pPr>
              <a:spcBef>
                <a:spcPts val="600"/>
              </a:spcBef>
            </a:pPr>
            <a:r>
              <a:rPr lang="en-US" sz="1400" b="1" dirty="0" smtClean="0">
                <a:latin typeface="Arial" pitchFamily="34" charset="0"/>
                <a:ea typeface="ＭＳ Ｐゴシック" charset="-128"/>
              </a:rPr>
              <a:t>Fermilab</a:t>
            </a:r>
            <a:r>
              <a:rPr lang="en-US" sz="1400" dirty="0" smtClean="0">
                <a:latin typeface="Arial" pitchFamily="34" charset="0"/>
                <a:ea typeface="ＭＳ Ｐゴシック" charset="-128"/>
              </a:rPr>
              <a:t> (1)</a:t>
            </a:r>
          </a:p>
          <a:p>
            <a:pPr lvl="1">
              <a:spcBef>
                <a:spcPts val="400"/>
              </a:spcBef>
            </a:pPr>
            <a:r>
              <a:rPr lang="en-US" sz="1400" dirty="0" smtClean="0">
                <a:latin typeface="Arial" pitchFamily="34" charset="0"/>
              </a:rPr>
              <a:t>Diagnostics</a:t>
            </a:r>
          </a:p>
          <a:p>
            <a:pPr>
              <a:spcBef>
                <a:spcPts val="600"/>
              </a:spcBef>
            </a:pPr>
            <a:r>
              <a:rPr lang="en-US" sz="1400" b="1" dirty="0" smtClean="0">
                <a:latin typeface="Arial" pitchFamily="34" charset="0"/>
                <a:ea typeface="ＭＳ Ｐゴシック" charset="-128"/>
              </a:rPr>
              <a:t>TJNAF</a:t>
            </a:r>
            <a:r>
              <a:rPr lang="en-US" sz="1400" dirty="0" smtClean="0">
                <a:latin typeface="Arial" pitchFamily="34" charset="0"/>
                <a:ea typeface="ＭＳ Ｐゴシック" charset="-128"/>
              </a:rPr>
              <a:t>(2+2*)</a:t>
            </a:r>
          </a:p>
          <a:p>
            <a:pPr lvl="1"/>
            <a:r>
              <a:rPr lang="en-US" sz="1400" dirty="0" smtClean="0">
                <a:latin typeface="Arial" pitchFamily="34" charset="0"/>
              </a:rPr>
              <a:t>Cryogenics; SRF</a:t>
            </a:r>
          </a:p>
          <a:p>
            <a:pPr>
              <a:spcBef>
                <a:spcPts val="600"/>
              </a:spcBef>
            </a:pPr>
            <a:r>
              <a:rPr lang="en-US" sz="1400" b="1" dirty="0" smtClean="0">
                <a:latin typeface="Arial" pitchFamily="34" charset="0"/>
                <a:ea typeface="ＭＳ Ｐゴシック" charset="-128"/>
              </a:rPr>
              <a:t>LBNL </a:t>
            </a:r>
            <a:r>
              <a:rPr lang="en-US" sz="1400" dirty="0" smtClean="0">
                <a:latin typeface="Arial" pitchFamily="34" charset="0"/>
                <a:ea typeface="ＭＳ Ｐゴシック" charset="-128"/>
              </a:rPr>
              <a:t>(1+2*)</a:t>
            </a:r>
          </a:p>
          <a:p>
            <a:pPr lvl="1"/>
            <a:r>
              <a:rPr lang="en-US" sz="1400" dirty="0" smtClean="0">
                <a:latin typeface="Arial" pitchFamily="34" charset="0"/>
              </a:rPr>
              <a:t>ECR ion source; Beam dynamics*</a:t>
            </a:r>
          </a:p>
          <a:p>
            <a:pPr>
              <a:spcBef>
                <a:spcPts val="600"/>
              </a:spcBef>
            </a:pPr>
            <a:r>
              <a:rPr lang="en-US" sz="1400" b="1" dirty="0" smtClean="0">
                <a:latin typeface="Arial" pitchFamily="34" charset="0"/>
                <a:ea typeface="ＭＳ Ｐゴシック" charset="-128"/>
              </a:rPr>
              <a:t>ORNL</a:t>
            </a:r>
            <a:r>
              <a:rPr lang="en-US" sz="1400" dirty="0" smtClean="0">
                <a:latin typeface="Arial" pitchFamily="34" charset="0"/>
                <a:ea typeface="ＭＳ Ｐゴシック" charset="-128"/>
              </a:rPr>
              <a:t> (2) </a:t>
            </a:r>
          </a:p>
          <a:p>
            <a:pPr lvl="1"/>
            <a:r>
              <a:rPr lang="en-US" sz="1400" dirty="0" smtClean="0">
                <a:latin typeface="Arial" pitchFamily="34" charset="0"/>
              </a:rPr>
              <a:t>Target facility; Beam Dump R&amp;D; </a:t>
            </a:r>
            <a:br>
              <a:rPr lang="en-US" sz="1400" dirty="0" smtClean="0">
                <a:latin typeface="Arial" pitchFamily="34" charset="0"/>
              </a:rPr>
            </a:br>
            <a:r>
              <a:rPr lang="en-US" sz="1400" dirty="0" smtClean="0">
                <a:latin typeface="Arial" pitchFamily="34" charset="0"/>
              </a:rPr>
              <a:t>Cryogenic Controls</a:t>
            </a:r>
          </a:p>
          <a:p>
            <a:pPr lvl="0">
              <a:spcBef>
                <a:spcPts val="600"/>
              </a:spcBef>
            </a:pPr>
            <a:r>
              <a:rPr lang="en-US" sz="1400" b="1" dirty="0" smtClean="0">
                <a:latin typeface="Arial" pitchFamily="34" charset="0"/>
                <a:ea typeface="ＭＳ Ｐゴシック" charset="-128"/>
              </a:rPr>
              <a:t>SLAC </a:t>
            </a:r>
            <a:r>
              <a:rPr lang="en-US" sz="1400" dirty="0" smtClean="0">
                <a:latin typeface="Arial" pitchFamily="34" charset="0"/>
                <a:ea typeface="ＭＳ Ｐゴシック" charset="-128"/>
              </a:rPr>
              <a:t>(2*) </a:t>
            </a:r>
          </a:p>
          <a:p>
            <a:pPr lvl="0">
              <a:spcBef>
                <a:spcPts val="600"/>
              </a:spcBef>
            </a:pPr>
            <a:endParaRPr lang="en-US" sz="1400" dirty="0" smtClean="0">
              <a:latin typeface="Arial" pitchFamily="34" charset="0"/>
              <a:ea typeface="ＭＳ Ｐゴシック" charset="-128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sz="1400" dirty="0" smtClean="0">
                <a:latin typeface="Arial" pitchFamily="34" charset="0"/>
                <a:ea typeface="ＭＳ Ｐゴシック" charset="-128"/>
              </a:rPr>
              <a:t>* complete</a:t>
            </a:r>
          </a:p>
          <a:p>
            <a:pPr marL="0" indent="0">
              <a:spcBef>
                <a:spcPts val="300"/>
              </a:spcBef>
              <a:buNone/>
            </a:pPr>
            <a:endParaRPr lang="en-US" sz="1400" dirty="0" smtClean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28676" name="Content Placeholder 5"/>
          <p:cNvSpPr>
            <a:spLocks noGrp="1"/>
          </p:cNvSpPr>
          <p:nvPr>
            <p:ph idx="10"/>
          </p:nvPr>
        </p:nvSpPr>
        <p:spPr>
          <a:xfrm>
            <a:off x="4665453" y="1589373"/>
            <a:ext cx="4423227" cy="4752561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1400" b="1" dirty="0" err="1" smtClean="0">
                <a:latin typeface="Arial" pitchFamily="34" charset="0"/>
              </a:rPr>
              <a:t>Budker</a:t>
            </a:r>
            <a:r>
              <a:rPr lang="en-US" sz="1400" dirty="0" smtClean="0">
                <a:latin typeface="Arial" pitchFamily="34" charset="0"/>
              </a:rPr>
              <a:t> Inst. of Nuclear Physics (Russia)</a:t>
            </a:r>
          </a:p>
          <a:p>
            <a:pPr lvl="1">
              <a:spcBef>
                <a:spcPts val="200"/>
              </a:spcBef>
            </a:pPr>
            <a:r>
              <a:rPr lang="en-US" sz="1200" dirty="0" smtClean="0">
                <a:latin typeface="Arial" pitchFamily="34" charset="0"/>
              </a:rPr>
              <a:t>Production target, diagnostics</a:t>
            </a:r>
          </a:p>
          <a:p>
            <a:pPr>
              <a:spcBef>
                <a:spcPts val="300"/>
              </a:spcBef>
            </a:pPr>
            <a:r>
              <a:rPr lang="en-US" sz="1400" b="1" dirty="0" smtClean="0">
                <a:latin typeface="Arial" pitchFamily="34" charset="0"/>
              </a:rPr>
              <a:t>GANIL</a:t>
            </a:r>
            <a:r>
              <a:rPr lang="en-US" sz="1400" dirty="0" smtClean="0">
                <a:latin typeface="Arial" pitchFamily="34" charset="0"/>
              </a:rPr>
              <a:t> (France)</a:t>
            </a:r>
          </a:p>
          <a:p>
            <a:pPr lvl="1">
              <a:spcBef>
                <a:spcPts val="200"/>
              </a:spcBef>
            </a:pPr>
            <a:r>
              <a:rPr lang="en-US" sz="1200" dirty="0" smtClean="0">
                <a:latin typeface="Arial" pitchFamily="34" charset="0"/>
              </a:rPr>
              <a:t>Production target</a:t>
            </a:r>
          </a:p>
          <a:p>
            <a:pPr>
              <a:spcBef>
                <a:spcPts val="300"/>
              </a:spcBef>
            </a:pPr>
            <a:r>
              <a:rPr lang="en-US" sz="1400" b="1" dirty="0" smtClean="0">
                <a:latin typeface="Arial" pitchFamily="34" charset="0"/>
              </a:rPr>
              <a:t>GSI</a:t>
            </a:r>
            <a:r>
              <a:rPr lang="en-US" sz="1400" dirty="0" smtClean="0">
                <a:latin typeface="Arial" pitchFamily="34" charset="0"/>
              </a:rPr>
              <a:t> (Germany)</a:t>
            </a:r>
          </a:p>
          <a:p>
            <a:pPr lvl="1">
              <a:spcBef>
                <a:spcPts val="200"/>
              </a:spcBef>
            </a:pPr>
            <a:r>
              <a:rPr lang="en-US" sz="1200" dirty="0" smtClean="0">
                <a:latin typeface="Arial" pitchFamily="34" charset="0"/>
              </a:rPr>
              <a:t>Production target</a:t>
            </a:r>
          </a:p>
          <a:p>
            <a:pPr>
              <a:spcBef>
                <a:spcPts val="300"/>
              </a:spcBef>
            </a:pPr>
            <a:r>
              <a:rPr lang="en-US" sz="1400" b="1" dirty="0" smtClean="0">
                <a:latin typeface="Arial" pitchFamily="34" charset="0"/>
              </a:rPr>
              <a:t>INFN</a:t>
            </a:r>
            <a:r>
              <a:rPr lang="en-US" sz="1400" dirty="0" smtClean="0">
                <a:latin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</a:rPr>
              <a:t>Legnaro</a:t>
            </a:r>
            <a:r>
              <a:rPr lang="en-US" sz="1400" dirty="0" smtClean="0">
                <a:latin typeface="Arial" pitchFamily="34" charset="0"/>
              </a:rPr>
              <a:t> (Italy)</a:t>
            </a:r>
          </a:p>
          <a:p>
            <a:pPr lvl="1">
              <a:spcBef>
                <a:spcPts val="200"/>
              </a:spcBef>
            </a:pPr>
            <a:r>
              <a:rPr lang="en-US" sz="1200" dirty="0" smtClean="0">
                <a:latin typeface="Arial" pitchFamily="34" charset="0"/>
              </a:rPr>
              <a:t>SRF</a:t>
            </a:r>
          </a:p>
          <a:p>
            <a:pPr>
              <a:spcBef>
                <a:spcPts val="300"/>
              </a:spcBef>
            </a:pPr>
            <a:r>
              <a:rPr lang="en-US" sz="1400" b="1" dirty="0" smtClean="0">
                <a:latin typeface="Arial" pitchFamily="34" charset="0"/>
              </a:rPr>
              <a:t>KEK</a:t>
            </a:r>
            <a:r>
              <a:rPr lang="en-US" sz="1400" dirty="0" smtClean="0">
                <a:latin typeface="Arial" pitchFamily="34" charset="0"/>
              </a:rPr>
              <a:t> (Japan)</a:t>
            </a:r>
          </a:p>
          <a:p>
            <a:pPr lvl="1">
              <a:spcBef>
                <a:spcPts val="200"/>
              </a:spcBef>
            </a:pPr>
            <a:r>
              <a:rPr lang="en-US" sz="1200" dirty="0" smtClean="0">
                <a:latin typeface="Arial" pitchFamily="34" charset="0"/>
              </a:rPr>
              <a:t>SRF technology, SC solenoid magnets</a:t>
            </a:r>
          </a:p>
          <a:p>
            <a:pPr>
              <a:spcBef>
                <a:spcPts val="300"/>
              </a:spcBef>
            </a:pPr>
            <a:r>
              <a:rPr lang="en-US" sz="1400" b="1" dirty="0" smtClean="0">
                <a:latin typeface="Arial" pitchFamily="34" charset="0"/>
                <a:ea typeface="ＭＳ Ｐゴシック" charset="-128"/>
              </a:rPr>
              <a:t>RIKEN</a:t>
            </a:r>
            <a:r>
              <a:rPr lang="en-US" sz="1400" dirty="0" smtClean="0">
                <a:latin typeface="Arial" pitchFamily="34" charset="0"/>
                <a:ea typeface="ＭＳ Ｐゴシック" charset="-128"/>
              </a:rPr>
              <a:t> (Japan)</a:t>
            </a:r>
          </a:p>
          <a:p>
            <a:pPr lvl="1">
              <a:spcBef>
                <a:spcPts val="200"/>
              </a:spcBef>
            </a:pPr>
            <a:r>
              <a:rPr lang="en-US" sz="1200" dirty="0" smtClean="0">
                <a:latin typeface="Arial" pitchFamily="34" charset="0"/>
              </a:rPr>
              <a:t>Charge strippers</a:t>
            </a:r>
          </a:p>
          <a:p>
            <a:pPr>
              <a:spcBef>
                <a:spcPts val="300"/>
              </a:spcBef>
            </a:pPr>
            <a:r>
              <a:rPr lang="en-US" sz="1400" b="1" dirty="0" smtClean="0">
                <a:latin typeface="Arial" pitchFamily="34" charset="0"/>
                <a:ea typeface="ＭＳ Ｐゴシック" charset="-128"/>
              </a:rPr>
              <a:t>Sandia</a:t>
            </a:r>
          </a:p>
          <a:p>
            <a:pPr lvl="1"/>
            <a:r>
              <a:rPr lang="en-US" sz="1200" dirty="0" smtClean="0">
                <a:latin typeface="Arial" pitchFamily="34" charset="0"/>
              </a:rPr>
              <a:t>Production target*</a:t>
            </a:r>
          </a:p>
          <a:p>
            <a:pPr>
              <a:spcBef>
                <a:spcPts val="300"/>
              </a:spcBef>
            </a:pPr>
            <a:r>
              <a:rPr lang="en-US" sz="1400" b="1" dirty="0" err="1" smtClean="0">
                <a:latin typeface="Arial" pitchFamily="34" charset="0"/>
                <a:ea typeface="ＭＳ Ｐゴシック" charset="-128"/>
              </a:rPr>
              <a:t>Soreq</a:t>
            </a:r>
            <a:r>
              <a:rPr lang="en-US" sz="1400" dirty="0" smtClean="0">
                <a:latin typeface="Arial" pitchFamily="34" charset="0"/>
                <a:ea typeface="ＭＳ Ｐゴシック" charset="-128"/>
              </a:rPr>
              <a:t> (Israel)</a:t>
            </a:r>
          </a:p>
          <a:p>
            <a:pPr lvl="1"/>
            <a:r>
              <a:rPr lang="en-US" sz="1200" dirty="0" smtClean="0">
                <a:latin typeface="Arial" pitchFamily="34" charset="0"/>
              </a:rPr>
              <a:t>Production target*</a:t>
            </a:r>
          </a:p>
          <a:p>
            <a:pPr>
              <a:spcBef>
                <a:spcPts val="300"/>
              </a:spcBef>
            </a:pPr>
            <a:r>
              <a:rPr lang="en-US" sz="1400" b="1" dirty="0" smtClean="0">
                <a:latin typeface="Arial" pitchFamily="34" charset="0"/>
              </a:rPr>
              <a:t>Tsinghua University </a:t>
            </a:r>
            <a:r>
              <a:rPr lang="en-US" sz="1400" dirty="0" smtClean="0">
                <a:latin typeface="Arial" pitchFamily="34" charset="0"/>
              </a:rPr>
              <a:t>&amp; CAS (China)</a:t>
            </a:r>
          </a:p>
          <a:p>
            <a:pPr lvl="1"/>
            <a:r>
              <a:rPr lang="en-US" sz="1200" dirty="0" smtClean="0">
                <a:latin typeface="Arial" pitchFamily="34" charset="0"/>
              </a:rPr>
              <a:t>RFQ</a:t>
            </a:r>
          </a:p>
          <a:p>
            <a:pPr>
              <a:spcBef>
                <a:spcPts val="300"/>
              </a:spcBef>
            </a:pPr>
            <a:r>
              <a:rPr lang="en-US" sz="1400" b="1" dirty="0" smtClean="0">
                <a:latin typeface="Arial" pitchFamily="34" charset="0"/>
              </a:rPr>
              <a:t>TRIUMF</a:t>
            </a:r>
            <a:r>
              <a:rPr lang="en-US" sz="1400" dirty="0" smtClean="0">
                <a:latin typeface="Arial" pitchFamily="34" charset="0"/>
              </a:rPr>
              <a:t> (Canada)</a:t>
            </a:r>
          </a:p>
          <a:p>
            <a:pPr lvl="1">
              <a:spcBef>
                <a:spcPts val="200"/>
              </a:spcBef>
            </a:pPr>
            <a:r>
              <a:rPr lang="en-US" sz="1200" dirty="0" smtClean="0">
                <a:latin typeface="Arial" pitchFamily="34" charset="0"/>
              </a:rPr>
              <a:t>SRF, beam dynamics</a:t>
            </a:r>
            <a:endParaRPr lang="en-US" sz="1800" dirty="0" smtClean="0">
              <a:latin typeface="Arial" pitchFamily="34" charset="0"/>
            </a:endParaRPr>
          </a:p>
        </p:txBody>
      </p:sp>
      <p:pic>
        <p:nvPicPr>
          <p:cNvPr id="7" name="Picture 6" descr="logo_Ferm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245" y="2933039"/>
            <a:ext cx="1066800" cy="204216"/>
          </a:xfrm>
          <a:prstGeom prst="rect">
            <a:avLst/>
          </a:prstGeom>
        </p:spPr>
      </p:pic>
      <p:pic>
        <p:nvPicPr>
          <p:cNvPr id="8" name="Picture 7" descr="logo_ORN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9092" y="4347528"/>
            <a:ext cx="762000" cy="387096"/>
          </a:xfrm>
          <a:prstGeom prst="rect">
            <a:avLst/>
          </a:prstGeom>
        </p:spPr>
      </p:pic>
      <p:pic>
        <p:nvPicPr>
          <p:cNvPr id="12" name="Picture 11" descr="logo-BN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0134" y="2218426"/>
            <a:ext cx="1216152" cy="363747"/>
          </a:xfrm>
          <a:prstGeom prst="rect">
            <a:avLst/>
          </a:prstGeom>
        </p:spPr>
      </p:pic>
      <p:pic>
        <p:nvPicPr>
          <p:cNvPr id="13" name="Picture 12" descr="logo-JLa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23248" y="3436189"/>
            <a:ext cx="1127760" cy="3048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01" y="3733920"/>
            <a:ext cx="847890" cy="515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94" y="5059392"/>
            <a:ext cx="769121" cy="2743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, </a:t>
            </a:r>
            <a:fld id="{4F88C639-55E7-4D97-AC8D-4B42A67367B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392728" y="6372998"/>
            <a:ext cx="23513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Slide </a:t>
            </a:r>
            <a:r>
              <a:rPr lang="en-US" sz="1200" dirty="0" smtClean="0"/>
              <a:t>courtesy </a:t>
            </a:r>
            <a:r>
              <a:rPr lang="en-US" sz="1200" dirty="0"/>
              <a:t>of T. Glasmacher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905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54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380605"/>
          </a:xfrm>
        </p:spPr>
        <p:txBody>
          <a:bodyPr/>
          <a:lstStyle/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Develop NEPA compliance documents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>
                <a:solidFill>
                  <a:srgbClr val="008000"/>
                </a:solidFill>
                <a:latin typeface="Arial" pitchFamily="34" charset="0"/>
                <a:ea typeface="ＭＳ Ｐゴシック" charset="-128"/>
              </a:rPr>
              <a:t>FONSI</a:t>
            </a:r>
          </a:p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Actions that result from the NEPA documents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>
                <a:solidFill>
                  <a:srgbClr val="008000"/>
                </a:solidFill>
                <a:latin typeface="Arial" pitchFamily="34" charset="0"/>
                <a:ea typeface="ＭＳ Ｐゴシック" charset="-128"/>
              </a:rPr>
              <a:t>None</a:t>
            </a:r>
          </a:p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Develop ES&amp;H Policy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>
                <a:solidFill>
                  <a:srgbClr val="008000"/>
                </a:solidFill>
                <a:latin typeface="Arial" pitchFamily="34" charset="0"/>
                <a:ea typeface="ＭＳ Ｐゴシック" charset="-128"/>
              </a:rPr>
              <a:t>Completed</a:t>
            </a:r>
          </a:p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Apply NSCL ISO 14001 to the FRIB project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>
                <a:solidFill>
                  <a:srgbClr val="008000"/>
                </a:solidFill>
                <a:latin typeface="Arial" pitchFamily="34" charset="0"/>
                <a:ea typeface="ＭＳ Ｐゴシック" charset="-128"/>
              </a:rPr>
              <a:t>Completed</a:t>
            </a:r>
            <a:endParaRPr lang="en-US" sz="2000" dirty="0">
              <a:solidFill>
                <a:srgbClr val="008000"/>
              </a:solidFill>
              <a:latin typeface="Arial" pitchFamily="34" charset="0"/>
              <a:ea typeface="ＭＳ Ｐゴシック" charset="-128"/>
            </a:endParaRPr>
          </a:p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ISM and FRIB OHSAS 18001 Crosswalk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>
                <a:solidFill>
                  <a:srgbClr val="008000"/>
                </a:solidFill>
                <a:latin typeface="Arial" pitchFamily="34" charset="0"/>
                <a:ea typeface="ＭＳ Ｐゴシック" charset="-128"/>
              </a:rPr>
              <a:t>Completed</a:t>
            </a:r>
            <a:endParaRPr lang="en-US" sz="2000" dirty="0">
              <a:solidFill>
                <a:srgbClr val="008000"/>
              </a:solidFill>
              <a:latin typeface="Arial" pitchFamily="34" charset="0"/>
              <a:ea typeface="ＭＳ Ｐゴシック" charset="-128"/>
            </a:endParaRPr>
          </a:p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Application of OHSAS 18001 to the FRIB project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>
                <a:solidFill>
                  <a:srgbClr val="008000"/>
                </a:solidFill>
                <a:latin typeface="Arial" pitchFamily="34" charset="0"/>
                <a:ea typeface="ＭＳ Ｐゴシック" charset="-128"/>
              </a:rPr>
              <a:t>Completed</a:t>
            </a:r>
            <a:endParaRPr lang="en-US" sz="2000" dirty="0">
              <a:solidFill>
                <a:srgbClr val="008000"/>
              </a:solidFill>
              <a:latin typeface="Arial" pitchFamily="34" charset="0"/>
              <a:ea typeface="ＭＳ Ｐゴシック" charset="-128"/>
            </a:endParaRPr>
          </a:p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FRIB Safety Assessment Document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ea typeface="ＭＳ Ｐゴシック" charset="-128"/>
              </a:rPr>
              <a:t>June 2017</a:t>
            </a:r>
            <a:endParaRPr lang="en-US" sz="2000" i="1" dirty="0">
              <a:solidFill>
                <a:srgbClr val="0000FF"/>
              </a:solidFill>
              <a:latin typeface="Arial" pitchFamily="34" charset="0"/>
              <a:ea typeface="ＭＳ Ｐゴシック" charset="-128"/>
            </a:endParaRPr>
          </a:p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FRIB Accelerator Safety Envelope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ea typeface="ＭＳ Ｐゴシック" charset="-128"/>
              </a:rPr>
              <a:t>July 2016 </a:t>
            </a:r>
            <a:endParaRPr lang="en-US" sz="2000" dirty="0">
              <a:solidFill>
                <a:srgbClr val="0000FF"/>
              </a:solidFill>
              <a:latin typeface="Arial" pitchFamily="34" charset="0"/>
              <a:ea typeface="ＭＳ Ｐゴシック" charset="-128"/>
            </a:endParaRPr>
          </a:p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FRIB Shielding Policy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>
                <a:solidFill>
                  <a:srgbClr val="008000"/>
                </a:solidFill>
                <a:latin typeface="Arial" pitchFamily="34" charset="0"/>
                <a:ea typeface="ＭＳ Ｐゴシック" charset="-128"/>
              </a:rPr>
              <a:t>Completed</a:t>
            </a:r>
          </a:p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Develop a FRIB ISO 9001 registered QMS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>
                <a:solidFill>
                  <a:srgbClr val="008000"/>
                </a:solidFill>
                <a:latin typeface="Arial" pitchFamily="34" charset="0"/>
                <a:ea typeface="ＭＳ Ｐゴシック" charset="-128"/>
              </a:rPr>
              <a:t>Completed</a:t>
            </a:r>
          </a:p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FRIB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Accelerator Readiness Review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ea typeface="ＭＳ Ｐゴシック" charset="-128"/>
              </a:rPr>
              <a:t>September 2020</a:t>
            </a:r>
            <a:endParaRPr lang="en-US" sz="2000" i="1" dirty="0">
              <a:solidFill>
                <a:srgbClr val="0000FF"/>
              </a:solidFill>
              <a:latin typeface="Arial" pitchFamily="34" charset="0"/>
              <a:ea typeface="ＭＳ Ｐゴシック" charset="-128"/>
            </a:endParaRPr>
          </a:p>
          <a:p>
            <a:pPr marL="456410" indent="-456410" eaLnBrk="1" hangingPunct="1">
              <a:spcBef>
                <a:spcPts val="600"/>
              </a:spcBef>
              <a:buFont typeface="Arial" pitchFamily="34" charset="0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 charset="-128"/>
              </a:rPr>
              <a:t>FRIB analyses required by MSU insurance underwriter </a:t>
            </a:r>
            <a:r>
              <a:rPr lang="en-US" sz="2000" dirty="0">
                <a:latin typeface="Arial" pitchFamily="34" charset="0"/>
                <a:ea typeface="ＭＳ Ｐゴシック" charset="-128"/>
              </a:rPr>
              <a:t>– </a:t>
            </a:r>
            <a:r>
              <a:rPr lang="en-US" sz="2000" i="1" dirty="0" smtClean="0">
                <a:solidFill>
                  <a:srgbClr val="008000"/>
                </a:solidFill>
                <a:latin typeface="Arial" pitchFamily="34" charset="0"/>
                <a:ea typeface="ＭＳ Ｐゴシック" charset="-128"/>
              </a:rPr>
              <a:t>Completed</a:t>
            </a:r>
          </a:p>
        </p:txBody>
      </p:sp>
      <p:sp>
        <p:nvSpPr>
          <p:cNvPr id="6553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91600" cy="803713"/>
          </a:xfrm>
        </p:spPr>
        <p:txBody>
          <a:bodyPr/>
          <a:lstStyle/>
          <a:p>
            <a:r>
              <a:rPr lang="en-US" sz="2800" dirty="0" smtClean="0"/>
              <a:t>ES&amp;H System Milestones </a:t>
            </a:r>
            <a:br>
              <a:rPr lang="en-US" sz="2800" dirty="0" smtClean="0"/>
            </a:br>
            <a:r>
              <a:rPr lang="en-US" sz="2800" dirty="0" smtClean="0"/>
              <a:t>for FRIB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99299" y="6324600"/>
            <a:ext cx="457200" cy="364628"/>
          </a:xfrm>
        </p:spPr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05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8200" y="6477000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courtesy of T. Glasmacher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9163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914400"/>
            <a:ext cx="7162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Contents: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NP Mission Statement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 GeV upgrade project at TJNAF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Facility for Rare Isotope Beams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NP Accelerator R&amp;D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506833"/>
            <a:ext cx="533400" cy="323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D9150147-AFF3-43E4-84F2-9AE921B37B67}" type="slidenum">
              <a:rPr lang="en-US" sz="10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18</a:t>
            </a:fld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2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42875" y="1280974"/>
            <a:ext cx="882015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 Accelerator R&amp;D</a:t>
            </a:r>
          </a:p>
          <a:p>
            <a:pPr marL="800100" lvl="1" indent="-342900">
              <a:spcBef>
                <a:spcPct val="50000"/>
              </a:spcBef>
              <a:buFontTx/>
              <a:buAutoNum type="arabicParenR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Term Accel R&amp;D: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improving Existing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 Facilities	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50000"/>
              </a:spcBef>
              <a:buFontTx/>
              <a:buAutoNum type="arabicParenR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Term Accel R&amp;D: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Next Generation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 facility 		</a:t>
            </a:r>
          </a:p>
          <a:p>
            <a:pPr marL="12573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Electron-ion collider (eRHIC @ BNL, MEIC @ JLab) risk reduction </a:t>
            </a:r>
          </a:p>
          <a:p>
            <a:pPr marL="12573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done through publishing FOA  for Labs and universities</a:t>
            </a:r>
          </a:p>
          <a:p>
            <a:pPr marL="800100" lvl="1" indent="-342900">
              <a:spcBef>
                <a:spcPct val="50000"/>
              </a:spcBef>
              <a:buFontTx/>
              <a:buAutoNum type="arabicParenR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SBIR/STTR: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supports short through long term Accelerator R&amp;D goals but with commercialization in mind.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5013" y="238125"/>
            <a:ext cx="505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006600"/>
                </a:solidFill>
              </a:rPr>
              <a:t>NP </a:t>
            </a:r>
            <a:r>
              <a:rPr lang="en-US" sz="2400" b="1" dirty="0">
                <a:solidFill>
                  <a:srgbClr val="006600"/>
                </a:solidFill>
              </a:rPr>
              <a:t>Accelerator R&amp;D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355" y="50292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long term (or generic) Accelerator R&amp;D at Office of Science are supported by o</a:t>
            </a:r>
            <a:r>
              <a:rPr lang="en-US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ffice </a:t>
            </a:r>
            <a:r>
              <a:rPr lang="en-US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High Energy Physics (HEP).</a:t>
            </a:r>
          </a:p>
          <a:p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5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34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914400"/>
            <a:ext cx="7162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Contents: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NP Mission Statement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12 GeV upgrade project at TJNAF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Facility for Rare Isotope Beams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NP Accelerator R&amp;D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</a:t>
            </a:r>
            <a:fld id="{D9150147-AFF3-43E4-84F2-9AE921B37B67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</a:t>
            </a:fld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3810000"/>
            <a:ext cx="7467600" cy="1219200"/>
            <a:chOff x="990600" y="1676400"/>
            <a:chExt cx="7467600" cy="1219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990600" y="2895600"/>
              <a:ext cx="7467600" cy="0"/>
            </a:xfrm>
            <a:prstGeom prst="line">
              <a:avLst/>
            </a:prstGeom>
            <a:ln w="63500">
              <a:solidFill>
                <a:srgbClr val="0033CC"/>
              </a:solidFill>
            </a:ln>
            <a:effectLst>
              <a:outerShdw blurRad="50800" dist="50800" dir="5400000" algn="ctr" rotWithShape="0">
                <a:schemeClr val="bg1">
                  <a:lumMod val="75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oup 10"/>
            <p:cNvGrpSpPr/>
            <p:nvPr/>
          </p:nvGrpSpPr>
          <p:grpSpPr>
            <a:xfrm>
              <a:off x="1295400" y="1676400"/>
              <a:ext cx="6722243" cy="1003300"/>
              <a:chOff x="567557" y="5234151"/>
              <a:chExt cx="7935311" cy="1376961"/>
            </a:xfrm>
          </p:grpSpPr>
          <p:sp>
            <p:nvSpPr>
              <p:cNvPr id="9" name="Rectangle 8"/>
              <p:cNvSpPr/>
              <p:nvPr/>
            </p:nvSpPr>
            <p:spPr>
              <a:xfrm rot="5400000">
                <a:off x="4872366" y="4970843"/>
                <a:ext cx="1370391" cy="1910147"/>
              </a:xfrm>
              <a:prstGeom prst="rect">
                <a:avLst/>
              </a:prstGeom>
              <a:blipFill dpi="0" rotWithShape="0">
                <a:blip r:embed="rId2" cstate="print"/>
                <a:srcRect/>
                <a:stretch>
                  <a:fillRect/>
                </a:stretch>
              </a:blipFill>
              <a:ln w="47625" cmpd="thickThin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5400000">
                <a:off x="2847229" y="4964276"/>
                <a:ext cx="1370391" cy="1910147"/>
              </a:xfrm>
              <a:prstGeom prst="rect">
                <a:avLst/>
              </a:prstGeom>
              <a:blipFill dpi="0" rotWithShape="0">
                <a:blip r:embed="rId3" cstate="print"/>
                <a:srcRect/>
                <a:stretch>
                  <a:fillRect/>
                </a:stretch>
              </a:blipFill>
              <a:ln w="47625" cmpd="thickThin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5400000">
                <a:off x="837435" y="4964273"/>
                <a:ext cx="1370391" cy="1910147"/>
              </a:xfrm>
              <a:prstGeom prst="rect">
                <a:avLst/>
              </a:prstGeom>
              <a:blipFill dpi="0" rotWithShape="0">
                <a:blip r:embed="rId4" cstate="print"/>
                <a:srcRect/>
                <a:stretch>
                  <a:fillRect/>
                </a:stretch>
              </a:blipFill>
              <a:ln w="47625" cmpd="thickThin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5400000">
                <a:off x="6862599" y="4967132"/>
                <a:ext cx="1370391" cy="1910147"/>
              </a:xfrm>
              <a:prstGeom prst="rect">
                <a:avLst/>
              </a:prstGeom>
              <a:blipFill dpi="0" rotWithShape="0">
                <a:blip r:embed="rId5" cstate="print"/>
                <a:srcRect/>
                <a:stretch>
                  <a:fillRect/>
                </a:stretch>
              </a:blipFill>
              <a:ln w="47625" cmpd="thickThin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Accelerator R&amp;D at TJNAF is directed to improve the performance of SRF cavities, the CEBAF accelerator, and high performance polarized injectors.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R&amp;D at RHIC is directed to improve collider performance through various types of cooling including stochastic cooling, Coherent electron cooling and electron cooling. 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Both TJNAF and BNL/RHIC are involved in R&amp;D toward next generation NP Facility, the Electron Ion Collider (EIC).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Accelerator R&amp;D at ATLAS is at a small to modest level directed to improve ion source efficiencies and low-to- medium beta SRF cavity development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Accelerator R&amp;D at NP supported Labs</a:t>
            </a:r>
            <a:endParaRPr lang="en-US" dirty="0">
              <a:latin typeface="+mn-lt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5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089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1981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Back up Slides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</a:t>
            </a:r>
            <a:fld id="{D9150147-AFF3-43E4-84F2-9AE921B37B67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21</a:t>
            </a:fld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0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Schedule (Level 1 Milestones)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257300"/>
            <a:ext cx="8229600" cy="51990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" charset="0"/>
            </a:endParaRPr>
          </a:p>
        </p:txBody>
      </p:sp>
      <p:graphicFrame>
        <p:nvGraphicFramePr>
          <p:cNvPr id="823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5801"/>
              </p:ext>
            </p:extLst>
          </p:nvPr>
        </p:nvGraphicFramePr>
        <p:xfrm>
          <a:off x="723900" y="1257300"/>
          <a:ext cx="7810500" cy="3897315"/>
        </p:xfrm>
        <a:graphic>
          <a:graphicData uri="http://schemas.openxmlformats.org/drawingml/2006/table">
            <a:tbl>
              <a:tblPr/>
              <a:tblGrid>
                <a:gridCol w="1765300"/>
                <a:gridCol w="3441700"/>
                <a:gridCol w="2603500"/>
              </a:tblGrid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CD-0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Approve Mission Need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March 2004 (A)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CD-1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Approve Alternative Selection and Cost Range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February 2006 (A)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CD-2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Approve Performance Baseline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November 2007 (A)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CD-3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Approve Start of Construction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September 2008 (A)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CD-4A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Approve Accelerator Project Completion and Start of Operations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December 2014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CD-4B*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Approve Experimental Equipment Project Completion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September 2017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3900" y="5695950"/>
            <a:ext cx="440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*</a:t>
            </a:r>
            <a:r>
              <a:rPr lang="en-US" dirty="0" smtClean="0">
                <a:solidFill>
                  <a:srgbClr val="000000"/>
                </a:solidFill>
              </a:rPr>
              <a:t>Includes 15 Months of Schedule Contingency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239F-A578-4BB7-8042-38DC781613B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08322" y="1312606"/>
            <a:ext cx="13484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981375"/>
            <a:ext cx="5114925" cy="1380826"/>
          </a:xfrm>
          <a:prstGeom prst="rect">
            <a:avLst/>
          </a:prstGeom>
        </p:spPr>
        <p:txBody>
          <a:bodyPr/>
          <a:lstStyle/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FRIB physics is at the core of nuclear science: </a:t>
            </a:r>
            <a:b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“To understand, predict, and use”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FRIB provides access to a vast unexplored terrain in the chart of nuclides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4338" b="1086"/>
          <a:stretch>
            <a:fillRect/>
          </a:stretch>
        </p:blipFill>
        <p:spPr bwMode="auto">
          <a:xfrm>
            <a:off x="-1" y="2590074"/>
            <a:ext cx="4932817" cy="334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96" y="811162"/>
            <a:ext cx="4085304" cy="5368412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02908" y="129309"/>
            <a:ext cx="8959273" cy="48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ea typeface="+mj-ea"/>
                <a:cs typeface="Arial" pitchFamily="34" charset="0"/>
              </a:rPr>
              <a:t>FRIB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 21st Century Science Questions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Equipment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95373"/>
            <a:ext cx="3343275" cy="250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1" y="1095373"/>
            <a:ext cx="3457575" cy="259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4" y="3783805"/>
            <a:ext cx="3740152" cy="280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6" y="3770709"/>
            <a:ext cx="3649664" cy="273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06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14" y="639033"/>
            <a:ext cx="5368463" cy="2428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427" y="173759"/>
            <a:ext cx="8871284" cy="38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rPr>
              <a:t>Facility for Rare Isotope Beams</a:t>
            </a:r>
          </a:p>
        </p:txBody>
      </p:sp>
      <p:sp>
        <p:nvSpPr>
          <p:cNvPr id="18" name="Rectangle 4"/>
          <p:cNvSpPr txBox="1">
            <a:spLocks noChangeAspect="1" noChangeArrowheads="1"/>
          </p:cNvSpPr>
          <p:nvPr/>
        </p:nvSpPr>
        <p:spPr>
          <a:xfrm>
            <a:off x="132036" y="870570"/>
            <a:ext cx="3532707" cy="233910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fontAlgn="base" hangingPunct="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FRIB will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provide world-leading capabilities for research on:</a:t>
            </a:r>
          </a:p>
          <a:p>
            <a:pPr marL="173736" indent="-173736" eaLnBrk="0" fontAlgn="base" hangingPunct="0">
              <a:buFont typeface="Arial" charset="0"/>
              <a:buNone/>
              <a:defRPr/>
            </a:pPr>
            <a:endParaRPr lang="en-US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eaLnBrk="0" fontAlgn="base" hangingPunct="0"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Nuclear Structure</a:t>
            </a:r>
          </a:p>
          <a:p>
            <a:pPr marL="742950" lvl="1" indent="-285750" eaLnBrk="0" fontAlgn="base" hangingPunct="0"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Nuclear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Astrophysics</a:t>
            </a:r>
          </a:p>
          <a:p>
            <a:pPr marL="742950" lvl="1" indent="-285750" eaLnBrk="0" fontAlgn="base" hangingPunct="0"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Fundamental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Symmetries</a:t>
            </a:r>
          </a:p>
          <a:p>
            <a:pPr marL="0" lvl="1" indent="-173736" eaLnBrk="0" hangingPunct="0">
              <a:spcAft>
                <a:spcPts val="600"/>
              </a:spcAft>
            </a:pPr>
            <a:r>
              <a:rPr lang="en-US" sz="16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This </a:t>
            </a:r>
            <a:r>
              <a:rPr lang="en-US" sz="16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research will provide the basis for a  model of nuclei and how they interact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6769"/>
            <a:ext cx="457200" cy="323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D9150147-AFF3-43E4-84F2-9AE921B37B67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25</a:t>
            </a:fld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20108" y="725996"/>
            <a:ext cx="4732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FRIB Site </a:t>
            </a:r>
            <a:r>
              <a:rPr lang="en-US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March 2014</a:t>
            </a:r>
            <a:endParaRPr 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527" y="4138397"/>
            <a:ext cx="8924218" cy="246734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b="1" dirty="0" smtClean="0"/>
              <a:t>Timeline: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8 </a:t>
            </a:r>
            <a:r>
              <a:rPr lang="en-US" dirty="0"/>
              <a:t>June 2009 – DOE-SC and MSU sign Cooperative Agreement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September 2010 – CD-1 approved, DOE issues NEPA </a:t>
            </a:r>
            <a:r>
              <a:rPr lang="en-US" dirty="0" smtClean="0"/>
              <a:t>FONSI </a:t>
            </a:r>
            <a:r>
              <a:rPr lang="en-US" sz="1000" dirty="0" smtClean="0"/>
              <a:t>(Finding of No Significant Impact)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August 2013 – CD-2 approved (baseline), CD-3a approved (start civil </a:t>
            </a:r>
            <a:r>
              <a:rPr lang="en-US" dirty="0" smtClean="0"/>
              <a:t>construction)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October 2014 – Start technical construction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December 2020 – early completion goal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June 2022 – CD-4 (project completion)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5879" y="2362201"/>
            <a:ext cx="7594122" cy="2118110"/>
            <a:chOff x="25879" y="2362201"/>
            <a:chExt cx="7594122" cy="2118110"/>
          </a:xfrm>
        </p:grpSpPr>
        <p:grpSp>
          <p:nvGrpSpPr>
            <p:cNvPr id="29" name="Group 28"/>
            <p:cNvGrpSpPr/>
            <p:nvPr/>
          </p:nvGrpSpPr>
          <p:grpSpPr>
            <a:xfrm>
              <a:off x="25879" y="3067724"/>
              <a:ext cx="7594122" cy="1412587"/>
              <a:chOff x="25879" y="3067724"/>
              <a:chExt cx="7594122" cy="1412587"/>
            </a:xfrm>
          </p:grpSpPr>
          <p:pic>
            <p:nvPicPr>
              <p:cNvPr id="26" name="Content Placeholder 5" descr="hallway_MLeitner_york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953001" y="3067724"/>
                <a:ext cx="2667000" cy="1412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25879" y="3421051"/>
                <a:ext cx="4854718" cy="584775"/>
                <a:chOff x="175816" y="4886021"/>
                <a:chExt cx="4854718" cy="584775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175816" y="4886021"/>
                  <a:ext cx="369312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b="1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Based on </a:t>
                  </a:r>
                  <a:r>
                    <a:rPr lang="en-US" sz="1600" b="1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a </a:t>
                  </a:r>
                  <a:r>
                    <a:rPr lang="en-US" sz="1600" b="1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200 MeV/u, 400 kW super conducting accelerator </a:t>
                  </a:r>
                </a:p>
              </p:txBody>
            </p:sp>
            <p:cxnSp>
              <p:nvCxnSpPr>
                <p:cNvPr id="6" name="Straight Arrow Connector 5"/>
                <p:cNvCxnSpPr/>
                <p:nvPr/>
              </p:nvCxnSpPr>
              <p:spPr>
                <a:xfrm>
                  <a:off x="3655137" y="5351170"/>
                  <a:ext cx="1375397" cy="0"/>
                </a:xfrm>
                <a:prstGeom prst="straightConnector1">
                  <a:avLst/>
                </a:prstGeom>
                <a:ln w="25400">
                  <a:solidFill>
                    <a:srgbClr val="3333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1" name="Straight Arrow Connector 30"/>
            <p:cNvCxnSpPr/>
            <p:nvPr/>
          </p:nvCxnSpPr>
          <p:spPr>
            <a:xfrm flipH="1" flipV="1">
              <a:off x="6640946" y="2362201"/>
              <a:ext cx="369454" cy="84747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3664743" y="3144052"/>
            <a:ext cx="2043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FRIB Linear Accelerator</a:t>
            </a:r>
          </a:p>
        </p:txBody>
      </p:sp>
    </p:spTree>
    <p:extLst>
      <p:ext uri="{BB962C8B-B14F-4D97-AF65-F5344CB8AC3E}">
        <p14:creationId xmlns:p14="http://schemas.microsoft.com/office/powerpoint/2010/main" val="36071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RIB.jpg"/>
          <p:cNvPicPr>
            <a:picLocks noChangeAspect="1"/>
          </p:cNvPicPr>
          <p:nvPr/>
        </p:nvPicPr>
        <p:blipFill>
          <a:blip r:embed="rId3" cstate="print"/>
          <a:srcRect l="2211"/>
          <a:stretch>
            <a:fillRect/>
          </a:stretch>
        </p:blipFill>
        <p:spPr>
          <a:xfrm>
            <a:off x="750498" y="471493"/>
            <a:ext cx="3657600" cy="2352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462" y="104482"/>
            <a:ext cx="7901466" cy="52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rPr>
              <a:t>FRIB</a:t>
            </a:r>
            <a:endParaRPr lang="en-US" sz="2400" dirty="0">
              <a:solidFill>
                <a:srgbClr val="106636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948" y="3164026"/>
            <a:ext cx="891539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Project Cost for FRIB is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$730M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of which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$635.5M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provided by DOE and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$94.5M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provided by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will be completed by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30,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civil construction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authorized January 22,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Excavation activities began late February 2014.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ESH&amp;Q ready to proceed, no ESH issues to </a:t>
            </a:r>
            <a:r>
              <a:rPr lang="en-US" sz="1600" dirty="0" smtClean="0"/>
              <a:t>report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495" y="4267200"/>
            <a:ext cx="8709933" cy="2105726"/>
            <a:chOff x="107495" y="4267200"/>
            <a:chExt cx="8709933" cy="2105726"/>
          </a:xfrm>
        </p:grpSpPr>
        <p:pic>
          <p:nvPicPr>
            <p:cNvPr id="14338" name="Picture 2" descr="C:\Users\wolfej\Desktop\FRIB groundbreakin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225" y="4267200"/>
              <a:ext cx="2715203" cy="1810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07495" y="5295708"/>
              <a:ext cx="58551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Ground breaking ceremony </a:t>
              </a:r>
              <a:r>
                <a:rPr lang="en-US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 </a:t>
              </a: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held on March 17, 2014</a:t>
              </a:r>
              <a:r>
                <a:rPr lang="en-US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FF0000"/>
                  </a:solidFill>
                </a:rPr>
                <a:t>October 2014 </a:t>
              </a:r>
              <a:r>
                <a:rPr lang="en-US" sz="1600" dirty="0"/>
                <a:t>– Start technical </a:t>
              </a:r>
              <a:r>
                <a:rPr lang="en-US" sz="1600" dirty="0" smtClean="0"/>
                <a:t>construction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FF0000"/>
                  </a:solidFill>
                </a:rPr>
                <a:t>June 2022 </a:t>
              </a:r>
              <a:r>
                <a:rPr lang="en-US" sz="1600" dirty="0"/>
                <a:t>– CD-4 (project completion)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742176"/>
              </p:ext>
            </p:extLst>
          </p:nvPr>
        </p:nvGraphicFramePr>
        <p:xfrm>
          <a:off x="174529" y="6288274"/>
          <a:ext cx="8781330" cy="518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83935"/>
                <a:gridCol w="676241"/>
                <a:gridCol w="705643"/>
                <a:gridCol w="715443"/>
                <a:gridCol w="705643"/>
                <a:gridCol w="715443"/>
                <a:gridCol w="705643"/>
                <a:gridCol w="676241"/>
                <a:gridCol w="676241"/>
                <a:gridCol w="705643"/>
                <a:gridCol w="683436"/>
                <a:gridCol w="731778"/>
              </a:tblGrid>
              <a:tr h="13606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TPC $000s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PYs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FY13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FY14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FY15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FY16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FY17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FY18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FY19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FY20</a:t>
                      </a:r>
                      <a:endParaRPr lang="en-US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FY21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TOTAL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3796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FRIB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51,000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22,000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55,000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90,000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100,000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100,000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97,200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75,000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40,000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5,300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635,500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4338" b="1086"/>
          <a:stretch>
            <a:fillRect/>
          </a:stretch>
        </p:blipFill>
        <p:spPr bwMode="auto">
          <a:xfrm>
            <a:off x="4733922" y="471493"/>
            <a:ext cx="4083505" cy="277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72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934200" cy="533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Mission Statement: Office of Nuclear Physics 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</a:t>
            </a:r>
            <a:fld id="{D9150147-AFF3-43E4-84F2-9AE921B37B67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</a:t>
            </a:fld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5715000" y="1676400"/>
            <a:ext cx="2817705" cy="1674257"/>
            <a:chOff x="3505200" y="3352800"/>
            <a:chExt cx="2817705" cy="1674257"/>
          </a:xfrm>
        </p:grpSpPr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3905250" y="4657725"/>
              <a:ext cx="1981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RHIC collider at BNL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1" descr="C:\Documents and Settings\farkhma\Desktop\Talk material\Presentaions\images\RHIC\RHIC-Areal-gre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3352800"/>
              <a:ext cx="2817705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1053154" y="1676400"/>
            <a:ext cx="2331484" cy="1632697"/>
            <a:chOff x="1053154" y="1676400"/>
            <a:chExt cx="2331484" cy="1632697"/>
          </a:xfrm>
        </p:grpSpPr>
        <p:sp>
          <p:nvSpPr>
            <p:cNvPr id="38" name="Left-Right Arrow 37"/>
            <p:cNvSpPr/>
            <p:nvPr/>
          </p:nvSpPr>
          <p:spPr>
            <a:xfrm>
              <a:off x="1240762" y="2876823"/>
              <a:ext cx="1724025" cy="152399"/>
            </a:xfrm>
            <a:prstGeom prst="left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32"/>
            <p:cNvGrpSpPr/>
            <p:nvPr/>
          </p:nvGrpSpPr>
          <p:grpSpPr>
            <a:xfrm>
              <a:off x="1053154" y="1676400"/>
              <a:ext cx="2331484" cy="1632697"/>
              <a:chOff x="1071845" y="3103659"/>
              <a:chExt cx="2331484" cy="1632697"/>
            </a:xfrm>
          </p:grpSpPr>
          <p:pic>
            <p:nvPicPr>
              <p:cNvPr id="37" name="Picture 36" descr="NP-time-scale.bmp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71845" y="3103659"/>
                <a:ext cx="2331484" cy="1106638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828800" y="4459357"/>
                <a:ext cx="1524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Nuclear Physics</a:t>
                </a:r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844992" y="609600"/>
            <a:ext cx="815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Mission: </a:t>
            </a:r>
            <a:r>
              <a:rPr lang="en-US" sz="2000" dirty="0" smtClean="0"/>
              <a:t> </a:t>
            </a:r>
            <a:r>
              <a:rPr lang="en-US" dirty="0" smtClean="0">
                <a:latin typeface="Arial Narrow" pitchFamily="34" charset="0"/>
              </a:rPr>
              <a:t>To discover, explore and understand all forms of nuclear matter; to understand how the fundamental particles, quarks and gluons, fit together and interact to create different types of matter in the universe, including those no longer found naturally.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134207" y="3132608"/>
            <a:ext cx="2599478" cy="1802987"/>
            <a:chOff x="6405503" y="3124200"/>
            <a:chExt cx="2599478" cy="18029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503" y="3124200"/>
              <a:ext cx="2599478" cy="1393022"/>
            </a:xfrm>
            <a:prstGeom prst="rect">
              <a:avLst/>
            </a:prstGeom>
          </p:spPr>
        </p:pic>
        <p:sp>
          <p:nvSpPr>
            <p:cNvPr id="33" name="Text Box 12"/>
            <p:cNvSpPr txBox="1">
              <a:spLocks noChangeArrowheads="1"/>
            </p:cNvSpPr>
            <p:nvPr/>
          </p:nvSpPr>
          <p:spPr bwMode="auto">
            <a:xfrm>
              <a:off x="6655933" y="4465522"/>
              <a:ext cx="234904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CEBAF at TJNAF and 12-GeV upgrade project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38260" y="4953000"/>
            <a:ext cx="4094446" cy="1843107"/>
            <a:chOff x="3835784" y="4765677"/>
            <a:chExt cx="4317617" cy="1942021"/>
          </a:xfrm>
        </p:grpSpPr>
        <p:pic>
          <p:nvPicPr>
            <p:cNvPr id="34" name="Picture 33" descr="FRIB.jpg"/>
            <p:cNvPicPr>
              <a:picLocks noChangeAspect="1"/>
            </p:cNvPicPr>
            <p:nvPr/>
          </p:nvPicPr>
          <p:blipFill>
            <a:blip r:embed="rId6" cstate="print"/>
            <a:srcRect l="2211"/>
            <a:stretch>
              <a:fillRect/>
            </a:stretch>
          </p:blipFill>
          <p:spPr>
            <a:xfrm>
              <a:off x="3835784" y="4765677"/>
              <a:ext cx="3019425" cy="194202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758089" y="5893187"/>
              <a:ext cx="1395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Facility for Rare Isotope 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Beam at </a:t>
              </a: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MSU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19800" y="5016792"/>
              <a:ext cx="1371600" cy="375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FRIB</a:t>
              </a:r>
              <a:endParaRPr lang="en-US" dirty="0"/>
            </a:p>
          </p:txBody>
        </p:sp>
      </p:grpSp>
      <p:grpSp>
        <p:nvGrpSpPr>
          <p:cNvPr id="35" name="Group 376"/>
          <p:cNvGrpSpPr>
            <a:grpSpLocks/>
          </p:cNvGrpSpPr>
          <p:nvPr/>
        </p:nvGrpSpPr>
        <p:grpSpPr bwMode="auto">
          <a:xfrm>
            <a:off x="1030398" y="4554118"/>
            <a:ext cx="2075712" cy="1987396"/>
            <a:chOff x="2580" y="2832"/>
            <a:chExt cx="1836" cy="1592"/>
          </a:xfrm>
          <a:solidFill>
            <a:schemeClr val="tx1"/>
          </a:solidFill>
        </p:grpSpPr>
        <p:pic>
          <p:nvPicPr>
            <p:cNvPr id="36" name="Picture 374" descr="gammaspher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92" y="2832"/>
              <a:ext cx="1824" cy="1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 Box 375"/>
            <p:cNvSpPr txBox="1">
              <a:spLocks noChangeArrowheads="1"/>
            </p:cNvSpPr>
            <p:nvPr/>
          </p:nvSpPr>
          <p:spPr bwMode="auto">
            <a:xfrm>
              <a:off x="2580" y="4005"/>
              <a:ext cx="1833" cy="4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0" dirty="0" smtClean="0">
                  <a:solidFill>
                    <a:schemeClr val="bg1"/>
                  </a:solidFill>
                  <a:latin typeface="Arial Narrow" pitchFamily="34" charset="0"/>
                  <a:cs typeface="Times New Roman" pitchFamily="18" charset="0"/>
                </a:rPr>
                <a:t>Argonne Tandem Linac Accelerator System</a:t>
              </a:r>
              <a:endParaRPr lang="en-US" sz="1400" i="0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443893"/>
            <a:ext cx="611505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27" name="AutoShape 15"/>
          <p:cNvCxnSpPr>
            <a:cxnSpLocks noChangeShapeType="1"/>
          </p:cNvCxnSpPr>
          <p:nvPr/>
        </p:nvCxnSpPr>
        <p:spPr bwMode="auto">
          <a:xfrm>
            <a:off x="4489450" y="119221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92430" y="5463775"/>
            <a:ext cx="3772688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FY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2015 President’s Request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Total =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$593.6M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887720" y="895488"/>
            <a:ext cx="7368559" cy="6001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~69%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of the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FY 2015 NP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budget supports operations or construction of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facilities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percentage devoted to major projects is almost 19%  in FY 2015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8"/>
          <p:cNvSpPr txBox="1">
            <a:spLocks/>
          </p:cNvSpPr>
          <p:nvPr/>
        </p:nvSpPr>
        <p:spPr bwMode="auto">
          <a:xfrm>
            <a:off x="-1" y="165815"/>
            <a:ext cx="9144000" cy="72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rPr>
              <a:t>Nuclear Physics</a:t>
            </a:r>
            <a:br>
              <a:rPr lang="en-US" sz="2400" dirty="0" smtClean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2000" dirty="0" smtClean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rPr>
              <a:t>FY 2015 President’s Request – By Function</a:t>
            </a:r>
            <a:endParaRPr lang="en-US" sz="2000" dirty="0">
              <a:solidFill>
                <a:srgbClr val="106636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29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609600"/>
            <a:ext cx="9144000" cy="54102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66956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3600" b="1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Jefferson Lab</a:t>
            </a:r>
          </a:p>
          <a:p>
            <a:pPr algn="r"/>
            <a:r>
              <a:rPr lang="en-US" sz="3600" b="1" i="1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12 GeV Upgrade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096000"/>
            <a:ext cx="4998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Presentation to DOE-ONP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July 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2013</a:t>
            </a:r>
          </a:p>
          <a:p>
            <a:endParaRPr lang="en-US" dirty="0"/>
          </a:p>
        </p:txBody>
      </p:sp>
      <p:pic>
        <p:nvPicPr>
          <p:cNvPr id="9" name="Picture 8" descr="JLab-13.jpg"/>
          <p:cNvPicPr>
            <a:picLocks noChangeAspect="1"/>
          </p:cNvPicPr>
          <p:nvPr/>
        </p:nvPicPr>
        <p:blipFill>
          <a:blip r:embed="rId3" cstate="print"/>
          <a:srcRect l="38494" t="28453" r="4167" b="18665"/>
          <a:stretch>
            <a:fillRect/>
          </a:stretch>
        </p:blipFill>
        <p:spPr>
          <a:xfrm>
            <a:off x="0" y="1981200"/>
            <a:ext cx="9144000" cy="4038600"/>
          </a:xfrm>
          <a:prstGeom prst="rect">
            <a:avLst/>
          </a:prstGeom>
        </p:spPr>
      </p:pic>
      <p:pic>
        <p:nvPicPr>
          <p:cNvPr id="8" name="Picture 2" descr="C:\Users\stewartm\Desktop\Edited Photos\JLab (requested Angle #3).jpg"/>
          <p:cNvPicPr>
            <a:picLocks noChangeAspect="1" noChangeArrowheads="1"/>
          </p:cNvPicPr>
          <p:nvPr/>
        </p:nvPicPr>
        <p:blipFill>
          <a:blip r:embed="rId4" cstate="print"/>
          <a:srcRect l="26821" t="11753" r="10342"/>
          <a:stretch>
            <a:fillRect/>
          </a:stretch>
        </p:blipFill>
        <p:spPr bwMode="auto">
          <a:xfrm>
            <a:off x="0" y="1837542"/>
            <a:ext cx="9144000" cy="4191000"/>
          </a:xfrm>
          <a:prstGeom prst="rect">
            <a:avLst/>
          </a:prstGeom>
          <a:noFill/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 rot="937419">
            <a:off x="889920" y="296089"/>
            <a:ext cx="2682959" cy="1969818"/>
            <a:chOff x="4852927" y="2543885"/>
            <a:chExt cx="3749678" cy="3386741"/>
          </a:xfrm>
        </p:grpSpPr>
        <p:grpSp>
          <p:nvGrpSpPr>
            <p:cNvPr id="11" name="Group 4"/>
            <p:cNvGrpSpPr>
              <a:grpSpLocks/>
            </p:cNvGrpSpPr>
            <p:nvPr/>
          </p:nvGrpSpPr>
          <p:grpSpPr bwMode="auto">
            <a:xfrm>
              <a:off x="4852927" y="2543885"/>
              <a:ext cx="3749678" cy="3386741"/>
              <a:chOff x="-45530" y="1960258"/>
              <a:chExt cx="4075248" cy="3680799"/>
            </a:xfrm>
          </p:grpSpPr>
          <p:grpSp>
            <p:nvGrpSpPr>
              <p:cNvPr id="14" name="Group 327"/>
              <p:cNvGrpSpPr>
                <a:grpSpLocks/>
              </p:cNvGrpSpPr>
              <p:nvPr/>
            </p:nvGrpSpPr>
            <p:grpSpPr bwMode="auto">
              <a:xfrm>
                <a:off x="-45530" y="1960258"/>
                <a:ext cx="4075248" cy="3680799"/>
                <a:chOff x="873129" y="1524000"/>
                <a:chExt cx="4886321" cy="4592644"/>
              </a:xfrm>
            </p:grpSpPr>
            <p:grpSp>
              <p:nvGrpSpPr>
                <p:cNvPr id="28" name="Group 408"/>
                <p:cNvGrpSpPr>
                  <a:grpSpLocks/>
                </p:cNvGrpSpPr>
                <p:nvPr/>
              </p:nvGrpSpPr>
              <p:grpSpPr bwMode="auto">
                <a:xfrm>
                  <a:off x="3810000" y="1524000"/>
                  <a:ext cx="1949450" cy="1509713"/>
                  <a:chOff x="2400" y="960"/>
                  <a:chExt cx="1228" cy="951"/>
                </a:xfrm>
              </p:grpSpPr>
              <p:grpSp>
                <p:nvGrpSpPr>
                  <p:cNvPr id="292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2477" y="960"/>
                    <a:ext cx="1151" cy="912"/>
                    <a:chOff x="2477" y="960"/>
                    <a:chExt cx="1151" cy="912"/>
                  </a:xfrm>
                </p:grpSpPr>
                <p:sp>
                  <p:nvSpPr>
                    <p:cNvPr id="294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77" y="1870"/>
                      <a:ext cx="0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95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87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63 h 130"/>
                        <a:gd name="T8" fmla="*/ 89 w 89"/>
                        <a:gd name="T9" fmla="*/ 87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96" name="Freeform 319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87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63 h 130"/>
                        <a:gd name="T8" fmla="*/ 89 w 89"/>
                        <a:gd name="T9" fmla="*/ 87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97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50 h 117"/>
                        <a:gd name="T4" fmla="*/ 89 w 323"/>
                        <a:gd name="T5" fmla="*/ 76 h 117"/>
                        <a:gd name="T6" fmla="*/ 323 w 323"/>
                        <a:gd name="T7" fmla="*/ 24 h 117"/>
                        <a:gd name="T8" fmla="*/ 239 w 323"/>
                        <a:gd name="T9" fmla="*/ 0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3"/>
                        <a:gd name="T16" fmla="*/ 0 h 117"/>
                        <a:gd name="T17" fmla="*/ 323 w 32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  <a:lnTo>
                            <a:pt x="239" y="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98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50 h 117"/>
                        <a:gd name="T4" fmla="*/ 89 w 323"/>
                        <a:gd name="T5" fmla="*/ 76 h 117"/>
                        <a:gd name="T6" fmla="*/ 323 w 323"/>
                        <a:gd name="T7" fmla="*/ 24 h 11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23"/>
                        <a:gd name="T13" fmla="*/ 0 h 117"/>
                        <a:gd name="T14" fmla="*/ 323 w 323"/>
                        <a:gd name="T15" fmla="*/ 117 h 11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99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18 h 180"/>
                        <a:gd name="T2" fmla="*/ 0 w 236"/>
                        <a:gd name="T3" fmla="*/ 64 h 180"/>
                        <a:gd name="T4" fmla="*/ 236 w 236"/>
                        <a:gd name="T5" fmla="*/ 0 h 180"/>
                        <a:gd name="T6" fmla="*/ 234 w 236"/>
                        <a:gd name="T7" fmla="*/ 61 h 180"/>
                        <a:gd name="T8" fmla="*/ 0 w 236"/>
                        <a:gd name="T9" fmla="*/ 118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0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18 h 180"/>
                        <a:gd name="T2" fmla="*/ 0 w 236"/>
                        <a:gd name="T3" fmla="*/ 64 h 180"/>
                        <a:gd name="T4" fmla="*/ 236 w 236"/>
                        <a:gd name="T5" fmla="*/ 0 h 180"/>
                        <a:gd name="T6" fmla="*/ 234 w 236"/>
                        <a:gd name="T7" fmla="*/ 61 h 180"/>
                        <a:gd name="T8" fmla="*/ 0 w 236"/>
                        <a:gd name="T9" fmla="*/ 118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1" name="Freeform 32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2 w 90"/>
                        <a:gd name="T1" fmla="*/ 19 h 108"/>
                        <a:gd name="T2" fmla="*/ 48 w 90"/>
                        <a:gd name="T3" fmla="*/ 19 h 108"/>
                        <a:gd name="T4" fmla="*/ 53 w 90"/>
                        <a:gd name="T5" fmla="*/ 21 h 108"/>
                        <a:gd name="T6" fmla="*/ 59 w 90"/>
                        <a:gd name="T7" fmla="*/ 22 h 108"/>
                        <a:gd name="T8" fmla="*/ 63 w 90"/>
                        <a:gd name="T9" fmla="*/ 27 h 108"/>
                        <a:gd name="T10" fmla="*/ 64 w 90"/>
                        <a:gd name="T11" fmla="*/ 27 h 108"/>
                        <a:gd name="T12" fmla="*/ 66 w 90"/>
                        <a:gd name="T13" fmla="*/ 27 h 108"/>
                        <a:gd name="T14" fmla="*/ 66 w 90"/>
                        <a:gd name="T15" fmla="*/ 27 h 108"/>
                        <a:gd name="T16" fmla="*/ 66 w 90"/>
                        <a:gd name="T17" fmla="*/ 37 h 108"/>
                        <a:gd name="T18" fmla="*/ 64 w 90"/>
                        <a:gd name="T19" fmla="*/ 47 h 108"/>
                        <a:gd name="T20" fmla="*/ 61 w 90"/>
                        <a:gd name="T21" fmla="*/ 54 h 108"/>
                        <a:gd name="T22" fmla="*/ 55 w 90"/>
                        <a:gd name="T23" fmla="*/ 57 h 108"/>
                        <a:gd name="T24" fmla="*/ 50 w 90"/>
                        <a:gd name="T25" fmla="*/ 58 h 108"/>
                        <a:gd name="T26" fmla="*/ 42 w 90"/>
                        <a:gd name="T27" fmla="*/ 59 h 108"/>
                        <a:gd name="T28" fmla="*/ 20 w 90"/>
                        <a:gd name="T29" fmla="*/ 59 h 108"/>
                        <a:gd name="T30" fmla="*/ 20 w 90"/>
                        <a:gd name="T31" fmla="*/ 19 h 108"/>
                        <a:gd name="T32" fmla="*/ 42 w 90"/>
                        <a:gd name="T33" fmla="*/ 19 h 108"/>
                        <a:gd name="T34" fmla="*/ 46 w 90"/>
                        <a:gd name="T35" fmla="*/ 0 h 108"/>
                        <a:gd name="T36" fmla="*/ 0 w 90"/>
                        <a:gd name="T37" fmla="*/ 0 h 108"/>
                        <a:gd name="T38" fmla="*/ 0 w 90"/>
                        <a:gd name="T39" fmla="*/ 68 h 108"/>
                        <a:gd name="T40" fmla="*/ 46 w 90"/>
                        <a:gd name="T41" fmla="*/ 68 h 108"/>
                        <a:gd name="T42" fmla="*/ 61 w 90"/>
                        <a:gd name="T43" fmla="*/ 66 h 108"/>
                        <a:gd name="T44" fmla="*/ 72 w 90"/>
                        <a:gd name="T45" fmla="*/ 63 h 108"/>
                        <a:gd name="T46" fmla="*/ 81 w 90"/>
                        <a:gd name="T47" fmla="*/ 58 h 108"/>
                        <a:gd name="T48" fmla="*/ 89 w 90"/>
                        <a:gd name="T49" fmla="*/ 45 h 108"/>
                        <a:gd name="T50" fmla="*/ 90 w 90"/>
                        <a:gd name="T51" fmla="*/ 27 h 108"/>
                        <a:gd name="T52" fmla="*/ 89 w 90"/>
                        <a:gd name="T53" fmla="*/ 27 h 108"/>
                        <a:gd name="T54" fmla="*/ 89 w 90"/>
                        <a:gd name="T55" fmla="*/ 27 h 108"/>
                        <a:gd name="T56" fmla="*/ 85 w 90"/>
                        <a:gd name="T57" fmla="*/ 24 h 108"/>
                        <a:gd name="T58" fmla="*/ 81 w 90"/>
                        <a:gd name="T59" fmla="*/ 15 h 108"/>
                        <a:gd name="T60" fmla="*/ 76 w 90"/>
                        <a:gd name="T61" fmla="*/ 9 h 108"/>
                        <a:gd name="T62" fmla="*/ 68 w 90"/>
                        <a:gd name="T63" fmla="*/ 6 h 108"/>
                        <a:gd name="T64" fmla="*/ 63 w 90"/>
                        <a:gd name="T65" fmla="*/ 2 h 108"/>
                        <a:gd name="T66" fmla="*/ 55 w 90"/>
                        <a:gd name="T67" fmla="*/ 0 h 108"/>
                        <a:gd name="T68" fmla="*/ 46 w 90"/>
                        <a:gd name="T69" fmla="*/ 0 h 108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90"/>
                        <a:gd name="T106" fmla="*/ 0 h 108"/>
                        <a:gd name="T107" fmla="*/ 90 w 90"/>
                        <a:gd name="T108" fmla="*/ 108 h 108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90" h="108">
                          <a:moveTo>
                            <a:pt x="42" y="19"/>
                          </a:moveTo>
                          <a:lnTo>
                            <a:pt x="48" y="19"/>
                          </a:lnTo>
                          <a:lnTo>
                            <a:pt x="53" y="21"/>
                          </a:lnTo>
                          <a:lnTo>
                            <a:pt x="59" y="22"/>
                          </a:lnTo>
                          <a:lnTo>
                            <a:pt x="63" y="28"/>
                          </a:lnTo>
                          <a:lnTo>
                            <a:pt x="64" y="34"/>
                          </a:lnTo>
                          <a:lnTo>
                            <a:pt x="66" y="43"/>
                          </a:lnTo>
                          <a:lnTo>
                            <a:pt x="66" y="52"/>
                          </a:lnTo>
                          <a:lnTo>
                            <a:pt x="66" y="63"/>
                          </a:lnTo>
                          <a:lnTo>
                            <a:pt x="64" y="73"/>
                          </a:lnTo>
                          <a:lnTo>
                            <a:pt x="61" y="80"/>
                          </a:lnTo>
                          <a:lnTo>
                            <a:pt x="55" y="86"/>
                          </a:lnTo>
                          <a:lnTo>
                            <a:pt x="50" y="87"/>
                          </a:lnTo>
                          <a:lnTo>
                            <a:pt x="42" y="89"/>
                          </a:lnTo>
                          <a:lnTo>
                            <a:pt x="20" y="89"/>
                          </a:lnTo>
                          <a:lnTo>
                            <a:pt x="20" y="19"/>
                          </a:lnTo>
                          <a:lnTo>
                            <a:pt x="42" y="19"/>
                          </a:lnTo>
                          <a:close/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2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3472" y="1025"/>
                      <a:ext cx="46" cy="69"/>
                    </a:xfrm>
                    <a:custGeom>
                      <a:avLst/>
                      <a:gdLst>
                        <a:gd name="T0" fmla="*/ 22 w 46"/>
                        <a:gd name="T1" fmla="*/ 0 h 70"/>
                        <a:gd name="T2" fmla="*/ 28 w 46"/>
                        <a:gd name="T3" fmla="*/ 0 h 70"/>
                        <a:gd name="T4" fmla="*/ 33 w 46"/>
                        <a:gd name="T5" fmla="*/ 2 h 70"/>
                        <a:gd name="T6" fmla="*/ 39 w 46"/>
                        <a:gd name="T7" fmla="*/ 3 h 70"/>
                        <a:gd name="T8" fmla="*/ 43 w 46"/>
                        <a:gd name="T9" fmla="*/ 9 h 70"/>
                        <a:gd name="T10" fmla="*/ 44 w 46"/>
                        <a:gd name="T11" fmla="*/ 15 h 70"/>
                        <a:gd name="T12" fmla="*/ 46 w 46"/>
                        <a:gd name="T13" fmla="*/ 24 h 70"/>
                        <a:gd name="T14" fmla="*/ 46 w 46"/>
                        <a:gd name="T15" fmla="*/ 33 h 70"/>
                        <a:gd name="T16" fmla="*/ 46 w 46"/>
                        <a:gd name="T17" fmla="*/ 35 h 70"/>
                        <a:gd name="T18" fmla="*/ 44 w 46"/>
                        <a:gd name="T19" fmla="*/ 35 h 70"/>
                        <a:gd name="T20" fmla="*/ 41 w 46"/>
                        <a:gd name="T21" fmla="*/ 35 h 70"/>
                        <a:gd name="T22" fmla="*/ 35 w 46"/>
                        <a:gd name="T23" fmla="*/ 41 h 70"/>
                        <a:gd name="T24" fmla="*/ 30 w 46"/>
                        <a:gd name="T25" fmla="*/ 42 h 70"/>
                        <a:gd name="T26" fmla="*/ 22 w 46"/>
                        <a:gd name="T27" fmla="*/ 44 h 70"/>
                        <a:gd name="T28" fmla="*/ 0 w 46"/>
                        <a:gd name="T29" fmla="*/ 44 h 70"/>
                        <a:gd name="T30" fmla="*/ 0 w 46"/>
                        <a:gd name="T31" fmla="*/ 0 h 70"/>
                        <a:gd name="T32" fmla="*/ 22 w 46"/>
                        <a:gd name="T33" fmla="*/ 0 h 7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46"/>
                        <a:gd name="T52" fmla="*/ 0 h 70"/>
                        <a:gd name="T53" fmla="*/ 46 w 46"/>
                        <a:gd name="T54" fmla="*/ 70 h 7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46" h="70">
                          <a:moveTo>
                            <a:pt x="22" y="0"/>
                          </a:moveTo>
                          <a:lnTo>
                            <a:pt x="28" y="0"/>
                          </a:lnTo>
                          <a:lnTo>
                            <a:pt x="33" y="2"/>
                          </a:lnTo>
                          <a:lnTo>
                            <a:pt x="39" y="3"/>
                          </a:lnTo>
                          <a:lnTo>
                            <a:pt x="43" y="9"/>
                          </a:lnTo>
                          <a:lnTo>
                            <a:pt x="44" y="15"/>
                          </a:lnTo>
                          <a:lnTo>
                            <a:pt x="46" y="24"/>
                          </a:lnTo>
                          <a:lnTo>
                            <a:pt x="46" y="33"/>
                          </a:lnTo>
                          <a:lnTo>
                            <a:pt x="46" y="44"/>
                          </a:lnTo>
                          <a:lnTo>
                            <a:pt x="44" y="54"/>
                          </a:lnTo>
                          <a:lnTo>
                            <a:pt x="41" y="61"/>
                          </a:lnTo>
                          <a:lnTo>
                            <a:pt x="35" y="67"/>
                          </a:lnTo>
                          <a:lnTo>
                            <a:pt x="30" y="68"/>
                          </a:lnTo>
                          <a:lnTo>
                            <a:pt x="22" y="70"/>
                          </a:lnTo>
                          <a:lnTo>
                            <a:pt x="0" y="70"/>
                          </a:lnTo>
                          <a:lnTo>
                            <a:pt x="0" y="0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3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6 w 90"/>
                        <a:gd name="T1" fmla="*/ 0 h 108"/>
                        <a:gd name="T2" fmla="*/ 0 w 90"/>
                        <a:gd name="T3" fmla="*/ 0 h 108"/>
                        <a:gd name="T4" fmla="*/ 0 w 90"/>
                        <a:gd name="T5" fmla="*/ 68 h 108"/>
                        <a:gd name="T6" fmla="*/ 46 w 90"/>
                        <a:gd name="T7" fmla="*/ 68 h 108"/>
                        <a:gd name="T8" fmla="*/ 61 w 90"/>
                        <a:gd name="T9" fmla="*/ 66 h 108"/>
                        <a:gd name="T10" fmla="*/ 72 w 90"/>
                        <a:gd name="T11" fmla="*/ 63 h 108"/>
                        <a:gd name="T12" fmla="*/ 81 w 90"/>
                        <a:gd name="T13" fmla="*/ 58 h 108"/>
                        <a:gd name="T14" fmla="*/ 89 w 90"/>
                        <a:gd name="T15" fmla="*/ 45 h 108"/>
                        <a:gd name="T16" fmla="*/ 90 w 90"/>
                        <a:gd name="T17" fmla="*/ 27 h 108"/>
                        <a:gd name="T18" fmla="*/ 89 w 90"/>
                        <a:gd name="T19" fmla="*/ 27 h 108"/>
                        <a:gd name="T20" fmla="*/ 89 w 90"/>
                        <a:gd name="T21" fmla="*/ 27 h 108"/>
                        <a:gd name="T22" fmla="*/ 85 w 90"/>
                        <a:gd name="T23" fmla="*/ 24 h 108"/>
                        <a:gd name="T24" fmla="*/ 81 w 90"/>
                        <a:gd name="T25" fmla="*/ 15 h 108"/>
                        <a:gd name="T26" fmla="*/ 76 w 90"/>
                        <a:gd name="T27" fmla="*/ 9 h 108"/>
                        <a:gd name="T28" fmla="*/ 68 w 90"/>
                        <a:gd name="T29" fmla="*/ 6 h 108"/>
                        <a:gd name="T30" fmla="*/ 63 w 90"/>
                        <a:gd name="T31" fmla="*/ 2 h 108"/>
                        <a:gd name="T32" fmla="*/ 55 w 90"/>
                        <a:gd name="T33" fmla="*/ 0 h 108"/>
                        <a:gd name="T34" fmla="*/ 46 w 90"/>
                        <a:gd name="T35" fmla="*/ 0 h 108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90"/>
                        <a:gd name="T55" fmla="*/ 0 h 108"/>
                        <a:gd name="T56" fmla="*/ 90 w 90"/>
                        <a:gd name="T57" fmla="*/ 108 h 108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90" h="108"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4" name="Freeform 327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87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63 h 130"/>
                        <a:gd name="T8" fmla="*/ 89 w 89"/>
                        <a:gd name="T9" fmla="*/ 87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5" name="Freeform 328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87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63 h 130"/>
                        <a:gd name="T8" fmla="*/ 89 w 89"/>
                        <a:gd name="T9" fmla="*/ 87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6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2925" y="1130"/>
                      <a:ext cx="176" cy="70"/>
                    </a:xfrm>
                    <a:custGeom>
                      <a:avLst/>
                      <a:gdLst>
                        <a:gd name="T0" fmla="*/ 176 w 176"/>
                        <a:gd name="T1" fmla="*/ 35 h 71"/>
                        <a:gd name="T2" fmla="*/ 89 w 176"/>
                        <a:gd name="T3" fmla="*/ 45 h 71"/>
                        <a:gd name="T4" fmla="*/ 0 w 176"/>
                        <a:gd name="T5" fmla="*/ 30 h 71"/>
                        <a:gd name="T6" fmla="*/ 87 w 176"/>
                        <a:gd name="T7" fmla="*/ 0 h 71"/>
                        <a:gd name="T8" fmla="*/ 176 w 176"/>
                        <a:gd name="T9" fmla="*/ 35 h 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6"/>
                        <a:gd name="T16" fmla="*/ 0 h 71"/>
                        <a:gd name="T17" fmla="*/ 176 w 176"/>
                        <a:gd name="T18" fmla="*/ 71 h 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6" h="71">
                          <a:moveTo>
                            <a:pt x="176" y="39"/>
                          </a:moveTo>
                          <a:lnTo>
                            <a:pt x="89" y="71"/>
                          </a:lnTo>
                          <a:lnTo>
                            <a:pt x="0" y="30"/>
                          </a:lnTo>
                          <a:lnTo>
                            <a:pt x="87" y="0"/>
                          </a:lnTo>
                          <a:lnTo>
                            <a:pt x="176" y="39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7" name="Freeform 330"/>
                    <p:cNvSpPr>
                      <a:spLocks/>
                    </p:cNvSpPr>
                    <p:nvPr/>
                  </p:nvSpPr>
                  <p:spPr bwMode="auto">
                    <a:xfrm>
                      <a:off x="3014" y="1169"/>
                      <a:ext cx="87" cy="119"/>
                    </a:xfrm>
                    <a:custGeom>
                      <a:avLst/>
                      <a:gdLst>
                        <a:gd name="T0" fmla="*/ 0 w 87"/>
                        <a:gd name="T1" fmla="*/ 79 h 121"/>
                        <a:gd name="T2" fmla="*/ 0 w 87"/>
                        <a:gd name="T3" fmla="*/ 30 h 121"/>
                        <a:gd name="T4" fmla="*/ 87 w 87"/>
                        <a:gd name="T5" fmla="*/ 0 h 121"/>
                        <a:gd name="T6" fmla="*/ 87 w 87"/>
                        <a:gd name="T7" fmla="*/ 60 h 121"/>
                        <a:gd name="T8" fmla="*/ 0 w 87"/>
                        <a:gd name="T9" fmla="*/ 79 h 1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7"/>
                        <a:gd name="T16" fmla="*/ 0 h 121"/>
                        <a:gd name="T17" fmla="*/ 87 w 87"/>
                        <a:gd name="T18" fmla="*/ 121 h 1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7" h="121">
                          <a:moveTo>
                            <a:pt x="0" y="121"/>
                          </a:moveTo>
                          <a:lnTo>
                            <a:pt x="0" y="32"/>
                          </a:lnTo>
                          <a:lnTo>
                            <a:pt x="87" y="0"/>
                          </a:lnTo>
                          <a:lnTo>
                            <a:pt x="87" y="86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8" name="Freeform 332"/>
                    <p:cNvSpPr>
                      <a:spLocks/>
                    </p:cNvSpPr>
                    <p:nvPr/>
                  </p:nvSpPr>
                  <p:spPr bwMode="auto">
                    <a:xfrm>
                      <a:off x="3099" y="1110"/>
                      <a:ext cx="238" cy="105"/>
                    </a:xfrm>
                    <a:custGeom>
                      <a:avLst/>
                      <a:gdLst>
                        <a:gd name="T0" fmla="*/ 238 w 238"/>
                        <a:gd name="T1" fmla="*/ 0 h 106"/>
                        <a:gd name="T2" fmla="*/ 206 w 238"/>
                        <a:gd name="T3" fmla="*/ 30 h 106"/>
                        <a:gd name="T4" fmla="*/ 184 w 238"/>
                        <a:gd name="T5" fmla="*/ 15 h 106"/>
                        <a:gd name="T6" fmla="*/ 165 w 238"/>
                        <a:gd name="T7" fmla="*/ 41 h 106"/>
                        <a:gd name="T8" fmla="*/ 145 w 238"/>
                        <a:gd name="T9" fmla="*/ 26 h 106"/>
                        <a:gd name="T10" fmla="*/ 132 w 238"/>
                        <a:gd name="T11" fmla="*/ 53 h 106"/>
                        <a:gd name="T12" fmla="*/ 112 w 238"/>
                        <a:gd name="T13" fmla="*/ 43 h 106"/>
                        <a:gd name="T14" fmla="*/ 100 w 238"/>
                        <a:gd name="T15" fmla="*/ 53 h 106"/>
                        <a:gd name="T16" fmla="*/ 78 w 238"/>
                        <a:gd name="T17" fmla="*/ 53 h 106"/>
                        <a:gd name="T18" fmla="*/ 67 w 238"/>
                        <a:gd name="T19" fmla="*/ 57 h 106"/>
                        <a:gd name="T20" fmla="*/ 45 w 238"/>
                        <a:gd name="T21" fmla="*/ 53 h 106"/>
                        <a:gd name="T22" fmla="*/ 32 w 238"/>
                        <a:gd name="T23" fmla="*/ 70 h 106"/>
                        <a:gd name="T24" fmla="*/ 15 w 238"/>
                        <a:gd name="T25" fmla="*/ 53 h 106"/>
                        <a:gd name="T26" fmla="*/ 0 w 238"/>
                        <a:gd name="T27" fmla="*/ 80 h 10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38"/>
                        <a:gd name="T43" fmla="*/ 0 h 106"/>
                        <a:gd name="T44" fmla="*/ 238 w 238"/>
                        <a:gd name="T45" fmla="*/ 106 h 106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38" h="106">
                          <a:moveTo>
                            <a:pt x="238" y="0"/>
                          </a:moveTo>
                          <a:lnTo>
                            <a:pt x="206" y="30"/>
                          </a:lnTo>
                          <a:lnTo>
                            <a:pt x="184" y="15"/>
                          </a:lnTo>
                          <a:lnTo>
                            <a:pt x="165" y="41"/>
                          </a:lnTo>
                          <a:lnTo>
                            <a:pt x="145" y="26"/>
                          </a:lnTo>
                          <a:lnTo>
                            <a:pt x="132" y="54"/>
                          </a:lnTo>
                          <a:lnTo>
                            <a:pt x="112" y="43"/>
                          </a:lnTo>
                          <a:lnTo>
                            <a:pt x="100" y="71"/>
                          </a:lnTo>
                          <a:lnTo>
                            <a:pt x="78" y="56"/>
                          </a:lnTo>
                          <a:lnTo>
                            <a:pt x="67" y="83"/>
                          </a:lnTo>
                          <a:lnTo>
                            <a:pt x="45" y="69"/>
                          </a:lnTo>
                          <a:lnTo>
                            <a:pt x="32" y="96"/>
                          </a:lnTo>
                          <a:lnTo>
                            <a:pt x="15" y="78"/>
                          </a:lnTo>
                          <a:lnTo>
                            <a:pt x="0" y="10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9" name="Line 3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7" y="1234"/>
                      <a:ext cx="92" cy="4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  <p:sp>
                <p:nvSpPr>
                  <p:cNvPr id="293" name="Freeform 331"/>
                  <p:cNvSpPr>
                    <a:spLocks/>
                  </p:cNvSpPr>
                  <p:nvPr/>
                </p:nvSpPr>
                <p:spPr bwMode="auto">
                  <a:xfrm>
                    <a:off x="2400" y="1275"/>
                    <a:ext cx="477" cy="636"/>
                  </a:xfrm>
                  <a:custGeom>
                    <a:avLst/>
                    <a:gdLst>
                      <a:gd name="T0" fmla="*/ 0 w 477"/>
                      <a:gd name="T1" fmla="*/ 636 h 636"/>
                      <a:gd name="T2" fmla="*/ 247 w 477"/>
                      <a:gd name="T3" fmla="*/ 493 h 636"/>
                      <a:gd name="T4" fmla="*/ 477 w 477"/>
                      <a:gd name="T5" fmla="*/ 0 h 636"/>
                      <a:gd name="T6" fmla="*/ 0 60000 65536"/>
                      <a:gd name="T7" fmla="*/ 0 60000 65536"/>
                      <a:gd name="T8" fmla="*/ 0 60000 65536"/>
                      <a:gd name="T9" fmla="*/ 0 w 477"/>
                      <a:gd name="T10" fmla="*/ 0 h 636"/>
                      <a:gd name="T11" fmla="*/ 477 w 477"/>
                      <a:gd name="T12" fmla="*/ 636 h 6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77" h="636">
                        <a:moveTo>
                          <a:pt x="0" y="636"/>
                        </a:moveTo>
                        <a:lnTo>
                          <a:pt x="247" y="493"/>
                        </a:lnTo>
                        <a:lnTo>
                          <a:pt x="477" y="0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9" name="Group 429"/>
                <p:cNvGrpSpPr>
                  <a:grpSpLocks/>
                </p:cNvGrpSpPr>
                <p:nvPr/>
              </p:nvGrpSpPr>
              <p:grpSpPr bwMode="auto">
                <a:xfrm>
                  <a:off x="1143000" y="2286001"/>
                  <a:ext cx="4473576" cy="2576513"/>
                  <a:chOff x="672" y="1440"/>
                  <a:chExt cx="2818" cy="1623"/>
                </a:xfrm>
              </p:grpSpPr>
              <p:sp>
                <p:nvSpPr>
                  <p:cNvPr id="109" name="Freeform 135"/>
                  <p:cNvSpPr>
                    <a:spLocks/>
                  </p:cNvSpPr>
                  <p:nvPr/>
                </p:nvSpPr>
                <p:spPr bwMode="auto">
                  <a:xfrm>
                    <a:off x="672" y="2375"/>
                    <a:ext cx="1687" cy="688"/>
                  </a:xfrm>
                  <a:custGeom>
                    <a:avLst/>
                    <a:gdLst>
                      <a:gd name="T0" fmla="*/ 934 w 1687"/>
                      <a:gd name="T1" fmla="*/ 0 h 688"/>
                      <a:gd name="T2" fmla="*/ 794 w 1687"/>
                      <a:gd name="T3" fmla="*/ 17 h 688"/>
                      <a:gd name="T4" fmla="*/ 756 w 1687"/>
                      <a:gd name="T5" fmla="*/ 39 h 688"/>
                      <a:gd name="T6" fmla="*/ 727 w 1687"/>
                      <a:gd name="T7" fmla="*/ 60 h 688"/>
                      <a:gd name="T8" fmla="*/ 705 w 1687"/>
                      <a:gd name="T9" fmla="*/ 76 h 688"/>
                      <a:gd name="T10" fmla="*/ 692 w 1687"/>
                      <a:gd name="T11" fmla="*/ 89 h 688"/>
                      <a:gd name="T12" fmla="*/ 682 w 1687"/>
                      <a:gd name="T13" fmla="*/ 99 h 688"/>
                      <a:gd name="T14" fmla="*/ 680 w 1687"/>
                      <a:gd name="T15" fmla="*/ 101 h 688"/>
                      <a:gd name="T16" fmla="*/ 649 w 1687"/>
                      <a:gd name="T17" fmla="*/ 136 h 688"/>
                      <a:gd name="T18" fmla="*/ 628 w 1687"/>
                      <a:gd name="T19" fmla="*/ 169 h 688"/>
                      <a:gd name="T20" fmla="*/ 616 w 1687"/>
                      <a:gd name="T21" fmla="*/ 202 h 688"/>
                      <a:gd name="T22" fmla="*/ 612 w 1687"/>
                      <a:gd name="T23" fmla="*/ 232 h 688"/>
                      <a:gd name="T24" fmla="*/ 614 w 1687"/>
                      <a:gd name="T25" fmla="*/ 260 h 688"/>
                      <a:gd name="T26" fmla="*/ 617 w 1687"/>
                      <a:gd name="T27" fmla="*/ 286 h 688"/>
                      <a:gd name="T28" fmla="*/ 627 w 1687"/>
                      <a:gd name="T29" fmla="*/ 308 h 688"/>
                      <a:gd name="T30" fmla="*/ 634 w 1687"/>
                      <a:gd name="T31" fmla="*/ 325 h 688"/>
                      <a:gd name="T32" fmla="*/ 643 w 1687"/>
                      <a:gd name="T33" fmla="*/ 338 h 688"/>
                      <a:gd name="T34" fmla="*/ 649 w 1687"/>
                      <a:gd name="T35" fmla="*/ 347 h 688"/>
                      <a:gd name="T36" fmla="*/ 651 w 1687"/>
                      <a:gd name="T37" fmla="*/ 349 h 688"/>
                      <a:gd name="T38" fmla="*/ 682 w 1687"/>
                      <a:gd name="T39" fmla="*/ 384 h 688"/>
                      <a:gd name="T40" fmla="*/ 719 w 1687"/>
                      <a:gd name="T41" fmla="*/ 412 h 688"/>
                      <a:gd name="T42" fmla="*/ 758 w 1687"/>
                      <a:gd name="T43" fmla="*/ 434 h 688"/>
                      <a:gd name="T44" fmla="*/ 797 w 1687"/>
                      <a:gd name="T45" fmla="*/ 451 h 688"/>
                      <a:gd name="T46" fmla="*/ 834 w 1687"/>
                      <a:gd name="T47" fmla="*/ 462 h 688"/>
                      <a:gd name="T48" fmla="*/ 866 w 1687"/>
                      <a:gd name="T49" fmla="*/ 471 h 688"/>
                      <a:gd name="T50" fmla="*/ 892 w 1687"/>
                      <a:gd name="T51" fmla="*/ 477 h 688"/>
                      <a:gd name="T52" fmla="*/ 910 w 1687"/>
                      <a:gd name="T53" fmla="*/ 479 h 688"/>
                      <a:gd name="T54" fmla="*/ 916 w 1687"/>
                      <a:gd name="T55" fmla="*/ 481 h 688"/>
                      <a:gd name="T56" fmla="*/ 992 w 1687"/>
                      <a:gd name="T57" fmla="*/ 486 h 688"/>
                      <a:gd name="T58" fmla="*/ 1059 w 1687"/>
                      <a:gd name="T59" fmla="*/ 488 h 688"/>
                      <a:gd name="T60" fmla="*/ 1114 w 1687"/>
                      <a:gd name="T61" fmla="*/ 488 h 688"/>
                      <a:gd name="T62" fmla="*/ 1161 w 1687"/>
                      <a:gd name="T63" fmla="*/ 486 h 688"/>
                      <a:gd name="T64" fmla="*/ 1198 w 1687"/>
                      <a:gd name="T65" fmla="*/ 482 h 688"/>
                      <a:gd name="T66" fmla="*/ 1227 w 1687"/>
                      <a:gd name="T67" fmla="*/ 479 h 688"/>
                      <a:gd name="T68" fmla="*/ 1250 w 1687"/>
                      <a:gd name="T69" fmla="*/ 473 h 688"/>
                      <a:gd name="T70" fmla="*/ 1265 w 1687"/>
                      <a:gd name="T71" fmla="*/ 470 h 688"/>
                      <a:gd name="T72" fmla="*/ 1274 w 1687"/>
                      <a:gd name="T73" fmla="*/ 468 h 688"/>
                      <a:gd name="T74" fmla="*/ 1277 w 1687"/>
                      <a:gd name="T75" fmla="*/ 466 h 688"/>
                      <a:gd name="T76" fmla="*/ 1320 w 1687"/>
                      <a:gd name="T77" fmla="*/ 453 h 688"/>
                      <a:gd name="T78" fmla="*/ 1361 w 1687"/>
                      <a:gd name="T79" fmla="*/ 436 h 688"/>
                      <a:gd name="T80" fmla="*/ 1402 w 1687"/>
                      <a:gd name="T81" fmla="*/ 419 h 688"/>
                      <a:gd name="T82" fmla="*/ 1441 w 1687"/>
                      <a:gd name="T83" fmla="*/ 401 h 688"/>
                      <a:gd name="T84" fmla="*/ 1478 w 1687"/>
                      <a:gd name="T85" fmla="*/ 382 h 688"/>
                      <a:gd name="T86" fmla="*/ 1509 w 1687"/>
                      <a:gd name="T87" fmla="*/ 364 h 688"/>
                      <a:gd name="T88" fmla="*/ 1537 w 1687"/>
                      <a:gd name="T89" fmla="*/ 347 h 688"/>
                      <a:gd name="T90" fmla="*/ 1561 w 1687"/>
                      <a:gd name="T91" fmla="*/ 332 h 688"/>
                      <a:gd name="T92" fmla="*/ 1578 w 1687"/>
                      <a:gd name="T93" fmla="*/ 321 h 688"/>
                      <a:gd name="T94" fmla="*/ 1589 w 1687"/>
                      <a:gd name="T95" fmla="*/ 314 h 688"/>
                      <a:gd name="T96" fmla="*/ 1593 w 1687"/>
                      <a:gd name="T97" fmla="*/ 312 h 688"/>
                      <a:gd name="T98" fmla="*/ 1687 w 1687"/>
                      <a:gd name="T99" fmla="*/ 317 h 688"/>
                      <a:gd name="T100" fmla="*/ 1096 w 1687"/>
                      <a:gd name="T101" fmla="*/ 651 h 688"/>
                      <a:gd name="T102" fmla="*/ 1092 w 1687"/>
                      <a:gd name="T103" fmla="*/ 653 h 688"/>
                      <a:gd name="T104" fmla="*/ 1079 w 1687"/>
                      <a:gd name="T105" fmla="*/ 657 h 688"/>
                      <a:gd name="T106" fmla="*/ 1059 w 1687"/>
                      <a:gd name="T107" fmla="*/ 664 h 688"/>
                      <a:gd name="T108" fmla="*/ 1033 w 1687"/>
                      <a:gd name="T109" fmla="*/ 672 h 688"/>
                      <a:gd name="T110" fmla="*/ 999 w 1687"/>
                      <a:gd name="T111" fmla="*/ 679 h 688"/>
                      <a:gd name="T112" fmla="*/ 960 w 1687"/>
                      <a:gd name="T113" fmla="*/ 685 h 688"/>
                      <a:gd name="T114" fmla="*/ 916 w 1687"/>
                      <a:gd name="T115" fmla="*/ 688 h 688"/>
                      <a:gd name="T116" fmla="*/ 868 w 1687"/>
                      <a:gd name="T117" fmla="*/ 688 h 688"/>
                      <a:gd name="T118" fmla="*/ 0 w 1687"/>
                      <a:gd name="T119" fmla="*/ 668 h 68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1687"/>
                      <a:gd name="T181" fmla="*/ 0 h 688"/>
                      <a:gd name="T182" fmla="*/ 1687 w 1687"/>
                      <a:gd name="T183" fmla="*/ 688 h 68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1687" h="688">
                        <a:moveTo>
                          <a:pt x="934" y="0"/>
                        </a:moveTo>
                        <a:lnTo>
                          <a:pt x="794" y="17"/>
                        </a:lnTo>
                        <a:lnTo>
                          <a:pt x="756" y="39"/>
                        </a:lnTo>
                        <a:lnTo>
                          <a:pt x="727" y="60"/>
                        </a:lnTo>
                        <a:lnTo>
                          <a:pt x="705" y="76"/>
                        </a:lnTo>
                        <a:lnTo>
                          <a:pt x="692" y="89"/>
                        </a:lnTo>
                        <a:lnTo>
                          <a:pt x="682" y="99"/>
                        </a:lnTo>
                        <a:lnTo>
                          <a:pt x="680" y="101"/>
                        </a:lnTo>
                        <a:lnTo>
                          <a:pt x="649" y="136"/>
                        </a:lnTo>
                        <a:lnTo>
                          <a:pt x="628" y="169"/>
                        </a:lnTo>
                        <a:lnTo>
                          <a:pt x="616" y="202"/>
                        </a:lnTo>
                        <a:lnTo>
                          <a:pt x="612" y="232"/>
                        </a:lnTo>
                        <a:lnTo>
                          <a:pt x="614" y="260"/>
                        </a:lnTo>
                        <a:lnTo>
                          <a:pt x="617" y="286"/>
                        </a:lnTo>
                        <a:lnTo>
                          <a:pt x="627" y="308"/>
                        </a:lnTo>
                        <a:lnTo>
                          <a:pt x="634" y="325"/>
                        </a:lnTo>
                        <a:lnTo>
                          <a:pt x="643" y="338"/>
                        </a:lnTo>
                        <a:lnTo>
                          <a:pt x="649" y="347"/>
                        </a:lnTo>
                        <a:lnTo>
                          <a:pt x="651" y="349"/>
                        </a:lnTo>
                        <a:lnTo>
                          <a:pt x="682" y="384"/>
                        </a:lnTo>
                        <a:lnTo>
                          <a:pt x="719" y="412"/>
                        </a:lnTo>
                        <a:lnTo>
                          <a:pt x="758" y="434"/>
                        </a:lnTo>
                        <a:lnTo>
                          <a:pt x="797" y="451"/>
                        </a:lnTo>
                        <a:lnTo>
                          <a:pt x="834" y="462"/>
                        </a:lnTo>
                        <a:lnTo>
                          <a:pt x="866" y="471"/>
                        </a:lnTo>
                        <a:lnTo>
                          <a:pt x="892" y="477"/>
                        </a:lnTo>
                        <a:lnTo>
                          <a:pt x="910" y="479"/>
                        </a:lnTo>
                        <a:lnTo>
                          <a:pt x="916" y="481"/>
                        </a:lnTo>
                        <a:lnTo>
                          <a:pt x="992" y="486"/>
                        </a:lnTo>
                        <a:lnTo>
                          <a:pt x="1059" y="488"/>
                        </a:lnTo>
                        <a:lnTo>
                          <a:pt x="1114" y="488"/>
                        </a:lnTo>
                        <a:lnTo>
                          <a:pt x="1161" y="486"/>
                        </a:lnTo>
                        <a:lnTo>
                          <a:pt x="1198" y="482"/>
                        </a:lnTo>
                        <a:lnTo>
                          <a:pt x="1227" y="479"/>
                        </a:lnTo>
                        <a:lnTo>
                          <a:pt x="1250" y="473"/>
                        </a:lnTo>
                        <a:lnTo>
                          <a:pt x="1265" y="470"/>
                        </a:lnTo>
                        <a:lnTo>
                          <a:pt x="1274" y="468"/>
                        </a:lnTo>
                        <a:lnTo>
                          <a:pt x="1277" y="466"/>
                        </a:lnTo>
                        <a:lnTo>
                          <a:pt x="1320" y="453"/>
                        </a:lnTo>
                        <a:lnTo>
                          <a:pt x="1361" y="436"/>
                        </a:lnTo>
                        <a:lnTo>
                          <a:pt x="1402" y="419"/>
                        </a:lnTo>
                        <a:lnTo>
                          <a:pt x="1441" y="401"/>
                        </a:lnTo>
                        <a:lnTo>
                          <a:pt x="1478" y="382"/>
                        </a:lnTo>
                        <a:lnTo>
                          <a:pt x="1509" y="364"/>
                        </a:lnTo>
                        <a:lnTo>
                          <a:pt x="1537" y="347"/>
                        </a:lnTo>
                        <a:lnTo>
                          <a:pt x="1561" y="332"/>
                        </a:lnTo>
                        <a:lnTo>
                          <a:pt x="1578" y="321"/>
                        </a:lnTo>
                        <a:lnTo>
                          <a:pt x="1589" y="314"/>
                        </a:lnTo>
                        <a:lnTo>
                          <a:pt x="1593" y="312"/>
                        </a:lnTo>
                        <a:lnTo>
                          <a:pt x="1687" y="317"/>
                        </a:lnTo>
                        <a:lnTo>
                          <a:pt x="1096" y="651"/>
                        </a:lnTo>
                        <a:lnTo>
                          <a:pt x="1092" y="653"/>
                        </a:lnTo>
                        <a:lnTo>
                          <a:pt x="1079" y="657"/>
                        </a:lnTo>
                        <a:lnTo>
                          <a:pt x="1059" y="664"/>
                        </a:lnTo>
                        <a:lnTo>
                          <a:pt x="1033" y="672"/>
                        </a:lnTo>
                        <a:lnTo>
                          <a:pt x="999" y="679"/>
                        </a:lnTo>
                        <a:lnTo>
                          <a:pt x="960" y="685"/>
                        </a:lnTo>
                        <a:lnTo>
                          <a:pt x="916" y="688"/>
                        </a:lnTo>
                        <a:lnTo>
                          <a:pt x="868" y="688"/>
                        </a:lnTo>
                        <a:lnTo>
                          <a:pt x="0" y="668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grpSp>
                <p:nvGrpSpPr>
                  <p:cNvPr id="110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1108" y="1440"/>
                    <a:ext cx="2382" cy="1464"/>
                    <a:chOff x="1108" y="1440"/>
                    <a:chExt cx="2382" cy="1464"/>
                  </a:xfrm>
                </p:grpSpPr>
                <p:sp>
                  <p:nvSpPr>
                    <p:cNvPr id="111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2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3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4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5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94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6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7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8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9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0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1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2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3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4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6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7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8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9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30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31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32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33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34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35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36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37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38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39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40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41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42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43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44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45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46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47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48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49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0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1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2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3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4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5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6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7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8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9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0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1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2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3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4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5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6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7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8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9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0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1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2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3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4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5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6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7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8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79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80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81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76" y="2349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82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83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84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85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86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87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88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89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0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1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2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3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4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5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7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8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9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0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1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2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3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4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5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6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7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8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9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0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1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2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3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4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5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6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7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8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9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0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1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2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3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4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5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6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7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8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9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0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1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2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3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4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5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6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7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8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9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40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41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42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43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44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45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46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47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grpSp>
                  <p:nvGrpSpPr>
                    <p:cNvPr id="248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263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64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65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66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67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68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69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0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1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2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3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4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5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6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7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8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9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80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81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82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83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84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85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86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87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88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89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90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91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</p:grpSp>
                <p:sp>
                  <p:nvSpPr>
                    <p:cNvPr id="249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0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1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2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3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4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5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6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7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8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9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60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61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62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30" name="Group 432"/>
                <p:cNvGrpSpPr>
                  <a:grpSpLocks/>
                </p:cNvGrpSpPr>
                <p:nvPr/>
              </p:nvGrpSpPr>
              <p:grpSpPr bwMode="auto">
                <a:xfrm>
                  <a:off x="873129" y="3451228"/>
                  <a:ext cx="3359153" cy="2665416"/>
                  <a:chOff x="550" y="2174"/>
                  <a:chExt cx="2116" cy="1679"/>
                </a:xfrm>
              </p:grpSpPr>
              <p:grpSp>
                <p:nvGrpSpPr>
                  <p:cNvPr id="31" name="Group 413"/>
                  <p:cNvGrpSpPr>
                    <a:grpSpLocks/>
                  </p:cNvGrpSpPr>
                  <p:nvPr/>
                </p:nvGrpSpPr>
                <p:grpSpPr bwMode="auto">
                  <a:xfrm>
                    <a:off x="2093" y="2174"/>
                    <a:ext cx="573" cy="258"/>
                    <a:chOff x="2132" y="2126"/>
                    <a:chExt cx="573" cy="258"/>
                  </a:xfrm>
                </p:grpSpPr>
                <p:sp>
                  <p:nvSpPr>
                    <p:cNvPr id="105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5" y="2126"/>
                      <a:ext cx="199" cy="97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grpSp>
                  <p:nvGrpSpPr>
                    <p:cNvPr id="106" name="Group 3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2" y="2147"/>
                      <a:ext cx="573" cy="237"/>
                      <a:chOff x="2132" y="2147"/>
                      <a:chExt cx="573" cy="237"/>
                    </a:xfrm>
                  </p:grpSpPr>
                  <p:sp>
                    <p:nvSpPr>
                      <p:cNvPr id="107" name="Line 1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56" y="2265"/>
                        <a:ext cx="249" cy="119"/>
                      </a:xfrm>
                      <a:prstGeom prst="line">
                        <a:avLst/>
                      </a:prstGeom>
                      <a:noFill/>
                      <a:ln w="238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108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32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2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550" y="2742"/>
                    <a:ext cx="1240" cy="1111"/>
                    <a:chOff x="550" y="2742"/>
                    <a:chExt cx="1240" cy="1111"/>
                  </a:xfrm>
                </p:grpSpPr>
                <p:sp>
                  <p:nvSpPr>
                    <p:cNvPr id="33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0" y="3035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4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369" y="3037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5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15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6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814" y="3366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7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81" y="3684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8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9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0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1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2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3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4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5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6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7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8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9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0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1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2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3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4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5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6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7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8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9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0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1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2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3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4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5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6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7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8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9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0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1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2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3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4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5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6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7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8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79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80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81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82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83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84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85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86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87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88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89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90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91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92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93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94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95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96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97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98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99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00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01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02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03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04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5" name="Group 343"/>
              <p:cNvGrpSpPr>
                <a:grpSpLocks/>
              </p:cNvGrpSpPr>
              <p:nvPr/>
            </p:nvGrpSpPr>
            <p:grpSpPr bwMode="auto">
              <a:xfrm>
                <a:off x="1862778" y="3550629"/>
                <a:ext cx="844708" cy="257028"/>
                <a:chOff x="5563489" y="3481924"/>
                <a:chExt cx="844708" cy="257028"/>
              </a:xfrm>
            </p:grpSpPr>
            <p:sp>
              <p:nvSpPr>
                <p:cNvPr id="18" name="Freeform 281"/>
                <p:cNvSpPr>
                  <a:spLocks/>
                </p:cNvSpPr>
                <p:nvPr/>
              </p:nvSpPr>
              <p:spPr bwMode="auto">
                <a:xfrm>
                  <a:off x="5563489" y="3581185"/>
                  <a:ext cx="571965" cy="157767"/>
                </a:xfrm>
                <a:custGeom>
                  <a:avLst/>
                  <a:gdLst>
                    <a:gd name="T0" fmla="*/ 0 w 432"/>
                    <a:gd name="T1" fmla="*/ 2147483647 h 124"/>
                    <a:gd name="T2" fmla="*/ 2147483647 w 432"/>
                    <a:gd name="T3" fmla="*/ 2147483647 h 124"/>
                    <a:gd name="T4" fmla="*/ 2147483647 w 432"/>
                    <a:gd name="T5" fmla="*/ 0 h 124"/>
                    <a:gd name="T6" fmla="*/ 0 w 432"/>
                    <a:gd name="T7" fmla="*/ 2147483647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" name="Freeform 283"/>
                <p:cNvSpPr>
                  <a:spLocks/>
                </p:cNvSpPr>
                <p:nvPr/>
              </p:nvSpPr>
              <p:spPr bwMode="auto">
                <a:xfrm>
                  <a:off x="6245345" y="3539199"/>
                  <a:ext cx="67524" cy="143771"/>
                </a:xfrm>
                <a:custGeom>
                  <a:avLst/>
                  <a:gdLst>
                    <a:gd name="T0" fmla="*/ 2147483647 w 51"/>
                    <a:gd name="T1" fmla="*/ 2147483647 h 113"/>
                    <a:gd name="T2" fmla="*/ 2147483647 w 51"/>
                    <a:gd name="T3" fmla="*/ 2147483647 h 113"/>
                    <a:gd name="T4" fmla="*/ 0 w 51"/>
                    <a:gd name="T5" fmla="*/ 0 h 113"/>
                    <a:gd name="T6" fmla="*/ 0 w 51"/>
                    <a:gd name="T7" fmla="*/ 2147483647 h 113"/>
                    <a:gd name="T8" fmla="*/ 2147483647 w 51"/>
                    <a:gd name="T9" fmla="*/ 2147483647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113"/>
                    <a:gd name="T17" fmla="*/ 51 w 51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113">
                      <a:moveTo>
                        <a:pt x="51" y="113"/>
                      </a:moveTo>
                      <a:lnTo>
                        <a:pt x="51" y="31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51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" name="Freeform 284"/>
                <p:cNvSpPr>
                  <a:spLocks/>
                </p:cNvSpPr>
                <p:nvPr/>
              </p:nvSpPr>
              <p:spPr bwMode="auto">
                <a:xfrm>
                  <a:off x="6312869" y="3536654"/>
                  <a:ext cx="95328" cy="148861"/>
                </a:xfrm>
                <a:custGeom>
                  <a:avLst/>
                  <a:gdLst>
                    <a:gd name="T0" fmla="*/ 0 w 72"/>
                    <a:gd name="T1" fmla="*/ 2147483647 h 117"/>
                    <a:gd name="T2" fmla="*/ 0 w 72"/>
                    <a:gd name="T3" fmla="*/ 2147483647 h 117"/>
                    <a:gd name="T4" fmla="*/ 2147483647 w 72"/>
                    <a:gd name="T5" fmla="*/ 0 h 117"/>
                    <a:gd name="T6" fmla="*/ 2147483647 w 72"/>
                    <a:gd name="T7" fmla="*/ 2147483647 h 117"/>
                    <a:gd name="T8" fmla="*/ 0 w 72"/>
                    <a:gd name="T9" fmla="*/ 214748364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" name="Freeform 286"/>
                <p:cNvSpPr>
                  <a:spLocks/>
                </p:cNvSpPr>
                <p:nvPr/>
              </p:nvSpPr>
              <p:spPr bwMode="auto">
                <a:xfrm>
                  <a:off x="6059986" y="3484489"/>
                  <a:ext cx="348210" cy="94151"/>
                </a:xfrm>
                <a:custGeom>
                  <a:avLst/>
                  <a:gdLst>
                    <a:gd name="T0" fmla="*/ 2147483647 w 263"/>
                    <a:gd name="T1" fmla="*/ 2147483647 h 74"/>
                    <a:gd name="T2" fmla="*/ 0 w 263"/>
                    <a:gd name="T3" fmla="*/ 2147483647 h 74"/>
                    <a:gd name="T4" fmla="*/ 2147483647 w 263"/>
                    <a:gd name="T5" fmla="*/ 2147483647 h 74"/>
                    <a:gd name="T6" fmla="*/ 2147483647 w 263"/>
                    <a:gd name="T7" fmla="*/ 2147483647 h 74"/>
                    <a:gd name="T8" fmla="*/ 2147483647 w 263"/>
                    <a:gd name="T9" fmla="*/ 2147483647 h 74"/>
                    <a:gd name="T10" fmla="*/ 2147483647 w 263"/>
                    <a:gd name="T11" fmla="*/ 2147483647 h 74"/>
                    <a:gd name="T12" fmla="*/ 2147483647 w 263"/>
                    <a:gd name="T13" fmla="*/ 0 h 74"/>
                    <a:gd name="T14" fmla="*/ 2147483647 w 263"/>
                    <a:gd name="T15" fmla="*/ 2147483647 h 74"/>
                    <a:gd name="T16" fmla="*/ 2147483647 w 263"/>
                    <a:gd name="T17" fmla="*/ 2147483647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2"/>
                      </a:lnTo>
                      <a:lnTo>
                        <a:pt x="72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" name="Freeform 287"/>
                <p:cNvSpPr>
                  <a:spLocks/>
                </p:cNvSpPr>
                <p:nvPr/>
              </p:nvSpPr>
              <p:spPr bwMode="auto">
                <a:xfrm>
                  <a:off x="5885219" y="3536654"/>
                  <a:ext cx="95328" cy="148861"/>
                </a:xfrm>
                <a:custGeom>
                  <a:avLst/>
                  <a:gdLst>
                    <a:gd name="T0" fmla="*/ 2147483647 w 72"/>
                    <a:gd name="T1" fmla="*/ 2147483647 h 117"/>
                    <a:gd name="T2" fmla="*/ 2147483647 w 72"/>
                    <a:gd name="T3" fmla="*/ 2147483647 h 117"/>
                    <a:gd name="T4" fmla="*/ 0 w 72"/>
                    <a:gd name="T5" fmla="*/ 0 h 117"/>
                    <a:gd name="T6" fmla="*/ 0 w 72"/>
                    <a:gd name="T7" fmla="*/ 2147483647 h 117"/>
                    <a:gd name="T8" fmla="*/ 2147483647 w 72"/>
                    <a:gd name="T9" fmla="*/ 214748364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72" y="117"/>
                      </a:moveTo>
                      <a:lnTo>
                        <a:pt x="72" y="33"/>
                      </a:lnTo>
                      <a:lnTo>
                        <a:pt x="0" y="0"/>
                      </a:lnTo>
                      <a:lnTo>
                        <a:pt x="0" y="83"/>
                      </a:lnTo>
                      <a:lnTo>
                        <a:pt x="72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" name="Freeform 291"/>
                <p:cNvSpPr>
                  <a:spLocks/>
                </p:cNvSpPr>
                <p:nvPr/>
              </p:nvSpPr>
              <p:spPr bwMode="auto">
                <a:xfrm>
                  <a:off x="6063958" y="3543016"/>
                  <a:ext cx="96652" cy="148861"/>
                </a:xfrm>
                <a:custGeom>
                  <a:avLst/>
                  <a:gdLst>
                    <a:gd name="T0" fmla="*/ 2147483647 w 73"/>
                    <a:gd name="T1" fmla="*/ 2147483647 h 117"/>
                    <a:gd name="T2" fmla="*/ 2147483647 w 73"/>
                    <a:gd name="T3" fmla="*/ 2147483647 h 117"/>
                    <a:gd name="T4" fmla="*/ 0 w 73"/>
                    <a:gd name="T5" fmla="*/ 0 h 117"/>
                    <a:gd name="T6" fmla="*/ 0 w 73"/>
                    <a:gd name="T7" fmla="*/ 2147483647 h 117"/>
                    <a:gd name="T8" fmla="*/ 2147483647 w 73"/>
                    <a:gd name="T9" fmla="*/ 214748364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117"/>
                    <a:gd name="T17" fmla="*/ 73 w 7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117">
                      <a:moveTo>
                        <a:pt x="73" y="117"/>
                      </a:moveTo>
                      <a:lnTo>
                        <a:pt x="73" y="36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73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" name="Freeform 290"/>
                <p:cNvSpPr>
                  <a:spLocks/>
                </p:cNvSpPr>
                <p:nvPr/>
              </p:nvSpPr>
              <p:spPr bwMode="auto">
                <a:xfrm>
                  <a:off x="5885219" y="3481924"/>
                  <a:ext cx="348210" cy="94151"/>
                </a:xfrm>
                <a:custGeom>
                  <a:avLst/>
                  <a:gdLst>
                    <a:gd name="T0" fmla="*/ 2147483647 w 263"/>
                    <a:gd name="T1" fmla="*/ 2147483647 h 74"/>
                    <a:gd name="T2" fmla="*/ 0 w 263"/>
                    <a:gd name="T3" fmla="*/ 2147483647 h 74"/>
                    <a:gd name="T4" fmla="*/ 2147483647 w 263"/>
                    <a:gd name="T5" fmla="*/ 2147483647 h 74"/>
                    <a:gd name="T6" fmla="*/ 2147483647 w 263"/>
                    <a:gd name="T7" fmla="*/ 2147483647 h 74"/>
                    <a:gd name="T8" fmla="*/ 2147483647 w 263"/>
                    <a:gd name="T9" fmla="*/ 2147483647 h 74"/>
                    <a:gd name="T10" fmla="*/ 2147483647 w 263"/>
                    <a:gd name="T11" fmla="*/ 2147483647 h 74"/>
                    <a:gd name="T12" fmla="*/ 2147483647 w 263"/>
                    <a:gd name="T13" fmla="*/ 0 h 74"/>
                    <a:gd name="T14" fmla="*/ 2147483647 w 263"/>
                    <a:gd name="T15" fmla="*/ 2147483647 h 74"/>
                    <a:gd name="T16" fmla="*/ 2147483647 w 263"/>
                    <a:gd name="T17" fmla="*/ 2147483647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" name="Freeform 282"/>
                <p:cNvSpPr>
                  <a:spLocks/>
                </p:cNvSpPr>
                <p:nvPr/>
              </p:nvSpPr>
              <p:spPr bwMode="auto">
                <a:xfrm>
                  <a:off x="6159285" y="3535383"/>
                  <a:ext cx="95327" cy="148861"/>
                </a:xfrm>
                <a:custGeom>
                  <a:avLst/>
                  <a:gdLst>
                    <a:gd name="T0" fmla="*/ 0 w 72"/>
                    <a:gd name="T1" fmla="*/ 2147483647 h 117"/>
                    <a:gd name="T2" fmla="*/ 0 w 72"/>
                    <a:gd name="T3" fmla="*/ 2147483647 h 117"/>
                    <a:gd name="T4" fmla="*/ 2147483647 w 72"/>
                    <a:gd name="T5" fmla="*/ 0 h 117"/>
                    <a:gd name="T6" fmla="*/ 2147483647 w 72"/>
                    <a:gd name="T7" fmla="*/ 2147483647 h 117"/>
                    <a:gd name="T8" fmla="*/ 0 w 72"/>
                    <a:gd name="T9" fmla="*/ 214748364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" name="Freeform 290"/>
                <p:cNvSpPr>
                  <a:spLocks/>
                </p:cNvSpPr>
                <p:nvPr/>
              </p:nvSpPr>
              <p:spPr bwMode="auto">
                <a:xfrm>
                  <a:off x="5897135" y="3483218"/>
                  <a:ext cx="348210" cy="94151"/>
                </a:xfrm>
                <a:custGeom>
                  <a:avLst/>
                  <a:gdLst>
                    <a:gd name="T0" fmla="*/ 2147483647 w 263"/>
                    <a:gd name="T1" fmla="*/ 2147483647 h 74"/>
                    <a:gd name="T2" fmla="*/ 0 w 263"/>
                    <a:gd name="T3" fmla="*/ 2147483647 h 74"/>
                    <a:gd name="T4" fmla="*/ 2147483647 w 263"/>
                    <a:gd name="T5" fmla="*/ 2147483647 h 74"/>
                    <a:gd name="T6" fmla="*/ 2147483647 w 263"/>
                    <a:gd name="T7" fmla="*/ 2147483647 h 74"/>
                    <a:gd name="T8" fmla="*/ 2147483647 w 263"/>
                    <a:gd name="T9" fmla="*/ 2147483647 h 74"/>
                    <a:gd name="T10" fmla="*/ 2147483647 w 263"/>
                    <a:gd name="T11" fmla="*/ 2147483647 h 74"/>
                    <a:gd name="T12" fmla="*/ 2147483647 w 263"/>
                    <a:gd name="T13" fmla="*/ 0 h 74"/>
                    <a:gd name="T14" fmla="*/ 2147483647 w 263"/>
                    <a:gd name="T15" fmla="*/ 2147483647 h 74"/>
                    <a:gd name="T16" fmla="*/ 2147483647 w 263"/>
                    <a:gd name="T17" fmla="*/ 2147483647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" name="Freeform 288"/>
                <p:cNvSpPr>
                  <a:spLocks/>
                </p:cNvSpPr>
                <p:nvPr/>
              </p:nvSpPr>
              <p:spPr bwMode="auto">
                <a:xfrm>
                  <a:off x="5981384" y="3547469"/>
                  <a:ext cx="94004" cy="148861"/>
                </a:xfrm>
                <a:custGeom>
                  <a:avLst/>
                  <a:gdLst>
                    <a:gd name="T0" fmla="*/ 0 w 71"/>
                    <a:gd name="T1" fmla="*/ 2147483647 h 117"/>
                    <a:gd name="T2" fmla="*/ 0 w 71"/>
                    <a:gd name="T3" fmla="*/ 2147483647 h 117"/>
                    <a:gd name="T4" fmla="*/ 2147483647 w 71"/>
                    <a:gd name="T5" fmla="*/ 0 h 117"/>
                    <a:gd name="T6" fmla="*/ 2147483647 w 71"/>
                    <a:gd name="T7" fmla="*/ 2147483647 h 117"/>
                    <a:gd name="T8" fmla="*/ 0 w 71"/>
                    <a:gd name="T9" fmla="*/ 214748364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117"/>
                    <a:gd name="T17" fmla="*/ 71 w 71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1" y="0"/>
                      </a:lnTo>
                      <a:lnTo>
                        <a:pt x="71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6" name="Freeform 289"/>
              <p:cNvSpPr>
                <a:spLocks/>
              </p:cNvSpPr>
              <p:nvPr/>
            </p:nvSpPr>
            <p:spPr bwMode="auto">
              <a:xfrm>
                <a:off x="2184508" y="3550629"/>
                <a:ext cx="348210" cy="94151"/>
              </a:xfrm>
              <a:custGeom>
                <a:avLst/>
                <a:gdLst>
                  <a:gd name="T0" fmla="*/ 2147483647 w 263"/>
                  <a:gd name="T1" fmla="*/ 2147483647 h 74"/>
                  <a:gd name="T2" fmla="*/ 0 w 263"/>
                  <a:gd name="T3" fmla="*/ 2147483647 h 74"/>
                  <a:gd name="T4" fmla="*/ 2147483647 w 263"/>
                  <a:gd name="T5" fmla="*/ 2147483647 h 74"/>
                  <a:gd name="T6" fmla="*/ 2147483647 w 263"/>
                  <a:gd name="T7" fmla="*/ 2147483647 h 74"/>
                  <a:gd name="T8" fmla="*/ 2147483647 w 263"/>
                  <a:gd name="T9" fmla="*/ 2147483647 h 74"/>
                  <a:gd name="T10" fmla="*/ 2147483647 w 263"/>
                  <a:gd name="T11" fmla="*/ 2147483647 h 74"/>
                  <a:gd name="T12" fmla="*/ 2147483647 w 263"/>
                  <a:gd name="T13" fmla="*/ 0 h 74"/>
                  <a:gd name="T14" fmla="*/ 2147483647 w 263"/>
                  <a:gd name="T15" fmla="*/ 2147483647 h 74"/>
                  <a:gd name="T16" fmla="*/ 2147483647 w 263"/>
                  <a:gd name="T17" fmla="*/ 2147483647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Freeform 289"/>
              <p:cNvSpPr>
                <a:spLocks/>
              </p:cNvSpPr>
              <p:nvPr/>
            </p:nvSpPr>
            <p:spPr bwMode="auto">
              <a:xfrm>
                <a:off x="2359276" y="3562100"/>
                <a:ext cx="348210" cy="94151"/>
              </a:xfrm>
              <a:custGeom>
                <a:avLst/>
                <a:gdLst>
                  <a:gd name="T0" fmla="*/ 2147483647 w 263"/>
                  <a:gd name="T1" fmla="*/ 2147483647 h 74"/>
                  <a:gd name="T2" fmla="*/ 0 w 263"/>
                  <a:gd name="T3" fmla="*/ 2147483647 h 74"/>
                  <a:gd name="T4" fmla="*/ 2147483647 w 263"/>
                  <a:gd name="T5" fmla="*/ 2147483647 h 74"/>
                  <a:gd name="T6" fmla="*/ 2147483647 w 263"/>
                  <a:gd name="T7" fmla="*/ 2147483647 h 74"/>
                  <a:gd name="T8" fmla="*/ 2147483647 w 263"/>
                  <a:gd name="T9" fmla="*/ 2147483647 h 74"/>
                  <a:gd name="T10" fmla="*/ 2147483647 w 263"/>
                  <a:gd name="T11" fmla="*/ 2147483647 h 74"/>
                  <a:gd name="T12" fmla="*/ 2147483647 w 263"/>
                  <a:gd name="T13" fmla="*/ 0 h 74"/>
                  <a:gd name="T14" fmla="*/ 2147483647 w 263"/>
                  <a:gd name="T15" fmla="*/ 2147483647 h 74"/>
                  <a:gd name="T16" fmla="*/ 2147483647 w 263"/>
                  <a:gd name="T17" fmla="*/ 2147483647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Freeform 174"/>
            <p:cNvSpPr>
              <a:spLocks/>
            </p:cNvSpPr>
            <p:nvPr/>
          </p:nvSpPr>
          <p:spPr bwMode="auto">
            <a:xfrm>
              <a:off x="6710710" y="4694399"/>
              <a:ext cx="84057" cy="106531"/>
            </a:xfrm>
            <a:custGeom>
              <a:avLst/>
              <a:gdLst>
                <a:gd name="T0" fmla="*/ 2147483647 w 69"/>
                <a:gd name="T1" fmla="*/ 0 h 91"/>
                <a:gd name="T2" fmla="*/ 0 w 69"/>
                <a:gd name="T3" fmla="*/ 2147483647 h 91"/>
                <a:gd name="T4" fmla="*/ 0 w 69"/>
                <a:gd name="T5" fmla="*/ 2147483647 h 91"/>
                <a:gd name="T6" fmla="*/ 2147483647 w 69"/>
                <a:gd name="T7" fmla="*/ 2147483647 h 91"/>
                <a:gd name="T8" fmla="*/ 2147483647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73"/>
            <p:cNvSpPr>
              <a:spLocks/>
            </p:cNvSpPr>
            <p:nvPr/>
          </p:nvSpPr>
          <p:spPr bwMode="auto">
            <a:xfrm>
              <a:off x="6712445" y="4699438"/>
              <a:ext cx="84057" cy="106531"/>
            </a:xfrm>
            <a:custGeom>
              <a:avLst/>
              <a:gdLst>
                <a:gd name="T0" fmla="*/ 2147483647 w 69"/>
                <a:gd name="T1" fmla="*/ 0 h 91"/>
                <a:gd name="T2" fmla="*/ 0 w 69"/>
                <a:gd name="T3" fmla="*/ 2147483647 h 91"/>
                <a:gd name="T4" fmla="*/ 0 w 69"/>
                <a:gd name="T5" fmla="*/ 2147483647 h 91"/>
                <a:gd name="T6" fmla="*/ 2147483647 w 69"/>
                <a:gd name="T7" fmla="*/ 2147483647 h 91"/>
                <a:gd name="T8" fmla="*/ 2147483647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28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>
                <a:solidFill>
                  <a:srgbClr val="006600"/>
                </a:solidFill>
              </a:rPr>
              <a:t>JLab: Medium Energy Nuclear Science and Its Broader Impacts</a:t>
            </a:r>
            <a:endParaRPr lang="en-US" sz="2400" b="0" dirty="0">
              <a:solidFill>
                <a:srgbClr val="006600"/>
              </a:solidFill>
            </a:endParaRPr>
          </a:p>
        </p:txBody>
      </p:sp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53" y="1066801"/>
            <a:ext cx="57562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/>
          <p:nvPr/>
        </p:nvGrpSpPr>
        <p:grpSpPr>
          <a:xfrm>
            <a:off x="7072313" y="698863"/>
            <a:ext cx="2581138" cy="2959852"/>
            <a:chOff x="6654302" y="607423"/>
            <a:chExt cx="2581138" cy="2959852"/>
          </a:xfrm>
        </p:grpSpPr>
        <p:pic>
          <p:nvPicPr>
            <p:cNvPr id="14" name="Picture 4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302" y="607423"/>
              <a:ext cx="2071687" cy="2209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158446" y="2551612"/>
              <a:ext cx="20769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Fundamental</a:t>
              </a:r>
            </a:p>
            <a:p>
              <a:r>
                <a:rPr lang="en-US" sz="2000" b="1" dirty="0" smtClean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Forces &amp; Symmetries</a:t>
              </a:r>
            </a:p>
          </p:txBody>
        </p:sp>
      </p:grpSp>
      <p:grpSp>
        <p:nvGrpSpPr>
          <p:cNvPr id="3" name="Group 23"/>
          <p:cNvGrpSpPr/>
          <p:nvPr/>
        </p:nvGrpSpPr>
        <p:grpSpPr>
          <a:xfrm>
            <a:off x="3579223" y="4781004"/>
            <a:ext cx="2474387" cy="1495214"/>
            <a:chOff x="3894909" y="1217226"/>
            <a:chExt cx="2089033" cy="1621284"/>
          </a:xfrm>
        </p:grpSpPr>
        <p:pic>
          <p:nvPicPr>
            <p:cNvPr id="11" name="Picture 4" descr="ev2_sid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1217226"/>
              <a:ext cx="1582619" cy="1221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894909" y="2438400"/>
              <a:ext cx="20890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Hadrons from QGP</a:t>
              </a:r>
            </a:p>
          </p:txBody>
        </p:sp>
      </p:grpSp>
      <p:grpSp>
        <p:nvGrpSpPr>
          <p:cNvPr id="5" name="Group 28"/>
          <p:cNvGrpSpPr/>
          <p:nvPr/>
        </p:nvGrpSpPr>
        <p:grpSpPr>
          <a:xfrm>
            <a:off x="222068" y="2704010"/>
            <a:ext cx="1189560" cy="2408234"/>
            <a:chOff x="818606" y="2743200"/>
            <a:chExt cx="1189560" cy="240823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743200"/>
              <a:ext cx="1169966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818606" y="4443548"/>
              <a:ext cx="989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Medical</a:t>
              </a:r>
            </a:p>
            <a:p>
              <a:r>
                <a:rPr lang="en-US" sz="2000" b="1" dirty="0" smtClean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Imaging</a:t>
              </a:r>
            </a:p>
          </p:txBody>
        </p:sp>
      </p:grpSp>
      <p:grpSp>
        <p:nvGrpSpPr>
          <p:cNvPr id="6" name="Group 27"/>
          <p:cNvGrpSpPr/>
          <p:nvPr/>
        </p:nvGrpSpPr>
        <p:grpSpPr>
          <a:xfrm>
            <a:off x="5734594" y="3540036"/>
            <a:ext cx="2135521" cy="1306288"/>
            <a:chOff x="1705282" y="5157949"/>
            <a:chExt cx="2004442" cy="1405741"/>
          </a:xfrm>
        </p:grpSpPr>
        <p:pic>
          <p:nvPicPr>
            <p:cNvPr id="12" name="Picture 3" descr="CSSMcover1280x1024lattic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136" y="5157949"/>
              <a:ext cx="1356154" cy="1012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1705282" y="6133118"/>
              <a:ext cx="2004442" cy="430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Quark Confinement</a:t>
              </a:r>
            </a:p>
          </p:txBody>
        </p:sp>
      </p:grpSp>
      <p:grpSp>
        <p:nvGrpSpPr>
          <p:cNvPr id="7" name="Group 26"/>
          <p:cNvGrpSpPr/>
          <p:nvPr/>
        </p:nvGrpSpPr>
        <p:grpSpPr>
          <a:xfrm>
            <a:off x="3010989" y="836022"/>
            <a:ext cx="1829344" cy="2118675"/>
            <a:chOff x="4953000" y="4609011"/>
            <a:chExt cx="1829344" cy="2118675"/>
          </a:xfrm>
        </p:grpSpPr>
        <p:pic>
          <p:nvPicPr>
            <p:cNvPr id="29798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994" y="4609011"/>
              <a:ext cx="1657350" cy="1386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953000" y="6019800"/>
              <a:ext cx="13516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 Structure</a:t>
              </a:r>
            </a:p>
            <a:p>
              <a:r>
                <a:rPr lang="en-US" sz="2000" b="1" dirty="0" smtClean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 of Hadrons</a:t>
              </a:r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334655" y="5292634"/>
            <a:ext cx="2447734" cy="903031"/>
            <a:chOff x="6400800" y="3581400"/>
            <a:chExt cx="2447734" cy="90303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581400"/>
              <a:ext cx="2447734" cy="614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1" name="TextBox 20"/>
            <p:cNvSpPr txBox="1"/>
            <p:nvPr/>
          </p:nvSpPr>
          <p:spPr>
            <a:xfrm>
              <a:off x="6703423" y="4084321"/>
              <a:ext cx="18213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Accelerator S&amp;T</a:t>
              </a:r>
            </a:p>
          </p:txBody>
        </p:sp>
      </p:grpSp>
      <p:grpSp>
        <p:nvGrpSpPr>
          <p:cNvPr id="9" name="Group 22"/>
          <p:cNvGrpSpPr/>
          <p:nvPr/>
        </p:nvGrpSpPr>
        <p:grpSpPr>
          <a:xfrm>
            <a:off x="444137" y="862149"/>
            <a:ext cx="2045443" cy="1808722"/>
            <a:chOff x="1175657" y="979714"/>
            <a:chExt cx="2045443" cy="1808722"/>
          </a:xfrm>
        </p:grpSpPr>
        <p:sp>
          <p:nvSpPr>
            <p:cNvPr id="17" name="TextBox 16"/>
            <p:cNvSpPr txBox="1"/>
            <p:nvPr/>
          </p:nvSpPr>
          <p:spPr>
            <a:xfrm>
              <a:off x="1206137" y="2388326"/>
              <a:ext cx="1949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Nuclear Structure</a:t>
              </a:r>
            </a:p>
          </p:txBody>
        </p:sp>
        <p:pic>
          <p:nvPicPr>
            <p:cNvPr id="29799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657" y="979714"/>
              <a:ext cx="2045443" cy="1457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22" name="Group 31"/>
          <p:cNvGrpSpPr/>
          <p:nvPr/>
        </p:nvGrpSpPr>
        <p:grpSpPr>
          <a:xfrm>
            <a:off x="6473076" y="4832930"/>
            <a:ext cx="2670924" cy="1482478"/>
            <a:chOff x="6019800" y="4937432"/>
            <a:chExt cx="2670924" cy="1482478"/>
          </a:xfrm>
        </p:grpSpPr>
        <p:pic>
          <p:nvPicPr>
            <p:cNvPr id="305153" name="Picture 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4937432"/>
              <a:ext cx="1195986" cy="108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6019800" y="6019800"/>
              <a:ext cx="26709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Theory and Computation</a:t>
              </a:r>
            </a:p>
          </p:txBody>
        </p:sp>
      </p:grpSp>
      <p:pic>
        <p:nvPicPr>
          <p:cNvPr id="28" name="Picture 27" descr="horizontal-logo-green-text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8" y="6300788"/>
            <a:ext cx="27334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9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57149"/>
            <a:ext cx="8229600" cy="962025"/>
          </a:xfrm>
        </p:spPr>
        <p:txBody>
          <a:bodyPr/>
          <a:lstStyle/>
          <a:p>
            <a:r>
              <a:rPr lang="en-US" dirty="0" smtClean="0"/>
              <a:t>		12 GeV Upgrade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CD-4A Scope</a:t>
            </a:r>
            <a:endParaRPr lang="en-US" dirty="0"/>
          </a:p>
        </p:txBody>
      </p:sp>
      <p:pic>
        <p:nvPicPr>
          <p:cNvPr id="34" name="Picture 360" descr="12_GeV_mods_NL-cryomodules_overla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6999" y="2471867"/>
            <a:ext cx="1129626" cy="1011341"/>
          </a:xfrm>
        </p:spPr>
      </p:pic>
      <p:grpSp>
        <p:nvGrpSpPr>
          <p:cNvPr id="22" name="Group 21"/>
          <p:cNvGrpSpPr/>
          <p:nvPr/>
        </p:nvGrpSpPr>
        <p:grpSpPr>
          <a:xfrm>
            <a:off x="450850" y="1625340"/>
            <a:ext cx="8483600" cy="4513658"/>
            <a:chOff x="444500" y="1837811"/>
            <a:chExt cx="8483600" cy="4513658"/>
          </a:xfrm>
        </p:grpSpPr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5073650" y="5135563"/>
              <a:ext cx="385445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 smtClean="0">
                  <a:solidFill>
                    <a:srgbClr val="000000"/>
                  </a:solidFill>
                </a:rPr>
                <a:t>CD-4A scope </a:t>
              </a:r>
              <a:r>
                <a:rPr lang="en-US" sz="1500" b="1" dirty="0">
                  <a:solidFill>
                    <a:srgbClr val="000000"/>
                  </a:solidFill>
                </a:rPr>
                <a:t>includes doubling the accelerator beam </a:t>
              </a:r>
              <a:r>
                <a:rPr lang="en-US" sz="1500" b="1" dirty="0" smtClean="0">
                  <a:solidFill>
                    <a:srgbClr val="000000"/>
                  </a:solidFill>
                </a:rPr>
                <a:t>energy and adding a </a:t>
              </a:r>
              <a:r>
                <a:rPr lang="en-US" sz="1500" b="1" dirty="0">
                  <a:solidFill>
                    <a:srgbClr val="000000"/>
                  </a:solidFill>
                </a:rPr>
                <a:t>new experimental Hall and associated </a:t>
              </a:r>
              <a:r>
                <a:rPr lang="en-US" sz="1500" b="1" dirty="0" smtClean="0">
                  <a:solidFill>
                    <a:srgbClr val="000000"/>
                  </a:solidFill>
                </a:rPr>
                <a:t>beamline</a:t>
              </a:r>
              <a:endParaRPr lang="en-US" sz="15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24" name="Group 353"/>
            <p:cNvGrpSpPr>
              <a:grpSpLocks/>
            </p:cNvGrpSpPr>
            <p:nvPr/>
          </p:nvGrpSpPr>
          <p:grpSpPr bwMode="auto">
            <a:xfrm>
              <a:off x="4427538" y="1837811"/>
              <a:ext cx="1279525" cy="735011"/>
              <a:chOff x="3792" y="33"/>
              <a:chExt cx="945" cy="606"/>
            </a:xfrm>
          </p:grpSpPr>
          <p:pic>
            <p:nvPicPr>
              <p:cNvPr id="30" name="Picture 354" descr="12_GeV_mods_Hall-D_overla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3"/>
                <a:ext cx="945" cy="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AutoShape 355"/>
              <p:cNvSpPr>
                <a:spLocks noChangeArrowheads="1"/>
              </p:cNvSpPr>
              <p:nvPr/>
            </p:nvSpPr>
            <p:spPr bwMode="auto">
              <a:xfrm rot="5400000" flipV="1">
                <a:off x="4084" y="324"/>
                <a:ext cx="192" cy="240"/>
              </a:xfrm>
              <a:prstGeom prst="parallelogram">
                <a:avLst>
                  <a:gd name="adj" fmla="val 59023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" name="Freeform 356"/>
            <p:cNvSpPr>
              <a:spLocks/>
            </p:cNvSpPr>
            <p:nvPr/>
          </p:nvSpPr>
          <p:spPr bwMode="auto">
            <a:xfrm>
              <a:off x="4792663" y="2192339"/>
              <a:ext cx="411162" cy="157162"/>
            </a:xfrm>
            <a:custGeom>
              <a:avLst/>
              <a:gdLst>
                <a:gd name="T0" fmla="*/ 0 w 304"/>
                <a:gd name="T1" fmla="*/ 157162 h 130"/>
                <a:gd name="T2" fmla="*/ 18935 w 304"/>
                <a:gd name="T3" fmla="*/ 130565 h 130"/>
                <a:gd name="T4" fmla="*/ 37870 w 304"/>
                <a:gd name="T5" fmla="*/ 147490 h 130"/>
                <a:gd name="T6" fmla="*/ 59510 w 304"/>
                <a:gd name="T7" fmla="*/ 154744 h 130"/>
                <a:gd name="T8" fmla="*/ 71683 w 304"/>
                <a:gd name="T9" fmla="*/ 129356 h 130"/>
                <a:gd name="T10" fmla="*/ 97380 w 304"/>
                <a:gd name="T11" fmla="*/ 119685 h 130"/>
                <a:gd name="T12" fmla="*/ 119021 w 304"/>
                <a:gd name="T13" fmla="*/ 128147 h 130"/>
                <a:gd name="T14" fmla="*/ 127136 w 304"/>
                <a:gd name="T15" fmla="*/ 106387 h 130"/>
                <a:gd name="T16" fmla="*/ 129841 w 304"/>
                <a:gd name="T17" fmla="*/ 99133 h 130"/>
                <a:gd name="T18" fmla="*/ 151481 w 304"/>
                <a:gd name="T19" fmla="*/ 101551 h 130"/>
                <a:gd name="T20" fmla="*/ 173121 w 304"/>
                <a:gd name="T21" fmla="*/ 106387 h 130"/>
                <a:gd name="T22" fmla="*/ 197466 w 304"/>
                <a:gd name="T23" fmla="*/ 72536 h 130"/>
                <a:gd name="T24" fmla="*/ 205581 w 304"/>
                <a:gd name="T25" fmla="*/ 74954 h 130"/>
                <a:gd name="T26" fmla="*/ 213696 w 304"/>
                <a:gd name="T27" fmla="*/ 79790 h 130"/>
                <a:gd name="T28" fmla="*/ 229926 w 304"/>
                <a:gd name="T29" fmla="*/ 84626 h 130"/>
                <a:gd name="T30" fmla="*/ 259681 w 304"/>
                <a:gd name="T31" fmla="*/ 45940 h 130"/>
                <a:gd name="T32" fmla="*/ 289436 w 304"/>
                <a:gd name="T33" fmla="*/ 65283 h 130"/>
                <a:gd name="T34" fmla="*/ 319192 w 304"/>
                <a:gd name="T35" fmla="*/ 29015 h 130"/>
                <a:gd name="T36" fmla="*/ 343537 w 304"/>
                <a:gd name="T37" fmla="*/ 41104 h 130"/>
                <a:gd name="T38" fmla="*/ 359767 w 304"/>
                <a:gd name="T39" fmla="*/ 45940 h 130"/>
                <a:gd name="T40" fmla="*/ 386817 w 304"/>
                <a:gd name="T41" fmla="*/ 12089 h 130"/>
                <a:gd name="T42" fmla="*/ 411162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grpSp>
          <p:nvGrpSpPr>
            <p:cNvPr id="26" name="Group 357"/>
            <p:cNvGrpSpPr>
              <a:grpSpLocks/>
            </p:cNvGrpSpPr>
            <p:nvPr/>
          </p:nvGrpSpPr>
          <p:grpSpPr bwMode="auto">
            <a:xfrm>
              <a:off x="5464175" y="2428875"/>
              <a:ext cx="1949450" cy="917575"/>
              <a:chOff x="4560" y="528"/>
              <a:chExt cx="1440" cy="756"/>
            </a:xfrm>
          </p:grpSpPr>
          <p:sp>
            <p:nvSpPr>
              <p:cNvPr id="28" name="Text Box 358"/>
              <p:cNvSpPr txBox="1">
                <a:spLocks noChangeArrowheads="1"/>
              </p:cNvSpPr>
              <p:nvPr/>
            </p:nvSpPr>
            <p:spPr bwMode="auto">
              <a:xfrm>
                <a:off x="4704" y="528"/>
                <a:ext cx="1296" cy="7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Upgrade magnets and power supplies</a:t>
                </a:r>
              </a:p>
            </p:txBody>
          </p:sp>
          <p:pic>
            <p:nvPicPr>
              <p:cNvPr id="29" name="Picture 359" descr="12_GeV_mods_arrow_overla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0" y="864"/>
                <a:ext cx="306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" name="Picture 345" descr="6_GeV_Racetra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2768481"/>
              <a:ext cx="5715000" cy="358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342" descr="12_GeV_mods_Arc-10_overl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" y="3721100"/>
            <a:ext cx="288766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47" descr="12_GeV_mods_SL-cryomodules_overl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64000"/>
            <a:ext cx="158908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3657600" y="3352006"/>
            <a:ext cx="1208087" cy="610055"/>
            <a:chOff x="3548063" y="3563938"/>
            <a:chExt cx="1208087" cy="610055"/>
          </a:xfrm>
        </p:grpSpPr>
        <p:sp>
          <p:nvSpPr>
            <p:cNvPr id="36" name="Text Box 349"/>
            <p:cNvSpPr txBox="1">
              <a:spLocks noChangeArrowheads="1"/>
            </p:cNvSpPr>
            <p:nvPr/>
          </p:nvSpPr>
          <p:spPr bwMode="auto">
            <a:xfrm>
              <a:off x="4086225" y="3563938"/>
              <a:ext cx="6699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CHL-2</a:t>
              </a:r>
            </a:p>
          </p:txBody>
        </p:sp>
        <p:grpSp>
          <p:nvGrpSpPr>
            <p:cNvPr id="37" name="Group 350"/>
            <p:cNvGrpSpPr>
              <a:grpSpLocks/>
            </p:cNvGrpSpPr>
            <p:nvPr/>
          </p:nvGrpSpPr>
          <p:grpSpPr bwMode="auto">
            <a:xfrm>
              <a:off x="3548063" y="3825352"/>
              <a:ext cx="652462" cy="348641"/>
              <a:chOff x="3146" y="1689"/>
              <a:chExt cx="406" cy="288"/>
            </a:xfrm>
          </p:grpSpPr>
          <p:pic>
            <p:nvPicPr>
              <p:cNvPr id="38" name="Picture 351" descr="12_GeV_mods_CHL_overlay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6" y="1707"/>
                <a:ext cx="184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352" descr="12_GeV_mods_arrow_overla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9" y="1689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0" name="Picture 343" descr="12_GeV_mods_HallD-beamline_overl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179638"/>
            <a:ext cx="823912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1388197" y="1090612"/>
            <a:ext cx="589135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1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en-US" sz="1800" b="1" dirty="0">
                <a:solidFill>
                  <a:srgbClr val="000000"/>
                </a:solidFill>
              </a:rPr>
              <a:t>Upgrade is designed to build on existing </a:t>
            </a:r>
            <a:r>
              <a:rPr lang="en-US" sz="1800" b="1" dirty="0" smtClean="0">
                <a:solidFill>
                  <a:srgbClr val="000000"/>
                </a:solidFill>
              </a:rPr>
              <a:t>facility</a:t>
            </a:r>
          </a:p>
          <a:p>
            <a:pPr lvl="1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en-US" sz="1800" b="1" dirty="0" smtClean="0">
                <a:solidFill>
                  <a:srgbClr val="008200"/>
                </a:solidFill>
              </a:rPr>
              <a:t> </a:t>
            </a:r>
            <a:endParaRPr lang="en-US" sz="1800" b="1" dirty="0">
              <a:solidFill>
                <a:srgbClr val="0082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09253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New cryomodules </a:t>
            </a:r>
            <a:r>
              <a:rPr lang="en-US" b="1" dirty="0" smtClean="0">
                <a:solidFill>
                  <a:srgbClr val="000000"/>
                </a:solidFill>
              </a:rPr>
              <a:t>with </a:t>
            </a:r>
            <a:r>
              <a:rPr lang="en-US" b="1" dirty="0">
                <a:solidFill>
                  <a:srgbClr val="000000"/>
                </a:solidFill>
              </a:rPr>
              <a:t>New RF Zones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9300" y="1684593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Hall D </a:t>
            </a:r>
            <a:r>
              <a:rPr lang="en-US" b="1" dirty="0">
                <a:solidFill>
                  <a:srgbClr val="000000"/>
                </a:solidFill>
              </a:rPr>
              <a:t>Refrigerator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8475" y="2216404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Add Beamline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24398" y="3223397"/>
            <a:ext cx="4380783" cy="1077218"/>
            <a:chOff x="4724398" y="3223397"/>
            <a:chExt cx="4380783" cy="1077218"/>
          </a:xfrm>
        </p:grpSpPr>
        <p:sp>
          <p:nvSpPr>
            <p:cNvPr id="2" name="TextBox 1"/>
            <p:cNvSpPr txBox="1"/>
            <p:nvPr/>
          </p:nvSpPr>
          <p:spPr>
            <a:xfrm>
              <a:off x="6165850" y="3223397"/>
              <a:ext cx="2939331" cy="107721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  <a:latin typeface="+mj-lt"/>
                </a:rPr>
                <a:t>CEBAF: a 1 MW CW srf based electron linac with recirculation and multi Experimental Halls  </a:t>
              </a:r>
              <a:endParaRPr lang="en-US" sz="16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4" name="Right Arrow 3"/>
            <p:cNvSpPr/>
            <p:nvPr/>
          </p:nvSpPr>
          <p:spPr bwMode="auto">
            <a:xfrm rot="10800000">
              <a:off x="4724398" y="3823558"/>
              <a:ext cx="1441451" cy="6743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61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534150"/>
            <a:ext cx="533400" cy="323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D9150147-AFF3-43E4-84F2-9AE921B37B67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8</a:t>
            </a:fld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4645" y="762000"/>
            <a:ext cx="7724955" cy="2862322"/>
          </a:xfrm>
          <a:prstGeom prst="rect">
            <a:avLst/>
          </a:prstGeom>
          <a:noFill/>
          <a:ln>
            <a:solidFill>
              <a:srgbClr val="3333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PROJECT STATUS (31 May 2014 DATA):</a:t>
            </a:r>
            <a:endParaRPr lang="en-US" dirty="0"/>
          </a:p>
          <a:p>
            <a:pPr lvl="0"/>
            <a:r>
              <a:rPr lang="en-US" dirty="0"/>
              <a:t>Project Type	</a:t>
            </a:r>
            <a:r>
              <a:rPr lang="en-US" dirty="0" smtClean="0"/>
              <a:t>	Line </a:t>
            </a:r>
            <a:r>
              <a:rPr lang="en-US" dirty="0"/>
              <a:t>Item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/>
              <a:t>CD-1	</a:t>
            </a:r>
            <a:r>
              <a:rPr lang="en-US" sz="1600" dirty="0" smtClean="0"/>
              <a:t>		Planned</a:t>
            </a:r>
            <a:r>
              <a:rPr lang="en-US" sz="1600" dirty="0"/>
              <a:t>:  Feb 2006	</a:t>
            </a:r>
            <a:r>
              <a:rPr lang="en-US" sz="1600" dirty="0" smtClean="0"/>
              <a:t>	Actual</a:t>
            </a:r>
            <a:r>
              <a:rPr lang="en-US" sz="1600" dirty="0"/>
              <a:t>: Feb 2006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/>
              <a:t>CD-2	</a:t>
            </a:r>
            <a:r>
              <a:rPr lang="en-US" sz="1600" dirty="0" smtClean="0"/>
              <a:t>		Planned</a:t>
            </a:r>
            <a:r>
              <a:rPr lang="en-US" sz="1600" dirty="0"/>
              <a:t>:  Dec 2007	</a:t>
            </a:r>
            <a:r>
              <a:rPr lang="en-US" sz="1600" dirty="0" smtClean="0"/>
              <a:t>	Actual</a:t>
            </a:r>
            <a:r>
              <a:rPr lang="en-US" sz="1600" dirty="0"/>
              <a:t>: Nov 2007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/>
              <a:t>CD-3	</a:t>
            </a:r>
            <a:r>
              <a:rPr lang="en-US" sz="1600" dirty="0" smtClean="0"/>
              <a:t>		Planned</a:t>
            </a:r>
            <a:r>
              <a:rPr lang="en-US" sz="1600" dirty="0"/>
              <a:t>:  Sep 2008	</a:t>
            </a:r>
            <a:r>
              <a:rPr lang="en-US" sz="1600" dirty="0" smtClean="0"/>
              <a:t>	Actual</a:t>
            </a:r>
            <a:r>
              <a:rPr lang="en-US" sz="1600" dirty="0"/>
              <a:t>: Sep 2008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</a:rPr>
              <a:t>CD-4A	</a:t>
            </a:r>
            <a:r>
              <a:rPr lang="en-US" sz="1600" dirty="0" smtClean="0"/>
              <a:t>		Planned</a:t>
            </a:r>
            <a:r>
              <a:rPr lang="en-US" sz="1600" dirty="0"/>
              <a:t>:  Dec 2014	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Actual: July 2014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CD-4B</a:t>
            </a:r>
            <a:r>
              <a:rPr lang="en-US" sz="1600" dirty="0"/>
              <a:t>	</a:t>
            </a:r>
            <a:r>
              <a:rPr lang="en-US" sz="1600" dirty="0" smtClean="0"/>
              <a:t>		Planned</a:t>
            </a:r>
            <a:r>
              <a:rPr lang="en-US" sz="1600" dirty="0"/>
              <a:t>:  Sep 2017	</a:t>
            </a:r>
            <a:endParaRPr lang="en-US" sz="16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TPC </a:t>
            </a:r>
            <a:r>
              <a:rPr lang="en-US" sz="1600" dirty="0"/>
              <a:t>Percent Complete:</a:t>
            </a:r>
            <a:r>
              <a:rPr lang="en-US" sz="1600" i="1" dirty="0"/>
              <a:t> 	</a:t>
            </a:r>
            <a:r>
              <a:rPr lang="en-US" sz="1600" dirty="0"/>
              <a:t>Planned:  89.2%	</a:t>
            </a:r>
            <a:r>
              <a:rPr lang="en-US" sz="1600" dirty="0" smtClean="0"/>
              <a:t>	Actual</a:t>
            </a:r>
            <a:r>
              <a:rPr lang="en-US" sz="1600" dirty="0"/>
              <a:t>:  88.3%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TEC</a:t>
            </a:r>
            <a:r>
              <a:rPr lang="en-US" sz="1600" dirty="0"/>
              <a:t>: $310.5M	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TPC</a:t>
            </a:r>
            <a:r>
              <a:rPr lang="en-US" sz="1600" dirty="0">
                <a:solidFill>
                  <a:srgbClr val="FF0000"/>
                </a:solidFill>
              </a:rPr>
              <a:t>: $338M</a:t>
            </a:r>
            <a:r>
              <a:rPr lang="en-US" sz="1600" dirty="0"/>
              <a:t> </a:t>
            </a:r>
            <a:endParaRPr lang="en-US" sz="16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Contingency </a:t>
            </a:r>
            <a:r>
              <a:rPr lang="en-US" sz="1600" dirty="0"/>
              <a:t>Cost 	 </a:t>
            </a:r>
            <a:r>
              <a:rPr lang="en-US" sz="1600" dirty="0">
                <a:solidFill>
                  <a:srgbClr val="FF0000"/>
                </a:solidFill>
              </a:rPr>
              <a:t>$18.5M         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Contingency </a:t>
            </a:r>
            <a:r>
              <a:rPr lang="en-US" sz="1600" dirty="0"/>
              <a:t>Schedule:	</a:t>
            </a:r>
            <a:r>
              <a:rPr lang="en-US" sz="1600" dirty="0">
                <a:solidFill>
                  <a:srgbClr val="FF0000"/>
                </a:solidFill>
              </a:rPr>
              <a:t>15 months </a:t>
            </a:r>
            <a:r>
              <a:rPr lang="en-US" sz="1600" dirty="0" smtClean="0"/>
              <a:t>(</a:t>
            </a:r>
            <a:r>
              <a:rPr lang="en-US" sz="1600" dirty="0"/>
              <a:t>CD-4B); </a:t>
            </a:r>
            <a:r>
              <a:rPr lang="en-US" sz="1600" dirty="0" smtClean="0"/>
              <a:t>         </a:t>
            </a:r>
            <a:r>
              <a:rPr lang="en-US" sz="1600" dirty="0" smtClean="0">
                <a:solidFill>
                  <a:srgbClr val="FF0000"/>
                </a:solidFill>
              </a:rPr>
              <a:t>6 </a:t>
            </a:r>
            <a:r>
              <a:rPr lang="en-US" sz="1600" dirty="0">
                <a:solidFill>
                  <a:srgbClr val="FF0000"/>
                </a:solidFill>
              </a:rPr>
              <a:t>months </a:t>
            </a:r>
            <a:r>
              <a:rPr lang="en-US" sz="1600" dirty="0" smtClean="0"/>
              <a:t>(</a:t>
            </a:r>
            <a:r>
              <a:rPr lang="en-US" sz="1600" dirty="0"/>
              <a:t>CD-4A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631057" y="304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 GeV Upgrade Project status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3797" y="4038600"/>
            <a:ext cx="7766649" cy="2062103"/>
          </a:xfrm>
          <a:prstGeom prst="rect">
            <a:avLst/>
          </a:prstGeom>
          <a:noFill/>
          <a:ln>
            <a:solidFill>
              <a:srgbClr val="3333CC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A </a:t>
            </a:r>
            <a:r>
              <a:rPr lang="en-US" sz="1600" dirty="0" err="1" smtClean="0"/>
              <a:t>rebaseline</a:t>
            </a:r>
            <a:r>
              <a:rPr lang="en-US" sz="1600" dirty="0" smtClean="0"/>
              <a:t> </a:t>
            </a:r>
            <a:r>
              <a:rPr lang="en-US" sz="1600" dirty="0"/>
              <a:t>plan </a:t>
            </a:r>
            <a:r>
              <a:rPr lang="en-US" sz="1600" dirty="0" smtClean="0"/>
              <a:t>implemented </a:t>
            </a:r>
            <a:r>
              <a:rPr lang="en-US" sz="1600" dirty="0"/>
              <a:t>with a 1-Sep-2013 start date with Total Project Cost (TPC) of $238M </a:t>
            </a: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Civil </a:t>
            </a:r>
            <a:r>
              <a:rPr lang="en-US" sz="1600" dirty="0"/>
              <a:t>93%, Accelerator 98%, Physics 75% </a:t>
            </a:r>
            <a:r>
              <a:rPr lang="en-US" sz="1600" dirty="0" smtClean="0"/>
              <a:t>(as of April 2014)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Accelerator commissioning is in </a:t>
            </a:r>
            <a:r>
              <a:rPr lang="en-US" sz="1600" dirty="0" smtClean="0"/>
              <a:t>progress: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33CC"/>
                </a:solidFill>
              </a:rPr>
              <a:t>All CD-4A </a:t>
            </a:r>
            <a:r>
              <a:rPr lang="en-US" sz="1600" dirty="0">
                <a:solidFill>
                  <a:srgbClr val="3333CC"/>
                </a:solidFill>
              </a:rPr>
              <a:t>Key Performance </a:t>
            </a:r>
            <a:r>
              <a:rPr lang="en-US" sz="1600" dirty="0" smtClean="0">
                <a:solidFill>
                  <a:srgbClr val="3333CC"/>
                </a:solidFill>
              </a:rPr>
              <a:t>Parameters demonstrated: </a:t>
            </a:r>
            <a:r>
              <a:rPr lang="en-US" sz="1600" dirty="0">
                <a:solidFill>
                  <a:srgbClr val="3333CC"/>
                </a:solidFill>
              </a:rPr>
              <a:t>2.2 GeV </a:t>
            </a:r>
            <a:r>
              <a:rPr lang="en-US" sz="1600" dirty="0" smtClean="0">
                <a:solidFill>
                  <a:srgbClr val="3333CC"/>
                </a:solidFill>
              </a:rPr>
              <a:t>per pass, 5.5 passes to Hall D dump.</a:t>
            </a:r>
            <a:endParaRPr lang="en-US" sz="1600" dirty="0">
              <a:solidFill>
                <a:srgbClr val="3333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The SC Magnets for Halls B &amp; C are on Critical Path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600" dirty="0"/>
              <a:t>15 months of schedule contingency remains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69443"/>
              </p:ext>
            </p:extLst>
          </p:nvPr>
        </p:nvGraphicFramePr>
        <p:xfrm>
          <a:off x="395069" y="6147758"/>
          <a:ext cx="7944105" cy="457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80591"/>
                <a:gridCol w="611767"/>
                <a:gridCol w="638366"/>
                <a:gridCol w="647232"/>
                <a:gridCol w="638366"/>
                <a:gridCol w="647232"/>
                <a:gridCol w="638366"/>
                <a:gridCol w="611767"/>
                <a:gridCol w="611767"/>
                <a:gridCol w="638366"/>
                <a:gridCol w="618276"/>
                <a:gridCol w="662009"/>
              </a:tblGrid>
              <a:tr h="136063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TPC $000s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PYs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FY13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FY14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FY15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FY16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FY17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FY18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FY19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FY20</a:t>
                      </a:r>
                      <a:endParaRPr lang="en-US" sz="9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FY21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TOTAL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60828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12 GeV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230,928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43,072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30,000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21,000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12,000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1,000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–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smtClean="0"/>
                        <a:t>–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smtClean="0"/>
                        <a:t>–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–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dirty="0" smtClean="0"/>
                        <a:t>338,000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ight Arrow 7"/>
          <p:cNvSpPr/>
          <p:nvPr/>
        </p:nvSpPr>
        <p:spPr>
          <a:xfrm flipH="1">
            <a:off x="7848600" y="2133600"/>
            <a:ext cx="969754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12" y="1116967"/>
            <a:ext cx="7257976" cy="51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01240"/>
          </a:xfrm>
        </p:spPr>
        <p:txBody>
          <a:bodyPr/>
          <a:lstStyle/>
          <a:p>
            <a:r>
              <a:rPr lang="en-US" sz="2500" dirty="0" smtClean="0"/>
              <a:t>				HALL D INTERIOR: SOLENOID &amp; 			DETECTORS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1027119" y="4239051"/>
            <a:ext cx="1003801" cy="954107"/>
          </a:xfrm>
          <a:prstGeom prst="rect">
            <a:avLst/>
          </a:prstGeom>
          <a:solidFill>
            <a:srgbClr val="FFFFCC"/>
          </a:solidFill>
          <a:ln>
            <a:solidFill>
              <a:srgbClr val="007E0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BCAL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FDC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2833" y="2942581"/>
            <a:ext cx="824265" cy="523220"/>
          </a:xfrm>
          <a:prstGeom prst="rect">
            <a:avLst/>
          </a:prstGeom>
          <a:solidFill>
            <a:srgbClr val="FFFFCC"/>
          </a:solidFill>
          <a:ln>
            <a:solidFill>
              <a:srgbClr val="007E0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CDC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6604" y="3679526"/>
            <a:ext cx="767903" cy="523220"/>
          </a:xfrm>
          <a:prstGeom prst="rect">
            <a:avLst/>
          </a:prstGeom>
          <a:solidFill>
            <a:srgbClr val="FFFFCC"/>
          </a:solidFill>
          <a:ln>
            <a:solidFill>
              <a:srgbClr val="007E0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TOF</a:t>
            </a:r>
            <a:endParaRPr lang="en-US" sz="2800" b="1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 bwMode="auto">
          <a:xfrm flipH="1" flipV="1">
            <a:off x="6538156" y="2942582"/>
            <a:ext cx="734677" cy="261609"/>
          </a:xfrm>
          <a:prstGeom prst="straightConnector1">
            <a:avLst/>
          </a:prstGeom>
          <a:noFill/>
          <a:ln w="38100" cap="flat" cmpd="sng" algn="ctr">
            <a:solidFill>
              <a:srgbClr val="007E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6" idx="2"/>
          </p:cNvCxnSpPr>
          <p:nvPr/>
        </p:nvCxnSpPr>
        <p:spPr bwMode="auto">
          <a:xfrm>
            <a:off x="6310556" y="4202746"/>
            <a:ext cx="227599" cy="919411"/>
          </a:xfrm>
          <a:prstGeom prst="straightConnector1">
            <a:avLst/>
          </a:prstGeom>
          <a:noFill/>
          <a:ln w="38100" cap="flat" cmpd="sng" algn="ctr">
            <a:solidFill>
              <a:srgbClr val="007E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4" idx="0"/>
          </p:cNvCxnSpPr>
          <p:nvPr/>
        </p:nvCxnSpPr>
        <p:spPr bwMode="auto">
          <a:xfrm flipV="1">
            <a:off x="1529020" y="3465801"/>
            <a:ext cx="949061" cy="773250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29" idx="1"/>
          </p:cNvCxnSpPr>
          <p:nvPr/>
        </p:nvCxnSpPr>
        <p:spPr bwMode="auto">
          <a:xfrm flipH="1">
            <a:off x="4495801" y="1382326"/>
            <a:ext cx="1576035" cy="389324"/>
          </a:xfrm>
          <a:prstGeom prst="straightConnector1">
            <a:avLst/>
          </a:prstGeom>
          <a:noFill/>
          <a:ln w="38100" cap="flat" cmpd="sng" algn="ctr">
            <a:solidFill>
              <a:srgbClr val="007E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478082" y="5369224"/>
            <a:ext cx="1550994" cy="461665"/>
          </a:xfrm>
          <a:prstGeom prst="rect">
            <a:avLst/>
          </a:prstGeom>
          <a:solidFill>
            <a:srgbClr val="FFFFCC"/>
          </a:solidFill>
          <a:ln>
            <a:solidFill>
              <a:srgbClr val="007E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SOLENOID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 bwMode="auto">
          <a:xfrm flipV="1">
            <a:off x="3253579" y="2657475"/>
            <a:ext cx="394496" cy="2711749"/>
          </a:xfrm>
          <a:prstGeom prst="straightConnector1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936782" y="1116967"/>
            <a:ext cx="1682593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000000"/>
                </a:solidFill>
              </a:rPr>
              <a:t>April 2014 Photo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71836" y="1120716"/>
            <a:ext cx="970137" cy="523220"/>
          </a:xfrm>
          <a:prstGeom prst="rect">
            <a:avLst/>
          </a:prstGeom>
          <a:solidFill>
            <a:srgbClr val="FFFFCC"/>
          </a:solidFill>
          <a:ln>
            <a:solidFill>
              <a:srgbClr val="007E0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FCAL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FRIB Powerpoint Template.potx" id="{8D2D533D-7911-46FE-8CBB-A31EDE121182}" vid="{9A8DB6F5-D562-4A1F-89B3-F417DF9189B5}"/>
    </a:ext>
  </a:extLst>
</a:theme>
</file>

<file path=ppt/theme/theme6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FRIB Powerpoint Template.potx" id="{8D2D533D-7911-46FE-8CBB-A31EDE121182}" vid="{9A8DB6F5-D562-4A1F-89B3-F417DF9189B5}"/>
    </a:ext>
  </a:extLst>
</a:theme>
</file>

<file path=ppt/theme/theme7.xml><?xml version="1.0" encoding="utf-8"?>
<a:theme xmlns:a="http://schemas.openxmlformats.org/drawingml/2006/main" name="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FRIB Powerpoint Template.potx" id="{8D2D533D-7911-46FE-8CBB-A31EDE121182}" vid="{9A8DB6F5-D562-4A1F-89B3-F417DF9189B5}"/>
    </a:ext>
  </a:extLst>
</a:theme>
</file>

<file path=ppt/theme/theme9.xml><?xml version="1.0" encoding="utf-8"?>
<a:theme xmlns:a="http://schemas.openxmlformats.org/drawingml/2006/main" name="3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FRIB Powerpoint Template.potx" id="{8D2D533D-7911-46FE-8CBB-A31EDE121182}" vid="{9A8DB6F5-D562-4A1F-89B3-F417DF918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5029</TotalTime>
  <Words>1446</Words>
  <Application>Microsoft Office PowerPoint</Application>
  <PresentationFormat>On-screen Show (4:3)</PresentationFormat>
  <Paragraphs>366</Paragraphs>
  <Slides>26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Default Design</vt:lpstr>
      <vt:lpstr>1_Default Design</vt:lpstr>
      <vt:lpstr>3_Default Design</vt:lpstr>
      <vt:lpstr>4_Default Design</vt:lpstr>
      <vt:lpstr>FRIB3</vt:lpstr>
      <vt:lpstr>1_FRIB3</vt:lpstr>
      <vt:lpstr>Presentation Page-DOE bottom</vt:lpstr>
      <vt:lpstr>2_FRIB3</vt:lpstr>
      <vt:lpstr>3_FRIB3</vt:lpstr>
      <vt:lpstr>Status of the 12 GeV and FRIB and NP's Investments in Accelerator R&amp;D  August 5, 2014 Germantown, MD  M. Farkhondeh, PhD  Program Manager Advanced Technology Research and Development DOE Office of Science Office of Nuclear Physics </vt:lpstr>
      <vt:lpstr>PowerPoint Presentation</vt:lpstr>
      <vt:lpstr>Mission Statement: Office of Nuclear Physics </vt:lpstr>
      <vt:lpstr>PowerPoint Presentation</vt:lpstr>
      <vt:lpstr>PowerPoint Presentation</vt:lpstr>
      <vt:lpstr>JLab: Medium Energy Nuclear Science and Its Broader Impacts</vt:lpstr>
      <vt:lpstr>  12 GeV Upgrade    CD-4A Scope</vt:lpstr>
      <vt:lpstr>PowerPoint Presentation</vt:lpstr>
      <vt:lpstr>    HALL D INTERIOR: SOLENOID &amp;    DETECTORS</vt:lpstr>
      <vt:lpstr>Accelerator Equipment</vt:lpstr>
      <vt:lpstr>Accelerator Readiness  Review (ARR)</vt:lpstr>
      <vt:lpstr>PowerPoint Presentation</vt:lpstr>
      <vt:lpstr>Facility for Rare Isotope Beams A future DOE-SC National User Facility</vt:lpstr>
      <vt:lpstr>PowerPoint Presentation</vt:lpstr>
      <vt:lpstr>PowerPoint Presentation</vt:lpstr>
      <vt:lpstr>Collaboration with other Institutions worldwide  20 Work-for-Others Agreements</vt:lpstr>
      <vt:lpstr>ES&amp;H System Milestones  for FRIB Project</vt:lpstr>
      <vt:lpstr>PowerPoint Presentation</vt:lpstr>
      <vt:lpstr>PowerPoint Presentation</vt:lpstr>
      <vt:lpstr>Accelerator R&amp;D at NP supported Labs</vt:lpstr>
      <vt:lpstr>PowerPoint Presentation</vt:lpstr>
      <vt:lpstr>Schedule (Level 1 Milestones)</vt:lpstr>
      <vt:lpstr>PowerPoint Presentation</vt:lpstr>
      <vt:lpstr>Accelerator Equipment</vt:lpstr>
      <vt:lpstr>PowerPoint Presentation</vt:lpstr>
      <vt:lpstr>PowerPoint Presentation</vt:lpstr>
    </vt:vector>
  </TitlesOfParts>
  <Company>US Department of Energy (SC)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farkhma</dc:creator>
  <cp:lastModifiedBy>Lynanne DiFilippo</cp:lastModifiedBy>
  <cp:revision>456</cp:revision>
  <cp:lastPrinted>2014-07-24T15:19:15Z</cp:lastPrinted>
  <dcterms:created xsi:type="dcterms:W3CDTF">2010-09-07T17:03:12Z</dcterms:created>
  <dcterms:modified xsi:type="dcterms:W3CDTF">2014-08-05T01:01:20Z</dcterms:modified>
</cp:coreProperties>
</file>