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306" r:id="rId4"/>
    <p:sldId id="307" r:id="rId5"/>
    <p:sldId id="305" r:id="rId6"/>
    <p:sldId id="309" r:id="rId7"/>
    <p:sldId id="310" r:id="rId8"/>
    <p:sldId id="311" r:id="rId9"/>
    <p:sldId id="312" r:id="rId10"/>
    <p:sldId id="308" r:id="rId11"/>
    <p:sldId id="313" r:id="rId12"/>
    <p:sldId id="315" r:id="rId13"/>
    <p:sldId id="314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37" autoAdjust="0"/>
  </p:normalViewPr>
  <p:slideViewPr>
    <p:cSldViewPr>
      <p:cViewPr varScale="1">
        <p:scale>
          <a:sx n="74" d="100"/>
          <a:sy n="7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86A64-9B5D-4AFC-9DC2-E359853EBA28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34B1-C8AD-45A1-A2DF-8C1687902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3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4B1-C8AD-45A1-A2DF-8C168790283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4B1-C8AD-45A1-A2DF-8C16879028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5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59F8B-2D6F-4519-8F64-51E8E823C9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7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4F24-5628-4BFB-AF48-7AFB833D77E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180420" y="685030"/>
            <a:ext cx="4499429" cy="3429000"/>
          </a:xfrm>
          <a:custGeom>
            <a:avLst/>
            <a:gdLst>
              <a:gd name="T0" fmla="*/ 2399580 w 21600"/>
              <a:gd name="T1" fmla="*/ 0 h 21600"/>
              <a:gd name="T2" fmla="*/ 4799160 w 21600"/>
              <a:gd name="T3" fmla="*/ 1800180 h 21600"/>
              <a:gd name="T4" fmla="*/ 2399580 w 21600"/>
              <a:gd name="T5" fmla="*/ 3600360 h 21600"/>
              <a:gd name="T6" fmla="*/ 0 w 21600"/>
              <a:gd name="T7" fmla="*/ 18001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5125" tIns="44265" rIns="85125" bIns="44265" anchor="ctr"/>
          <a:lstStyle/>
          <a:p>
            <a:pPr defTabSz="865271" hangingPunct="0"/>
            <a:endParaRPr lang="en-US" sz="2300" dirty="0">
              <a:latin typeface="Times New Roman" pitchFamily="18" charset="0"/>
              <a:ea typeface="Arial Unicode MS" pitchFamily="34" charset="-128"/>
              <a:cs typeface="Tahoma" charset="0"/>
            </a:endParaRPr>
          </a:p>
        </p:txBody>
      </p:sp>
      <p:sp>
        <p:nvSpPr>
          <p:cNvPr id="28674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686027" y="4343978"/>
            <a:ext cx="5482544" cy="276999"/>
          </a:xfrm>
          <a:ln/>
        </p:spPr>
        <p:txBody>
          <a:bodyPr>
            <a:spAutoFit/>
          </a:bodyPr>
          <a:lstStyle/>
          <a:p>
            <a:endParaRPr lang="en-US" sz="2400" baseline="-25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59F8B-2D6F-4519-8F64-51E8E823C9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0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4B1-C8AD-45A1-A2DF-8C16879028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5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59F8B-2D6F-4519-8F64-51E8E823C9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4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4B1-C8AD-45A1-A2DF-8C168790283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2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4B1-C8AD-45A1-A2DF-8C16879028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4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4B1-C8AD-45A1-A2DF-8C168790283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5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315200" cy="182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FFC-0A59-4611-AEC9-EB1A0D81493C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4"/>
          <p:cNvSpPr>
            <a:spLocks noChangeArrowheads="1"/>
          </p:cNvSpPr>
          <p:nvPr userDrawn="1"/>
        </p:nvSpPr>
        <p:spPr bwMode="auto">
          <a:xfrm>
            <a:off x="247650" y="201613"/>
            <a:ext cx="8686800" cy="6400800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37" name="Picture 35" descr="DOE Colo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Line 36"/>
          <p:cNvSpPr>
            <a:spLocks noChangeShapeType="1"/>
          </p:cNvSpPr>
          <p:nvPr userDrawn="1"/>
        </p:nvSpPr>
        <p:spPr bwMode="auto">
          <a:xfrm>
            <a:off x="838200" y="3810000"/>
            <a:ext cx="7410450" cy="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9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"/>
            <a:ext cx="20338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C328-9692-4F13-9422-5F765C8AA710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2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724400" cy="103663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2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8C2E-6D3E-4B86-94EC-30FBBFBCA6C6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1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724400" cy="103663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60D-54F6-4C55-862C-44482FE98E6F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1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99B-4B27-4CC1-B105-1DA70812A59A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1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84B0-629E-4876-B12B-04CA449B8B88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2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2209800" y="414528"/>
            <a:ext cx="4724400" cy="103327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1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33A8-BC10-4D7E-A8AD-91BD26B62435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4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724400" cy="103663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3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734-ACAC-432B-AD3F-1569F5159AF9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9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724400" cy="103663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9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7356-077F-41F9-A8CC-151FAF8FC97C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9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8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017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83C-CC0B-4CF9-8552-32DE22D8FA1E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2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4BB1-F0E5-4100-8D7C-A201DEA6D487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2" name="Picture 37" descr="DOE Color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21"/>
              <a:ext cx="65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" name="Picture 9" descr="EHSS Logo-May 20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716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EAF8-D61C-415D-8344-47F6A37AB8C4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461B-B9BD-42D9-86E6-F71B393CF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Fortune@hq.do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Controlling Fugitive Emissions at DOE:</a:t>
            </a:r>
            <a:br>
              <a:rPr lang="en-US" dirty="0"/>
            </a:br>
            <a:r>
              <a:rPr lang="en-US" dirty="0"/>
              <a:t>SF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 smtClean="0"/>
              <a:t>Management and 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0" y="4069080"/>
            <a:ext cx="7132320" cy="210312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ea typeface="ＭＳ Ｐゴシック"/>
                <a:cs typeface="ＭＳ Ｐゴシック"/>
              </a:rPr>
              <a:t>Bill Fortune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/>
              <a:t>Office of Sustainability Support (</a:t>
            </a:r>
            <a:r>
              <a:rPr lang="en-US" dirty="0" smtClean="0">
                <a:ea typeface="ＭＳ Ｐゴシック"/>
                <a:cs typeface="ＭＳ Ｐゴシック"/>
              </a:rPr>
              <a:t>AU-21)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Office of Environment, Health, Safety and Security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  <a:r>
              <a:rPr lang="en-US" dirty="0" smtClean="0"/>
              <a:t> Recovery Release: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risk of loss due to use of inappropriate equipment or process </a:t>
            </a:r>
          </a:p>
          <a:p>
            <a:pPr lvl="1"/>
            <a:r>
              <a:rPr lang="en-US" dirty="0" smtClean="0"/>
              <a:t>As a result of incorrect gas characterization information.</a:t>
            </a:r>
          </a:p>
          <a:p>
            <a:r>
              <a:rPr lang="en-US" dirty="0" smtClean="0"/>
              <a:t>Need to know:</a:t>
            </a:r>
          </a:p>
          <a:p>
            <a:pPr lvl="1"/>
            <a:r>
              <a:rPr lang="en-US" dirty="0" smtClean="0"/>
              <a:t>Purity of SF</a:t>
            </a:r>
            <a:r>
              <a:rPr lang="en-US" baseline="-25000" dirty="0" smtClean="0"/>
              <a:t>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Quantity of SF</a:t>
            </a:r>
            <a:r>
              <a:rPr lang="en-US" baseline="-25000" dirty="0" smtClean="0"/>
              <a:t>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Equipment capabilities.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2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SF</a:t>
            </a:r>
            <a:r>
              <a:rPr lang="en-US" baseline="-25000" dirty="0" smtClean="0"/>
              <a:t>6</a:t>
            </a:r>
            <a:r>
              <a:rPr lang="en-US" dirty="0" smtClean="0"/>
              <a:t>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Regularly review market and operations to identify any appropriate SF</a:t>
            </a:r>
            <a:r>
              <a:rPr lang="en-US" baseline="-25000" dirty="0" smtClean="0"/>
              <a:t>6</a:t>
            </a:r>
            <a:r>
              <a:rPr lang="en-US" dirty="0" smtClean="0"/>
              <a:t> substitutes.</a:t>
            </a:r>
          </a:p>
          <a:p>
            <a:r>
              <a:rPr lang="en-US" dirty="0"/>
              <a:t>One company developed </a:t>
            </a:r>
            <a:r>
              <a:rPr lang="en-US" dirty="0" smtClean="0"/>
              <a:t>a fluorinated C-5 </a:t>
            </a:r>
            <a:r>
              <a:rPr lang="en-US" dirty="0"/>
              <a:t>ketone and a fluorinated </a:t>
            </a:r>
            <a:r>
              <a:rPr lang="en-US" dirty="0" smtClean="0"/>
              <a:t>nitrile for use as SF</a:t>
            </a:r>
            <a:r>
              <a:rPr lang="en-US" baseline="-25000" dirty="0" smtClean="0"/>
              <a:t>6</a:t>
            </a:r>
            <a:r>
              <a:rPr lang="en-US" dirty="0" smtClean="0"/>
              <a:t> substitutes in switchgear.</a:t>
            </a:r>
          </a:p>
          <a:p>
            <a:r>
              <a:rPr lang="en-US" dirty="0" smtClean="0"/>
              <a:t>Same company is interested in working with DOE to develop specialized SF</a:t>
            </a:r>
            <a:r>
              <a:rPr lang="en-US" baseline="-25000" dirty="0" smtClean="0"/>
              <a:t>6</a:t>
            </a:r>
            <a:r>
              <a:rPr lang="en-US" dirty="0" smtClean="0"/>
              <a:t> substitutes.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5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HFCs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Several DOE labs use </a:t>
            </a:r>
            <a:r>
              <a:rPr lang="en-US" dirty="0"/>
              <a:t>large quantities </a:t>
            </a:r>
            <a:r>
              <a:rPr lang="en-US" dirty="0" smtClean="0"/>
              <a:t>of HFCs in accelerators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also have a high GWP and should be managed to minimize release</a:t>
            </a:r>
          </a:p>
          <a:p>
            <a:r>
              <a:rPr lang="en-US" dirty="0" smtClean="0"/>
              <a:t>The President’s Climate Action Plan (June 2013) targets HFC emissions reduction</a:t>
            </a:r>
          </a:p>
          <a:p>
            <a:pPr lvl="1"/>
            <a:r>
              <a:rPr lang="en-US" dirty="0" smtClean="0"/>
              <a:t>The Federal sector is asked to lead by example in minimizing HFC use and emissions</a:t>
            </a:r>
          </a:p>
          <a:p>
            <a:pPr lvl="1"/>
            <a:r>
              <a:rPr lang="en-US" dirty="0" smtClean="0"/>
              <a:t>“Phase-down” of HFC use is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7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vulnerabilities in managing F-gases:</a:t>
            </a:r>
          </a:p>
          <a:p>
            <a:pPr lvl="1"/>
            <a:r>
              <a:rPr lang="en-US" dirty="0" smtClean="0"/>
              <a:t>Loss during transfer and recovery activities.</a:t>
            </a:r>
          </a:p>
          <a:p>
            <a:r>
              <a:rPr lang="en-US" dirty="0" smtClean="0"/>
              <a:t>Reduce controllable</a:t>
            </a:r>
            <a:r>
              <a:rPr lang="en-US" baseline="-25000" dirty="0" smtClean="0"/>
              <a:t> </a:t>
            </a:r>
            <a:r>
              <a:rPr lang="en-US" dirty="0" smtClean="0"/>
              <a:t>releases:</a:t>
            </a:r>
          </a:p>
          <a:p>
            <a:pPr lvl="1"/>
            <a:r>
              <a:rPr lang="en-US" dirty="0" smtClean="0"/>
              <a:t>Strengthen leak </a:t>
            </a:r>
            <a:r>
              <a:rPr lang="en-US" dirty="0"/>
              <a:t>detection and </a:t>
            </a:r>
            <a:r>
              <a:rPr lang="en-US" dirty="0" smtClean="0"/>
              <a:t>repair.</a:t>
            </a:r>
          </a:p>
          <a:p>
            <a:pPr lvl="1"/>
            <a:r>
              <a:rPr lang="en-US" dirty="0" smtClean="0"/>
              <a:t>Assess systems for potential sudden release issues/scenarios.</a:t>
            </a:r>
          </a:p>
          <a:p>
            <a:pPr lvl="1"/>
            <a:r>
              <a:rPr lang="en-US" dirty="0" smtClean="0"/>
              <a:t>Provide current and accurate gas characterization information to all involved parties.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4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Bill Fortune</a:t>
            </a:r>
          </a:p>
          <a:p>
            <a:pPr algn="ctr">
              <a:lnSpc>
                <a:spcPct val="80000"/>
              </a:lnSpc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Office of Sustainability Support (AU-21)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Environment, Health, Safety and Security</a:t>
            </a:r>
          </a:p>
          <a:p>
            <a:pPr algn="ctr">
              <a:lnSpc>
                <a:spcPct val="80000"/>
              </a:lnSpc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202-586-7302</a:t>
            </a:r>
          </a:p>
          <a:p>
            <a:pPr algn="ctr">
              <a:lnSpc>
                <a:spcPct val="80000"/>
              </a:lnSpc>
              <a:buNone/>
            </a:pPr>
            <a:r>
              <a:rPr lang="en-US" u="sng" dirty="0" smtClean="0">
                <a:solidFill>
                  <a:schemeClr val="accent4"/>
                </a:solidFill>
                <a:ea typeface="ＭＳ Ｐゴシック"/>
                <a:cs typeface="ＭＳ Ｐゴシック"/>
                <a:hlinkClick r:id="rId2"/>
              </a:rPr>
              <a:t>William.Fortune@hq.doe.gov</a:t>
            </a:r>
            <a:endParaRPr lang="en-US" u="sng" dirty="0" smtClean="0">
              <a:solidFill>
                <a:schemeClr val="accent4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Gases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93803"/>
              </p:ext>
            </p:extLst>
          </p:nvPr>
        </p:nvGraphicFramePr>
        <p:xfrm>
          <a:off x="333026" y="1447800"/>
          <a:ext cx="8477948" cy="249936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034932"/>
                <a:gridCol w="4443016"/>
              </a:tblGrid>
              <a:tr h="6215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Greenhouse Gas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Global Warming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Potential </a:t>
                      </a:r>
                      <a:r>
                        <a:rPr lang="en-US" sz="2400" dirty="0" smtClean="0"/>
                        <a:t>(GWP)</a:t>
                      </a:r>
                      <a:endParaRPr lang="en-US" sz="2400" dirty="0"/>
                    </a:p>
                  </a:txBody>
                  <a:tcPr/>
                </a:tc>
              </a:tr>
              <a:tr h="3643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Sulfur</a:t>
                      </a:r>
                      <a:r>
                        <a:rPr lang="en-US" sz="2800" baseline="0" dirty="0" smtClean="0"/>
                        <a:t> Hexaflouride (</a:t>
                      </a:r>
                      <a:r>
                        <a:rPr lang="en-US" sz="2800" dirty="0" smtClean="0"/>
                        <a:t>SF</a:t>
                      </a:r>
                      <a:r>
                        <a:rPr lang="en-US" sz="2800" baseline="-25000" dirty="0" smtClean="0"/>
                        <a:t>6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22,800</a:t>
                      </a:r>
                      <a:endParaRPr lang="en-US" sz="2800" dirty="0"/>
                    </a:p>
                  </a:txBody>
                  <a:tcPr anchor="ctr"/>
                </a:tc>
              </a:tr>
              <a:tr h="3643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Hydroflourocarbons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dirty="0" smtClean="0"/>
                        <a:t>HFC)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 – 11,700</a:t>
                      </a:r>
                      <a:endParaRPr lang="en-US" sz="2800" dirty="0"/>
                    </a:p>
                  </a:txBody>
                  <a:tcPr anchor="ctr"/>
                </a:tc>
              </a:tr>
              <a:tr h="4784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Perflourocarbons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dirty="0" smtClean="0"/>
                        <a:t>PFC)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 – 17,340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23461B-B9BD-42D9-86E6-F71B393CF52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6" descr="single-br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1" y="4365586"/>
            <a:ext cx="1905000" cy="1905000"/>
          </a:xfrm>
          <a:prstGeom prst="rect">
            <a:avLst/>
          </a:prstGeom>
        </p:spPr>
      </p:pic>
      <p:pic>
        <p:nvPicPr>
          <p:cNvPr id="7" name="Picture 6" descr="brick 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143359"/>
            <a:ext cx="4648200" cy="2349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388" y="603114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 unit of 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99890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 unit of SF</a:t>
            </a:r>
            <a:r>
              <a:rPr lang="en-US" sz="2400" baseline="-25000" dirty="0" smtClean="0"/>
              <a:t>6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74638"/>
            <a:ext cx="54864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Emissions Reduction Implementation Plan</a:t>
            </a:r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Establish Fugitive Emissions Working Group </a:t>
            </a:r>
          </a:p>
          <a:p>
            <a:r>
              <a:rPr lang="en-US" sz="2400" dirty="0" smtClean="0"/>
              <a:t>Reduce releases from maintenance and operations actions</a:t>
            </a:r>
          </a:p>
          <a:p>
            <a:pPr lvl="1"/>
            <a:r>
              <a:rPr lang="en-US" sz="2000" dirty="0" smtClean="0"/>
              <a:t>Stop intentional/avoidable venting</a:t>
            </a:r>
          </a:p>
          <a:p>
            <a:r>
              <a:rPr lang="en-US" sz="2400" dirty="0" smtClean="0"/>
              <a:t>Strengthen leak detection and repair programs</a:t>
            </a:r>
          </a:p>
          <a:p>
            <a:pPr lvl="1"/>
            <a:r>
              <a:rPr lang="en-US" sz="2000" dirty="0" smtClean="0"/>
              <a:t>Integrate into preventive maintenance</a:t>
            </a:r>
          </a:p>
          <a:p>
            <a:r>
              <a:rPr lang="en-US" sz="2400" dirty="0" smtClean="0"/>
              <a:t>Conduct opportunity assessments</a:t>
            </a:r>
          </a:p>
          <a:p>
            <a:pPr lvl="1"/>
            <a:r>
              <a:rPr lang="en-US" sz="2000" dirty="0" smtClean="0"/>
              <a:t>May require system modification</a:t>
            </a:r>
          </a:p>
          <a:p>
            <a:r>
              <a:rPr lang="en-US" sz="2400" dirty="0" smtClean="0"/>
              <a:t>Evaluate environmentally </a:t>
            </a:r>
            <a:br>
              <a:rPr lang="en-US" sz="2400" dirty="0" smtClean="0"/>
            </a:br>
            <a:r>
              <a:rPr lang="en-US" sz="2400" dirty="0" smtClean="0"/>
              <a:t>preferable alternatives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598476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FLIR A20 / Small SF</a:t>
            </a:r>
            <a:r>
              <a:rPr lang="en-US" baseline="-25000" dirty="0" smtClean="0"/>
              <a:t>6</a:t>
            </a:r>
            <a:r>
              <a:rPr lang="en-US" dirty="0" smtClean="0"/>
              <a:t> leak from valve</a:t>
            </a:r>
            <a:endParaRPr lang="en-US" dirty="0"/>
          </a:p>
        </p:txBody>
      </p:sp>
      <p:pic>
        <p:nvPicPr>
          <p:cNvPr id="6" name="2e05fd19-4f56-44d6-a968-df244fbac568" descr="89C7CF9F-707E-49FA-9D09-93C4C969535C@jlab"/>
          <p:cNvPicPr>
            <a:picLocks noChangeAspect="1" noChangeArrowheads="1"/>
          </p:cNvPicPr>
          <p:nvPr/>
        </p:nvPicPr>
        <p:blipFill>
          <a:blip r:embed="rId3" cstate="print"/>
          <a:srcRect t="3328"/>
          <a:stretch>
            <a:fillRect/>
          </a:stretch>
        </p:blipFill>
        <p:spPr bwMode="auto">
          <a:xfrm>
            <a:off x="5181600" y="3698764"/>
            <a:ext cx="3383220" cy="22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45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Maintenance and Operations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 uses </a:t>
            </a:r>
            <a:r>
              <a:rPr lang="en-US" dirty="0" smtClean="0"/>
              <a:t>flourinated</a:t>
            </a:r>
            <a:r>
              <a:rPr lang="en-US" dirty="0" smtClean="0"/>
              <a:t> (F-) gases in experimental systems</a:t>
            </a:r>
            <a:endParaRPr lang="en-US" dirty="0"/>
          </a:p>
          <a:p>
            <a:r>
              <a:rPr lang="en-US" dirty="0" smtClean="0"/>
              <a:t>Opportunities to ensure the recirculation/ recapture of F-gases</a:t>
            </a:r>
          </a:p>
          <a:p>
            <a:pPr lvl="1"/>
            <a:r>
              <a:rPr lang="en-US" dirty="0" smtClean="0"/>
              <a:t>Closed-loop systems</a:t>
            </a:r>
          </a:p>
          <a:p>
            <a:pPr lvl="1"/>
            <a:r>
              <a:rPr lang="en-US" dirty="0" smtClean="0"/>
              <a:t>Gas recovery carts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4"/>
          <a:stretch/>
        </p:blipFill>
        <p:spPr>
          <a:xfrm>
            <a:off x="4876800" y="3310645"/>
            <a:ext cx="3425838" cy="284629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724400" y="6142585"/>
            <a:ext cx="381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(Ring Imaging Cherenkov Detector </a:t>
            </a:r>
            <a:r>
              <a:rPr lang="en-US" sz="1200" dirty="0" smtClean="0"/>
              <a:t>at BNL courtesy of BNL)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75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Recirculation and Recapture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  <a:r>
              <a:rPr lang="en-US" dirty="0" smtClean="0"/>
              <a:t> release risks every time the gas is handled:</a:t>
            </a:r>
          </a:p>
          <a:p>
            <a:pPr lvl="1"/>
            <a:r>
              <a:rPr lang="en-US" dirty="0" smtClean="0"/>
              <a:t>During transfers between operations and storage.</a:t>
            </a:r>
          </a:p>
          <a:p>
            <a:pPr lvl="1"/>
            <a:r>
              <a:rPr lang="en-US" dirty="0" smtClean="0"/>
              <a:t>While in storage (slow and continuous or sudden release).</a:t>
            </a:r>
          </a:p>
          <a:p>
            <a:pPr lvl="1"/>
            <a:r>
              <a:rPr lang="en-US" dirty="0" smtClean="0"/>
              <a:t>During gas recovery operations.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Leak Detection and Repair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5" y="1358900"/>
            <a:ext cx="3162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36" y="1376103"/>
            <a:ext cx="3162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5" y="3849205"/>
            <a:ext cx="3162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36" y="3861905"/>
            <a:ext cx="3162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145" y="34753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Corrosive Flange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5386" y="349707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Leaky Piping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0145" y="594470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Defective O-ring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25386" y="597010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Porous Casting</a:t>
            </a:r>
            <a:endParaRPr lang="en-US" dirty="0"/>
          </a:p>
        </p:txBody>
      </p:sp>
      <p:sp>
        <p:nvSpPr>
          <p:cNvPr id="12" name="TextBox 2"/>
          <p:cNvSpPr txBox="1"/>
          <p:nvPr/>
        </p:nvSpPr>
        <p:spPr>
          <a:xfrm>
            <a:off x="2895600" y="6312334"/>
            <a:ext cx="3432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Photos courtesy of Bonneville Power Administration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795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257800" cy="1036638"/>
          </a:xfrm>
        </p:spPr>
        <p:txBody>
          <a:bodyPr/>
          <a:lstStyle/>
          <a:p>
            <a:r>
              <a:rPr lang="en-US" dirty="0" smtClean="0"/>
              <a:t>Storage Tank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and continuous leaks are similar to transfer leaks:</a:t>
            </a:r>
          </a:p>
          <a:p>
            <a:pPr lvl="1"/>
            <a:r>
              <a:rPr lang="en-US" dirty="0" smtClean="0"/>
              <a:t>Tank seals or pressure release valves may be old or ill-fitting.</a:t>
            </a:r>
          </a:p>
          <a:p>
            <a:pPr lvl="1"/>
            <a:r>
              <a:rPr lang="en-US" dirty="0" smtClean="0"/>
              <a:t>Relatively easy to identify with gas-sniffing equipment or infra-red cameras.</a:t>
            </a:r>
          </a:p>
          <a:p>
            <a:r>
              <a:rPr lang="en-US" dirty="0" smtClean="0"/>
              <a:t>Sudden releases:</a:t>
            </a:r>
          </a:p>
          <a:p>
            <a:pPr lvl="1"/>
            <a:r>
              <a:rPr lang="en-US" dirty="0" smtClean="0"/>
              <a:t>Hard to predict.</a:t>
            </a:r>
          </a:p>
          <a:p>
            <a:pPr lvl="1"/>
            <a:r>
              <a:rPr lang="en-US" dirty="0" smtClean="0"/>
              <a:t>Often built into storage tank as safety mechanism.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Sudden Storage Tank Release: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 smtClean="0"/>
              <a:t>Site had new distributed SF</a:t>
            </a:r>
            <a:r>
              <a:rPr lang="en-US" baseline="-25000" dirty="0" smtClean="0"/>
              <a:t>6</a:t>
            </a:r>
            <a:r>
              <a:rPr lang="en-US" dirty="0" smtClean="0"/>
              <a:t> storage system. </a:t>
            </a:r>
          </a:p>
          <a:p>
            <a:r>
              <a:rPr lang="en-US" dirty="0" smtClean="0"/>
              <a:t>During extreme hot weather, pressure built up in most exposed tank and burst disk ruptured.</a:t>
            </a:r>
          </a:p>
          <a:p>
            <a:r>
              <a:rPr lang="en-US" dirty="0" smtClean="0"/>
              <a:t>Released entire contents of one tank, ~1,940 pounds.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5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  <a:r>
              <a:rPr lang="en-US" dirty="0" smtClean="0"/>
              <a:t> Recovery Release: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Lab wanted to recover SF</a:t>
            </a:r>
            <a:r>
              <a:rPr lang="en-US" baseline="-25000" dirty="0" smtClean="0"/>
              <a:t>6</a:t>
            </a:r>
            <a:r>
              <a:rPr lang="en-US" dirty="0" smtClean="0"/>
              <a:t> from </a:t>
            </a:r>
            <a:r>
              <a:rPr lang="en-US" dirty="0"/>
              <a:t>decommissioned </a:t>
            </a:r>
            <a:r>
              <a:rPr lang="en-US" dirty="0" smtClean="0"/>
              <a:t>accelerator.</a:t>
            </a:r>
          </a:p>
          <a:p>
            <a:r>
              <a:rPr lang="en-US" dirty="0" smtClean="0"/>
              <a:t>Recovery was unsuccessful:</a:t>
            </a:r>
          </a:p>
          <a:p>
            <a:pPr lvl="1"/>
            <a:r>
              <a:rPr lang="en-US" dirty="0" smtClean="0"/>
              <a:t>Last analysis of gas composition was over 2 years old</a:t>
            </a:r>
          </a:p>
          <a:p>
            <a:pPr lvl="1"/>
            <a:r>
              <a:rPr lang="en-US" dirty="0" smtClean="0"/>
              <a:t>Analytical </a:t>
            </a:r>
            <a:r>
              <a:rPr lang="en-US" dirty="0"/>
              <a:t>L</a:t>
            </a:r>
            <a:r>
              <a:rPr lang="en-US" dirty="0" smtClean="0"/>
              <a:t>ab incorrectly </a:t>
            </a:r>
            <a:r>
              <a:rPr lang="en-US" dirty="0"/>
              <a:t>presented </a:t>
            </a:r>
            <a:r>
              <a:rPr lang="en-US" dirty="0" smtClean="0"/>
              <a:t>analysis results</a:t>
            </a:r>
          </a:p>
          <a:p>
            <a:pPr lvl="1"/>
            <a:r>
              <a:rPr lang="en-US" dirty="0"/>
              <a:t>During the subsequent 2 years, </a:t>
            </a:r>
            <a:r>
              <a:rPr lang="en-US" dirty="0" smtClean="0"/>
              <a:t>additional SF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was lost during transfer and from </a:t>
            </a:r>
            <a:r>
              <a:rPr lang="en-US" dirty="0" smtClean="0"/>
              <a:t>tank leakage, changing the gas composition</a:t>
            </a:r>
          </a:p>
          <a:p>
            <a:pPr lvl="1"/>
            <a:r>
              <a:rPr lang="en-US" dirty="0" smtClean="0"/>
              <a:t>Gas recovery subcontractor </a:t>
            </a:r>
            <a:r>
              <a:rPr lang="en-US" dirty="0" smtClean="0"/>
              <a:t>workplan</a:t>
            </a:r>
            <a:r>
              <a:rPr lang="en-US" dirty="0" smtClean="0"/>
              <a:t> was based on inaccurate assumptions.</a:t>
            </a:r>
          </a:p>
          <a:p>
            <a:pPr lvl="1"/>
            <a:r>
              <a:rPr lang="en-US" dirty="0" smtClean="0"/>
              <a:t>Approximately 1,600 pounds of SF</a:t>
            </a:r>
            <a:r>
              <a:rPr lang="en-US" baseline="-25000" dirty="0" smtClean="0"/>
              <a:t>6</a:t>
            </a:r>
            <a:r>
              <a:rPr lang="en-US" dirty="0" smtClean="0"/>
              <a:t> accidentally released to the atmosphere.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461B-B9BD-42D9-86E6-F71B393CF5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65350"/>
      </p:ext>
    </p:extLst>
  </p:cSld>
  <p:clrMapOvr>
    <a:masterClrMapping/>
  </p:clrMapOvr>
</p:sld>
</file>

<file path=ppt/theme/theme1.xml><?xml version="1.0" encoding="utf-8"?>
<a:theme xmlns:a="http://schemas.openxmlformats.org/drawingml/2006/main" name="DOE HS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HSS Presentation</Template>
  <TotalTime>579</TotalTime>
  <Words>589</Words>
  <Application>Microsoft Office PowerPoint</Application>
  <PresentationFormat>On-screen Show (4:3)</PresentationFormat>
  <Paragraphs>114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DOE HSS Presentation</vt:lpstr>
      <vt:lpstr>Controlling Fugitive Emissions at DOE: SF6 Management and Sustainability</vt:lpstr>
      <vt:lpstr>High Impact Gases</vt:lpstr>
      <vt:lpstr>Emissions Reduction Implementation Plan</vt:lpstr>
      <vt:lpstr>Maintenance and Operations</vt:lpstr>
      <vt:lpstr>Recirculation and Recapture</vt:lpstr>
      <vt:lpstr>Leak Detection and Repair</vt:lpstr>
      <vt:lpstr>Storage Tank Releases</vt:lpstr>
      <vt:lpstr>Sudden Storage Tank Release: Example</vt:lpstr>
      <vt:lpstr>SF6 Recovery Release: Example</vt:lpstr>
      <vt:lpstr>SF6 Recovery Release: Lessons Learned</vt:lpstr>
      <vt:lpstr>Potential SF6 Alternatives</vt:lpstr>
      <vt:lpstr>A word about HFCs</vt:lpstr>
      <vt:lpstr>Conclusions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2010 Industrial Fugitive Gas Emissions</dc:title>
  <dc:creator>kira</dc:creator>
  <cp:lastModifiedBy>DOEUSER</cp:lastModifiedBy>
  <cp:revision>116</cp:revision>
  <dcterms:created xsi:type="dcterms:W3CDTF">2011-01-10T20:27:04Z</dcterms:created>
  <dcterms:modified xsi:type="dcterms:W3CDTF">2014-07-29T13:26:57Z</dcterms:modified>
</cp:coreProperties>
</file>