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67" r:id="rId5"/>
    <p:sldId id="268" r:id="rId6"/>
    <p:sldId id="271" r:id="rId7"/>
    <p:sldId id="270" r:id="rId8"/>
    <p:sldId id="269" r:id="rId9"/>
  </p:sldIdLst>
  <p:sldSz cx="9144000" cy="6858000" type="screen4x3"/>
  <p:notesSz cx="69342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8/1/2014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8/1/2014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ORKA: Ultra-rare </a:t>
            </a:r>
            <a:r>
              <a:rPr lang="en-US" dirty="0" err="1" smtClean="0"/>
              <a:t>Kaon</a:t>
            </a:r>
            <a:r>
              <a:rPr lang="en-US" dirty="0" smtClean="0"/>
              <a:t> Decay Experiment </a:t>
            </a:r>
          </a:p>
          <a:p>
            <a:pPr lvl="1"/>
            <a:r>
              <a:rPr lang="en-US" dirty="0" err="1" smtClean="0"/>
              <a:t>nuSTORM</a:t>
            </a:r>
            <a:r>
              <a:rPr lang="en-US" dirty="0" smtClean="0"/>
              <a:t>: Neutrinos from Stored Muons “Sterile Neutrinos”</a:t>
            </a:r>
          </a:p>
          <a:p>
            <a:pPr lvl="1"/>
            <a:r>
              <a:rPr lang="en-US" dirty="0" smtClean="0"/>
              <a:t>Higgs Factory: </a:t>
            </a:r>
            <a:r>
              <a:rPr lang="en-US" dirty="0" err="1" smtClean="0"/>
              <a:t>e+e</a:t>
            </a:r>
            <a:r>
              <a:rPr lang="en-US" dirty="0" smtClean="0"/>
              <a:t>- collider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72E62-99EE-453A-B0D0-F485A8713B5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2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Fermilab</a:t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Tevatron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John E. Anderson Jr.</a:t>
            </a:r>
          </a:p>
          <a:p>
            <a:r>
              <a:rPr lang="en-US" altLang="en-US" dirty="0" smtClean="0">
                <a:latin typeface="Helvetica" pitchFamily="124" charset="0"/>
              </a:rPr>
              <a:t>2014 Accelerator Safety Workshop</a:t>
            </a:r>
          </a:p>
          <a:p>
            <a:r>
              <a:rPr lang="en-US" altLang="en-US" dirty="0">
                <a:latin typeface="Helvetica" pitchFamily="124" charset="0"/>
              </a:rPr>
              <a:t>7</a:t>
            </a:r>
            <a:r>
              <a:rPr lang="en-US" altLang="en-US" dirty="0" smtClean="0">
                <a:latin typeface="Helvetica" pitchFamily="124" charset="0"/>
              </a:rPr>
              <a:t> </a:t>
            </a:r>
            <a:r>
              <a:rPr lang="en-US" altLang="en-US" dirty="0">
                <a:latin typeface="Helvetica" pitchFamily="124" charset="0"/>
              </a:rPr>
              <a:t>August 2014</a:t>
            </a:r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Tevatron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Fermilab Tevatron</a:t>
            </a:r>
          </a:p>
          <a:p>
            <a:pPr lvl="1"/>
            <a:r>
              <a:rPr lang="en-US" dirty="0" smtClean="0"/>
              <a:t>Once </a:t>
            </a:r>
            <a:r>
              <a:rPr lang="en-US" dirty="0"/>
              <a:t>the most powerful particle accelerator in the United States and the second most powerful particle accelerator in the world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for </a:t>
            </a:r>
            <a:r>
              <a:rPr lang="en-US" dirty="0" smtClean="0"/>
              <a:t>800 GeV fixed target and</a:t>
            </a:r>
            <a:br>
              <a:rPr lang="en-US" dirty="0" smtClean="0"/>
            </a:br>
            <a:r>
              <a:rPr lang="en-US" dirty="0" smtClean="0"/>
              <a:t>~1 </a:t>
            </a:r>
            <a:r>
              <a:rPr lang="en-US" dirty="0" err="1" smtClean="0"/>
              <a:t>TeV</a:t>
            </a:r>
            <a:r>
              <a:rPr lang="en-US" dirty="0" smtClean="0"/>
              <a:t> proton-antiproton colliding beam experiments</a:t>
            </a:r>
          </a:p>
          <a:p>
            <a:pPr lvl="1"/>
            <a:r>
              <a:rPr lang="en-US" dirty="0" smtClean="0"/>
              <a:t>Machine comprised of over </a:t>
            </a:r>
            <a:r>
              <a:rPr lang="en-US" dirty="0"/>
              <a:t>1,000 superconducting </a:t>
            </a:r>
            <a:r>
              <a:rPr lang="en-US" dirty="0" smtClean="0"/>
              <a:t>magnets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Tunnel is buried 25 feet belowground</a:t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/>
              <a:t>a radius of 1,000 </a:t>
            </a:r>
            <a:r>
              <a:rPr lang="en-US" dirty="0" smtClean="0"/>
              <a:t>m</a:t>
            </a:r>
            <a:br>
              <a:rPr lang="en-US" dirty="0" smtClean="0"/>
            </a:br>
            <a:r>
              <a:rPr lang="en-US" dirty="0" smtClean="0"/>
              <a:t>circumference </a:t>
            </a:r>
            <a:r>
              <a:rPr lang="en-US" dirty="0"/>
              <a:t>of </a:t>
            </a:r>
            <a:r>
              <a:rPr lang="en-US" dirty="0" smtClean="0"/>
              <a:t>6,283 m or ~ 4 miles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unnel </a:t>
            </a:r>
            <a:r>
              <a:rPr lang="en-US" dirty="0"/>
              <a:t>size is </a:t>
            </a:r>
            <a:r>
              <a:rPr lang="en-US" dirty="0" smtClean="0"/>
              <a:t>10 feet </a:t>
            </a:r>
            <a:r>
              <a:rPr lang="en-US" dirty="0"/>
              <a:t>wide and </a:t>
            </a:r>
            <a:r>
              <a:rPr lang="en-US" dirty="0" smtClean="0"/>
              <a:t>8 feet high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Machine </a:t>
            </a:r>
            <a:r>
              <a:rPr lang="en-US" dirty="0" smtClean="0"/>
              <a:t>credited </a:t>
            </a:r>
            <a:r>
              <a:rPr lang="en-US" dirty="0"/>
              <a:t>with the discovery of Top Quark in </a:t>
            </a:r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29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Tevatron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Tevatron is effectively mothballed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achine has been made safe by</a:t>
            </a:r>
          </a:p>
          <a:p>
            <a:pPr lvl="2"/>
            <a:r>
              <a:rPr lang="en-US" dirty="0" smtClean="0"/>
              <a:t>Removing cryogens</a:t>
            </a:r>
          </a:p>
          <a:p>
            <a:pPr lvl="2"/>
            <a:r>
              <a:rPr lang="en-US" dirty="0" smtClean="0"/>
              <a:t>Removing </a:t>
            </a:r>
            <a:r>
              <a:rPr lang="en-US" dirty="0"/>
              <a:t>connections to the six main power </a:t>
            </a:r>
            <a:r>
              <a:rPr lang="en-US" dirty="0" smtClean="0"/>
              <a:t>supplies</a:t>
            </a:r>
          </a:p>
          <a:p>
            <a:pPr lvl="2"/>
            <a:r>
              <a:rPr lang="en-US" dirty="0" smtClean="0"/>
              <a:t>Removing </a:t>
            </a:r>
            <a:r>
              <a:rPr lang="en-US" dirty="0"/>
              <a:t>all voltage from instrumentation </a:t>
            </a:r>
            <a:r>
              <a:rPr lang="en-US" dirty="0" smtClean="0"/>
              <a:t>sources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agnets are in </a:t>
            </a:r>
            <a:r>
              <a:rPr lang="en-US" dirty="0"/>
              <a:t>place being purged with dry </a:t>
            </a:r>
            <a:r>
              <a:rPr lang="en-US" dirty="0" smtClean="0"/>
              <a:t>air</a:t>
            </a:r>
          </a:p>
          <a:p>
            <a:pPr lvl="1"/>
            <a:r>
              <a:rPr lang="en-US" dirty="0"/>
              <a:t>Some equipment </a:t>
            </a:r>
            <a:r>
              <a:rPr lang="en-US" dirty="0" smtClean="0"/>
              <a:t>has been removed for new experiments or used as spares </a:t>
            </a:r>
            <a:r>
              <a:rPr lang="en-US" dirty="0"/>
              <a:t>for other accelerator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 portion of the enclosure is used to support the </a:t>
            </a:r>
            <a:br>
              <a:rPr lang="en-US" dirty="0" smtClean="0"/>
            </a:br>
            <a:r>
              <a:rPr lang="en-US" dirty="0" smtClean="0"/>
              <a:t>120 GeV Fixed Target Program</a:t>
            </a:r>
          </a:p>
          <a:p>
            <a:pPr lvl="1"/>
            <a:r>
              <a:rPr lang="en-US" dirty="0" smtClean="0"/>
              <a:t>Utilities maintained as a low priority</a:t>
            </a:r>
          </a:p>
          <a:p>
            <a:pPr lvl="2"/>
            <a:r>
              <a:rPr lang="en-US" dirty="0" smtClean="0"/>
              <a:t>Lighting, sump pumps, etc.</a:t>
            </a:r>
          </a:p>
          <a:p>
            <a:pPr lvl="1"/>
            <a:r>
              <a:rPr lang="en-US" dirty="0" smtClean="0"/>
              <a:t>Although difficult, machine could be restarted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07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Accelerator Facility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1471671"/>
            <a:ext cx="8869680" cy="421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0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Tevatron Enclosure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39" y="875804"/>
            <a:ext cx="7992094" cy="53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8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Tevatron SAD and 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Tevatron covered under its existing SAD</a:t>
            </a:r>
          </a:p>
          <a:p>
            <a:r>
              <a:rPr lang="en-US" dirty="0" smtClean="0"/>
              <a:t>Tevatron SAD scheduled for migration into new chapter format in FY15</a:t>
            </a:r>
          </a:p>
          <a:p>
            <a:r>
              <a:rPr lang="en-US" dirty="0" smtClean="0"/>
              <a:t>Plan is to document current state of the machine</a:t>
            </a:r>
          </a:p>
          <a:p>
            <a:endParaRPr lang="en-US" dirty="0"/>
          </a:p>
          <a:p>
            <a:r>
              <a:rPr lang="en-US" dirty="0" smtClean="0"/>
              <a:t>ASE was modified in April 2013 to remove the </a:t>
            </a:r>
            <a:br>
              <a:rPr lang="en-US" dirty="0" smtClean="0"/>
            </a:br>
            <a:r>
              <a:rPr lang="en-US" dirty="0" smtClean="0"/>
              <a:t>Administrative Credited Control for the Beam Intensity Limits</a:t>
            </a:r>
          </a:p>
          <a:p>
            <a:pPr lvl="1"/>
            <a:r>
              <a:rPr lang="en-US" dirty="0" smtClean="0"/>
              <a:t>Tevatron is not authorized for any beam operations</a:t>
            </a:r>
          </a:p>
          <a:p>
            <a:pPr lvl="1"/>
            <a:r>
              <a:rPr lang="en-US" dirty="0" smtClean="0"/>
              <a:t> Radiation Safety Interlock Systems still in place</a:t>
            </a:r>
          </a:p>
          <a:p>
            <a:pPr lvl="2"/>
            <a:r>
              <a:rPr lang="en-US" dirty="0" smtClean="0"/>
              <a:t>Routine surveillance suspended until needed</a:t>
            </a:r>
          </a:p>
          <a:p>
            <a:pPr lvl="1"/>
            <a:r>
              <a:rPr lang="en-US" dirty="0" smtClean="0"/>
              <a:t>ODH Monitoring systems decommissioned</a:t>
            </a:r>
          </a:p>
          <a:p>
            <a:pPr lvl="2"/>
            <a:r>
              <a:rPr lang="en-US" dirty="0" smtClean="0"/>
              <a:t>Hardware has been left 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7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Numerous physics proposals for </a:t>
            </a:r>
            <a:r>
              <a:rPr lang="en-US" dirty="0"/>
              <a:t>future experiments continue to be </a:t>
            </a:r>
            <a:r>
              <a:rPr lang="en-US" dirty="0" smtClean="0"/>
              <a:t>submitted to use portions of the enclosure including </a:t>
            </a:r>
            <a:r>
              <a:rPr lang="en-US" dirty="0" err="1" smtClean="0"/>
              <a:t>kaon</a:t>
            </a:r>
            <a:r>
              <a:rPr lang="en-US" dirty="0" smtClean="0"/>
              <a:t> decay, muon and </a:t>
            </a:r>
            <a:r>
              <a:rPr lang="en-US" dirty="0" err="1" smtClean="0"/>
              <a:t>e+e</a:t>
            </a:r>
            <a:r>
              <a:rPr lang="en-US" dirty="0" smtClean="0"/>
              <a:t>- research</a:t>
            </a:r>
          </a:p>
          <a:p>
            <a:endParaRPr lang="en-US" dirty="0" smtClean="0"/>
          </a:p>
          <a:p>
            <a:r>
              <a:rPr lang="en-US" dirty="0" smtClean="0"/>
              <a:t>Repurposing</a:t>
            </a:r>
          </a:p>
          <a:p>
            <a:pPr lvl="1"/>
            <a:r>
              <a:rPr lang="en-US" dirty="0"/>
              <a:t>C0 Collision and Assembly Hall being repurposed for radioactive target and horn repair and storage</a:t>
            </a:r>
          </a:p>
          <a:p>
            <a:pPr lvl="2"/>
            <a:r>
              <a:rPr lang="en-US" dirty="0"/>
              <a:t>Short term storage bays for hot components</a:t>
            </a:r>
          </a:p>
          <a:p>
            <a:pPr lvl="2"/>
            <a:r>
              <a:rPr lang="en-US" dirty="0"/>
              <a:t>Hot cell for repairs and disassembly of components</a:t>
            </a:r>
          </a:p>
          <a:p>
            <a:pPr lvl="2"/>
            <a:r>
              <a:rPr lang="en-US" dirty="0"/>
              <a:t>Long term storage area for items awaiting </a:t>
            </a:r>
            <a:r>
              <a:rPr lang="en-US" dirty="0" smtClean="0"/>
              <a:t>disposal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Repurposing process represents a significant opportunity for the accelerator community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7 August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Tevatron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34162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788</TotalTime>
  <Words>327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Fermilab Template</vt:lpstr>
      <vt:lpstr>Fermilab: Footer Only</vt:lpstr>
      <vt:lpstr>Fermilab Tevatron Status</vt:lpstr>
      <vt:lpstr>Tevatron Facts</vt:lpstr>
      <vt:lpstr>Tevatron Status</vt:lpstr>
      <vt:lpstr>Fermilab Accelerator Facility</vt:lpstr>
      <vt:lpstr>Tevatron Enclosure</vt:lpstr>
      <vt:lpstr>Tevatron SAD and ASE</vt:lpstr>
      <vt:lpstr>Future Use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John E. AndersonJr. x4973 04659N</cp:lastModifiedBy>
  <cp:revision>35</cp:revision>
  <cp:lastPrinted>2014-07-29T17:14:02Z</cp:lastPrinted>
  <dcterms:created xsi:type="dcterms:W3CDTF">2014-07-16T13:01:16Z</dcterms:created>
  <dcterms:modified xsi:type="dcterms:W3CDTF">2014-08-01T17:21:08Z</dcterms:modified>
</cp:coreProperties>
</file>