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63" r:id="rId6"/>
    <p:sldId id="26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26" y="156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8/1/2014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74" y="235945"/>
            <a:ext cx="4389501" cy="1975926"/>
          </a:xfrm>
        </p:spPr>
        <p:txBody>
          <a:bodyPr/>
          <a:lstStyle/>
          <a:p>
            <a:r>
              <a:rPr lang="en-US" sz="2800" dirty="0"/>
              <a:t>Oak Ridge Electron Linear Accelerator </a:t>
            </a:r>
            <a:r>
              <a:rPr lang="en-US" sz="2800" dirty="0" smtClean="0"/>
              <a:t>(ORELA) </a:t>
            </a:r>
            <a:r>
              <a:rPr lang="en-US" sz="2800" dirty="0"/>
              <a:t>Clean Out, Stabilization, and Deactivation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424" y="2361478"/>
            <a:ext cx="3255297" cy="757130"/>
          </a:xfrm>
        </p:spPr>
        <p:txBody>
          <a:bodyPr/>
          <a:lstStyle/>
          <a:p>
            <a:r>
              <a:rPr lang="en-US" dirty="0"/>
              <a:t>Accelerator Safety Workshop</a:t>
            </a:r>
          </a:p>
          <a:p>
            <a:r>
              <a:rPr lang="en-US" dirty="0"/>
              <a:t>August 7,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ORELA History/Background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29060"/>
            <a:ext cx="8642640" cy="4195415"/>
          </a:xfrm>
        </p:spPr>
        <p:txBody>
          <a:bodyPr/>
          <a:lstStyle/>
          <a:p>
            <a:r>
              <a:rPr lang="en-US" dirty="0" smtClean="0"/>
              <a:t>ORELA </a:t>
            </a:r>
            <a:r>
              <a:rPr lang="en-US" dirty="0"/>
              <a:t>was constructed from 1966-69 and is housed in Building 6010.</a:t>
            </a:r>
          </a:p>
          <a:p>
            <a:r>
              <a:rPr lang="en-US" dirty="0"/>
              <a:t>The primary purpose was reactor R&amp;D, with only </a:t>
            </a:r>
            <a:r>
              <a:rPr lang="en-US" dirty="0" smtClean="0"/>
              <a:t>limited nuclear </a:t>
            </a:r>
            <a:r>
              <a:rPr lang="en-US" dirty="0"/>
              <a:t>physics </a:t>
            </a:r>
            <a:r>
              <a:rPr lang="en-US" dirty="0" smtClean="0"/>
              <a:t>activities.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However, ORELA </a:t>
            </a:r>
            <a:r>
              <a:rPr lang="en-US" dirty="0"/>
              <a:t>has been </a:t>
            </a:r>
            <a:r>
              <a:rPr lang="en-US" dirty="0" smtClean="0"/>
              <a:t>a versatile </a:t>
            </a:r>
            <a:r>
              <a:rPr lang="en-US" dirty="0"/>
              <a:t>asset </a:t>
            </a:r>
            <a:r>
              <a:rPr lang="en-US" dirty="0" smtClean="0"/>
              <a:t>throughout </a:t>
            </a:r>
            <a:r>
              <a:rPr lang="en-US" dirty="0"/>
              <a:t>its 40+ year history, funded by, and associated with, multiple divisions and programs. </a:t>
            </a:r>
          </a:p>
          <a:p>
            <a:r>
              <a:rPr lang="en-US" dirty="0" smtClean="0"/>
              <a:t>The last </a:t>
            </a:r>
            <a:r>
              <a:rPr lang="en-US" dirty="0"/>
              <a:t>operation/experiments </a:t>
            </a:r>
            <a:r>
              <a:rPr lang="en-US" dirty="0" smtClean="0"/>
              <a:t>were conducted in September 2008 and the facility is in </a:t>
            </a:r>
            <a:r>
              <a:rPr lang="en-US" dirty="0"/>
              <a:t>operational </a:t>
            </a:r>
            <a:r>
              <a:rPr lang="en-US" dirty="0" smtClean="0"/>
              <a:t>standby.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2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514372"/>
          </a:xfrm>
        </p:spPr>
        <p:txBody>
          <a:bodyPr/>
          <a:lstStyle/>
          <a:p>
            <a:r>
              <a:rPr lang="en-US" dirty="0" smtClean="0"/>
              <a:t>ORELA </a:t>
            </a:r>
            <a:r>
              <a:rPr lang="en-US" sz="3200" dirty="0" smtClean="0"/>
              <a:t>Consisted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43" y="777437"/>
            <a:ext cx="8555554" cy="3444020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 180-MeV, 20 amp, 60 kW maximum </a:t>
            </a:r>
            <a:r>
              <a:rPr lang="en-US" sz="2400" dirty="0"/>
              <a:t>electron </a:t>
            </a:r>
            <a:r>
              <a:rPr lang="en-US" sz="2400" dirty="0" smtClean="0"/>
              <a:t>accelerator</a:t>
            </a:r>
            <a:r>
              <a:rPr lang="en-US" sz="2400" dirty="0"/>
              <a:t> </a:t>
            </a:r>
            <a:r>
              <a:rPr lang="en-US" sz="2400" dirty="0" smtClean="0"/>
              <a:t>with 1cm </a:t>
            </a:r>
            <a:r>
              <a:rPr lang="en-US" sz="2400" dirty="0" err="1" smtClean="0"/>
              <a:t>dia</a:t>
            </a:r>
            <a:r>
              <a:rPr lang="en-US" sz="2400" dirty="0" smtClean="0"/>
              <a:t> beam,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eutron </a:t>
            </a:r>
            <a:r>
              <a:rPr lang="en-US" sz="2400" dirty="0"/>
              <a:t>producing targets, </a:t>
            </a:r>
            <a:endParaRPr lang="en-US" sz="2400" dirty="0" smtClean="0"/>
          </a:p>
          <a:p>
            <a:r>
              <a:rPr lang="en-US" sz="2400" dirty="0" smtClean="0"/>
              <a:t>Eleven flight paths up </a:t>
            </a:r>
            <a:r>
              <a:rPr lang="en-US" sz="2400" dirty="0"/>
              <a:t>to 200 m long </a:t>
            </a:r>
            <a:r>
              <a:rPr lang="en-US" sz="2400" dirty="0" smtClean="0"/>
              <a:t>the led </a:t>
            </a:r>
            <a:r>
              <a:rPr lang="en-US" sz="2400" dirty="0"/>
              <a:t>to </a:t>
            </a:r>
            <a:r>
              <a:rPr lang="en-US" sz="2400" dirty="0" smtClean="0"/>
              <a:t>18 underground </a:t>
            </a:r>
            <a:r>
              <a:rPr lang="en-US" sz="2400" dirty="0"/>
              <a:t>detector </a:t>
            </a:r>
            <a:r>
              <a:rPr lang="en-US" sz="2400" dirty="0" smtClean="0"/>
              <a:t>locations in “flight stations”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wide variety of sophisticated detectors, and </a:t>
            </a:r>
            <a:endParaRPr lang="en-US" sz="24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ata </a:t>
            </a:r>
            <a:r>
              <a:rPr lang="en-US" sz="2400" dirty="0"/>
              <a:t>acquisition and analysis systems. </a:t>
            </a:r>
            <a:endParaRPr lang="en-US" sz="2400" dirty="0" smtClean="0"/>
          </a:p>
        </p:txBody>
      </p:sp>
      <p:pic>
        <p:nvPicPr>
          <p:cNvPr id="4" name="Picture 2" descr="http://www.phy.ornl.gov/nuclear/orela/orel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946344"/>
            <a:ext cx="5246370" cy="26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ORELA COSD 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29060"/>
            <a:ext cx="8642640" cy="4195415"/>
          </a:xfrm>
        </p:spPr>
        <p:txBody>
          <a:bodyPr/>
          <a:lstStyle/>
          <a:p>
            <a:r>
              <a:rPr lang="en-US" dirty="0"/>
              <a:t>Complete actions required to address imminent ES&amp;H issues.</a:t>
            </a:r>
          </a:p>
          <a:p>
            <a:r>
              <a:rPr lang="en-US" dirty="0"/>
              <a:t>Complete actions to support transfer of the facility from Physics Division to Facilities and Operations Directorate for S&amp;M.</a:t>
            </a:r>
          </a:p>
          <a:p>
            <a:r>
              <a:rPr lang="en-US" dirty="0"/>
              <a:t>Place the Facility 6010 in a safe and stable condition for continued S&amp;M until transfer to EM. </a:t>
            </a:r>
          </a:p>
          <a:p>
            <a:r>
              <a:rPr lang="en-US" dirty="0"/>
              <a:t>Complete actions to support transfer of the facility from ORNL to EM for D&amp;D.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8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0369"/>
          </a:xfrm>
        </p:spPr>
        <p:txBody>
          <a:bodyPr/>
          <a:lstStyle/>
          <a:p>
            <a:r>
              <a:rPr lang="en-US" dirty="0"/>
              <a:t>Clean Out and Stabilization Activities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lean </a:t>
            </a:r>
            <a:r>
              <a:rPr lang="en-US" dirty="0"/>
              <a:t>out and disposition of excess materials and equipment, including accountable materials, lead shielding, and PCB oils. </a:t>
            </a:r>
          </a:p>
          <a:p>
            <a:r>
              <a:rPr lang="en-US" dirty="0"/>
              <a:t>D</a:t>
            </a:r>
            <a:r>
              <a:rPr lang="en-US" dirty="0" smtClean="0"/>
              <a:t>isposition </a:t>
            </a:r>
            <a:r>
              <a:rPr lang="en-US" dirty="0"/>
              <a:t>of waste </a:t>
            </a:r>
            <a:r>
              <a:rPr lang="en-US" dirty="0" smtClean="0"/>
              <a:t>materials. 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eactivation </a:t>
            </a:r>
            <a:r>
              <a:rPr lang="en-US" dirty="0"/>
              <a:t>of utility systems to the extent practicable under the revised facility safety </a:t>
            </a:r>
            <a:r>
              <a:rPr lang="en-US" dirty="0" smtClean="0"/>
              <a:t>requirements.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and implementation of a surveillance and maintenance plan to be executed until final transfer of the facility to EM for D&amp;D.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8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14 Focus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18" y="929035"/>
            <a:ext cx="8642640" cy="4195415"/>
          </a:xfrm>
        </p:spPr>
        <p:txBody>
          <a:bodyPr/>
          <a:lstStyle/>
          <a:p>
            <a:r>
              <a:rPr lang="en-US" dirty="0"/>
              <a:t>Address Imminent ES&amp;H Hazards</a:t>
            </a:r>
          </a:p>
          <a:p>
            <a:pPr lvl="1"/>
            <a:r>
              <a:rPr lang="en-US" sz="2800" dirty="0"/>
              <a:t>Electrical Safety/Flooding Issues in the 150 Meter Flight Station (MFS) </a:t>
            </a:r>
            <a:r>
              <a:rPr lang="en-US" sz="2800" dirty="0" smtClean="0"/>
              <a:t>and </a:t>
            </a:r>
            <a:r>
              <a:rPr lang="en-US" sz="2800" dirty="0"/>
              <a:t>85 </a:t>
            </a:r>
            <a:r>
              <a:rPr lang="en-US" sz="2800" dirty="0" smtClean="0"/>
              <a:t>MFS</a:t>
            </a:r>
            <a:endParaRPr lang="en-US" sz="2800" dirty="0"/>
          </a:p>
          <a:p>
            <a:pPr lvl="1"/>
            <a:r>
              <a:rPr lang="en-US" sz="2800" dirty="0"/>
              <a:t>Fire Safety Issues</a:t>
            </a:r>
          </a:p>
          <a:p>
            <a:r>
              <a:rPr lang="en-US" dirty="0"/>
              <a:t>Characterize/Identify Hazards </a:t>
            </a:r>
            <a:r>
              <a:rPr lang="en-US" dirty="0" smtClean="0"/>
              <a:t>and </a:t>
            </a:r>
            <a:r>
              <a:rPr lang="en-US" dirty="0"/>
              <a:t>Clean Out Remote Flight </a:t>
            </a:r>
            <a:r>
              <a:rPr lang="en-US" dirty="0" smtClean="0"/>
              <a:t>Stations</a:t>
            </a:r>
            <a:endParaRPr lang="en-US" dirty="0"/>
          </a:p>
          <a:p>
            <a:r>
              <a:rPr lang="en-US" dirty="0"/>
              <a:t>Develop COSD Plan for ORELA to Meet DOE </a:t>
            </a:r>
            <a:r>
              <a:rPr lang="en-US" dirty="0" smtClean="0"/>
              <a:t>Orders</a:t>
            </a:r>
            <a:endParaRPr lang="en-US" i="1" dirty="0"/>
          </a:p>
          <a:p>
            <a:r>
              <a:rPr lang="en-US" dirty="0"/>
              <a:t>Refine cost estimates for out-year large scale </a:t>
            </a:r>
            <a:r>
              <a:rPr lang="en-US" dirty="0" smtClean="0"/>
              <a:t>actions</a:t>
            </a:r>
            <a:endParaRPr lang="en-US" dirty="0"/>
          </a:p>
          <a:p>
            <a:r>
              <a:rPr lang="en-US" dirty="0"/>
              <a:t>Assess utility separation </a:t>
            </a:r>
            <a:r>
              <a:rPr lang="en-US" dirty="0" smtClean="0"/>
              <a:t>requirements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5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Issues Impacting COSD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endParaRPr lang="en-US" dirty="0"/>
          </a:p>
          <a:p>
            <a:r>
              <a:rPr lang="en-US" dirty="0" smtClean="0"/>
              <a:t>Beryllium</a:t>
            </a:r>
            <a:endParaRPr lang="en-US" dirty="0"/>
          </a:p>
          <a:p>
            <a:r>
              <a:rPr lang="en-US" dirty="0" smtClean="0"/>
              <a:t>Radioactivity</a:t>
            </a:r>
            <a:endParaRPr lang="en-US" dirty="0"/>
          </a:p>
          <a:p>
            <a:r>
              <a:rPr lang="en-US" dirty="0" smtClean="0"/>
              <a:t>PCBs</a:t>
            </a:r>
            <a:endParaRPr lang="en-US" dirty="0"/>
          </a:p>
          <a:p>
            <a:r>
              <a:rPr lang="en-US" dirty="0"/>
              <a:t>Utility and infrastructure </a:t>
            </a:r>
            <a:r>
              <a:rPr lang="en-US" dirty="0" smtClean="0"/>
              <a:t>issues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documentation is not fully compliant </a:t>
            </a:r>
            <a:r>
              <a:rPr lang="en-US" dirty="0"/>
              <a:t>with DOE O </a:t>
            </a:r>
            <a:r>
              <a:rPr lang="en-US" dirty="0" smtClean="0"/>
              <a:t>420.2C requirements but is approved </a:t>
            </a:r>
            <a:r>
              <a:rPr lang="en-US" dirty="0"/>
              <a:t>for “non-operational </a:t>
            </a:r>
            <a:r>
              <a:rPr lang="en-US" dirty="0" smtClean="0"/>
              <a:t>status”</a:t>
            </a:r>
            <a:endParaRPr lang="en-US" dirty="0"/>
          </a:p>
          <a:p>
            <a:r>
              <a:rPr lang="en-US" dirty="0"/>
              <a:t>Determining inventory in facility with objective of downgrading to a radiological </a:t>
            </a:r>
            <a:r>
              <a:rPr lang="en-US" dirty="0" smtClean="0"/>
              <a:t>facility</a:t>
            </a:r>
            <a:endParaRPr lang="en-US" dirty="0"/>
          </a:p>
          <a:p>
            <a:r>
              <a:rPr lang="en-US" dirty="0"/>
              <a:t>Homes for the accountable materials inventory have been identified </a:t>
            </a:r>
            <a:r>
              <a:rPr lang="en-US" dirty="0" smtClean="0"/>
              <a:t>and </a:t>
            </a:r>
            <a:r>
              <a:rPr lang="en-US" dirty="0"/>
              <a:t>materials will be transferred by 9/30/14.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</a:t>
            </a:r>
            <a:r>
              <a:rPr lang="en-US" dirty="0" smtClean="0"/>
              <a:t>Out-year </a:t>
            </a:r>
            <a:r>
              <a:rPr lang="en-US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18" y="938560"/>
            <a:ext cx="8642640" cy="4195415"/>
          </a:xfrm>
        </p:spPr>
        <p:txBody>
          <a:bodyPr/>
          <a:lstStyle/>
          <a:p>
            <a:r>
              <a:rPr lang="en-US" dirty="0"/>
              <a:t>Complete characterization and clean out of the Basement </a:t>
            </a:r>
            <a:r>
              <a:rPr lang="en-US" dirty="0" smtClean="0"/>
              <a:t>Area</a:t>
            </a:r>
            <a:endParaRPr lang="en-US" dirty="0"/>
          </a:p>
          <a:p>
            <a:pPr lvl="1"/>
            <a:r>
              <a:rPr lang="en-US" sz="2800" dirty="0"/>
              <a:t>Modulator Room</a:t>
            </a:r>
          </a:p>
          <a:p>
            <a:pPr lvl="1"/>
            <a:r>
              <a:rPr lang="en-US" sz="2800" dirty="0"/>
              <a:t>Electron Room</a:t>
            </a:r>
          </a:p>
          <a:p>
            <a:pPr lvl="1"/>
            <a:r>
              <a:rPr lang="en-US" sz="2800" dirty="0"/>
              <a:t>20 MFS</a:t>
            </a:r>
          </a:p>
          <a:p>
            <a:pPr lvl="1"/>
            <a:r>
              <a:rPr lang="en-US" sz="2800" dirty="0"/>
              <a:t>40 MFS</a:t>
            </a:r>
          </a:p>
          <a:p>
            <a:pPr lvl="1"/>
            <a:r>
              <a:rPr lang="en-US" sz="2800" dirty="0"/>
              <a:t>165</a:t>
            </a:r>
            <a:r>
              <a:rPr lang="en-US" sz="2800" baseline="30000" dirty="0">
                <a:sym typeface="Wingdings"/>
              </a:rPr>
              <a:t>o </a:t>
            </a:r>
            <a:r>
              <a:rPr lang="en-US" sz="2800" dirty="0">
                <a:sym typeface="Wingdings"/>
              </a:rPr>
              <a:t>FS</a:t>
            </a:r>
          </a:p>
          <a:p>
            <a:pPr lvl="1"/>
            <a:r>
              <a:rPr lang="en-US" sz="2800" dirty="0">
                <a:sym typeface="Wingdings"/>
              </a:rPr>
              <a:t>Inventory Room</a:t>
            </a:r>
          </a:p>
          <a:p>
            <a:pPr lvl="1"/>
            <a:r>
              <a:rPr lang="en-US" sz="2800" dirty="0">
                <a:sym typeface="Wingdings"/>
              </a:rPr>
              <a:t>Accelerator </a:t>
            </a:r>
            <a:r>
              <a:rPr lang="en-US" sz="2800" dirty="0" smtClean="0">
                <a:sym typeface="Wingdings"/>
              </a:rPr>
              <a:t>Room</a:t>
            </a:r>
            <a:endParaRPr lang="en-US" sz="2800" dirty="0">
              <a:sym typeface="Wingdings"/>
            </a:endParaRPr>
          </a:p>
          <a:p>
            <a:r>
              <a:rPr lang="en-US" dirty="0">
                <a:sym typeface="Wingdings"/>
              </a:rPr>
              <a:t>Complete utility re-routes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27225"/>
      </p:ext>
    </p:extLst>
  </p:cSld>
  <p:clrMapOvr>
    <a:masterClrMapping/>
  </p:clrMapOvr>
</p:sld>
</file>

<file path=ppt/theme/theme1.xml><?xml version="1.0" encoding="utf-8"?>
<a:theme xmlns:a="http://schemas.openxmlformats.org/drawingml/2006/main" name="Electronic Presentation Final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Final</Template>
  <TotalTime>1438</TotalTime>
  <Words>436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Electronic Presentation Final</vt:lpstr>
      <vt:lpstr>Oak Ridge Electron Linear Accelerator (ORELA) Clean Out, Stabilization, and Deactivation Project</vt:lpstr>
      <vt:lpstr>ORELA History/Background</vt:lpstr>
      <vt:lpstr>ORELA Consisted of:</vt:lpstr>
      <vt:lpstr>Overall ORELA COSD Project Objectives</vt:lpstr>
      <vt:lpstr>Clean Out and Stabilization Activities Include:</vt:lpstr>
      <vt:lpstr>FY 14 Focus of Actions</vt:lpstr>
      <vt:lpstr>Legacy Issues Impacting COSD</vt:lpstr>
      <vt:lpstr>Facility Status</vt:lpstr>
      <vt:lpstr>Planned Out-year Actions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Lorie Fox</dc:creator>
  <cp:lastModifiedBy>run</cp:lastModifiedBy>
  <cp:revision>8</cp:revision>
  <dcterms:created xsi:type="dcterms:W3CDTF">2014-07-31T14:19:03Z</dcterms:created>
  <dcterms:modified xsi:type="dcterms:W3CDTF">2014-08-01T14:32:14Z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