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7" r:id="rId9"/>
    <p:sldId id="266" r:id="rId10"/>
    <p:sldId id="265" r:id="rId11"/>
    <p:sldId id="270" r:id="rId12"/>
    <p:sldId id="268" r:id="rId13"/>
    <p:sldId id="272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137" y="1594885"/>
            <a:ext cx="8428893" cy="2005566"/>
          </a:xfrm>
        </p:spPr>
        <p:txBody>
          <a:bodyPr/>
          <a:lstStyle/>
          <a:p>
            <a:r>
              <a:rPr lang="en-US" sz="4000" dirty="0" smtClean="0"/>
              <a:t>Panel Discussion</a:t>
            </a:r>
            <a:br>
              <a:rPr lang="en-US" sz="4000" dirty="0" smtClean="0"/>
            </a:br>
            <a:r>
              <a:rPr lang="en-US" sz="4000" dirty="0" smtClean="0"/>
              <a:t>Mission </a:t>
            </a:r>
            <a:r>
              <a:rPr lang="en-US" sz="4000" dirty="0"/>
              <a:t>Transition and </a:t>
            </a:r>
            <a:r>
              <a:rPr lang="en-US" sz="4000" dirty="0" smtClean="0"/>
              <a:t>Sustainability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 smtClean="0"/>
              <a:t>Sulfur Hexafluoride Use, Current and Planned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inion Pro"/>
              </a:rPr>
              <a:t>R. May</a:t>
            </a:r>
          </a:p>
          <a:p>
            <a:r>
              <a:rPr lang="en-US" dirty="0" smtClean="0"/>
              <a:t>Thomas Jefferson National Accelerator Facility</a:t>
            </a:r>
            <a:endParaRPr lang="en-US" dirty="0">
              <a:latin typeface="Mini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3969" y="5638800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Work performed under DOE Contract: AC05-06OR23177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Lawrence Livermore-1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665535" cy="5169233"/>
          </a:xfrm>
        </p:spPr>
        <p:txBody>
          <a:bodyPr/>
          <a:lstStyle/>
          <a:p>
            <a:r>
              <a:rPr lang="en-US" sz="2800" dirty="0" smtClean="0"/>
              <a:t>P</a:t>
            </a:r>
            <a:r>
              <a:rPr lang="en-US" sz="2800" dirty="0"/>
              <a:t>LS operates a number of </a:t>
            </a:r>
            <a:r>
              <a:rPr lang="en-US" sz="2800" dirty="0" smtClean="0"/>
              <a:t>accelerators</a:t>
            </a:r>
            <a:r>
              <a:rPr lang="en-US" sz="2800" dirty="0"/>
              <a:t>:</a:t>
            </a:r>
            <a:endParaRPr lang="en-US" sz="2800" dirty="0" smtClean="0"/>
          </a:p>
          <a:p>
            <a:pPr lvl="1"/>
            <a:r>
              <a:rPr lang="en-US" sz="2400" dirty="0" smtClean="0"/>
              <a:t>MeV Van </a:t>
            </a:r>
            <a:r>
              <a:rPr lang="en-US" sz="2400" dirty="0"/>
              <a:t>de </a:t>
            </a:r>
            <a:r>
              <a:rPr lang="en-US" sz="2400" dirty="0" err="1"/>
              <a:t>Graaf</a:t>
            </a:r>
            <a:r>
              <a:rPr lang="en-US" sz="2400" dirty="0"/>
              <a:t> accelerator system</a:t>
            </a:r>
            <a:r>
              <a:rPr lang="en-US" sz="2400" dirty="0" smtClean="0"/>
              <a:t> at the Center </a:t>
            </a:r>
            <a:r>
              <a:rPr lang="en-US" sz="2400" dirty="0"/>
              <a:t>for Accelerator Mass Spectrometry (CAMS) </a:t>
            </a:r>
            <a:r>
              <a:rPr lang="en-US" sz="2400" dirty="0" smtClean="0"/>
              <a:t>accelerator which uses </a:t>
            </a:r>
            <a:r>
              <a:rPr lang="en-US" sz="2400" dirty="0"/>
              <a:t>approximately 13,000 </a:t>
            </a:r>
            <a:r>
              <a:rPr lang="en-US" sz="2400" dirty="0" smtClean="0"/>
              <a:t>lbs. </a:t>
            </a:r>
            <a:r>
              <a:rPr lang="en-US" sz="2400" dirty="0"/>
              <a:t>of </a:t>
            </a:r>
            <a:r>
              <a:rPr lang="en-US" sz="2400" dirty="0" smtClean="0"/>
              <a:t>SF</a:t>
            </a:r>
            <a:r>
              <a:rPr lang="en-US" sz="2400" baseline="-25000" dirty="0" smtClean="0"/>
              <a:t>6</a:t>
            </a:r>
            <a:endParaRPr lang="en-US" sz="2400" dirty="0" smtClean="0"/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system is designed to pump down the accelerator tank into an external holding </a:t>
            </a:r>
            <a:r>
              <a:rPr lang="en-US" sz="2400" dirty="0" smtClean="0"/>
              <a:t>tank during </a:t>
            </a:r>
            <a:r>
              <a:rPr lang="en-US" sz="2400" dirty="0"/>
              <a:t>maintenance </a:t>
            </a:r>
            <a:endParaRPr lang="en-US" sz="2400" dirty="0" smtClean="0"/>
          </a:p>
          <a:p>
            <a:pPr lvl="1"/>
            <a:r>
              <a:rPr lang="en-US" sz="2400" dirty="0" smtClean="0"/>
              <a:t>Recently </a:t>
            </a:r>
            <a:r>
              <a:rPr lang="en-US" sz="2400" dirty="0"/>
              <a:t>the program purchased an off-the-shelf recovery system that can retrieve residual gas from the accelerator and pipe transfer system. While there is still some loss, it has been greatly </a:t>
            </a:r>
            <a:r>
              <a:rPr lang="en-US" sz="2400" dirty="0" smtClean="0"/>
              <a:t>minimized</a:t>
            </a:r>
          </a:p>
        </p:txBody>
      </p:sp>
    </p:spTree>
    <p:extLst>
      <p:ext uri="{BB962C8B-B14F-4D97-AF65-F5344CB8AC3E}">
        <p14:creationId xmlns:p14="http://schemas.microsoft.com/office/powerpoint/2010/main" val="1009640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Lawrence Livermore-2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665535" cy="5169233"/>
          </a:xfrm>
        </p:spPr>
        <p:txBody>
          <a:bodyPr/>
          <a:lstStyle/>
          <a:p>
            <a:pPr lvl="1"/>
            <a:r>
              <a:rPr lang="en-US" sz="2400" dirty="0" smtClean="0"/>
              <a:t>In </a:t>
            </a:r>
            <a:r>
              <a:rPr lang="en-US" sz="2400" dirty="0"/>
              <a:t>addition to the main system, there are two smaller accelerators (known as the 1.7 and 1.0 MeV accelerators) each of which holds approximately 300 lbs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same gas transfer system and recovery cart can be used to pump out and hold the SF6 during the infrequent maintenance </a:t>
            </a:r>
            <a:r>
              <a:rPr lang="en-US" sz="2400" dirty="0" smtClean="0"/>
              <a:t>operations</a:t>
            </a:r>
          </a:p>
          <a:p>
            <a:pPr lvl="1"/>
            <a:r>
              <a:rPr lang="en-US" sz="2400" dirty="0"/>
              <a:t>PLS also runs the 4 MeV accelerator in a different </a:t>
            </a:r>
            <a:r>
              <a:rPr lang="en-US" sz="2400" dirty="0" smtClean="0"/>
              <a:t>facility which uses approx. 1,000 </a:t>
            </a:r>
            <a:r>
              <a:rPr lang="en-US" sz="2400" dirty="0" err="1" smtClean="0"/>
              <a:t>lbs</a:t>
            </a:r>
            <a:r>
              <a:rPr lang="en-US" sz="2400" dirty="0" smtClean="0"/>
              <a:t> of gas  </a:t>
            </a:r>
          </a:p>
          <a:p>
            <a:pPr lvl="1"/>
            <a:r>
              <a:rPr lang="en-US" sz="2400" dirty="0" smtClean="0"/>
              <a:t>Like </a:t>
            </a:r>
            <a:r>
              <a:rPr lang="en-US" sz="2400" dirty="0"/>
              <a:t>the CAMS accelerator(s), there is an existing transfer system in place that can hold the SF</a:t>
            </a:r>
            <a:r>
              <a:rPr lang="en-US" sz="2400" baseline="-25000" dirty="0"/>
              <a:t>6</a:t>
            </a:r>
            <a:r>
              <a:rPr lang="en-US" sz="2400" dirty="0"/>
              <a:t> while the accelerator is opened during </a:t>
            </a:r>
            <a:r>
              <a:rPr lang="en-US" sz="2400" dirty="0" smtClean="0"/>
              <a:t>maintenance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078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Lawrence Livermore-3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665535" cy="5169233"/>
          </a:xfrm>
        </p:spPr>
        <p:txBody>
          <a:bodyPr/>
          <a:lstStyle/>
          <a:p>
            <a:r>
              <a:rPr lang="en-US" sz="2800" dirty="0" smtClean="0"/>
              <a:t>There </a:t>
            </a:r>
            <a:r>
              <a:rPr lang="en-US" sz="2800" dirty="0"/>
              <a:t>is another accelerator system that is currently in standby mode. Some SF</a:t>
            </a:r>
            <a:r>
              <a:rPr lang="en-US" sz="2800" baseline="-25000" dirty="0"/>
              <a:t>6</a:t>
            </a:r>
            <a:r>
              <a:rPr lang="en-US" sz="2800" dirty="0"/>
              <a:t> is contained within waveguide </a:t>
            </a:r>
            <a:r>
              <a:rPr lang="en-US" sz="2800" dirty="0" smtClean="0"/>
              <a:t>connected to accelerator (40 </a:t>
            </a:r>
            <a:r>
              <a:rPr lang="en-US" sz="2800" dirty="0"/>
              <a:t>feet below </a:t>
            </a:r>
            <a:r>
              <a:rPr lang="en-US" sz="2800" dirty="0" smtClean="0"/>
              <a:t>grade) and above grade RF </a:t>
            </a:r>
            <a:r>
              <a:rPr lang="en-US" sz="2800" dirty="0"/>
              <a:t>power </a:t>
            </a:r>
            <a:r>
              <a:rPr lang="en-US" sz="2800" dirty="0" smtClean="0"/>
              <a:t>supply</a:t>
            </a:r>
          </a:p>
          <a:p>
            <a:r>
              <a:rPr lang="en-US" sz="2800" dirty="0" smtClean="0"/>
              <a:t>Approximately 150-200 lbs. </a:t>
            </a:r>
            <a:r>
              <a:rPr lang="en-US" sz="2800" dirty="0"/>
              <a:t>of </a:t>
            </a:r>
            <a:r>
              <a:rPr lang="en-US" sz="2800" dirty="0" smtClean="0"/>
              <a:t>gas. in waveguide runs</a:t>
            </a:r>
          </a:p>
          <a:p>
            <a:pPr lvl="1"/>
            <a:r>
              <a:rPr lang="en-US" sz="2400" dirty="0" smtClean="0"/>
              <a:t>Not accessed </a:t>
            </a:r>
            <a:r>
              <a:rPr lang="en-US" sz="2400" dirty="0"/>
              <a:t>during maintenance </a:t>
            </a:r>
            <a:r>
              <a:rPr lang="en-US" sz="2400" dirty="0" smtClean="0"/>
              <a:t>activities</a:t>
            </a:r>
            <a:r>
              <a:rPr lang="en-US" sz="2400" dirty="0"/>
              <a:t>  </a:t>
            </a:r>
          </a:p>
          <a:p>
            <a:r>
              <a:rPr lang="en-US" sz="2800" dirty="0" smtClean="0"/>
              <a:t>Tentative plans in same </a:t>
            </a:r>
            <a:r>
              <a:rPr lang="en-US" sz="2800" dirty="0"/>
              <a:t>facility, </a:t>
            </a:r>
            <a:r>
              <a:rPr lang="en-US" sz="2800" dirty="0" smtClean="0"/>
              <a:t>to </a:t>
            </a:r>
            <a:r>
              <a:rPr lang="en-US" sz="2800" dirty="0"/>
              <a:t>bring back online a </a:t>
            </a:r>
            <a:r>
              <a:rPr lang="en-US" sz="2800" dirty="0" err="1" smtClean="0"/>
              <a:t>Pelletron</a:t>
            </a:r>
            <a:r>
              <a:rPr lang="en-US" sz="2800" dirty="0" smtClean="0"/>
              <a:t> system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ay </a:t>
            </a:r>
            <a:r>
              <a:rPr lang="en-US" sz="2400" dirty="0"/>
              <a:t>call for an additional 500 lbs. 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olding tanks, transfer </a:t>
            </a:r>
            <a:r>
              <a:rPr lang="en-US" sz="2400" dirty="0"/>
              <a:t>systems </a:t>
            </a:r>
            <a:r>
              <a:rPr lang="en-US" sz="2400" dirty="0" smtClean="0"/>
              <a:t>already on hand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1109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Pacific Northwest National Lab-1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665535" cy="5169233"/>
          </a:xfrm>
        </p:spPr>
        <p:txBody>
          <a:bodyPr/>
          <a:lstStyle/>
          <a:p>
            <a:r>
              <a:rPr lang="en-US" sz="2800" dirty="0" smtClean="0"/>
              <a:t>PNNL’s EMSL </a:t>
            </a:r>
            <a:r>
              <a:rPr lang="en-US" sz="2800" dirty="0"/>
              <a:t>accelerator </a:t>
            </a:r>
            <a:r>
              <a:rPr lang="en-US" sz="2800" dirty="0" smtClean="0"/>
              <a:t>system uses </a:t>
            </a:r>
            <a:r>
              <a:rPr lang="en-US" sz="2800" dirty="0"/>
              <a:t>approx. </a:t>
            </a:r>
            <a:r>
              <a:rPr lang="en-US" sz="2800" dirty="0" smtClean="0"/>
              <a:t>4000 </a:t>
            </a:r>
            <a:r>
              <a:rPr lang="en-US" sz="2800" dirty="0"/>
              <a:t>lbs. of </a:t>
            </a:r>
            <a:r>
              <a:rPr lang="en-US" sz="2800" dirty="0" smtClean="0"/>
              <a:t>(</a:t>
            </a:r>
            <a:r>
              <a:rPr lang="en-US" sz="2800" dirty="0"/>
              <a:t>SF</a:t>
            </a:r>
            <a:r>
              <a:rPr lang="en-US" sz="2800" baseline="-25000" dirty="0"/>
              <a:t>6</a:t>
            </a:r>
            <a:r>
              <a:rPr lang="en-US" sz="2800" dirty="0"/>
              <a:t> or </a:t>
            </a:r>
            <a:r>
              <a:rPr lang="en-US" sz="2800" dirty="0" smtClean="0"/>
              <a:t>Freon) in IBMAL </a:t>
            </a:r>
            <a:r>
              <a:rPr lang="en-US" sz="2800" dirty="0"/>
              <a:t>(PNNL EMSL accelerator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hen </a:t>
            </a:r>
            <a:r>
              <a:rPr lang="en-US" sz="2800" dirty="0"/>
              <a:t>required by maintenance </a:t>
            </a:r>
            <a:r>
              <a:rPr lang="en-US" sz="2800" dirty="0" smtClean="0"/>
              <a:t>it is pumped to </a:t>
            </a:r>
            <a:r>
              <a:rPr lang="en-US" sz="2800" dirty="0"/>
              <a:t>recovery </a:t>
            </a:r>
            <a:r>
              <a:rPr lang="en-US" sz="2800" dirty="0" smtClean="0"/>
              <a:t>tanks</a:t>
            </a:r>
          </a:p>
          <a:p>
            <a:r>
              <a:rPr lang="en-US" sz="2800" dirty="0" smtClean="0"/>
              <a:t>Although accelerator systems are tested occasionally, no plans </a:t>
            </a:r>
            <a:r>
              <a:rPr lang="en-US" sz="2800" dirty="0"/>
              <a:t>for additional </a:t>
            </a:r>
            <a:r>
              <a:rPr lang="en-US" sz="2800" dirty="0" smtClean="0"/>
              <a:t>installation of accelerators requiring</a:t>
            </a:r>
            <a:r>
              <a:rPr lang="en-US" sz="2400" dirty="0"/>
              <a:t> SF</a:t>
            </a:r>
            <a:r>
              <a:rPr lang="en-US" sz="2400" baseline="-25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2966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4522"/>
            <a:ext cx="8229600" cy="5041642"/>
          </a:xfrm>
        </p:spPr>
        <p:txBody>
          <a:bodyPr/>
          <a:lstStyle/>
          <a:p>
            <a:r>
              <a:rPr lang="en-US" sz="2800" dirty="0" smtClean="0"/>
              <a:t>Current amount of </a:t>
            </a:r>
            <a:r>
              <a:rPr lang="en-US" sz="2800" dirty="0"/>
              <a:t>SF</a:t>
            </a:r>
            <a:r>
              <a:rPr lang="en-US" sz="2800" baseline="-25000" dirty="0"/>
              <a:t>6</a:t>
            </a:r>
            <a:r>
              <a:rPr lang="en-US" sz="2800" dirty="0" smtClean="0"/>
              <a:t> </a:t>
            </a:r>
            <a:r>
              <a:rPr lang="en-US" sz="2800" dirty="0"/>
              <a:t>in use and storage is 1,450 </a:t>
            </a:r>
            <a:r>
              <a:rPr lang="en-US" sz="2800" dirty="0" smtClean="0"/>
              <a:t>pounds</a:t>
            </a:r>
          </a:p>
          <a:p>
            <a:r>
              <a:rPr lang="en-US" sz="2800" dirty="0" smtClean="0"/>
              <a:t>SF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is recovered during maintenance and reused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ill </a:t>
            </a:r>
            <a:r>
              <a:rPr lang="en-US" sz="2800" dirty="0"/>
              <a:t>be constructing a new electron gun for the linear accelerator that requires SF</a:t>
            </a:r>
            <a:r>
              <a:rPr lang="en-US" sz="2800" baseline="-25000" dirty="0"/>
              <a:t>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7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Respondents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025807"/>
              </p:ext>
            </p:extLst>
          </p:nvPr>
        </p:nvGraphicFramePr>
        <p:xfrm>
          <a:off x="318977" y="940981"/>
          <a:ext cx="8474148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915"/>
                <a:gridCol w="3607226"/>
                <a:gridCol w="1420118"/>
                <a:gridCol w="18158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Approximate 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Reuse,</a:t>
                      </a:r>
                    </a:p>
                    <a:p>
                      <a:pPr algn="ctr"/>
                      <a:r>
                        <a:rPr lang="en-US" dirty="0" smtClean="0"/>
                        <a:t>Recycling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Near-term Future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Argonne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11,000 lb.  (Approx. 2,000 lbs. in cylinders)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FERMILAB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1600 lbs.  (Approx. 200 lbs. in systems and 1400 lbs. in cylinders)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Thomas Jefferson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350 lbs. (Approx. 150 lbs.  In systems and 200 lbs.</a:t>
                      </a:r>
                      <a:r>
                        <a:rPr lang="en-US" sz="1600" baseline="0" dirty="0" smtClean="0"/>
                        <a:t> in cylinders)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Tentative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Lawrence Berkeley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600" dirty="0" smtClean="0"/>
                        <a:t>125 lbs.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Lawrence Livermore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20,000 lbs.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(14,000 lbs.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use.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Approx. 6,000 lbs. in cylinders)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Tentative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Pacific Northwest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600" dirty="0" smtClean="0"/>
                        <a:t>4000 lbs. of (SF6 and </a:t>
                      </a:r>
                      <a:r>
                        <a:rPr lang="en-US" sz="1600" smtClean="0"/>
                        <a:t>Freon total)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SLAC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1450 lbs. in use  for the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accelerator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 storage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16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795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Questions </a:t>
            </a:r>
            <a:r>
              <a:rPr lang="en-US" sz="2800" dirty="0"/>
              <a:t>Regarding </a:t>
            </a:r>
            <a:r>
              <a:rPr lang="en-US" sz="2800" dirty="0" smtClean="0"/>
              <a:t>Accelerator SF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use</a:t>
            </a:r>
          </a:p>
          <a:p>
            <a:r>
              <a:rPr lang="en-US" sz="2800" dirty="0" smtClean="0"/>
              <a:t>Laboratory Responses</a:t>
            </a:r>
          </a:p>
          <a:p>
            <a:r>
              <a:rPr lang="en-US" sz="2800" dirty="0" smtClean="0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63D-15F8-9A44-9712-59ED5784CF5E}" type="datetime1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633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asked three questions across the lab complex through the EHS Managers Forum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you currently use SF</a:t>
            </a:r>
            <a:r>
              <a:rPr lang="en-US" baseline="-25000" dirty="0"/>
              <a:t>6</a:t>
            </a:r>
            <a:r>
              <a:rPr lang="en-US" sz="2400" dirty="0"/>
              <a:t> to support accelerator operations, how much do you have </a:t>
            </a:r>
            <a:r>
              <a:rPr lang="en-US" sz="2400" dirty="0" smtClean="0"/>
              <a:t>on-hand</a:t>
            </a:r>
          </a:p>
          <a:p>
            <a:pPr lvl="1"/>
            <a:r>
              <a:rPr lang="en-US" sz="2400" dirty="0" smtClean="0"/>
              <a:t>Do </a:t>
            </a:r>
            <a:r>
              <a:rPr lang="en-US" sz="2400" dirty="0"/>
              <a:t>you recover your SF</a:t>
            </a:r>
            <a:r>
              <a:rPr lang="en-US" baseline="-25000" dirty="0"/>
              <a:t>6</a:t>
            </a:r>
            <a:r>
              <a:rPr lang="en-US" sz="2400" dirty="0"/>
              <a:t> after </a:t>
            </a:r>
            <a:r>
              <a:rPr lang="en-US" sz="2400" dirty="0" smtClean="0"/>
              <a:t>maintenance</a:t>
            </a:r>
          </a:p>
          <a:p>
            <a:pPr lvl="1"/>
            <a:r>
              <a:rPr lang="en-US" sz="2400" dirty="0"/>
              <a:t>Do you have plans to build an accelerator or accelerator test equipment </a:t>
            </a:r>
            <a:r>
              <a:rPr lang="en-US" sz="2400" dirty="0" smtClean="0"/>
              <a:t>requiring additional </a:t>
            </a:r>
            <a:r>
              <a:rPr lang="en-US" sz="2400" dirty="0"/>
              <a:t>SF</a:t>
            </a:r>
            <a:r>
              <a:rPr lang="en-US" sz="2400" baseline="-25000" dirty="0"/>
              <a:t>6</a:t>
            </a:r>
          </a:p>
          <a:p>
            <a:r>
              <a:rPr lang="en-US" sz="2800" dirty="0" smtClean="0"/>
              <a:t>I have the following information from six laboratories that have accelerators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514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Argonne-1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7" y="978195"/>
            <a:ext cx="8708064" cy="5188689"/>
          </a:xfrm>
        </p:spPr>
        <p:txBody>
          <a:bodyPr/>
          <a:lstStyle/>
          <a:p>
            <a:r>
              <a:rPr lang="en-US" sz="2800" dirty="0" smtClean="0"/>
              <a:t>Argonne </a:t>
            </a:r>
            <a:r>
              <a:rPr lang="en-US" sz="2800" dirty="0"/>
              <a:t>has a number of accelerators that use SF</a:t>
            </a:r>
            <a:r>
              <a:rPr lang="en-US" sz="2800" baseline="-25000" dirty="0"/>
              <a:t>6</a:t>
            </a:r>
            <a:r>
              <a:rPr lang="en-US" sz="2800" dirty="0"/>
              <a:t> - ATLAS, Wakefield, and the Ion Implantation Accelerators use the largest amount.  </a:t>
            </a:r>
            <a:endParaRPr lang="en-US" sz="2800" dirty="0" smtClean="0"/>
          </a:p>
          <a:p>
            <a:pPr lvl="1"/>
            <a:r>
              <a:rPr lang="en-US" sz="2400" dirty="0" smtClean="0"/>
              <a:t>ATLAS </a:t>
            </a:r>
            <a:r>
              <a:rPr lang="en-US" sz="2400" dirty="0"/>
              <a:t>has 4 tons of SF</a:t>
            </a:r>
            <a:r>
              <a:rPr lang="en-US" baseline="-25000" dirty="0"/>
              <a:t>6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other two accelerators use a couple of hundred pounds each.  </a:t>
            </a:r>
            <a:endParaRPr lang="en-US" sz="2400" dirty="0" smtClean="0"/>
          </a:p>
          <a:p>
            <a:pPr lvl="1"/>
            <a:r>
              <a:rPr lang="en-US" sz="2400" dirty="0" smtClean="0"/>
              <a:t>Along </a:t>
            </a:r>
            <a:r>
              <a:rPr lang="en-US" sz="2400" dirty="0"/>
              <a:t>with other smaller users including other accelerators and electron microscopes that would probably account for another 200 lb.  </a:t>
            </a:r>
            <a:endParaRPr lang="en-US" sz="2400" dirty="0" smtClean="0"/>
          </a:p>
          <a:p>
            <a:r>
              <a:rPr lang="en-US" sz="2800" dirty="0" smtClean="0"/>
              <a:t>Total </a:t>
            </a:r>
            <a:r>
              <a:rPr lang="en-US" sz="2800" dirty="0"/>
              <a:t>of about 9,000 lb.  Probably another 2,000 </a:t>
            </a:r>
            <a:r>
              <a:rPr lang="en-US" sz="2800" dirty="0" smtClean="0"/>
              <a:t>lbs. </a:t>
            </a:r>
            <a:r>
              <a:rPr lang="en-US" sz="2800" dirty="0"/>
              <a:t>in </a:t>
            </a:r>
            <a:r>
              <a:rPr lang="en-US" sz="2800" dirty="0" smtClean="0"/>
              <a:t>cylinders</a:t>
            </a:r>
          </a:p>
        </p:txBody>
      </p:sp>
    </p:spTree>
    <p:extLst>
      <p:ext uri="{BB962C8B-B14F-4D97-AF65-F5344CB8AC3E}">
        <p14:creationId xmlns:p14="http://schemas.microsoft.com/office/powerpoint/2010/main" val="124633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Argonne-2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7" y="978195"/>
            <a:ext cx="8708064" cy="5188689"/>
          </a:xfrm>
        </p:spPr>
        <p:txBody>
          <a:bodyPr/>
          <a:lstStyle/>
          <a:p>
            <a:r>
              <a:rPr lang="en-US" sz="2800" dirty="0"/>
              <a:t>All three accelerators have recovery systems when maintenance is performed to minimize emissions.  </a:t>
            </a:r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/>
              <a:t>is also a small portable recovery system for use on small recovery jobs (e.g., Van de </a:t>
            </a:r>
            <a:r>
              <a:rPr lang="en-US" sz="2800" dirty="0" err="1"/>
              <a:t>Graaff</a:t>
            </a:r>
            <a:r>
              <a:rPr lang="en-US" sz="2800" dirty="0"/>
              <a:t> generators, electron microscopes).  </a:t>
            </a:r>
            <a:endParaRPr lang="en-US" sz="2800" dirty="0" smtClean="0"/>
          </a:p>
          <a:p>
            <a:r>
              <a:rPr lang="en-US" sz="2800" dirty="0" smtClean="0"/>
              <a:t>With </a:t>
            </a:r>
            <a:r>
              <a:rPr lang="en-US" sz="2800" dirty="0"/>
              <a:t>the permanent shutdown of ATLAS, there is a project underway next month to have a contractor recover the 4 tons of SF</a:t>
            </a:r>
            <a:r>
              <a:rPr lang="en-US" sz="2800" baseline="-25000" dirty="0"/>
              <a:t>6</a:t>
            </a:r>
            <a:r>
              <a:rPr lang="en-US" sz="2800" dirty="0"/>
              <a:t> for reclamation and resale</a:t>
            </a:r>
            <a:r>
              <a:rPr lang="en-US" sz="2800" dirty="0" smtClean="0"/>
              <a:t>.</a:t>
            </a:r>
            <a:endParaRPr lang="en-US" sz="2000" dirty="0" smtClean="0"/>
          </a:p>
          <a:p>
            <a:r>
              <a:rPr lang="en-US" sz="2800" dirty="0" smtClean="0"/>
              <a:t>No near-term plans </a:t>
            </a:r>
            <a:r>
              <a:rPr lang="en-US" sz="2800" dirty="0"/>
              <a:t>to build any new systems using SF</a:t>
            </a:r>
            <a:r>
              <a:rPr lang="en-US" sz="2800" baseline="-25000" dirty="0"/>
              <a:t>6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635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FERMILAB-1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79" y="903767"/>
            <a:ext cx="8580474" cy="5126703"/>
          </a:xfrm>
        </p:spPr>
        <p:txBody>
          <a:bodyPr/>
          <a:lstStyle/>
          <a:p>
            <a:r>
              <a:rPr lang="en-US" sz="2800" dirty="0" err="1"/>
              <a:t>Fermilab</a:t>
            </a:r>
            <a:r>
              <a:rPr lang="en-US" sz="2800" dirty="0"/>
              <a:t> uses SF6 in some systems that support accelerator operations and in some of our R&amp;D </a:t>
            </a:r>
            <a:r>
              <a:rPr lang="en-US" sz="2800" dirty="0" smtClean="0"/>
              <a:t>facilities</a:t>
            </a:r>
            <a:r>
              <a:rPr lang="en-US" sz="2800" dirty="0"/>
              <a:t> </a:t>
            </a:r>
          </a:p>
          <a:p>
            <a:r>
              <a:rPr lang="en-US" sz="2800" dirty="0" smtClean="0"/>
              <a:t>Currently inventory: approx. 1600 </a:t>
            </a:r>
            <a:r>
              <a:rPr lang="en-US" sz="2800" dirty="0"/>
              <a:t>lbs. of SF</a:t>
            </a:r>
            <a:r>
              <a:rPr lang="en-US" sz="2800" baseline="-25000" dirty="0"/>
              <a:t>6</a:t>
            </a:r>
            <a:r>
              <a:rPr lang="en-US" sz="2800" dirty="0"/>
              <a:t> on site.  The majority of which is in cylinders.  I would estimate we have ~200 lbs. in systems and 1400 lbs. in </a:t>
            </a:r>
            <a:r>
              <a:rPr lang="en-US" sz="2800" dirty="0" smtClean="0"/>
              <a:t>cylinders</a:t>
            </a:r>
            <a:endParaRPr lang="en-US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general there is a staged cylinder at each area where SF</a:t>
            </a:r>
            <a:r>
              <a:rPr lang="en-US" sz="2800" baseline="-25000" dirty="0"/>
              <a:t>6</a:t>
            </a:r>
            <a:r>
              <a:rPr lang="en-US" sz="2800" dirty="0"/>
              <a:t> is used. The amount used in each system is generally very </a:t>
            </a:r>
            <a:r>
              <a:rPr lang="en-US" sz="2800" dirty="0" smtClean="0"/>
              <a:t>low</a:t>
            </a:r>
          </a:p>
          <a:p>
            <a:r>
              <a:rPr lang="en-US" sz="2800" dirty="0"/>
              <a:t>Most systems use between 2.5 to 12 lbs</a:t>
            </a:r>
            <a:r>
              <a:rPr lang="en-US" sz="2800" dirty="0" smtClean="0"/>
              <a:t>. each </a:t>
            </a:r>
            <a:r>
              <a:rPr lang="en-US" sz="2800" dirty="0"/>
              <a:t> 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039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FERMILAB-2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665535" cy="5169233"/>
          </a:xfrm>
        </p:spPr>
        <p:txBody>
          <a:bodyPr/>
          <a:lstStyle/>
          <a:p>
            <a:r>
              <a:rPr lang="en-US" sz="2800" dirty="0" smtClean="0"/>
              <a:t>Use an </a:t>
            </a:r>
            <a:r>
              <a:rPr lang="en-US" sz="2800" dirty="0"/>
              <a:t>SF</a:t>
            </a:r>
            <a:r>
              <a:rPr lang="en-US" sz="2800" baseline="-25000" dirty="0"/>
              <a:t>6</a:t>
            </a:r>
            <a:r>
              <a:rPr lang="en-US" sz="2800" dirty="0"/>
              <a:t> recovery </a:t>
            </a:r>
            <a:r>
              <a:rPr lang="en-US" sz="2800" dirty="0" smtClean="0"/>
              <a:t>when </a:t>
            </a:r>
            <a:r>
              <a:rPr lang="en-US" sz="2800" dirty="0"/>
              <a:t>we need to perform maintenance on systems containing SF</a:t>
            </a:r>
            <a:r>
              <a:rPr lang="en-US" sz="2800" baseline="-25000" dirty="0"/>
              <a:t>6</a:t>
            </a:r>
            <a:r>
              <a:rPr lang="en-US" sz="2800" dirty="0"/>
              <a:t>.  The recovery unit pumps the used SF</a:t>
            </a:r>
            <a:r>
              <a:rPr lang="en-US" sz="2800" baseline="-25000" dirty="0"/>
              <a:t>6</a:t>
            </a:r>
            <a:r>
              <a:rPr lang="en-US" sz="2800" dirty="0"/>
              <a:t> into a cylinder.  </a:t>
            </a:r>
            <a:endParaRPr lang="en-US" sz="2800" dirty="0" smtClean="0"/>
          </a:p>
          <a:p>
            <a:r>
              <a:rPr lang="en-US" sz="2800" dirty="0" smtClean="0"/>
              <a:t>When recovery </a:t>
            </a:r>
            <a:r>
              <a:rPr lang="en-US" sz="2800" dirty="0"/>
              <a:t>unit cylinder is full, </a:t>
            </a:r>
            <a:r>
              <a:rPr lang="en-US" sz="2800" dirty="0" smtClean="0"/>
              <a:t>it is shipped to </a:t>
            </a:r>
            <a:r>
              <a:rPr lang="en-US" sz="2800" dirty="0"/>
              <a:t>a vendor for recycling.  After </a:t>
            </a:r>
            <a:r>
              <a:rPr lang="en-US" sz="2800" dirty="0" smtClean="0"/>
              <a:t>maintenance, </a:t>
            </a:r>
            <a:r>
              <a:rPr lang="en-US" sz="2800" dirty="0"/>
              <a:t>the systems are filled from </a:t>
            </a:r>
            <a:r>
              <a:rPr lang="en-US" sz="2800" dirty="0" smtClean="0"/>
              <a:t>existing </a:t>
            </a:r>
            <a:r>
              <a:rPr lang="en-US" sz="2800" dirty="0"/>
              <a:t>on hand </a:t>
            </a:r>
            <a:r>
              <a:rPr lang="en-US" sz="2800" dirty="0" smtClean="0"/>
              <a:t>inventory.</a:t>
            </a:r>
            <a:endParaRPr lang="en-US" dirty="0" smtClean="0"/>
          </a:p>
          <a:p>
            <a:r>
              <a:rPr lang="en-US" sz="2800" dirty="0" smtClean="0"/>
              <a:t>Expect to continue </a:t>
            </a:r>
            <a:r>
              <a:rPr lang="en-US" sz="2800" dirty="0"/>
              <a:t>to use SF</a:t>
            </a:r>
            <a:r>
              <a:rPr lang="en-US" sz="2800" baseline="-25000" dirty="0"/>
              <a:t>6</a:t>
            </a:r>
            <a:r>
              <a:rPr lang="en-US" sz="2800" dirty="0"/>
              <a:t> in small quantities in future accelerator components.  Most SF</a:t>
            </a:r>
            <a:r>
              <a:rPr lang="en-US" sz="2800" baseline="-25000" dirty="0"/>
              <a:t>6</a:t>
            </a:r>
            <a:r>
              <a:rPr lang="en-US" sz="2800" dirty="0"/>
              <a:t> use is within high power RF waveguide components and high voltage pulsed kicker power </a:t>
            </a:r>
            <a:r>
              <a:rPr lang="en-US" sz="2800" dirty="0" smtClean="0"/>
              <a:t>supplies.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82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Thomas Jefferson-1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665535" cy="5169233"/>
          </a:xfrm>
        </p:spPr>
        <p:txBody>
          <a:bodyPr/>
          <a:lstStyle/>
          <a:p>
            <a:r>
              <a:rPr lang="en-US" sz="2800" dirty="0" smtClean="0"/>
              <a:t>Jefferson Lab uses SF</a:t>
            </a:r>
            <a:r>
              <a:rPr lang="en-US" sz="2800" baseline="-25000" dirty="0" smtClean="0"/>
              <a:t>6 </a:t>
            </a:r>
            <a:r>
              <a:rPr lang="en-US" sz="2800" dirty="0" smtClean="0"/>
              <a:t>in the Low Energy Recovery Facility – LERF (formerly Free Electron Laser) photoemission gun and test stand (GTS)</a:t>
            </a:r>
          </a:p>
          <a:p>
            <a:r>
              <a:rPr lang="en-US" sz="2800" dirty="0"/>
              <a:t>Currently </a:t>
            </a:r>
            <a:r>
              <a:rPr lang="en-US" sz="2800" dirty="0" smtClean="0"/>
              <a:t>inventory is approx. 350 lbs. </a:t>
            </a:r>
          </a:p>
          <a:p>
            <a:pPr lvl="1"/>
            <a:r>
              <a:rPr lang="en-US" sz="2400" dirty="0" smtClean="0"/>
              <a:t>Approx. 100 lbs. in LERF, 50 lbs. in GTS</a:t>
            </a:r>
          </a:p>
          <a:p>
            <a:pPr lvl="1"/>
            <a:r>
              <a:rPr lang="en-US" sz="2400" dirty="0" smtClean="0"/>
              <a:t>Approx. 200 lbs. in storage</a:t>
            </a:r>
          </a:p>
          <a:p>
            <a:r>
              <a:rPr lang="en-US" sz="2800" dirty="0" smtClean="0"/>
              <a:t>Systems use a recovery process</a:t>
            </a:r>
          </a:p>
          <a:p>
            <a:pPr lvl="1"/>
            <a:r>
              <a:rPr lang="en-US" sz="2400" dirty="0" smtClean="0"/>
              <a:t>We own equipment to purify gas because of air contamination  after multiple transfers</a:t>
            </a:r>
          </a:p>
          <a:p>
            <a:r>
              <a:rPr lang="en-US" sz="2800" dirty="0"/>
              <a:t>Plans include an accelerator test stand, currently not funded, will use approximately 20 lbs. SF6</a:t>
            </a:r>
          </a:p>
        </p:txBody>
      </p:sp>
    </p:spTree>
    <p:extLst>
      <p:ext uri="{BB962C8B-B14F-4D97-AF65-F5344CB8AC3E}">
        <p14:creationId xmlns:p14="http://schemas.microsoft.com/office/powerpoint/2010/main" val="9155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Lawrence </a:t>
            </a:r>
            <a:r>
              <a:rPr lang="en-US" sz="3600" dirty="0" smtClean="0"/>
              <a:t>Berkeley-1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665535" cy="5169233"/>
          </a:xfrm>
        </p:spPr>
        <p:txBody>
          <a:bodyPr/>
          <a:lstStyle/>
          <a:p>
            <a:r>
              <a:rPr lang="en-US" sz="2800" dirty="0"/>
              <a:t>O</a:t>
            </a:r>
            <a:r>
              <a:rPr lang="en-US" sz="2800" dirty="0" smtClean="0"/>
              <a:t>ne </a:t>
            </a:r>
            <a:r>
              <a:rPr lang="en-US" sz="2800" dirty="0"/>
              <a:t>accelerator in </a:t>
            </a:r>
            <a:r>
              <a:rPr lang="en-US" sz="2800" dirty="0" smtClean="0"/>
              <a:t>use. It </a:t>
            </a:r>
            <a:r>
              <a:rPr lang="en-US" sz="2800" dirty="0"/>
              <a:t>contains approximately 125 pounds of </a:t>
            </a:r>
            <a:r>
              <a:rPr lang="en-US" sz="2800" dirty="0" smtClean="0"/>
              <a:t>SF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and has a </a:t>
            </a:r>
            <a:r>
              <a:rPr lang="en-US" sz="2800" dirty="0"/>
              <a:t>recycling unit </a:t>
            </a:r>
            <a:r>
              <a:rPr lang="en-US" sz="2800" dirty="0" smtClean="0"/>
              <a:t>used </a:t>
            </a:r>
            <a:r>
              <a:rPr lang="en-US" sz="2800" dirty="0"/>
              <a:t>to capture the SF</a:t>
            </a:r>
            <a:r>
              <a:rPr lang="en-US" sz="2800" baseline="-25000" dirty="0"/>
              <a:t>6</a:t>
            </a:r>
            <a:r>
              <a:rPr lang="en-US" sz="2800" dirty="0"/>
              <a:t> </a:t>
            </a:r>
            <a:r>
              <a:rPr lang="en-US" sz="2800" dirty="0" smtClean="0"/>
              <a:t>for maintenance (about </a:t>
            </a:r>
            <a:r>
              <a:rPr lang="en-US" sz="2800" dirty="0"/>
              <a:t>every 2 years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Approximately </a:t>
            </a:r>
            <a:r>
              <a:rPr lang="en-US" sz="2800" dirty="0"/>
              <a:t>10-30 pounds of SF</a:t>
            </a:r>
            <a:r>
              <a:rPr lang="en-US" sz="2800" baseline="-25000" dirty="0"/>
              <a:t>6</a:t>
            </a:r>
            <a:r>
              <a:rPr lang="en-US" sz="2800" dirty="0"/>
              <a:t> is usually lost when recycling (amount needed to purge lines and make pipe connections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We </a:t>
            </a:r>
            <a:r>
              <a:rPr lang="en-US" sz="2800" dirty="0"/>
              <a:t>previously had two other accelerators </a:t>
            </a:r>
            <a:r>
              <a:rPr lang="en-US" sz="2800" dirty="0" smtClean="0"/>
              <a:t>decommissioned </a:t>
            </a:r>
            <a:r>
              <a:rPr lang="en-US" sz="2800" dirty="0"/>
              <a:t>years </a:t>
            </a:r>
            <a:r>
              <a:rPr lang="en-US" sz="2800" dirty="0" smtClean="0"/>
              <a:t>ago; no </a:t>
            </a:r>
            <a:r>
              <a:rPr lang="en-US" sz="2800" dirty="0"/>
              <a:t>plans for future </a:t>
            </a:r>
            <a:r>
              <a:rPr lang="en-US" sz="2800" dirty="0" smtClean="0"/>
              <a:t>use</a:t>
            </a:r>
            <a:r>
              <a:rPr lang="en-US" sz="1800" dirty="0"/>
              <a:t/>
            </a:r>
            <a:br>
              <a:rPr lang="en-US" sz="1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6758328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JLabPowerPointMain-1</Template>
  <TotalTime>1039</TotalTime>
  <Words>723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JLabPowerPointMain-1</vt:lpstr>
      <vt:lpstr>Panel Discussion Mission Transition and Sustainability Sulfur Hexafluoride Use, Current and Planned</vt:lpstr>
      <vt:lpstr>Overview</vt:lpstr>
      <vt:lpstr>Questions</vt:lpstr>
      <vt:lpstr>Argonne-1</vt:lpstr>
      <vt:lpstr>Argonne-2</vt:lpstr>
      <vt:lpstr>FERMILAB-1</vt:lpstr>
      <vt:lpstr>FERMILAB-2</vt:lpstr>
      <vt:lpstr>Thomas Jefferson-1</vt:lpstr>
      <vt:lpstr>Lawrence Berkeley-1</vt:lpstr>
      <vt:lpstr>Lawrence Livermore-1</vt:lpstr>
      <vt:lpstr>Lawrence Livermore-2</vt:lpstr>
      <vt:lpstr>Lawrence Livermore-3</vt:lpstr>
      <vt:lpstr>Pacific Northwest National Lab-1</vt:lpstr>
      <vt:lpstr>SLAC</vt:lpstr>
      <vt:lpstr>Summary of Respondents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Radiolytic Hydrogen Production in Water Cooled Electron Beam Dump</dc:title>
  <dc:creator>Bob May</dc:creator>
  <cp:lastModifiedBy>Bob May</cp:lastModifiedBy>
  <cp:revision>75</cp:revision>
  <dcterms:created xsi:type="dcterms:W3CDTF">2014-07-14T14:37:17Z</dcterms:created>
  <dcterms:modified xsi:type="dcterms:W3CDTF">2014-08-06T01:06:07Z</dcterms:modified>
</cp:coreProperties>
</file>