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6" r:id="rId2"/>
  </p:sldMasterIdLst>
  <p:notesMasterIdLst>
    <p:notesMasterId r:id="rId14"/>
  </p:notesMasterIdLst>
  <p:handoutMasterIdLst>
    <p:handoutMasterId r:id="rId15"/>
  </p:handoutMasterIdLst>
  <p:sldIdLst>
    <p:sldId id="3237" r:id="rId3"/>
    <p:sldId id="3388" r:id="rId4"/>
    <p:sldId id="3389" r:id="rId5"/>
    <p:sldId id="3390" r:id="rId6"/>
    <p:sldId id="3391" r:id="rId7"/>
    <p:sldId id="3392" r:id="rId8"/>
    <p:sldId id="3393" r:id="rId9"/>
    <p:sldId id="3395" r:id="rId10"/>
    <p:sldId id="3396" r:id="rId11"/>
    <p:sldId id="3394" r:id="rId12"/>
    <p:sldId id="3397" r:id="rId13"/>
  </p:sldIdLst>
  <p:sldSz cx="9144000" cy="6858000" type="screen4x3"/>
  <p:notesSz cx="7026275" cy="93122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itchFamily="34" charset="0"/>
        <a:ea typeface="Osaka"/>
        <a:cs typeface="Osak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itchFamily="34" charset="0"/>
        <a:ea typeface="Osaka"/>
        <a:cs typeface="Osak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00AA00"/>
    <a:srgbClr val="008000"/>
    <a:srgbClr val="E6B8B7"/>
    <a:srgbClr val="FF9900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779" autoAdjust="0"/>
    <p:restoredTop sz="98415" autoAdjust="0"/>
  </p:normalViewPr>
  <p:slideViewPr>
    <p:cSldViewPr snapToGrid="0">
      <p:cViewPr>
        <p:scale>
          <a:sx n="93" d="100"/>
          <a:sy n="93" d="100"/>
        </p:scale>
        <p:origin x="-917" y="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5736"/>
    </p:cViewPr>
  </p:sorterViewPr>
  <p:notesViewPr>
    <p:cSldViewPr snapToGrid="0">
      <p:cViewPr varScale="1">
        <p:scale>
          <a:sx n="101" d="100"/>
          <a:sy n="101" d="100"/>
        </p:scale>
        <p:origin x="-2508" y="-102"/>
      </p:cViewPr>
      <p:guideLst>
        <p:guide orient="horz" pos="2934"/>
        <p:guide pos="221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727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49787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281" y="4423661"/>
            <a:ext cx="5163734" cy="41991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152" tIns="44777" rIns="91152" bIns="447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473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Osaka" charset="-128"/>
        <a:cs typeface="Osaka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Osaka"/>
              <a:cs typeface="Osak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82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6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52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464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277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69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20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7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57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244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61593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7006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84847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1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7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88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w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Microsoft_Word_97_-_2003_Document1.doc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/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chemeClr val="folHlink"/>
              </a:buClr>
              <a:buSzPct val="135000"/>
              <a:defRPr/>
            </a:pPr>
            <a:endParaRPr lang="en-US" dirty="0" smtClean="0">
              <a:cs typeface="Arial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1E993ADF-E16D-457B-B82F-3E944ADA4A36}" type="slidenum">
              <a:rPr lang="en-US" sz="2000" smtClean="0">
                <a:latin typeface="Times New Roman" pitchFamily="18" charset="0"/>
                <a:cs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2000" dirty="0" smtClean="0">
              <a:latin typeface="Times New Roman" pitchFamily="18" charset="0"/>
              <a:cs typeface="Arial" charset="0"/>
            </a:endParaRPr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Document" r:id="rId10" imgW="1943100" imgH="723900" progId="Word.Document.8">
                    <p:embed/>
                  </p:oleObj>
                </mc:Choice>
                <mc:Fallback>
                  <p:oleObj name="Document" r:id="rId10" imgW="1943100" imgH="723900" progId="Word.Document.8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0" y="3865"/>
                          <a:ext cx="1224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777777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cs typeface="Arial" charset="0"/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 charset="0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5" name="Rectangle 7"/>
          <p:cNvSpPr>
            <a:spLocks noChangeArrowheads="1"/>
          </p:cNvSpPr>
          <p:nvPr/>
        </p:nvSpPr>
        <p:spPr bwMode="auto">
          <a:xfrm>
            <a:off x="0" y="6607175"/>
            <a:ext cx="8958263" cy="250825"/>
          </a:xfrm>
          <a:prstGeom prst="rect">
            <a:avLst/>
          </a:prstGeom>
          <a:solidFill>
            <a:srgbClr val="B4B7B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1416" name="Rectangle 8"/>
          <p:cNvSpPr>
            <a:spLocks noChangeArrowheads="1"/>
          </p:cNvSpPr>
          <p:nvPr/>
        </p:nvSpPr>
        <p:spPr bwMode="auto">
          <a:xfrm>
            <a:off x="8888413" y="6604000"/>
            <a:ext cx="254000" cy="254000"/>
          </a:xfrm>
          <a:prstGeom prst="rect">
            <a:avLst/>
          </a:prstGeom>
          <a:solidFill>
            <a:srgbClr val="FFE1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6388" name="Picture 9" descr="fa_logo_wh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6654800"/>
            <a:ext cx="94615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90488" y="65913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7643813" y="6667500"/>
            <a:ext cx="0" cy="136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01424" name="Text Box 16"/>
          <p:cNvSpPr txBox="1">
            <a:spLocks noChangeArrowheads="1"/>
          </p:cNvSpPr>
          <p:nvPr/>
        </p:nvSpPr>
        <p:spPr bwMode="auto">
          <a:xfrm>
            <a:off x="1287463" y="6591300"/>
            <a:ext cx="2740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2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16392" name="Picture 29" descr="Cover_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4001" cy="665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38" name="Text Box 30"/>
          <p:cNvSpPr txBox="1">
            <a:spLocks noChangeArrowheads="1"/>
          </p:cNvSpPr>
          <p:nvPr/>
        </p:nvSpPr>
        <p:spPr bwMode="auto">
          <a:xfrm>
            <a:off x="4418013" y="3133725"/>
            <a:ext cx="472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CC0000"/>
                </a:solidFill>
                <a:latin typeface="Arial" pitchFamily="34" charset="0"/>
                <a:ea typeface="+mn-ea"/>
                <a:cs typeface="+mn-cs"/>
              </a:rPr>
              <a:t>Building 725 – Alternate Use Study</a:t>
            </a:r>
          </a:p>
        </p:txBody>
      </p:sp>
      <p:sp>
        <p:nvSpPr>
          <p:cNvPr id="401439" name="Text Box 31"/>
          <p:cNvSpPr txBox="1">
            <a:spLocks noChangeArrowheads="1"/>
          </p:cNvSpPr>
          <p:nvPr/>
        </p:nvSpPr>
        <p:spPr bwMode="auto">
          <a:xfrm>
            <a:off x="6132513" y="3438525"/>
            <a:ext cx="2990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CC0000"/>
                </a:solidFill>
                <a:ea typeface="+mn-ea"/>
                <a:cs typeface="+mn-cs"/>
              </a:rPr>
              <a:t>50% Review – September 30, 2010</a:t>
            </a:r>
            <a:endParaRPr lang="en-US" sz="16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01443" name="Oval 35"/>
          <p:cNvSpPr>
            <a:spLocks noChangeArrowheads="1"/>
          </p:cNvSpPr>
          <p:nvPr/>
        </p:nvSpPr>
        <p:spPr bwMode="auto">
          <a:xfrm>
            <a:off x="2711450" y="4837113"/>
            <a:ext cx="452438" cy="3444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6396" name="Picture 36" descr="aerial_view_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546100"/>
            <a:ext cx="29289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8" descr="F&amp;K 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6670675"/>
            <a:ext cx="18748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1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0" y="5017975"/>
            <a:ext cx="9144000" cy="108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400" b="1" dirty="0" smtClean="0"/>
              <a:t>Les Hill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smtClean="0"/>
              <a:t>Accelerator Safety Workshop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400" b="1" dirty="0" smtClean="0"/>
              <a:t>August 2014</a:t>
            </a:r>
            <a:endParaRPr lang="en-US" sz="2400" b="1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NSLS Stabilization and Transition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2" name="Picture 11" descr="nsls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338263"/>
            <a:ext cx="8023225" cy="3143250"/>
          </a:xfrm>
          <a:prstGeom prst="rect">
            <a:avLst/>
          </a:prstGeom>
          <a:noFill/>
          <a:ln w="9525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Project Uncertainties/Risks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8450" y="1317523"/>
            <a:ext cx="8629650" cy="4854677"/>
          </a:xfrm>
        </p:spPr>
        <p:txBody>
          <a:bodyPr/>
          <a:lstStyle/>
          <a:p>
            <a:pPr lvl="0"/>
            <a:r>
              <a:rPr lang="en-US" sz="2800" dirty="0"/>
              <a:t>Starting point </a:t>
            </a:r>
          </a:p>
          <a:p>
            <a:pPr lvl="1"/>
            <a:r>
              <a:rPr lang="en-US" sz="2400" dirty="0"/>
              <a:t>As-left </a:t>
            </a:r>
            <a:r>
              <a:rPr lang="en-US" sz="2400" dirty="0" smtClean="0"/>
              <a:t>state following Stabilization</a:t>
            </a:r>
            <a:endParaRPr lang="en-US" sz="2400" dirty="0"/>
          </a:p>
          <a:p>
            <a:pPr lvl="1"/>
            <a:r>
              <a:rPr lang="en-US" sz="2400" dirty="0" smtClean="0"/>
              <a:t>Characterization </a:t>
            </a:r>
            <a:r>
              <a:rPr lang="en-US" sz="2400" dirty="0"/>
              <a:t>has yet to be performed  </a:t>
            </a:r>
          </a:p>
          <a:p>
            <a:pPr lvl="0"/>
            <a:r>
              <a:rPr lang="en-US" sz="2800" dirty="0" smtClean="0"/>
              <a:t>Confirmation of equipment </a:t>
            </a:r>
            <a:r>
              <a:rPr lang="en-US" sz="2800" dirty="0"/>
              <a:t>activation</a:t>
            </a:r>
          </a:p>
          <a:p>
            <a:pPr lvl="1"/>
            <a:r>
              <a:rPr lang="en-US" sz="2400" dirty="0"/>
              <a:t>Evaluation against DOE policies and potential impacts to waste disposal assumptions</a:t>
            </a:r>
          </a:p>
          <a:p>
            <a:pPr lvl="1"/>
            <a:r>
              <a:rPr lang="en-US" sz="2400" dirty="0"/>
              <a:t>Extent/nature of survey requirements needed for equipment release</a:t>
            </a:r>
          </a:p>
          <a:p>
            <a:pPr lvl="0"/>
            <a:r>
              <a:rPr lang="en-US" sz="2800" dirty="0"/>
              <a:t>Location and extent of loose lead contamination and needed response actions, if </a:t>
            </a:r>
            <a:r>
              <a:rPr lang="en-US" sz="2800" dirty="0" smtClean="0"/>
              <a:t>any</a:t>
            </a:r>
          </a:p>
          <a:p>
            <a:pPr lvl="0"/>
            <a:r>
              <a:rPr lang="en-US" sz="2800" dirty="0" smtClean="0"/>
              <a:t>Profile of available funds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9007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Status 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8450" y="1297858"/>
            <a:ext cx="8629650" cy="4874342"/>
          </a:xfrm>
        </p:spPr>
        <p:txBody>
          <a:bodyPr/>
          <a:lstStyle/>
          <a:p>
            <a:r>
              <a:rPr lang="en-US" dirty="0" smtClean="0"/>
              <a:t>Stabilization</a:t>
            </a:r>
          </a:p>
          <a:p>
            <a:pPr lvl="1"/>
            <a:r>
              <a:rPr lang="en-US" sz="2400" dirty="0" smtClean="0"/>
              <a:t>Fully funded</a:t>
            </a:r>
          </a:p>
          <a:p>
            <a:pPr lvl="1"/>
            <a:r>
              <a:rPr lang="en-US" sz="2400" dirty="0" smtClean="0"/>
              <a:t>Almost all detailed planning is complete</a:t>
            </a:r>
          </a:p>
          <a:p>
            <a:r>
              <a:rPr lang="en-US" dirty="0" smtClean="0"/>
              <a:t>Transition</a:t>
            </a:r>
          </a:p>
          <a:p>
            <a:pPr lvl="1"/>
            <a:r>
              <a:rPr lang="en-US" sz="2400" dirty="0" smtClean="0"/>
              <a:t>Conceptual cost estimate and schedule in hand </a:t>
            </a:r>
          </a:p>
          <a:p>
            <a:pPr lvl="1"/>
            <a:r>
              <a:rPr lang="en-US" sz="2400" dirty="0" smtClean="0"/>
              <a:t>Working with DOE on funding </a:t>
            </a:r>
          </a:p>
          <a:p>
            <a:pPr lvl="1"/>
            <a:r>
              <a:rPr lang="en-US" sz="2400" dirty="0" smtClean="0"/>
              <a:t>Near term (FY14) actions</a:t>
            </a:r>
            <a:r>
              <a:rPr lang="en-US" sz="2800" dirty="0" smtClean="0"/>
              <a:t>  </a:t>
            </a:r>
          </a:p>
          <a:p>
            <a:pPr lvl="2"/>
            <a:r>
              <a:rPr lang="en-US" sz="2000" dirty="0" smtClean="0"/>
              <a:t>Project mobilization</a:t>
            </a:r>
          </a:p>
          <a:p>
            <a:pPr lvl="2"/>
            <a:r>
              <a:rPr lang="en-US" sz="2000" dirty="0" smtClean="0"/>
              <a:t>Acquire subcontracted resources </a:t>
            </a:r>
            <a:r>
              <a:rPr lang="en-US" sz="2000" dirty="0"/>
              <a:t>need for facility characterization</a:t>
            </a:r>
          </a:p>
          <a:p>
            <a:pPr lvl="2"/>
            <a:r>
              <a:rPr lang="en-US" sz="2000" dirty="0"/>
              <a:t>Benchmark complex experience with the </a:t>
            </a:r>
            <a:r>
              <a:rPr lang="en-US" sz="2000" dirty="0" smtClean="0"/>
              <a:t>analysis/disposition </a:t>
            </a:r>
            <a:r>
              <a:rPr lang="en-US" sz="2000" dirty="0"/>
              <a:t>equipment from electron accelerators</a:t>
            </a:r>
          </a:p>
          <a:p>
            <a:pPr lvl="2"/>
            <a:r>
              <a:rPr lang="en-US" sz="2000" dirty="0"/>
              <a:t>Launch NSLS activation analysis needed for Technical Basis Document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844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National Synchrotron Light Source (NSLS) is a major national user facility devoted to the production </a:t>
            </a:r>
            <a:r>
              <a:rPr lang="en-US" sz="2800" dirty="0" smtClean="0"/>
              <a:t>and utilization </a:t>
            </a:r>
            <a:r>
              <a:rPr lang="en-US" sz="2800" dirty="0"/>
              <a:t>of synchrotron </a:t>
            </a:r>
            <a:r>
              <a:rPr lang="en-US" sz="2800" dirty="0" smtClean="0"/>
              <a:t>radiation</a:t>
            </a:r>
          </a:p>
          <a:p>
            <a:r>
              <a:rPr lang="en-US" sz="2800" dirty="0" smtClean="0"/>
              <a:t>Operations commenced in 1982</a:t>
            </a:r>
          </a:p>
          <a:p>
            <a:r>
              <a:rPr lang="en-US" sz="2800" dirty="0" smtClean="0"/>
              <a:t>NSLS-II startup is well underway</a:t>
            </a:r>
          </a:p>
          <a:p>
            <a:pPr lvl="1"/>
            <a:r>
              <a:rPr lang="en-US" sz="2400" dirty="0" smtClean="0"/>
              <a:t>ARR for routine operations recently completed</a:t>
            </a:r>
          </a:p>
          <a:p>
            <a:pPr lvl="1"/>
            <a:r>
              <a:rPr lang="en-US" sz="2400" dirty="0" smtClean="0"/>
              <a:t>Readiness assurance reviews for first wave of beamlines in progress</a:t>
            </a:r>
          </a:p>
          <a:p>
            <a:r>
              <a:rPr lang="en-US" sz="2800" dirty="0" smtClean="0"/>
              <a:t>NSLS will continue to operate through the end of this fiscal year</a:t>
            </a:r>
          </a:p>
          <a:p>
            <a:r>
              <a:rPr lang="en-US" sz="2800" dirty="0" smtClean="0"/>
              <a:t>With the startup of NSLS-II, NSLS will cease operation at that time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320558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Facility Overview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98450" y="1259707"/>
            <a:ext cx="4238625" cy="5013273"/>
          </a:xfrm>
        </p:spPr>
        <p:txBody>
          <a:bodyPr/>
          <a:lstStyle/>
          <a:p>
            <a:r>
              <a:rPr lang="en-US" sz="2000" dirty="0" smtClean="0"/>
              <a:t>Accelerator </a:t>
            </a:r>
            <a:r>
              <a:rPr lang="en-US" sz="2000" dirty="0"/>
              <a:t>complex consists of two </a:t>
            </a:r>
            <a:r>
              <a:rPr lang="en-US" sz="2000" dirty="0" smtClean="0"/>
              <a:t>electron storage </a:t>
            </a:r>
            <a:r>
              <a:rPr lang="en-US" sz="2000" dirty="0"/>
              <a:t>rings and </a:t>
            </a:r>
            <a:r>
              <a:rPr lang="en-US" sz="2000" dirty="0" smtClean="0"/>
              <a:t>associated </a:t>
            </a:r>
            <a:r>
              <a:rPr lang="en-US" sz="2000" dirty="0"/>
              <a:t>injection system </a:t>
            </a:r>
            <a:endParaRPr lang="en-US" sz="2000" dirty="0" smtClean="0"/>
          </a:p>
          <a:p>
            <a:pPr lvl="1"/>
            <a:r>
              <a:rPr lang="en-US" sz="1600" dirty="0" smtClean="0"/>
              <a:t>X-ray ring operates at an energy of 2.8 GeV </a:t>
            </a:r>
          </a:p>
          <a:p>
            <a:pPr lvl="1"/>
            <a:r>
              <a:rPr lang="nb-NO" sz="1600" dirty="0" smtClean="0"/>
              <a:t>UV ring operates at </a:t>
            </a:r>
            <a:r>
              <a:rPr lang="en-US" sz="1600" dirty="0" smtClean="0"/>
              <a:t>800 MeV </a:t>
            </a:r>
          </a:p>
          <a:p>
            <a:r>
              <a:rPr lang="en-US" sz="2000" dirty="0" smtClean="0"/>
              <a:t>Extensive </a:t>
            </a:r>
            <a:r>
              <a:rPr lang="en-US" sz="2000" dirty="0"/>
              <a:t>user program built around </a:t>
            </a:r>
            <a:r>
              <a:rPr lang="en-US" sz="2000" dirty="0" smtClean="0"/>
              <a:t>NSLS beamlines; 48 and 11 beamlines on the X-ray and UV rings, respectively </a:t>
            </a:r>
            <a:endParaRPr lang="en-US" sz="1600" dirty="0" smtClean="0"/>
          </a:p>
          <a:p>
            <a:r>
              <a:rPr lang="en-US" sz="2000" dirty="0" smtClean="0"/>
              <a:t>Accelerators and beamlines are housed in sole purpose facility (Building 725)</a:t>
            </a:r>
          </a:p>
          <a:p>
            <a:r>
              <a:rPr lang="en-US" sz="2000" dirty="0" smtClean="0"/>
              <a:t>Building 725 also houses research and support equipment/functions </a:t>
            </a:r>
          </a:p>
          <a:p>
            <a:pPr lvl="1"/>
            <a:r>
              <a:rPr lang="en-US" sz="1600" dirty="0" smtClean="0"/>
              <a:t>Laboratory space</a:t>
            </a:r>
          </a:p>
          <a:p>
            <a:pPr lvl="1"/>
            <a:r>
              <a:rPr lang="en-US" sz="1600" dirty="0" smtClean="0"/>
              <a:t>Control Room </a:t>
            </a:r>
          </a:p>
          <a:p>
            <a:pPr lvl="1"/>
            <a:r>
              <a:rPr lang="en-US" sz="1600" dirty="0" smtClean="0"/>
              <a:t>Electrical and mechanical equipment </a:t>
            </a:r>
          </a:p>
          <a:p>
            <a:pPr lvl="1"/>
            <a:r>
              <a:rPr lang="en-US" sz="1600" dirty="0" smtClean="0"/>
              <a:t>Office space</a:t>
            </a:r>
          </a:p>
          <a:p>
            <a:pPr lvl="1"/>
            <a:r>
              <a:rPr lang="en-US" sz="1600" dirty="0" smtClean="0"/>
              <a:t>Other…..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04" y="1782187"/>
            <a:ext cx="4238625" cy="327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03394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Path Forward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Comprehensive plan for guiding NSLS from “operating phase” through facility re-purposing</a:t>
            </a:r>
          </a:p>
          <a:p>
            <a:pPr lvl="1"/>
            <a:r>
              <a:rPr lang="en-US" sz="2400" dirty="0" smtClean="0"/>
              <a:t>Formal hand-offs of facility stewardship</a:t>
            </a:r>
          </a:p>
          <a:p>
            <a:pPr lvl="1"/>
            <a:r>
              <a:rPr lang="en-US" sz="2400" dirty="0" smtClean="0"/>
              <a:t>Clear lines of accountability for safety and execution  </a:t>
            </a:r>
          </a:p>
          <a:p>
            <a:r>
              <a:rPr lang="en-US" sz="2800" dirty="0" smtClean="0"/>
              <a:t>NSLS ceases operation on September 30 @ 4:00</a:t>
            </a:r>
          </a:p>
          <a:p>
            <a:r>
              <a:rPr lang="en-US" sz="2800" dirty="0" smtClean="0"/>
              <a:t>BSA stabilization and transition plan</a:t>
            </a:r>
          </a:p>
          <a:p>
            <a:pPr lvl="1"/>
            <a:r>
              <a:rPr lang="en-US" sz="2400" dirty="0" smtClean="0"/>
              <a:t>Stabilization to be completed with facility turnover to BNL “vacant facility pool” by 3/31/15</a:t>
            </a:r>
          </a:p>
          <a:p>
            <a:pPr lvl="1"/>
            <a:r>
              <a:rPr lang="en-US" sz="2400" dirty="0" smtClean="0"/>
              <a:t>Complete transition activities including the removal of hazardous and radioactive materials by the end of FY16</a:t>
            </a:r>
          </a:p>
          <a:p>
            <a:r>
              <a:rPr lang="en-US" sz="2800" dirty="0" smtClean="0"/>
              <a:t>Facility turnover for re-purposing in FY16, possibly sooner under a phased approach </a:t>
            </a:r>
            <a:endParaRPr lang="en-US" sz="2400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633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Stabilization Overview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98450" y="1317523"/>
            <a:ext cx="8629650" cy="4854677"/>
          </a:xfrm>
        </p:spPr>
        <p:txBody>
          <a:bodyPr/>
          <a:lstStyle/>
          <a:p>
            <a:r>
              <a:rPr lang="en-US" sz="2800" dirty="0" smtClean="0"/>
              <a:t>Safe shut-down of accelerators, beamlines</a:t>
            </a:r>
            <a:r>
              <a:rPr lang="en-US" sz="2800" dirty="0"/>
              <a:t> </a:t>
            </a:r>
            <a:r>
              <a:rPr lang="en-US" sz="2800" dirty="0" smtClean="0"/>
              <a:t>and support systems</a:t>
            </a:r>
          </a:p>
          <a:p>
            <a:r>
              <a:rPr lang="en-US" sz="2800" dirty="0" smtClean="0"/>
              <a:t>Removal of excess materials, systems and equipment, etc. for potential reuse </a:t>
            </a:r>
          </a:p>
          <a:p>
            <a:r>
              <a:rPr lang="en-US" sz="2800" dirty="0" smtClean="0"/>
              <a:t>Removal of chemicals, cylinders, laboratory and research equipment, etc. </a:t>
            </a:r>
          </a:p>
          <a:p>
            <a:r>
              <a:rPr lang="en-US" sz="2800" dirty="0" smtClean="0"/>
              <a:t>Isolation of electric power distribution and other systems not needed for follow-on transition activities </a:t>
            </a:r>
          </a:p>
          <a:p>
            <a:r>
              <a:rPr lang="en-US" sz="2800" dirty="0" smtClean="0"/>
              <a:t>Controlled, orderly transfer of NSLS to vacant facility pool including appropriate revisions to facility safety requirements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5975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Transition and Hazard Removal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Characterize facility to identify hazardous </a:t>
            </a:r>
            <a:r>
              <a:rPr lang="en-US" sz="2800" dirty="0" smtClean="0"/>
              <a:t>materials/conditions </a:t>
            </a:r>
            <a:r>
              <a:rPr lang="en-US" sz="2800" dirty="0"/>
              <a:t>and residual contamination </a:t>
            </a:r>
            <a:r>
              <a:rPr lang="en-US" sz="2800" dirty="0" smtClean="0"/>
              <a:t>resulting from </a:t>
            </a:r>
            <a:r>
              <a:rPr lang="en-US" sz="2800" dirty="0"/>
              <a:t>NSLS operation </a:t>
            </a:r>
          </a:p>
          <a:p>
            <a:pPr lvl="0"/>
            <a:r>
              <a:rPr lang="en-US" sz="2800" dirty="0" smtClean="0"/>
              <a:t>Perform hazard </a:t>
            </a:r>
            <a:r>
              <a:rPr lang="en-US" sz="2800" dirty="0"/>
              <a:t>analyses and detailed work planning </a:t>
            </a:r>
          </a:p>
          <a:p>
            <a:r>
              <a:rPr lang="en-US" sz="2800" dirty="0"/>
              <a:t>Remove hazardous materials</a:t>
            </a:r>
          </a:p>
          <a:p>
            <a:pPr lvl="1"/>
            <a:r>
              <a:rPr lang="en-US" sz="2400" dirty="0"/>
              <a:t>Remaining beamline and accelerator lead shielding, activated components and residual radioactive contamination (if any) </a:t>
            </a:r>
          </a:p>
          <a:p>
            <a:pPr lvl="1"/>
            <a:r>
              <a:rPr lang="en-US" sz="2400" dirty="0"/>
              <a:t>Components warranting special control (e.g. DU shutters and Be windows)</a:t>
            </a:r>
          </a:p>
          <a:p>
            <a:pPr lvl="1"/>
            <a:r>
              <a:rPr lang="en-US" sz="2400" dirty="0"/>
              <a:t>Evaluation or cleanup of loose lead contamination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3011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Transition and Hazard Removal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 other hazardous </a:t>
            </a:r>
            <a:r>
              <a:rPr lang="en-US" dirty="0" smtClean="0"/>
              <a:t>materials/conditions </a:t>
            </a:r>
            <a:r>
              <a:rPr lang="en-US" dirty="0"/>
              <a:t>found during characterization</a:t>
            </a:r>
          </a:p>
          <a:p>
            <a:r>
              <a:rPr lang="en-US" dirty="0"/>
              <a:t>Disposition of removed materials/waste </a:t>
            </a:r>
          </a:p>
          <a:p>
            <a:pPr lvl="0"/>
            <a:r>
              <a:rPr lang="en-US" dirty="0"/>
              <a:t>Determine/document as-left </a:t>
            </a:r>
            <a:r>
              <a:rPr lang="en-US" dirty="0" smtClean="0"/>
              <a:t>conditions</a:t>
            </a:r>
          </a:p>
          <a:p>
            <a:pPr lvl="0"/>
            <a:r>
              <a:rPr lang="en-US" dirty="0" smtClean="0"/>
              <a:t>Validation to ensure that transition end-state objectives have been achieved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533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 of NSLS Operating Experience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NSLS staff and SMEs extensively involved in earlier D&amp;D studies which have been used in preliminary transition planning </a:t>
            </a:r>
          </a:p>
          <a:p>
            <a:pPr lvl="0"/>
            <a:r>
              <a:rPr lang="en-US" sz="2800" dirty="0"/>
              <a:t>Needed facility characterization efforts will rely on extensive engagement of PS operations and support staff </a:t>
            </a:r>
          </a:p>
          <a:p>
            <a:pPr lvl="1"/>
            <a:r>
              <a:rPr lang="en-US" sz="2400" dirty="0"/>
              <a:t>Transfer of operating/process history and facility data and information</a:t>
            </a:r>
          </a:p>
          <a:p>
            <a:pPr lvl="1"/>
            <a:r>
              <a:rPr lang="en-US" sz="2400" dirty="0"/>
              <a:t>Facility walk-throughs</a:t>
            </a:r>
          </a:p>
          <a:p>
            <a:pPr lvl="1"/>
            <a:r>
              <a:rPr lang="en-US" sz="2400" dirty="0"/>
              <a:t>Transfer of ESH and radiological data and information</a:t>
            </a:r>
          </a:p>
          <a:p>
            <a:pPr lvl="1"/>
            <a:r>
              <a:rPr lang="en-US" sz="2400" dirty="0"/>
              <a:t>Direct use of former or current PS staff (e.g. activation analyses)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777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Use of NSLS Operating Experience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Collaboration of Transition and Stabilization teams throughout all phases of the work </a:t>
            </a:r>
          </a:p>
          <a:p>
            <a:pPr lvl="0"/>
            <a:r>
              <a:rPr lang="en-US" sz="2800" dirty="0"/>
              <a:t>Prompt completion of </a:t>
            </a:r>
            <a:r>
              <a:rPr lang="en-US" sz="2800" dirty="0" smtClean="0"/>
              <a:t>Transition </a:t>
            </a:r>
            <a:r>
              <a:rPr lang="en-US" sz="2800" dirty="0"/>
              <a:t>work optimizes the availability of NSLS operations, support staff, SMEs, etc. that possess relevant operating experience and facility knowledge  </a:t>
            </a:r>
          </a:p>
          <a:p>
            <a:pPr lvl="0"/>
            <a:r>
              <a:rPr lang="en-US" sz="2800" dirty="0" smtClean="0"/>
              <a:t>Transition Project </a:t>
            </a:r>
            <a:r>
              <a:rPr lang="en-US" sz="2800" dirty="0"/>
              <a:t>Manager has worked as a member of PS’ team for the last two years….knows who to call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059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 slide">
  <a:themeElements>
    <a:clrScheme name="cover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v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v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99390</TotalTime>
  <Words>663</Words>
  <Application>Microsoft Office PowerPoint</Application>
  <PresentationFormat>On-screen Show (4:3)</PresentationFormat>
  <Paragraphs>85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1_Blank</vt:lpstr>
      <vt:lpstr>cover slide</vt:lpstr>
      <vt:lpstr>Document</vt:lpstr>
      <vt:lpstr>PowerPoint Presentation</vt:lpstr>
      <vt:lpstr>Background</vt:lpstr>
      <vt:lpstr>Facility Overview</vt:lpstr>
      <vt:lpstr>Path Forward</vt:lpstr>
      <vt:lpstr>Stabilization Overview</vt:lpstr>
      <vt:lpstr>Transition and Hazard Removal</vt:lpstr>
      <vt:lpstr>Transition and Hazard Removal</vt:lpstr>
      <vt:lpstr>Use of NSLS Operating Experience</vt:lpstr>
      <vt:lpstr>Use of NSLS Operating Experience</vt:lpstr>
      <vt:lpstr>Project Uncertainties/Risks</vt:lpstr>
      <vt:lpstr>Status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hill</dc:creator>
  <cp:lastModifiedBy>Lynanne DiFilippo</cp:lastModifiedBy>
  <cp:revision>1803</cp:revision>
  <cp:lastPrinted>2014-08-01T21:30:45Z</cp:lastPrinted>
  <dcterms:modified xsi:type="dcterms:W3CDTF">2014-08-02T13:57:47Z</dcterms:modified>
</cp:coreProperties>
</file>