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6" r:id="rId2"/>
  </p:sldMasterIdLst>
  <p:notesMasterIdLst>
    <p:notesMasterId r:id="rId51"/>
  </p:notesMasterIdLst>
  <p:handoutMasterIdLst>
    <p:handoutMasterId r:id="rId52"/>
  </p:handoutMasterIdLst>
  <p:sldIdLst>
    <p:sldId id="257" r:id="rId3"/>
    <p:sldId id="258" r:id="rId4"/>
    <p:sldId id="310" r:id="rId5"/>
    <p:sldId id="311" r:id="rId6"/>
    <p:sldId id="314" r:id="rId7"/>
    <p:sldId id="312" r:id="rId8"/>
    <p:sldId id="315" r:id="rId9"/>
    <p:sldId id="321" r:id="rId10"/>
    <p:sldId id="323" r:id="rId11"/>
    <p:sldId id="324" r:id="rId12"/>
    <p:sldId id="327" r:id="rId13"/>
    <p:sldId id="300" r:id="rId14"/>
    <p:sldId id="341" r:id="rId15"/>
    <p:sldId id="325" r:id="rId16"/>
    <p:sldId id="333" r:id="rId17"/>
    <p:sldId id="329" r:id="rId18"/>
    <p:sldId id="331" r:id="rId19"/>
    <p:sldId id="332" r:id="rId20"/>
    <p:sldId id="265" r:id="rId21"/>
    <p:sldId id="269" r:id="rId22"/>
    <p:sldId id="268" r:id="rId23"/>
    <p:sldId id="337" r:id="rId24"/>
    <p:sldId id="338" r:id="rId25"/>
    <p:sldId id="335" r:id="rId26"/>
    <p:sldId id="340" r:id="rId27"/>
    <p:sldId id="343" r:id="rId28"/>
    <p:sldId id="344" r:id="rId29"/>
    <p:sldId id="345" r:id="rId30"/>
    <p:sldId id="346" r:id="rId31"/>
    <p:sldId id="342" r:id="rId32"/>
    <p:sldId id="313" r:id="rId33"/>
    <p:sldId id="285" r:id="rId34"/>
    <p:sldId id="307" r:id="rId35"/>
    <p:sldId id="305" r:id="rId36"/>
    <p:sldId id="306" r:id="rId37"/>
    <p:sldId id="303" r:id="rId38"/>
    <p:sldId id="277" r:id="rId39"/>
    <p:sldId id="299" r:id="rId40"/>
    <p:sldId id="296" r:id="rId41"/>
    <p:sldId id="304" r:id="rId42"/>
    <p:sldId id="295" r:id="rId43"/>
    <p:sldId id="334" r:id="rId44"/>
    <p:sldId id="347" r:id="rId45"/>
    <p:sldId id="348" r:id="rId46"/>
    <p:sldId id="339" r:id="rId47"/>
    <p:sldId id="273" r:id="rId48"/>
    <p:sldId id="274" r:id="rId49"/>
    <p:sldId id="275" r:id="rId50"/>
  </p:sldIdLst>
  <p:sldSz cx="9144000" cy="6858000" type="screen4x3"/>
  <p:notesSz cx="6881813" cy="9296400"/>
  <p:defaultTextStyle>
    <a:defPPr>
      <a:defRPr lang="en-US"/>
    </a:defPPr>
    <a:lvl1pPr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1pPr>
    <a:lvl2pPr marL="4572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5pPr>
    <a:lvl6pPr marL="2286000" algn="l" defTabSz="914400" rtl="0" eaLnBrk="1" latinLnBrk="0" hangingPunct="1">
      <a:defRPr sz="2800" kern="1200">
        <a:solidFill>
          <a:schemeClr val="tx1"/>
        </a:solidFill>
        <a:latin typeface="Arial" pitchFamily="34" charset="0"/>
        <a:ea typeface="ＭＳ Ｐゴシック" charset="-128"/>
        <a:cs typeface="+mn-cs"/>
      </a:defRPr>
    </a:lvl6pPr>
    <a:lvl7pPr marL="2743200" algn="l" defTabSz="914400" rtl="0" eaLnBrk="1" latinLnBrk="0" hangingPunct="1">
      <a:defRPr sz="2800" kern="1200">
        <a:solidFill>
          <a:schemeClr val="tx1"/>
        </a:solidFill>
        <a:latin typeface="Arial" pitchFamily="34" charset="0"/>
        <a:ea typeface="ＭＳ Ｐゴシック" charset="-128"/>
        <a:cs typeface="+mn-cs"/>
      </a:defRPr>
    </a:lvl7pPr>
    <a:lvl8pPr marL="3200400" algn="l" defTabSz="914400" rtl="0" eaLnBrk="1" latinLnBrk="0" hangingPunct="1">
      <a:defRPr sz="2800" kern="1200">
        <a:solidFill>
          <a:schemeClr val="tx1"/>
        </a:solidFill>
        <a:latin typeface="Arial" pitchFamily="34" charset="0"/>
        <a:ea typeface="ＭＳ Ｐゴシック" charset="-128"/>
        <a:cs typeface="+mn-cs"/>
      </a:defRPr>
    </a:lvl8pPr>
    <a:lvl9pPr marL="3657600" algn="l" defTabSz="914400" rtl="0" eaLnBrk="1" latinLnBrk="0" hangingPunct="1">
      <a:defRPr sz="2800"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B7F"/>
    <a:srgbClr val="B5170B"/>
    <a:srgbClr val="594E7F"/>
    <a:srgbClr val="D2C4F5"/>
    <a:srgbClr val="000000"/>
    <a:srgbClr val="ACAC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581" y="499"/>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82119" cy="464820"/>
          </a:xfrm>
          <a:prstGeom prst="rect">
            <a:avLst/>
          </a:prstGeom>
          <a:noFill/>
          <a:ln w="9525">
            <a:noFill/>
            <a:miter lim="800000"/>
            <a:headEnd/>
            <a:tailEnd/>
          </a:ln>
        </p:spPr>
        <p:txBody>
          <a:bodyPr vert="horz" wrap="square" lIns="92446" tIns="46223" rIns="92446" bIns="46223"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16387" name="Rectangle 3"/>
          <p:cNvSpPr>
            <a:spLocks noGrp="1" noChangeArrowheads="1"/>
          </p:cNvSpPr>
          <p:nvPr>
            <p:ph type="dt" sz="quarter" idx="1"/>
          </p:nvPr>
        </p:nvSpPr>
        <p:spPr bwMode="auto">
          <a:xfrm>
            <a:off x="3899694" y="0"/>
            <a:ext cx="2982119" cy="464820"/>
          </a:xfrm>
          <a:prstGeom prst="rect">
            <a:avLst/>
          </a:prstGeom>
          <a:noFill/>
          <a:ln w="9525">
            <a:noFill/>
            <a:miter lim="800000"/>
            <a:headEnd/>
            <a:tailEnd/>
          </a:ln>
        </p:spPr>
        <p:txBody>
          <a:bodyPr vert="horz" wrap="square" lIns="92446" tIns="46223" rIns="92446" bIns="46223"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16388" name="Rectangle 4"/>
          <p:cNvSpPr>
            <a:spLocks noGrp="1" noChangeArrowheads="1"/>
          </p:cNvSpPr>
          <p:nvPr>
            <p:ph type="ftr" sz="quarter" idx="2"/>
          </p:nvPr>
        </p:nvSpPr>
        <p:spPr bwMode="auto">
          <a:xfrm>
            <a:off x="0" y="8831580"/>
            <a:ext cx="2982119" cy="464820"/>
          </a:xfrm>
          <a:prstGeom prst="rect">
            <a:avLst/>
          </a:prstGeom>
          <a:noFill/>
          <a:ln w="9525">
            <a:noFill/>
            <a:miter lim="800000"/>
            <a:headEnd/>
            <a:tailEnd/>
          </a:ln>
        </p:spPr>
        <p:txBody>
          <a:bodyPr vert="horz" wrap="square" lIns="92446" tIns="46223" rIns="92446" bIns="46223"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16389" name="Rectangle 5"/>
          <p:cNvSpPr>
            <a:spLocks noGrp="1" noChangeArrowheads="1"/>
          </p:cNvSpPr>
          <p:nvPr>
            <p:ph type="sldNum" sz="quarter" idx="3"/>
          </p:nvPr>
        </p:nvSpPr>
        <p:spPr bwMode="auto">
          <a:xfrm>
            <a:off x="3899694" y="8831580"/>
            <a:ext cx="2982119" cy="464820"/>
          </a:xfrm>
          <a:prstGeom prst="rect">
            <a:avLst/>
          </a:prstGeom>
          <a:noFill/>
          <a:ln w="9525">
            <a:noFill/>
            <a:miter lim="800000"/>
            <a:headEnd/>
            <a:tailEnd/>
          </a:ln>
        </p:spPr>
        <p:txBody>
          <a:bodyPr vert="horz" wrap="square" lIns="92446" tIns="46223" rIns="92446" bIns="46223" numCol="1" anchor="b" anchorCtr="0" compatLnSpc="1">
            <a:prstTxWarp prst="textNoShape">
              <a:avLst/>
            </a:prstTxWarp>
          </a:bodyPr>
          <a:lstStyle>
            <a:lvl1pPr algn="r">
              <a:defRPr sz="1200"/>
            </a:lvl1pPr>
          </a:lstStyle>
          <a:p>
            <a:fld id="{4888F165-D13F-4EB3-8DB4-B2E041C5C6EE}" type="slidenum">
              <a:rPr lang="en-US"/>
              <a:pPr/>
              <a:t>‹#›</a:t>
            </a:fld>
            <a:endParaRPr lang="en-US" dirty="0"/>
          </a:p>
        </p:txBody>
      </p:sp>
    </p:spTree>
    <p:extLst>
      <p:ext uri="{BB962C8B-B14F-4D97-AF65-F5344CB8AC3E}">
        <p14:creationId xmlns:p14="http://schemas.microsoft.com/office/powerpoint/2010/main" val="4007180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82119" cy="464820"/>
          </a:xfrm>
          <a:prstGeom prst="rect">
            <a:avLst/>
          </a:prstGeom>
          <a:noFill/>
          <a:ln w="9525">
            <a:noFill/>
            <a:miter lim="800000"/>
            <a:headEnd/>
            <a:tailEnd/>
          </a:ln>
        </p:spPr>
        <p:txBody>
          <a:bodyPr vert="horz" wrap="square" lIns="92446" tIns="46223" rIns="92446" bIns="46223"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3075" name="Rectangle 3"/>
          <p:cNvSpPr>
            <a:spLocks noGrp="1" noChangeArrowheads="1"/>
          </p:cNvSpPr>
          <p:nvPr>
            <p:ph type="dt" idx="1"/>
          </p:nvPr>
        </p:nvSpPr>
        <p:spPr bwMode="auto">
          <a:xfrm>
            <a:off x="3899694" y="0"/>
            <a:ext cx="2982119" cy="464820"/>
          </a:xfrm>
          <a:prstGeom prst="rect">
            <a:avLst/>
          </a:prstGeom>
          <a:noFill/>
          <a:ln w="9525">
            <a:noFill/>
            <a:miter lim="800000"/>
            <a:headEnd/>
            <a:tailEnd/>
          </a:ln>
        </p:spPr>
        <p:txBody>
          <a:bodyPr vert="horz" wrap="square" lIns="92446" tIns="46223" rIns="92446" bIns="46223"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7575" y="4415790"/>
            <a:ext cx="5046663" cy="4183380"/>
          </a:xfrm>
          <a:prstGeom prst="rect">
            <a:avLst/>
          </a:prstGeom>
          <a:noFill/>
          <a:ln w="9525">
            <a:noFill/>
            <a:miter lim="800000"/>
            <a:headEnd/>
            <a:tailEnd/>
          </a:ln>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580"/>
            <a:ext cx="2982119" cy="464820"/>
          </a:xfrm>
          <a:prstGeom prst="rect">
            <a:avLst/>
          </a:prstGeom>
          <a:noFill/>
          <a:ln w="9525">
            <a:noFill/>
            <a:miter lim="800000"/>
            <a:headEnd/>
            <a:tailEnd/>
          </a:ln>
        </p:spPr>
        <p:txBody>
          <a:bodyPr vert="horz" wrap="square" lIns="92446" tIns="46223" rIns="92446" bIns="46223"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3079" name="Rectangle 7"/>
          <p:cNvSpPr>
            <a:spLocks noGrp="1" noChangeArrowheads="1"/>
          </p:cNvSpPr>
          <p:nvPr>
            <p:ph type="sldNum" sz="quarter" idx="5"/>
          </p:nvPr>
        </p:nvSpPr>
        <p:spPr bwMode="auto">
          <a:xfrm>
            <a:off x="3899694" y="8831580"/>
            <a:ext cx="2982119" cy="464820"/>
          </a:xfrm>
          <a:prstGeom prst="rect">
            <a:avLst/>
          </a:prstGeom>
          <a:noFill/>
          <a:ln w="9525">
            <a:noFill/>
            <a:miter lim="800000"/>
            <a:headEnd/>
            <a:tailEnd/>
          </a:ln>
        </p:spPr>
        <p:txBody>
          <a:bodyPr vert="horz" wrap="square" lIns="92446" tIns="46223" rIns="92446" bIns="46223" numCol="1" anchor="b" anchorCtr="0" compatLnSpc="1">
            <a:prstTxWarp prst="textNoShape">
              <a:avLst/>
            </a:prstTxWarp>
          </a:bodyPr>
          <a:lstStyle>
            <a:lvl1pPr algn="r">
              <a:defRPr sz="1200"/>
            </a:lvl1pPr>
          </a:lstStyle>
          <a:p>
            <a:fld id="{E062534B-6A3C-4AED-B31F-CD5EC1AA0754}" type="slidenum">
              <a:rPr lang="en-US"/>
              <a:pPr/>
              <a:t>‹#›</a:t>
            </a:fld>
            <a:endParaRPr lang="en-US" dirty="0"/>
          </a:p>
        </p:txBody>
      </p:sp>
    </p:spTree>
    <p:extLst>
      <p:ext uri="{BB962C8B-B14F-4D97-AF65-F5344CB8AC3E}">
        <p14:creationId xmlns:p14="http://schemas.microsoft.com/office/powerpoint/2010/main" val="35706668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17387542-4BB1-4DBA-9325-8CE7243E616B}" type="slidenum">
              <a:rPr lang="en-US"/>
              <a:pPr/>
              <a:t>1</a:t>
            </a:fld>
            <a:endParaRPr lang="en-US" dirty="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en-US" dirty="0" smtClean="0">
              <a:latin typeface="Arial" pitchFamily="34"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10</a:t>
            </a:fld>
            <a:endParaRPr lang="en-US" dirty="0"/>
          </a:p>
        </p:txBody>
      </p:sp>
    </p:spTree>
    <p:extLst>
      <p:ext uri="{BB962C8B-B14F-4D97-AF65-F5344CB8AC3E}">
        <p14:creationId xmlns:p14="http://schemas.microsoft.com/office/powerpoint/2010/main" val="111728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11</a:t>
            </a:fld>
            <a:endParaRPr lang="en-US" dirty="0"/>
          </a:p>
        </p:txBody>
      </p:sp>
    </p:spTree>
    <p:extLst>
      <p:ext uri="{BB962C8B-B14F-4D97-AF65-F5344CB8AC3E}">
        <p14:creationId xmlns:p14="http://schemas.microsoft.com/office/powerpoint/2010/main" val="2915266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12</a:t>
            </a:fld>
            <a:endParaRPr lang="en-US" dirty="0"/>
          </a:p>
        </p:txBody>
      </p:sp>
    </p:spTree>
    <p:extLst>
      <p:ext uri="{BB962C8B-B14F-4D97-AF65-F5344CB8AC3E}">
        <p14:creationId xmlns:p14="http://schemas.microsoft.com/office/powerpoint/2010/main" val="3436628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13</a:t>
            </a:fld>
            <a:endParaRPr lang="en-US" dirty="0"/>
          </a:p>
        </p:txBody>
      </p:sp>
    </p:spTree>
    <p:extLst>
      <p:ext uri="{BB962C8B-B14F-4D97-AF65-F5344CB8AC3E}">
        <p14:creationId xmlns:p14="http://schemas.microsoft.com/office/powerpoint/2010/main" val="198484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14</a:t>
            </a:fld>
            <a:endParaRPr lang="en-US" dirty="0"/>
          </a:p>
        </p:txBody>
      </p:sp>
    </p:spTree>
    <p:extLst>
      <p:ext uri="{BB962C8B-B14F-4D97-AF65-F5344CB8AC3E}">
        <p14:creationId xmlns:p14="http://schemas.microsoft.com/office/powerpoint/2010/main" val="2358096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15</a:t>
            </a:fld>
            <a:endParaRPr lang="en-US" dirty="0"/>
          </a:p>
        </p:txBody>
      </p:sp>
    </p:spTree>
    <p:extLst>
      <p:ext uri="{BB962C8B-B14F-4D97-AF65-F5344CB8AC3E}">
        <p14:creationId xmlns:p14="http://schemas.microsoft.com/office/powerpoint/2010/main" val="97281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16</a:t>
            </a:fld>
            <a:endParaRPr lang="en-US" dirty="0"/>
          </a:p>
        </p:txBody>
      </p:sp>
    </p:spTree>
    <p:extLst>
      <p:ext uri="{BB962C8B-B14F-4D97-AF65-F5344CB8AC3E}">
        <p14:creationId xmlns:p14="http://schemas.microsoft.com/office/powerpoint/2010/main" val="163302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17</a:t>
            </a:fld>
            <a:endParaRPr lang="en-US" dirty="0"/>
          </a:p>
        </p:txBody>
      </p:sp>
    </p:spTree>
    <p:extLst>
      <p:ext uri="{BB962C8B-B14F-4D97-AF65-F5344CB8AC3E}">
        <p14:creationId xmlns:p14="http://schemas.microsoft.com/office/powerpoint/2010/main" val="2239793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18</a:t>
            </a:fld>
            <a:endParaRPr lang="en-US" dirty="0"/>
          </a:p>
        </p:txBody>
      </p:sp>
    </p:spTree>
    <p:extLst>
      <p:ext uri="{BB962C8B-B14F-4D97-AF65-F5344CB8AC3E}">
        <p14:creationId xmlns:p14="http://schemas.microsoft.com/office/powerpoint/2010/main" val="712922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19</a:t>
            </a:fld>
            <a:endParaRPr lang="en-US" dirty="0"/>
          </a:p>
        </p:txBody>
      </p:sp>
    </p:spTree>
    <p:extLst>
      <p:ext uri="{BB962C8B-B14F-4D97-AF65-F5344CB8AC3E}">
        <p14:creationId xmlns:p14="http://schemas.microsoft.com/office/powerpoint/2010/main" val="858023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B53C307-58FC-4813-9A90-22439B45040F}" type="slidenum">
              <a:rPr lang="en-US"/>
              <a:pPr/>
              <a:t>2</a:t>
            </a:fld>
            <a:endParaRPr lang="en-US" dirty="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dirty="0" smtClean="0">
              <a:latin typeface="Arial" pitchFamily="34" charset="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20</a:t>
            </a:fld>
            <a:endParaRPr lang="en-US" dirty="0"/>
          </a:p>
        </p:txBody>
      </p:sp>
    </p:spTree>
    <p:extLst>
      <p:ext uri="{BB962C8B-B14F-4D97-AF65-F5344CB8AC3E}">
        <p14:creationId xmlns:p14="http://schemas.microsoft.com/office/powerpoint/2010/main" val="4210212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21</a:t>
            </a:fld>
            <a:endParaRPr lang="en-US" dirty="0"/>
          </a:p>
        </p:txBody>
      </p:sp>
    </p:spTree>
    <p:extLst>
      <p:ext uri="{BB962C8B-B14F-4D97-AF65-F5344CB8AC3E}">
        <p14:creationId xmlns:p14="http://schemas.microsoft.com/office/powerpoint/2010/main" val="1600610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22</a:t>
            </a:fld>
            <a:endParaRPr lang="en-US" dirty="0"/>
          </a:p>
        </p:txBody>
      </p:sp>
    </p:spTree>
    <p:extLst>
      <p:ext uri="{BB962C8B-B14F-4D97-AF65-F5344CB8AC3E}">
        <p14:creationId xmlns:p14="http://schemas.microsoft.com/office/powerpoint/2010/main" val="2110157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23</a:t>
            </a:fld>
            <a:endParaRPr lang="en-US" dirty="0"/>
          </a:p>
        </p:txBody>
      </p:sp>
    </p:spTree>
    <p:extLst>
      <p:ext uri="{BB962C8B-B14F-4D97-AF65-F5344CB8AC3E}">
        <p14:creationId xmlns:p14="http://schemas.microsoft.com/office/powerpoint/2010/main" val="65767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24</a:t>
            </a:fld>
            <a:endParaRPr lang="en-US" dirty="0"/>
          </a:p>
        </p:txBody>
      </p:sp>
    </p:spTree>
    <p:extLst>
      <p:ext uri="{BB962C8B-B14F-4D97-AF65-F5344CB8AC3E}">
        <p14:creationId xmlns:p14="http://schemas.microsoft.com/office/powerpoint/2010/main" val="938398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25</a:t>
            </a:fld>
            <a:endParaRPr lang="en-US" dirty="0"/>
          </a:p>
        </p:txBody>
      </p:sp>
    </p:spTree>
    <p:extLst>
      <p:ext uri="{BB962C8B-B14F-4D97-AF65-F5344CB8AC3E}">
        <p14:creationId xmlns:p14="http://schemas.microsoft.com/office/powerpoint/2010/main" val="985024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26</a:t>
            </a:fld>
            <a:endParaRPr lang="en-US" dirty="0"/>
          </a:p>
        </p:txBody>
      </p:sp>
    </p:spTree>
    <p:extLst>
      <p:ext uri="{BB962C8B-B14F-4D97-AF65-F5344CB8AC3E}">
        <p14:creationId xmlns:p14="http://schemas.microsoft.com/office/powerpoint/2010/main" val="389762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27</a:t>
            </a:fld>
            <a:endParaRPr lang="en-US" dirty="0"/>
          </a:p>
        </p:txBody>
      </p:sp>
    </p:spTree>
    <p:extLst>
      <p:ext uri="{BB962C8B-B14F-4D97-AF65-F5344CB8AC3E}">
        <p14:creationId xmlns:p14="http://schemas.microsoft.com/office/powerpoint/2010/main" val="40901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28</a:t>
            </a:fld>
            <a:endParaRPr lang="en-US" dirty="0"/>
          </a:p>
        </p:txBody>
      </p:sp>
    </p:spTree>
    <p:extLst>
      <p:ext uri="{BB962C8B-B14F-4D97-AF65-F5344CB8AC3E}">
        <p14:creationId xmlns:p14="http://schemas.microsoft.com/office/powerpoint/2010/main" val="290814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29</a:t>
            </a:fld>
            <a:endParaRPr lang="en-US" dirty="0"/>
          </a:p>
        </p:txBody>
      </p:sp>
    </p:spTree>
    <p:extLst>
      <p:ext uri="{BB962C8B-B14F-4D97-AF65-F5344CB8AC3E}">
        <p14:creationId xmlns:p14="http://schemas.microsoft.com/office/powerpoint/2010/main" val="73666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3</a:t>
            </a:fld>
            <a:endParaRPr lang="en-US" dirty="0"/>
          </a:p>
        </p:txBody>
      </p:sp>
    </p:spTree>
    <p:extLst>
      <p:ext uri="{BB962C8B-B14F-4D97-AF65-F5344CB8AC3E}">
        <p14:creationId xmlns:p14="http://schemas.microsoft.com/office/powerpoint/2010/main" val="735760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30</a:t>
            </a:fld>
            <a:endParaRPr lang="en-US" dirty="0"/>
          </a:p>
        </p:txBody>
      </p:sp>
    </p:spTree>
    <p:extLst>
      <p:ext uri="{BB962C8B-B14F-4D97-AF65-F5344CB8AC3E}">
        <p14:creationId xmlns:p14="http://schemas.microsoft.com/office/powerpoint/2010/main" val="1858302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31</a:t>
            </a:fld>
            <a:endParaRPr lang="en-US" dirty="0"/>
          </a:p>
        </p:txBody>
      </p:sp>
    </p:spTree>
    <p:extLst>
      <p:ext uri="{BB962C8B-B14F-4D97-AF65-F5344CB8AC3E}">
        <p14:creationId xmlns:p14="http://schemas.microsoft.com/office/powerpoint/2010/main" val="219228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32</a:t>
            </a:fld>
            <a:endParaRPr lang="en-US" dirty="0"/>
          </a:p>
        </p:txBody>
      </p:sp>
    </p:spTree>
    <p:extLst>
      <p:ext uri="{BB962C8B-B14F-4D97-AF65-F5344CB8AC3E}">
        <p14:creationId xmlns:p14="http://schemas.microsoft.com/office/powerpoint/2010/main" val="2457777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33</a:t>
            </a:fld>
            <a:endParaRPr lang="en-US" dirty="0"/>
          </a:p>
        </p:txBody>
      </p:sp>
    </p:spTree>
    <p:extLst>
      <p:ext uri="{BB962C8B-B14F-4D97-AF65-F5344CB8AC3E}">
        <p14:creationId xmlns:p14="http://schemas.microsoft.com/office/powerpoint/2010/main" val="2006514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34</a:t>
            </a:fld>
            <a:endParaRPr lang="en-US" dirty="0"/>
          </a:p>
        </p:txBody>
      </p:sp>
    </p:spTree>
    <p:extLst>
      <p:ext uri="{BB962C8B-B14F-4D97-AF65-F5344CB8AC3E}">
        <p14:creationId xmlns:p14="http://schemas.microsoft.com/office/powerpoint/2010/main" val="3692754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35</a:t>
            </a:fld>
            <a:endParaRPr lang="en-US" dirty="0"/>
          </a:p>
        </p:txBody>
      </p:sp>
    </p:spTree>
    <p:extLst>
      <p:ext uri="{BB962C8B-B14F-4D97-AF65-F5344CB8AC3E}">
        <p14:creationId xmlns:p14="http://schemas.microsoft.com/office/powerpoint/2010/main" val="3881479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1350239-6FD3-0044-BD85-D5E4FB3FE550}" type="slidenum">
              <a:rPr kumimoji="1" lang="ja-JP" altLang="en-US" smtClean="0"/>
              <a:pPr/>
              <a:t>36</a:t>
            </a:fld>
            <a:endParaRPr kumimoji="1" lang="ja-JP" altLang="en-US"/>
          </a:p>
        </p:txBody>
      </p:sp>
    </p:spTree>
    <p:extLst>
      <p:ext uri="{BB962C8B-B14F-4D97-AF65-F5344CB8AC3E}">
        <p14:creationId xmlns:p14="http://schemas.microsoft.com/office/powerpoint/2010/main" val="1637730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8723" name="Rectangle 3"/>
          <p:cNvSpPr>
            <a:spLocks noGrp="1"/>
          </p:cNvSpPr>
          <p:nvPr>
            <p:ph type="body" idx="1"/>
          </p:nvPr>
        </p:nvSpPr>
        <p:spPr/>
        <p:txBody>
          <a:bodyPr/>
          <a:lstStyle/>
          <a:p>
            <a:pPr>
              <a:defRPr/>
            </a:pPr>
            <a:endParaRPr lang="ja-JP" altLang="en-US">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38</a:t>
            </a:fld>
            <a:endParaRPr lang="en-US" dirty="0"/>
          </a:p>
        </p:txBody>
      </p:sp>
    </p:spTree>
    <p:extLst>
      <p:ext uri="{BB962C8B-B14F-4D97-AF65-F5344CB8AC3E}">
        <p14:creationId xmlns:p14="http://schemas.microsoft.com/office/powerpoint/2010/main" val="2135988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39</a:t>
            </a:fld>
            <a:endParaRPr lang="en-US" dirty="0"/>
          </a:p>
        </p:txBody>
      </p:sp>
    </p:spTree>
    <p:extLst>
      <p:ext uri="{BB962C8B-B14F-4D97-AF65-F5344CB8AC3E}">
        <p14:creationId xmlns:p14="http://schemas.microsoft.com/office/powerpoint/2010/main" val="1563454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4</a:t>
            </a:fld>
            <a:endParaRPr lang="en-US" dirty="0"/>
          </a:p>
        </p:txBody>
      </p:sp>
    </p:spTree>
    <p:extLst>
      <p:ext uri="{BB962C8B-B14F-4D97-AF65-F5344CB8AC3E}">
        <p14:creationId xmlns:p14="http://schemas.microsoft.com/office/powerpoint/2010/main" val="1157047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40</a:t>
            </a:fld>
            <a:endParaRPr lang="en-US" dirty="0"/>
          </a:p>
        </p:txBody>
      </p:sp>
    </p:spTree>
    <p:extLst>
      <p:ext uri="{BB962C8B-B14F-4D97-AF65-F5344CB8AC3E}">
        <p14:creationId xmlns:p14="http://schemas.microsoft.com/office/powerpoint/2010/main" val="1664074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41</a:t>
            </a:fld>
            <a:endParaRPr lang="en-US" dirty="0"/>
          </a:p>
        </p:txBody>
      </p:sp>
    </p:spTree>
    <p:extLst>
      <p:ext uri="{BB962C8B-B14F-4D97-AF65-F5344CB8AC3E}">
        <p14:creationId xmlns:p14="http://schemas.microsoft.com/office/powerpoint/2010/main" val="3574034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42</a:t>
            </a:fld>
            <a:endParaRPr lang="en-US" dirty="0"/>
          </a:p>
        </p:txBody>
      </p:sp>
    </p:spTree>
    <p:extLst>
      <p:ext uri="{BB962C8B-B14F-4D97-AF65-F5344CB8AC3E}">
        <p14:creationId xmlns:p14="http://schemas.microsoft.com/office/powerpoint/2010/main" val="1567308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45</a:t>
            </a:fld>
            <a:endParaRPr lang="en-US" dirty="0"/>
          </a:p>
        </p:txBody>
      </p:sp>
    </p:spTree>
    <p:extLst>
      <p:ext uri="{BB962C8B-B14F-4D97-AF65-F5344CB8AC3E}">
        <p14:creationId xmlns:p14="http://schemas.microsoft.com/office/powerpoint/2010/main" val="260768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46</a:t>
            </a:fld>
            <a:endParaRPr lang="en-US" dirty="0"/>
          </a:p>
        </p:txBody>
      </p:sp>
    </p:spTree>
    <p:extLst>
      <p:ext uri="{BB962C8B-B14F-4D97-AF65-F5344CB8AC3E}">
        <p14:creationId xmlns:p14="http://schemas.microsoft.com/office/powerpoint/2010/main" val="1171349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47</a:t>
            </a:fld>
            <a:endParaRPr lang="en-US" dirty="0"/>
          </a:p>
        </p:txBody>
      </p:sp>
    </p:spTree>
    <p:extLst>
      <p:ext uri="{BB962C8B-B14F-4D97-AF65-F5344CB8AC3E}">
        <p14:creationId xmlns:p14="http://schemas.microsoft.com/office/powerpoint/2010/main" val="172654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48</a:t>
            </a:fld>
            <a:endParaRPr lang="en-US" dirty="0"/>
          </a:p>
        </p:txBody>
      </p:sp>
    </p:spTree>
    <p:extLst>
      <p:ext uri="{BB962C8B-B14F-4D97-AF65-F5344CB8AC3E}">
        <p14:creationId xmlns:p14="http://schemas.microsoft.com/office/powerpoint/2010/main" val="2457891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5</a:t>
            </a:fld>
            <a:endParaRPr lang="en-US" dirty="0"/>
          </a:p>
        </p:txBody>
      </p:sp>
    </p:spTree>
    <p:extLst>
      <p:ext uri="{BB962C8B-B14F-4D97-AF65-F5344CB8AC3E}">
        <p14:creationId xmlns:p14="http://schemas.microsoft.com/office/powerpoint/2010/main" val="310677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defRPr/>
            </a:pPr>
            <a:endParaRPr lang="ja-JP" altLang="en-US" dirty="0"/>
          </a:p>
        </p:txBody>
      </p:sp>
      <p:sp>
        <p:nvSpPr>
          <p:cNvPr id="217091" name="スライド番号プレースホルダ 3"/>
          <p:cNvSpPr>
            <a:spLocks noGrp="1"/>
          </p:cNvSpPr>
          <p:nvPr>
            <p:ph type="sldNum" sz="quarter" idx="429496729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100">
                <a:solidFill>
                  <a:srgbClr val="424D43"/>
                </a:solidFill>
                <a:latin typeface="Palatino" charset="0"/>
                <a:ea typeface="ヒラギノ明朝 ProN W3" charset="0"/>
                <a:cs typeface="ヒラギノ明朝 ProN W3" charset="0"/>
                <a:sym typeface="Palatino" charset="0"/>
              </a:defRPr>
            </a:lvl1pPr>
            <a:lvl2pPr marL="751122" indent="-288893">
              <a:defRPr kumimoji="1" sz="3100">
                <a:solidFill>
                  <a:srgbClr val="424D43"/>
                </a:solidFill>
                <a:latin typeface="Palatino" charset="0"/>
                <a:ea typeface="ヒラギノ明朝 ProN W3" charset="0"/>
                <a:cs typeface="ヒラギノ明朝 ProN W3" charset="0"/>
                <a:sym typeface="Palatino" charset="0"/>
              </a:defRPr>
            </a:lvl2pPr>
            <a:lvl3pPr marL="1155573" indent="-231115">
              <a:defRPr kumimoji="1" sz="3100">
                <a:solidFill>
                  <a:srgbClr val="424D43"/>
                </a:solidFill>
                <a:latin typeface="Palatino" charset="0"/>
                <a:ea typeface="ヒラギノ明朝 ProN W3" charset="0"/>
                <a:cs typeface="ヒラギノ明朝 ProN W3" charset="0"/>
                <a:sym typeface="Palatino" charset="0"/>
              </a:defRPr>
            </a:lvl3pPr>
            <a:lvl4pPr marL="1617802" indent="-231115">
              <a:defRPr kumimoji="1" sz="3100">
                <a:solidFill>
                  <a:srgbClr val="424D43"/>
                </a:solidFill>
                <a:latin typeface="Palatino" charset="0"/>
                <a:ea typeface="ヒラギノ明朝 ProN W3" charset="0"/>
                <a:cs typeface="ヒラギノ明朝 ProN W3" charset="0"/>
                <a:sym typeface="Palatino" charset="0"/>
              </a:defRPr>
            </a:lvl4pPr>
            <a:lvl5pPr marL="2080031" indent="-231115">
              <a:defRPr kumimoji="1" sz="3100">
                <a:solidFill>
                  <a:srgbClr val="424D43"/>
                </a:solidFill>
                <a:latin typeface="Palatino" charset="0"/>
                <a:ea typeface="ヒラギノ明朝 ProN W3" charset="0"/>
                <a:cs typeface="ヒラギノ明朝 ProN W3" charset="0"/>
                <a:sym typeface="Palatino" charset="0"/>
              </a:defRPr>
            </a:lvl5pPr>
            <a:lvl6pPr marL="2542261" indent="-23111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3004490" indent="-23111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66719" indent="-23111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928948" indent="-23111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fld id="{8086C2BB-55B6-8E49-9754-3C3A9D6C5C9E}" type="slidenum">
              <a:rPr lang="ja-JP" altLang="en-US">
                <a:solidFill>
                  <a:srgbClr val="000000"/>
                </a:solidFill>
                <a:latin typeface="Calibri" charset="0"/>
                <a:ea typeface="ＭＳ Ｐゴシック" charset="0"/>
                <a:cs typeface="ＭＳ Ｐゴシック" charset="0"/>
              </a:rPr>
              <a:pPr/>
              <a:t>6</a:t>
            </a:fld>
            <a:endParaRPr lang="ja-JP" altLang="en-US">
              <a:solidFill>
                <a:srgbClr val="000000"/>
              </a:solidFill>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7</a:t>
            </a:fld>
            <a:endParaRPr lang="en-US" dirty="0"/>
          </a:p>
        </p:txBody>
      </p:sp>
    </p:spTree>
    <p:extLst>
      <p:ext uri="{BB962C8B-B14F-4D97-AF65-F5344CB8AC3E}">
        <p14:creationId xmlns:p14="http://schemas.microsoft.com/office/powerpoint/2010/main" val="1606480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8</a:t>
            </a:fld>
            <a:endParaRPr lang="en-US" dirty="0"/>
          </a:p>
        </p:txBody>
      </p:sp>
    </p:spTree>
    <p:extLst>
      <p:ext uri="{BB962C8B-B14F-4D97-AF65-F5344CB8AC3E}">
        <p14:creationId xmlns:p14="http://schemas.microsoft.com/office/powerpoint/2010/main" val="1420575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2534B-6A3C-4AED-B31F-CD5EC1AA0754}" type="slidenum">
              <a:rPr lang="en-US" smtClean="0"/>
              <a:pPr/>
              <a:t>9</a:t>
            </a:fld>
            <a:endParaRPr lang="en-US" dirty="0"/>
          </a:p>
        </p:txBody>
      </p:sp>
    </p:spTree>
    <p:extLst>
      <p:ext uri="{BB962C8B-B14F-4D97-AF65-F5344CB8AC3E}">
        <p14:creationId xmlns:p14="http://schemas.microsoft.com/office/powerpoint/2010/main" val="3604913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smtClean="0"/>
              <a:t>Click to edit Master title style</a:t>
            </a:r>
            <a:endParaRPr lang="en-US"/>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1716D019-05DA-41CE-ACD8-0CEF3B96EF88}"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FE0B7FB1-A335-4AA9-AA98-B13B6CF32A0E}"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smtClean="0"/>
              <a:t>Click to edit Master title style</a:t>
            </a:r>
            <a:endParaRPr lang="en-US"/>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D96174C5-6044-42D1-B178-7EA7F4E8CD18}"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FBA3976B-4C5B-4CD9-BE53-CFB91A837C45}"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8EE8CC64-46AB-4936-B0E3-EA563EE5EAF5}"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fld id="{2FE81527-C600-461D-8FD6-5E54FB8A0693}"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BB138506-B300-423A-9966-30E5FEBDE30E}"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fld id="{1CA79599-1F05-41A9-83BD-1B45EFED4681}"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790E361F-384A-4E57-9359-27F603A80011}"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D96174C5-6044-42D1-B178-7EA7F4E8CD18}"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0FB0BC9D-5BE1-4DFB-B1AF-E1BFB89C0DC9}" type="slidenum">
              <a:rPr lang="en-US"/>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1716D019-05DA-41CE-ACD8-0CEF3B96EF88}"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FE0B7FB1-A335-4AA9-AA98-B13B6CF32A0E}"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FBA3976B-4C5B-4CD9-BE53-CFB91A837C4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8EE8CC64-46AB-4936-B0E3-EA563EE5EAF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fld id="{2FE81527-C600-461D-8FD6-5E54FB8A069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BB138506-B300-423A-9966-30E5FEBDE30E}"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fld id="{1CA79599-1F05-41A9-83BD-1B45EFED4681}"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790E361F-384A-4E57-9359-27F603A80011}"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0FB0BC9D-5BE1-4DFB-B1AF-E1BFB89C0DC9}"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8"/>
          <p:cNvPicPr>
            <a:picLocks noChangeAspect="1" noChangeArrowheads="1"/>
          </p:cNvPicPr>
          <p:nvPr/>
        </p:nvPicPr>
        <p:blipFill>
          <a:blip r:embed="rId13"/>
          <a:srcRect/>
          <a:stretch>
            <a:fillRect/>
          </a:stretch>
        </p:blipFill>
        <p:spPr bwMode="auto">
          <a:xfrm>
            <a:off x="0" y="0"/>
            <a:ext cx="9145588" cy="6859588"/>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762000" y="1828800"/>
            <a:ext cx="76200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981200" y="6223000"/>
            <a:ext cx="1143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chemeClr val="accent1"/>
                </a:solidFill>
                <a:latin typeface="Arial" charset="0"/>
                <a:ea typeface="ＭＳ Ｐゴシック" charset="0"/>
              </a:defRPr>
            </a:lvl1pPr>
          </a:lstStyle>
          <a:p>
            <a:pPr>
              <a:defRPr/>
            </a:pPr>
            <a:endParaRPr lang="en-US" dirty="0"/>
          </a:p>
        </p:txBody>
      </p:sp>
      <p:sp>
        <p:nvSpPr>
          <p:cNvPr id="1029" name="Rectangle 5"/>
          <p:cNvSpPr>
            <a:spLocks noGrp="1" noChangeArrowheads="1"/>
          </p:cNvSpPr>
          <p:nvPr>
            <p:ph type="ftr" sz="quarter" idx="3"/>
          </p:nvPr>
        </p:nvSpPr>
        <p:spPr bwMode="auto">
          <a:xfrm>
            <a:off x="3105150" y="6235700"/>
            <a:ext cx="30099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latin typeface="Arial" charset="0"/>
                <a:ea typeface="ＭＳ Ｐゴシック" charset="0"/>
              </a:defRPr>
            </a:lvl1pPr>
          </a:lstStyle>
          <a:p>
            <a:pPr>
              <a:defRPr/>
            </a:pPr>
            <a:endParaRPr lang="en-US" dirty="0"/>
          </a:p>
        </p:txBody>
      </p:sp>
      <p:sp>
        <p:nvSpPr>
          <p:cNvPr id="1030" name="Rectangle 6"/>
          <p:cNvSpPr>
            <a:spLocks noGrp="1" noChangeArrowheads="1"/>
          </p:cNvSpPr>
          <p:nvPr>
            <p:ph type="sldNum" sz="quarter" idx="4"/>
          </p:nvPr>
        </p:nvSpPr>
        <p:spPr bwMode="auto">
          <a:xfrm>
            <a:off x="6248400" y="6235700"/>
            <a:ext cx="990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rgbClr val="042B7F"/>
                </a:solidFill>
              </a:defRPr>
            </a:lvl1pPr>
          </a:lstStyle>
          <a:p>
            <a:fld id="{9AFB4413-069C-4E6B-9C35-9E4E3A20910D}" type="slidenum">
              <a:rPr lang="en-US"/>
              <a:pPr/>
              <a:t>‹#›</a:t>
            </a:fld>
            <a:endParaRPr lang="en-US" dirty="0"/>
          </a:p>
        </p:txBody>
      </p:sp>
      <p:sp>
        <p:nvSpPr>
          <p:cNvPr id="1031" name="Rectangle 2"/>
          <p:cNvSpPr>
            <a:spLocks noGrp="1" noChangeArrowheads="1"/>
          </p:cNvSpPr>
          <p:nvPr>
            <p:ph type="title"/>
          </p:nvPr>
        </p:nvSpPr>
        <p:spPr bwMode="auto">
          <a:xfrm>
            <a:off x="381000" y="304800"/>
            <a:ext cx="8382000" cy="1090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fontAlgn="base">
        <a:lnSpc>
          <a:spcPct val="80000"/>
        </a:lnSpc>
        <a:spcBef>
          <a:spcPct val="0"/>
        </a:spcBef>
        <a:spcAft>
          <a:spcPct val="0"/>
        </a:spcAft>
        <a:defRPr sz="3600" b="1">
          <a:solidFill>
            <a:srgbClr val="042B7F"/>
          </a:solidFill>
          <a:latin typeface="+mj-lt"/>
          <a:ea typeface="+mj-ea"/>
          <a:cs typeface="+mj-cs"/>
        </a:defRPr>
      </a:lvl1pPr>
      <a:lvl2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fontAlgn="base">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42B7F"/>
        </a:buClr>
        <a:buSzPct val="90000"/>
        <a:buFont typeface="Times" charset="0"/>
        <a:buChar char="•"/>
        <a:defRPr sz="2000">
          <a:solidFill>
            <a:schemeClr val="tx1"/>
          </a:solidFill>
          <a:latin typeface="+mn-lt"/>
          <a:ea typeface="+mn-ea"/>
        </a:defRPr>
      </a:lvl2pPr>
      <a:lvl3pPr marL="1085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3pPr>
      <a:lvl4pPr marL="14287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4pPr>
      <a:lvl5pPr marL="17716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5pPr>
      <a:lvl6pPr marL="22288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506" name="Picture 2" descr="Y:\Jen\BNL PPT Template\ppt_BG_BodySlide_BNL_blue_NO_GRAPHIC.jpg"/>
          <p:cNvPicPr>
            <a:picLocks noChangeAspect="1" noChangeArrowheads="1"/>
          </p:cNvPicPr>
          <p:nvPr userDrawn="1"/>
        </p:nvPicPr>
        <p:blipFill>
          <a:blip r:embed="rId13"/>
          <a:srcRect/>
          <a:stretch>
            <a:fillRect/>
          </a:stretch>
        </p:blipFill>
        <p:spPr bwMode="auto">
          <a:xfrm>
            <a:off x="-1" y="0"/>
            <a:ext cx="9144001" cy="6858000"/>
          </a:xfrm>
          <a:prstGeom prst="rect">
            <a:avLst/>
          </a:prstGeom>
          <a:noFill/>
        </p:spPr>
      </p:pic>
      <p:sp>
        <p:nvSpPr>
          <p:cNvPr id="1027" name="Rectangle 3"/>
          <p:cNvSpPr>
            <a:spLocks noGrp="1" noChangeArrowheads="1"/>
          </p:cNvSpPr>
          <p:nvPr>
            <p:ph type="body" idx="1"/>
          </p:nvPr>
        </p:nvSpPr>
        <p:spPr bwMode="auto">
          <a:xfrm>
            <a:off x="762000" y="1828800"/>
            <a:ext cx="76200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981200" y="6223000"/>
            <a:ext cx="1143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chemeClr val="accent1"/>
                </a:solidFill>
                <a:latin typeface="Arial" charset="0"/>
                <a:ea typeface="ＭＳ Ｐゴシック" charset="0"/>
              </a:defRPr>
            </a:lvl1pPr>
          </a:lstStyle>
          <a:p>
            <a:pPr>
              <a:defRPr/>
            </a:pPr>
            <a:endParaRPr lang="en-US" dirty="0"/>
          </a:p>
        </p:txBody>
      </p:sp>
      <p:sp>
        <p:nvSpPr>
          <p:cNvPr id="1029" name="Rectangle 5"/>
          <p:cNvSpPr>
            <a:spLocks noGrp="1" noChangeArrowheads="1"/>
          </p:cNvSpPr>
          <p:nvPr>
            <p:ph type="ftr" sz="quarter" idx="3"/>
          </p:nvPr>
        </p:nvSpPr>
        <p:spPr bwMode="auto">
          <a:xfrm>
            <a:off x="3105150" y="6235700"/>
            <a:ext cx="30099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latin typeface="Arial" charset="0"/>
                <a:ea typeface="ＭＳ Ｐゴシック" charset="0"/>
              </a:defRPr>
            </a:lvl1pPr>
          </a:lstStyle>
          <a:p>
            <a:pPr>
              <a:defRPr/>
            </a:pPr>
            <a:endParaRPr lang="en-US" dirty="0"/>
          </a:p>
        </p:txBody>
      </p:sp>
      <p:sp>
        <p:nvSpPr>
          <p:cNvPr id="1030" name="Rectangle 6"/>
          <p:cNvSpPr>
            <a:spLocks noGrp="1" noChangeArrowheads="1"/>
          </p:cNvSpPr>
          <p:nvPr>
            <p:ph type="sldNum" sz="quarter" idx="4"/>
          </p:nvPr>
        </p:nvSpPr>
        <p:spPr bwMode="auto">
          <a:xfrm>
            <a:off x="6248400" y="6235700"/>
            <a:ext cx="990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rgbClr val="042B7F"/>
                </a:solidFill>
              </a:defRPr>
            </a:lvl1pPr>
          </a:lstStyle>
          <a:p>
            <a:fld id="{9AFB4413-069C-4E6B-9C35-9E4E3A20910D}" type="slidenum">
              <a:rPr lang="en-US"/>
              <a:pPr/>
              <a:t>‹#›</a:t>
            </a:fld>
            <a:endParaRPr lang="en-US" dirty="0"/>
          </a:p>
        </p:txBody>
      </p:sp>
      <p:sp>
        <p:nvSpPr>
          <p:cNvPr id="1031" name="Rectangle 2"/>
          <p:cNvSpPr>
            <a:spLocks noGrp="1" noChangeArrowheads="1"/>
          </p:cNvSpPr>
          <p:nvPr>
            <p:ph type="title"/>
          </p:nvPr>
        </p:nvSpPr>
        <p:spPr bwMode="auto">
          <a:xfrm>
            <a:off x="381000" y="304800"/>
            <a:ext cx="8382000" cy="1090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fontAlgn="base">
        <a:lnSpc>
          <a:spcPct val="80000"/>
        </a:lnSpc>
        <a:spcBef>
          <a:spcPct val="0"/>
        </a:spcBef>
        <a:spcAft>
          <a:spcPct val="0"/>
        </a:spcAft>
        <a:defRPr sz="3600" b="1">
          <a:solidFill>
            <a:srgbClr val="042B7F"/>
          </a:solidFill>
          <a:latin typeface="+mj-lt"/>
          <a:ea typeface="+mj-ea"/>
          <a:cs typeface="+mj-cs"/>
        </a:defRPr>
      </a:lvl1pPr>
      <a:lvl2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fontAlgn="base">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42B7F"/>
        </a:buClr>
        <a:buSzPct val="90000"/>
        <a:buFont typeface="Times" charset="0"/>
        <a:buChar char="•"/>
        <a:defRPr sz="2000">
          <a:solidFill>
            <a:schemeClr val="tx1"/>
          </a:solidFill>
          <a:latin typeface="+mn-lt"/>
          <a:ea typeface="+mn-ea"/>
        </a:defRPr>
      </a:lvl2pPr>
      <a:lvl3pPr marL="1085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3pPr>
      <a:lvl4pPr marL="14287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4pPr>
      <a:lvl5pPr marL="17716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5pPr>
      <a:lvl6pPr marL="22288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31.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304800" y="1447800"/>
            <a:ext cx="8610600" cy="1600200"/>
          </a:xfrm>
        </p:spPr>
        <p:txBody>
          <a:bodyPr/>
          <a:lstStyle/>
          <a:p>
            <a:pPr algn="l"/>
            <a:r>
              <a:rPr lang="en-US" sz="3600" u="sng" dirty="0" smtClean="0">
                <a:solidFill>
                  <a:srgbClr val="FFFF00"/>
                </a:solidFill>
              </a:rPr>
              <a:t>Lessons Learned</a:t>
            </a:r>
            <a:r>
              <a:rPr lang="en-US" sz="3600" dirty="0" smtClean="0">
                <a:solidFill>
                  <a:srgbClr val="FFFF00"/>
                </a:solidFill>
              </a:rPr>
              <a:t>: </a:t>
            </a:r>
            <a:br>
              <a:rPr lang="en-US" sz="3600" dirty="0" smtClean="0">
                <a:solidFill>
                  <a:srgbClr val="FFFF00"/>
                </a:solidFill>
              </a:rPr>
            </a:br>
            <a:r>
              <a:rPr lang="en-US" sz="3600" dirty="0" smtClean="0">
                <a:solidFill>
                  <a:srgbClr val="FFFF00"/>
                </a:solidFill>
              </a:rPr>
              <a:t/>
            </a:r>
            <a:br>
              <a:rPr lang="en-US" sz="3600" dirty="0" smtClean="0">
                <a:solidFill>
                  <a:srgbClr val="FFFF00"/>
                </a:solidFill>
              </a:rPr>
            </a:br>
            <a:r>
              <a:rPr lang="en-US" sz="3600" dirty="0" smtClean="0">
                <a:solidFill>
                  <a:srgbClr val="FFFF00"/>
                </a:solidFill>
              </a:rPr>
              <a:t>JPARC </a:t>
            </a:r>
            <a:r>
              <a:rPr lang="en-US" sz="3600" dirty="0">
                <a:solidFill>
                  <a:srgbClr val="FFFF00"/>
                </a:solidFill>
              </a:rPr>
              <a:t>&amp;</a:t>
            </a:r>
            <a:r>
              <a:rPr lang="en-US" sz="3600" dirty="0" smtClean="0">
                <a:solidFill>
                  <a:srgbClr val="FFFF00"/>
                </a:solidFill>
              </a:rPr>
              <a:t> BNL Target Incidents</a:t>
            </a:r>
          </a:p>
        </p:txBody>
      </p:sp>
      <p:sp>
        <p:nvSpPr>
          <p:cNvPr id="15362" name="Rectangle 3"/>
          <p:cNvSpPr>
            <a:spLocks noGrp="1" noChangeArrowheads="1"/>
          </p:cNvSpPr>
          <p:nvPr>
            <p:ph type="subTitle" idx="1"/>
          </p:nvPr>
        </p:nvSpPr>
        <p:spPr>
          <a:xfrm>
            <a:off x="76200" y="4191000"/>
            <a:ext cx="6172200" cy="990600"/>
          </a:xfrm>
        </p:spPr>
        <p:txBody>
          <a:bodyPr/>
          <a:lstStyle/>
          <a:p>
            <a:pPr algn="l">
              <a:buFont typeface="Wingdings" pitchFamily="2" charset="2"/>
              <a:buNone/>
            </a:pPr>
            <a:r>
              <a:rPr lang="en-US" b="1" dirty="0" smtClean="0">
                <a:solidFill>
                  <a:schemeClr val="tx1"/>
                </a:solidFill>
              </a:rPr>
              <a:t>Philip Pile.</a:t>
            </a:r>
          </a:p>
          <a:p>
            <a:pPr algn="l">
              <a:buFont typeface="Wingdings" pitchFamily="2" charset="2"/>
              <a:buNone/>
            </a:pPr>
            <a:r>
              <a:rPr lang="en-US" b="1" dirty="0" smtClean="0">
                <a:solidFill>
                  <a:schemeClr val="tx1"/>
                </a:solidFill>
              </a:rPr>
              <a:t>Collider-Accelerator Department</a:t>
            </a:r>
            <a:endParaRPr lang="en-US" dirty="0" smtClean="0">
              <a:solidFill>
                <a:schemeClr val="tx1"/>
              </a:solidFill>
            </a:endParaRPr>
          </a:p>
        </p:txBody>
      </p:sp>
      <p:sp>
        <p:nvSpPr>
          <p:cNvPr id="2" name="TextBox 1"/>
          <p:cNvSpPr txBox="1"/>
          <p:nvPr/>
        </p:nvSpPr>
        <p:spPr>
          <a:xfrm>
            <a:off x="304800" y="304800"/>
            <a:ext cx="7177286" cy="400110"/>
          </a:xfrm>
          <a:prstGeom prst="rect">
            <a:avLst/>
          </a:prstGeom>
          <a:noFill/>
        </p:spPr>
        <p:txBody>
          <a:bodyPr wrap="none" rtlCol="0">
            <a:spAutoFit/>
          </a:bodyPr>
          <a:lstStyle/>
          <a:p>
            <a:r>
              <a:rPr lang="en-US" sz="2000" b="1" dirty="0" smtClean="0">
                <a:solidFill>
                  <a:schemeClr val="bg1"/>
                </a:solidFill>
              </a:rPr>
              <a:t>Accelerator Safety Workshop, Germantown, 5-7 Aug 2014</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72032"/>
            <a:ext cx="8640960" cy="535531"/>
          </a:xfr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r>
              <a:rPr lang="en-US" altLang="ja-JP"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Chronological Sequence of Events</a:t>
            </a:r>
            <a:endParaRPr kumimoji="1" lang="ja-JP" altLang="en-US" sz="36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スライド番号プレースホルダ 4"/>
          <p:cNvSpPr>
            <a:spLocks noGrp="1"/>
          </p:cNvSpPr>
          <p:nvPr>
            <p:ph type="sldNum" sz="quarter" idx="12"/>
          </p:nvPr>
        </p:nvSpPr>
        <p:spPr>
          <a:xfrm>
            <a:off x="8532440" y="6448251"/>
            <a:ext cx="504056" cy="365125"/>
          </a:xfrm>
        </p:spPr>
        <p:txBody>
          <a:bodyPr/>
          <a:lstStyle/>
          <a:p>
            <a:fld id="{E4F7979C-F3EC-414B-A84B-0E2682D28D37}" type="slidenum">
              <a:rPr kumimoji="1" lang="ja-JP" altLang="en-US" sz="2000" smtClean="0">
                <a:solidFill>
                  <a:schemeClr val="tx1"/>
                </a:solidFill>
              </a:rPr>
              <a:pPr/>
              <a:t>10</a:t>
            </a:fld>
            <a:endParaRPr kumimoji="1" lang="ja-JP" altLang="en-US" sz="2000" dirty="0">
              <a:solidFill>
                <a:schemeClr val="tx1"/>
              </a:solidFill>
            </a:endParaRPr>
          </a:p>
        </p:txBody>
      </p:sp>
      <p:sp>
        <p:nvSpPr>
          <p:cNvPr id="5" name="正方形/長方形 4"/>
          <p:cNvSpPr/>
          <p:nvPr/>
        </p:nvSpPr>
        <p:spPr>
          <a:xfrm>
            <a:off x="18594" y="836713"/>
            <a:ext cx="9017902" cy="5534849"/>
          </a:xfrm>
          <a:prstGeom prst="rect">
            <a:avLst/>
          </a:prstGeom>
          <a:solidFill>
            <a:schemeClr val="bg1"/>
          </a:solidFill>
        </p:spPr>
        <p:txBody>
          <a:bodyPr wrap="square">
            <a:spAutoFit/>
          </a:bodyPr>
          <a:lstStyle/>
          <a:p>
            <a:r>
              <a:rPr lang="en-US" altLang="ja-JP" sz="1200" b="1" dirty="0" smtClean="0">
                <a:cs typeface="Arial" pitchFamily="34" charset="0"/>
              </a:rPr>
              <a:t> May 23, 2013</a:t>
            </a:r>
          </a:p>
          <a:p>
            <a:pPr marL="285750" indent="-196850">
              <a:spcAft>
                <a:spcPts val="200"/>
              </a:spcAft>
              <a:buFont typeface="Arial"/>
              <a:buChar char="•"/>
            </a:pPr>
            <a:r>
              <a:rPr lang="en-US" altLang="ja-JP" sz="1200" dirty="0" smtClean="0">
                <a:cs typeface="Arial" pitchFamily="34" charset="0"/>
              </a:rPr>
              <a:t>11:55  Delivery of proton beam from 50 GeV Synchrotron (MR) was halted by Machine Protection System (MPS).</a:t>
            </a:r>
          </a:p>
          <a:p>
            <a:pPr marL="285750" indent="-196850">
              <a:spcAft>
                <a:spcPts val="200"/>
              </a:spcAft>
              <a:buFont typeface="Arial"/>
              <a:buChar char="•"/>
            </a:pPr>
            <a:r>
              <a:rPr lang="en-US" altLang="ja-JP" sz="1200" dirty="0" smtClean="0">
                <a:cs typeface="Arial" pitchFamily="34" charset="0"/>
              </a:rPr>
              <a:t>12:08  MPS was reset following the regular resetting procedure after discussing with relevant people and delivery of </a:t>
            </a:r>
            <a:br>
              <a:rPr lang="en-US" altLang="ja-JP" sz="1200" dirty="0" smtClean="0">
                <a:cs typeface="Arial" pitchFamily="34" charset="0"/>
              </a:rPr>
            </a:br>
            <a:r>
              <a:rPr lang="en-US" altLang="ja-JP" sz="1200" dirty="0" smtClean="0">
                <a:cs typeface="Arial" pitchFamily="34" charset="0"/>
              </a:rPr>
              <a:t>           proton beam for users’ experiments was resumed.</a:t>
            </a:r>
          </a:p>
          <a:p>
            <a:pPr marL="285750" indent="-196850">
              <a:spcAft>
                <a:spcPts val="200"/>
              </a:spcAft>
              <a:buFont typeface="Arial"/>
              <a:buChar char="•"/>
            </a:pPr>
            <a:r>
              <a:rPr lang="en-US" altLang="ja-JP" sz="1200" dirty="0" smtClean="0">
                <a:cs typeface="Arial" pitchFamily="34" charset="0"/>
              </a:rPr>
              <a:t>13:30  Increase in radiation dose rate of an area monitor in the HD hall was acknowledged. The maximum value of </a:t>
            </a:r>
            <a:br>
              <a:rPr lang="en-US" altLang="ja-JP" sz="1200" dirty="0" smtClean="0">
                <a:cs typeface="Arial" pitchFamily="34" charset="0"/>
              </a:rPr>
            </a:br>
            <a:r>
              <a:rPr lang="en-US" altLang="ja-JP" sz="1200" dirty="0" smtClean="0">
                <a:cs typeface="Arial" pitchFamily="34" charset="0"/>
              </a:rPr>
              <a:t>           </a:t>
            </a:r>
            <a:r>
              <a:rPr lang="en-US" altLang="ja-JP" sz="1200" b="1" i="1" u="sng" dirty="0" smtClean="0">
                <a:cs typeface="Arial" pitchFamily="34" charset="0"/>
              </a:rPr>
              <a:t>4 μSv/h is ten-fold of the normal value.</a:t>
            </a:r>
          </a:p>
          <a:p>
            <a:pPr marL="285750" indent="-196850">
              <a:spcAft>
                <a:spcPts val="200"/>
              </a:spcAft>
              <a:buFont typeface="Arial"/>
              <a:buChar char="•"/>
            </a:pPr>
            <a:r>
              <a:rPr lang="en-US" altLang="ja-JP" sz="1200" dirty="0" smtClean="0">
                <a:cs typeface="Arial" pitchFamily="34" charset="0"/>
              </a:rPr>
              <a:t>15:15  </a:t>
            </a:r>
            <a:r>
              <a:rPr lang="en-US" altLang="ja-JP" sz="1200" b="1" i="1" u="sng" dirty="0" smtClean="0">
                <a:cs typeface="Arial" pitchFamily="34" charset="0"/>
              </a:rPr>
              <a:t>Ventilation fans were turned on</a:t>
            </a:r>
            <a:r>
              <a:rPr lang="en-US" altLang="ja-JP" sz="1200" dirty="0" smtClean="0">
                <a:cs typeface="Arial" pitchFamily="34" charset="0"/>
              </a:rPr>
              <a:t>. Further decrease in ambient dose rate was acknowledged.</a:t>
            </a:r>
          </a:p>
          <a:p>
            <a:pPr marL="285750" indent="-196850">
              <a:spcAft>
                <a:spcPts val="200"/>
              </a:spcAft>
              <a:buFont typeface="Arial"/>
              <a:buChar char="•"/>
            </a:pPr>
            <a:r>
              <a:rPr lang="en-US" altLang="ja-JP" sz="1200" dirty="0" smtClean="0">
                <a:cs typeface="Arial" pitchFamily="34" charset="0"/>
              </a:rPr>
              <a:t>17:00  Radiation survey of the HD hall found areas with high dose rate were localized.</a:t>
            </a:r>
          </a:p>
          <a:p>
            <a:pPr marL="285750" indent="-196850">
              <a:spcAft>
                <a:spcPts val="200"/>
              </a:spcAft>
              <a:buFont typeface="Arial"/>
              <a:buChar char="•"/>
            </a:pPr>
            <a:r>
              <a:rPr lang="en-US" altLang="ja-JP" sz="1200" dirty="0" smtClean="0">
                <a:cs typeface="Arial" pitchFamily="34" charset="0"/>
              </a:rPr>
              <a:t>17:30  </a:t>
            </a:r>
            <a:r>
              <a:rPr lang="en-US" altLang="ja-JP" sz="1200" b="1" i="1" u="sng" dirty="0" smtClean="0">
                <a:cs typeface="Arial" pitchFamily="34" charset="0"/>
              </a:rPr>
              <a:t>Ventilation fans were turned </a:t>
            </a:r>
            <a:r>
              <a:rPr lang="en-US" altLang="ja-JP" sz="1200" dirty="0" smtClean="0">
                <a:cs typeface="Arial" pitchFamily="34" charset="0"/>
              </a:rPr>
              <a:t>on to reduce airborne radiation dose rate in the HD hall.</a:t>
            </a:r>
          </a:p>
          <a:p>
            <a:pPr marL="285750" indent="-196850">
              <a:spcAft>
                <a:spcPts val="200"/>
              </a:spcAft>
              <a:buFont typeface="Arial"/>
              <a:buChar char="•"/>
            </a:pPr>
            <a:r>
              <a:rPr lang="en-US" altLang="ja-JP" sz="1200" dirty="0">
                <a:cs typeface="Arial" pitchFamily="34" charset="0"/>
              </a:rPr>
              <a:t>23:30 </a:t>
            </a:r>
            <a:r>
              <a:rPr lang="en-US" altLang="ja-JP" sz="1200" dirty="0" smtClean="0">
                <a:cs typeface="Arial" pitchFamily="34" charset="0"/>
              </a:rPr>
              <a:t> </a:t>
            </a:r>
            <a:r>
              <a:rPr lang="en-US" altLang="ja-JP" sz="1200" b="1" i="1" u="sng" dirty="0" smtClean="0">
                <a:cs typeface="Arial" pitchFamily="34" charset="0"/>
              </a:rPr>
              <a:t>Completed evacuation and full-body radiation surveys </a:t>
            </a:r>
            <a:r>
              <a:rPr lang="en-US" altLang="ja-JP" sz="1200" dirty="0" smtClean="0">
                <a:cs typeface="Arial" pitchFamily="34" charset="0"/>
              </a:rPr>
              <a:t>of all workers in the radiation controlled area. Access to</a:t>
            </a:r>
            <a:br>
              <a:rPr lang="en-US" altLang="ja-JP" sz="1200" dirty="0" smtClean="0">
                <a:cs typeface="Arial" pitchFamily="34" charset="0"/>
              </a:rPr>
            </a:br>
            <a:r>
              <a:rPr lang="en-US" altLang="ja-JP" sz="1200" dirty="0" smtClean="0">
                <a:cs typeface="Arial" pitchFamily="34" charset="0"/>
              </a:rPr>
              <a:t> </a:t>
            </a:r>
            <a:r>
              <a:rPr lang="en-US" altLang="ja-JP" sz="1200" dirty="0">
                <a:cs typeface="Arial" pitchFamily="34" charset="0"/>
              </a:rPr>
              <a:t>the HD Facility was restricted</a:t>
            </a:r>
            <a:r>
              <a:rPr lang="en-US" altLang="ja-JP" sz="1200" dirty="0" smtClean="0">
                <a:cs typeface="Arial" pitchFamily="34" charset="0"/>
              </a:rPr>
              <a:t>.</a:t>
            </a:r>
          </a:p>
          <a:p>
            <a:pPr>
              <a:lnSpc>
                <a:spcPts val="1200"/>
              </a:lnSpc>
            </a:pPr>
            <a:endParaRPr lang="en-US" altLang="ja-JP" sz="1200" dirty="0">
              <a:cs typeface="Arial" pitchFamily="34" charset="0"/>
            </a:endParaRPr>
          </a:p>
          <a:p>
            <a:r>
              <a:rPr lang="en-US" altLang="ja-JP" sz="1200" b="1" dirty="0">
                <a:cs typeface="Arial" pitchFamily="34" charset="0"/>
              </a:rPr>
              <a:t> May 24, </a:t>
            </a:r>
            <a:r>
              <a:rPr lang="en-US" altLang="ja-JP" sz="1200" b="1" dirty="0" smtClean="0">
                <a:cs typeface="Arial" pitchFamily="34" charset="0"/>
              </a:rPr>
              <a:t>2013</a:t>
            </a:r>
          </a:p>
          <a:p>
            <a:pPr marL="285750" indent="-196850">
              <a:spcAft>
                <a:spcPts val="200"/>
              </a:spcAft>
              <a:buFont typeface="Arial"/>
              <a:buChar char="•"/>
            </a:pPr>
            <a:r>
              <a:rPr lang="en-US" altLang="ja-JP" sz="1200" dirty="0" smtClean="0">
                <a:cs typeface="Arial" pitchFamily="34" charset="0"/>
              </a:rPr>
              <a:t>10</a:t>
            </a:r>
            <a:r>
              <a:rPr lang="en-US" altLang="ja-JP" sz="1200" dirty="0">
                <a:cs typeface="Arial" pitchFamily="34" charset="0"/>
              </a:rPr>
              <a:t>:00 </a:t>
            </a:r>
            <a:r>
              <a:rPr lang="en-US" altLang="ja-JP" sz="1200" dirty="0" smtClean="0">
                <a:cs typeface="Arial" pitchFamily="34" charset="0"/>
              </a:rPr>
              <a:t> Members </a:t>
            </a:r>
            <a:r>
              <a:rPr lang="en-US" altLang="ja-JP" sz="1200" dirty="0">
                <a:cs typeface="Arial" pitchFamily="34" charset="0"/>
              </a:rPr>
              <a:t>on the right held a meeting to discuss the situation. </a:t>
            </a:r>
            <a:r>
              <a:rPr lang="en-US" altLang="ja-JP" sz="1200" b="1" i="1" u="sng" dirty="0">
                <a:cs typeface="Arial" pitchFamily="34" charset="0"/>
              </a:rPr>
              <a:t>It was not considered this incident to be one </a:t>
            </a:r>
            <a:r>
              <a:rPr lang="en-US" altLang="ja-JP" sz="1200" b="1" i="1" u="sng" dirty="0" smtClean="0">
                <a:cs typeface="Arial" pitchFamily="34" charset="0"/>
              </a:rPr>
              <a:t>for</a:t>
            </a:r>
            <a:r>
              <a:rPr lang="en-US" altLang="ja-JP" sz="1200" b="1" i="1" u="sng" dirty="0">
                <a:cs typeface="Arial" pitchFamily="34" charset="0"/>
              </a:rPr>
              <a:t> </a:t>
            </a:r>
            <a:r>
              <a:rPr lang="en-US" altLang="ja-JP" sz="1200" b="1" i="1" u="sng" dirty="0" smtClean="0">
                <a:cs typeface="Arial" pitchFamily="34" charset="0"/>
              </a:rPr>
              <a:t>escalated </a:t>
            </a:r>
            <a:r>
              <a:rPr lang="en-US" altLang="ja-JP" sz="1200" b="1" i="1" u="sng" dirty="0">
                <a:cs typeface="Arial" pitchFamily="34" charset="0"/>
              </a:rPr>
              <a:t>reporting</a:t>
            </a:r>
            <a:r>
              <a:rPr lang="en-US" altLang="ja-JP" sz="1200" b="1" i="1" u="sng" dirty="0" smtClean="0">
                <a:cs typeface="Arial" pitchFamily="34" charset="0"/>
              </a:rPr>
              <a:t>.</a:t>
            </a:r>
            <a:endParaRPr lang="en-US" altLang="ja-JP" sz="1200" b="1" i="1" u="sng" dirty="0">
              <a:cs typeface="Arial" pitchFamily="34" charset="0"/>
            </a:endParaRPr>
          </a:p>
          <a:p>
            <a:pPr marL="285750" indent="-196850">
              <a:spcAft>
                <a:spcPts val="200"/>
              </a:spcAft>
              <a:buFont typeface="Arial"/>
              <a:buChar char="•"/>
            </a:pPr>
            <a:r>
              <a:rPr lang="en-US" altLang="ja-JP" sz="1200" dirty="0" smtClean="0">
                <a:cs typeface="Arial" pitchFamily="34" charset="0"/>
              </a:rPr>
              <a:t>17:30  </a:t>
            </a:r>
            <a:r>
              <a:rPr lang="en-US" altLang="ja-JP" sz="1200" b="1" i="1" u="sng" dirty="0" smtClean="0">
                <a:cs typeface="Arial" pitchFamily="34" charset="0"/>
              </a:rPr>
              <a:t>J-PARC </a:t>
            </a:r>
            <a:r>
              <a:rPr lang="en-US" altLang="ja-JP" sz="1200" b="1" i="1" u="sng" dirty="0">
                <a:cs typeface="Arial" pitchFamily="34" charset="0"/>
              </a:rPr>
              <a:t>Center received inquiry from Nuclear Fuel Engineering </a:t>
            </a:r>
            <a:r>
              <a:rPr lang="en-US" altLang="ja-JP" sz="1200" b="1" i="1" u="sng" dirty="0" smtClean="0">
                <a:cs typeface="Arial" pitchFamily="34" charset="0"/>
              </a:rPr>
              <a:t>Laboratories (off the JPARC Site) </a:t>
            </a:r>
            <a:r>
              <a:rPr lang="en-US" altLang="ja-JP" sz="1200" b="1" i="1" u="sng" dirty="0">
                <a:cs typeface="Arial" pitchFamily="34" charset="0"/>
              </a:rPr>
              <a:t>concerning increased </a:t>
            </a:r>
            <a:r>
              <a:rPr lang="en-US" altLang="ja-JP" sz="1200" b="1" i="1" u="sng" dirty="0" smtClean="0">
                <a:cs typeface="Arial" pitchFamily="34" charset="0"/>
              </a:rPr>
              <a:t>radiation levels recorded </a:t>
            </a:r>
            <a:r>
              <a:rPr lang="en-US" altLang="ja-JP" sz="1200" b="1" i="1" u="sng" dirty="0">
                <a:cs typeface="Arial" pitchFamily="34" charset="0"/>
              </a:rPr>
              <a:t>by their monitoring </a:t>
            </a:r>
            <a:r>
              <a:rPr lang="en-US" altLang="ja-JP" sz="1200" b="1" i="1" u="sng" dirty="0" smtClean="0">
                <a:cs typeface="Arial" pitchFamily="34" charset="0"/>
              </a:rPr>
              <a:t>posts</a:t>
            </a:r>
          </a:p>
          <a:p>
            <a:pPr marL="285750" indent="-196850">
              <a:spcAft>
                <a:spcPts val="200"/>
              </a:spcAft>
              <a:buFont typeface="Arial"/>
              <a:buChar char="•"/>
            </a:pPr>
            <a:r>
              <a:rPr lang="en-US" altLang="ja-JP" sz="1200" dirty="0" smtClean="0">
                <a:cs typeface="Arial" pitchFamily="34" charset="0"/>
              </a:rPr>
              <a:t>18:00  Data </a:t>
            </a:r>
            <a:r>
              <a:rPr lang="en-US" altLang="ja-JP" sz="1200" dirty="0">
                <a:cs typeface="Arial" pitchFamily="34" charset="0"/>
              </a:rPr>
              <a:t>logs of gamma-ray area monitors on the boundaries of the controlled area of the HD Facility were </a:t>
            </a:r>
            <a:r>
              <a:rPr lang="en-US" altLang="ja-JP" sz="1200" dirty="0" smtClean="0">
                <a:cs typeface="Arial" pitchFamily="34" charset="0"/>
              </a:rPr>
              <a:t/>
            </a:r>
            <a:br>
              <a:rPr lang="en-US" altLang="ja-JP" sz="1200" dirty="0" smtClean="0">
                <a:cs typeface="Arial" pitchFamily="34" charset="0"/>
              </a:rPr>
            </a:br>
            <a:r>
              <a:rPr lang="en-US" altLang="ja-JP" sz="1200" dirty="0" smtClean="0">
                <a:cs typeface="Arial" pitchFamily="34" charset="0"/>
              </a:rPr>
              <a:t>           examined</a:t>
            </a:r>
            <a:r>
              <a:rPr lang="en-US" altLang="ja-JP" sz="1200" dirty="0">
                <a:cs typeface="Arial" pitchFamily="34" charset="0"/>
              </a:rPr>
              <a:t>. </a:t>
            </a:r>
            <a:r>
              <a:rPr lang="en-US" altLang="ja-JP" sz="1200" dirty="0" smtClean="0">
                <a:cs typeface="Arial" pitchFamily="34" charset="0"/>
              </a:rPr>
              <a:t>Found </a:t>
            </a:r>
            <a:r>
              <a:rPr lang="en-US" altLang="ja-JP" sz="1200" dirty="0">
                <a:cs typeface="Arial" pitchFamily="34" charset="0"/>
              </a:rPr>
              <a:t>increased radiation levels at around15:00 and 17:30 on </a:t>
            </a:r>
            <a:r>
              <a:rPr lang="en-US" altLang="ja-JP" sz="1200" dirty="0" smtClean="0">
                <a:cs typeface="Arial" pitchFamily="34" charset="0"/>
              </a:rPr>
              <a:t>May 23. </a:t>
            </a:r>
            <a:r>
              <a:rPr lang="en-US" altLang="ja-JP" sz="1200" b="1" i="1" u="sng" dirty="0">
                <a:cs typeface="Arial" pitchFamily="34" charset="0"/>
              </a:rPr>
              <a:t>Found that the </a:t>
            </a:r>
            <a:r>
              <a:rPr lang="en-US" altLang="ja-JP" sz="1200" b="1" i="1" u="sng" dirty="0" smtClean="0">
                <a:cs typeface="Arial" pitchFamily="34" charset="0"/>
              </a:rPr>
              <a:t>increased</a:t>
            </a:r>
            <a:br>
              <a:rPr lang="en-US" altLang="ja-JP" sz="1200" b="1" i="1" u="sng" dirty="0" smtClean="0">
                <a:cs typeface="Arial" pitchFamily="34" charset="0"/>
              </a:rPr>
            </a:br>
            <a:r>
              <a:rPr lang="en-US" altLang="ja-JP" sz="1200" b="1" i="1" u="sng" dirty="0" smtClean="0">
                <a:cs typeface="Arial" pitchFamily="34" charset="0"/>
              </a:rPr>
              <a:t>dose </a:t>
            </a:r>
            <a:r>
              <a:rPr lang="en-US" altLang="ja-JP" sz="1200" b="1" i="1" u="sng" dirty="0">
                <a:cs typeface="Arial" pitchFamily="34" charset="0"/>
              </a:rPr>
              <a:t>rates coincide with </a:t>
            </a:r>
            <a:r>
              <a:rPr lang="en-US" altLang="ja-JP" sz="1200" b="1" i="1" u="sng" dirty="0" smtClean="0">
                <a:cs typeface="Arial" pitchFamily="34" charset="0"/>
              </a:rPr>
              <a:t>the operations </a:t>
            </a:r>
            <a:r>
              <a:rPr lang="en-US" altLang="ja-JP" sz="1200" b="1" i="1" u="sng" dirty="0">
                <a:cs typeface="Arial" pitchFamily="34" charset="0"/>
              </a:rPr>
              <a:t>of ventilation fans </a:t>
            </a:r>
            <a:r>
              <a:rPr lang="en-US" altLang="ja-JP" sz="1200" dirty="0">
                <a:cs typeface="Arial" pitchFamily="34" charset="0"/>
              </a:rPr>
              <a:t>in the HD hall</a:t>
            </a:r>
            <a:r>
              <a:rPr lang="en-US" altLang="ja-JP" sz="1200" dirty="0" smtClean="0">
                <a:cs typeface="Arial" pitchFamily="34" charset="0"/>
              </a:rPr>
              <a:t>. </a:t>
            </a:r>
          </a:p>
          <a:p>
            <a:pPr marL="285750" indent="-196850">
              <a:spcAft>
                <a:spcPts val="200"/>
              </a:spcAft>
              <a:buFont typeface="Arial"/>
              <a:buChar char="•"/>
            </a:pPr>
            <a:r>
              <a:rPr lang="en-US" altLang="ja-JP" sz="1200" dirty="0" smtClean="0">
                <a:cs typeface="Arial" pitchFamily="34" charset="0"/>
              </a:rPr>
              <a:t>21:10  Reported </a:t>
            </a:r>
            <a:r>
              <a:rPr lang="en-US" altLang="ja-JP" sz="1200" dirty="0">
                <a:cs typeface="Arial" pitchFamily="34" charset="0"/>
              </a:rPr>
              <a:t>to an emergency post of the Nuclear Science Research Institute. Response headquarters was </a:t>
            </a:r>
            <a:r>
              <a:rPr lang="en-US" altLang="ja-JP" sz="1200" dirty="0" smtClean="0">
                <a:cs typeface="Arial" pitchFamily="34" charset="0"/>
              </a:rPr>
              <a:t/>
            </a:r>
            <a:br>
              <a:rPr lang="en-US" altLang="ja-JP" sz="1200" dirty="0" smtClean="0">
                <a:cs typeface="Arial" pitchFamily="34" charset="0"/>
              </a:rPr>
            </a:br>
            <a:r>
              <a:rPr lang="en-US" altLang="ja-JP" sz="1200" dirty="0" smtClean="0">
                <a:cs typeface="Arial" pitchFamily="34" charset="0"/>
              </a:rPr>
              <a:t>           established.</a:t>
            </a:r>
          </a:p>
          <a:p>
            <a:pPr marL="285750" indent="-196850">
              <a:spcAft>
                <a:spcPts val="200"/>
              </a:spcAft>
              <a:buFont typeface="Arial"/>
              <a:buChar char="•"/>
            </a:pPr>
            <a:r>
              <a:rPr lang="en-US" altLang="ja-JP" sz="1200" dirty="0" smtClean="0">
                <a:cs typeface="Arial" pitchFamily="34" charset="0"/>
              </a:rPr>
              <a:t>22:40  As </a:t>
            </a:r>
            <a:r>
              <a:rPr lang="en-US" altLang="ja-JP" sz="1200" dirty="0">
                <a:cs typeface="Arial" pitchFamily="34" charset="0"/>
              </a:rPr>
              <a:t>required by law, the </a:t>
            </a:r>
            <a:r>
              <a:rPr lang="en-US" altLang="ja-JP" sz="1200" b="1" i="1" u="sng" dirty="0">
                <a:cs typeface="Arial" pitchFamily="34" charset="0"/>
              </a:rPr>
              <a:t>first report to Nuclear Regulation Authority </a:t>
            </a:r>
            <a:r>
              <a:rPr lang="en-US" altLang="ja-JP" sz="1200" dirty="0">
                <a:cs typeface="Arial" pitchFamily="34" charset="0"/>
              </a:rPr>
              <a:t>was transmitted by facsimile </a:t>
            </a:r>
            <a:r>
              <a:rPr lang="en-US" altLang="ja-JP" sz="1200" dirty="0" smtClean="0">
                <a:cs typeface="Arial" pitchFamily="34" charset="0"/>
              </a:rPr>
              <a:t>transmission.</a:t>
            </a:r>
          </a:p>
          <a:p>
            <a:pPr marL="285750" indent="-196850">
              <a:spcAft>
                <a:spcPts val="200"/>
              </a:spcAft>
              <a:buFont typeface="Arial"/>
              <a:buChar char="•"/>
            </a:pPr>
            <a:r>
              <a:rPr lang="en-US" altLang="ja-JP" sz="1200" dirty="0" smtClean="0">
                <a:cs typeface="Arial" pitchFamily="34" charset="0"/>
              </a:rPr>
              <a:t>22:40  As </a:t>
            </a:r>
            <a:r>
              <a:rPr lang="en-US" altLang="ja-JP" sz="1200" dirty="0">
                <a:cs typeface="Arial" pitchFamily="34" charset="0"/>
              </a:rPr>
              <a:t>required under the terms of relevant agreements, the first report was faxed to Ibaraki Prefecture, Tokai </a:t>
            </a:r>
            <a:r>
              <a:rPr lang="en-US" altLang="ja-JP" sz="1200" dirty="0" smtClean="0">
                <a:cs typeface="Arial" pitchFamily="34" charset="0"/>
              </a:rPr>
              <a:t/>
            </a:r>
            <a:br>
              <a:rPr lang="en-US" altLang="ja-JP" sz="1200" dirty="0" smtClean="0">
                <a:cs typeface="Arial" pitchFamily="34" charset="0"/>
              </a:rPr>
            </a:br>
            <a:r>
              <a:rPr lang="en-US" altLang="ja-JP" sz="1200" dirty="0" smtClean="0">
                <a:cs typeface="Arial" pitchFamily="34" charset="0"/>
              </a:rPr>
              <a:t>           Village and other </a:t>
            </a:r>
            <a:r>
              <a:rPr lang="en-US" altLang="ja-JP" sz="1200" dirty="0">
                <a:cs typeface="Arial" pitchFamily="34" charset="0"/>
              </a:rPr>
              <a:t>authorities.</a:t>
            </a:r>
          </a:p>
          <a:p>
            <a:pPr>
              <a:lnSpc>
                <a:spcPts val="1200"/>
              </a:lnSpc>
            </a:pPr>
            <a:endParaRPr lang="en-US" altLang="ja-JP" sz="1200" dirty="0" smtClean="0">
              <a:cs typeface="Arial" pitchFamily="34" charset="0"/>
            </a:endParaRPr>
          </a:p>
          <a:p>
            <a:r>
              <a:rPr lang="en-US" altLang="ja-JP" sz="1200" b="1" dirty="0" smtClean="0">
                <a:cs typeface="Arial" pitchFamily="34" charset="0"/>
              </a:rPr>
              <a:t>May </a:t>
            </a:r>
            <a:r>
              <a:rPr lang="en-US" altLang="ja-JP" sz="1200" b="1" dirty="0">
                <a:cs typeface="Arial" pitchFamily="34" charset="0"/>
              </a:rPr>
              <a:t>25, </a:t>
            </a:r>
            <a:r>
              <a:rPr lang="en-US" altLang="ja-JP" sz="1200" b="1" dirty="0" smtClean="0">
                <a:cs typeface="Arial" pitchFamily="34" charset="0"/>
              </a:rPr>
              <a:t>2013</a:t>
            </a:r>
          </a:p>
          <a:p>
            <a:pPr marL="285750" indent="-196850">
              <a:buFont typeface="Arial"/>
              <a:buChar char="•"/>
            </a:pPr>
            <a:r>
              <a:rPr lang="en-US" altLang="ja-JP" sz="1200" dirty="0" smtClean="0">
                <a:cs typeface="Arial" pitchFamily="34" charset="0"/>
              </a:rPr>
              <a:t>01</a:t>
            </a:r>
            <a:r>
              <a:rPr lang="en-US" altLang="ja-JP" sz="1200" dirty="0">
                <a:cs typeface="Arial" pitchFamily="34" charset="0"/>
              </a:rPr>
              <a:t>:00 </a:t>
            </a:r>
            <a:r>
              <a:rPr lang="en-US" altLang="ja-JP" sz="1200" dirty="0" smtClean="0">
                <a:cs typeface="Arial" pitchFamily="34" charset="0"/>
              </a:rPr>
              <a:t> Found </a:t>
            </a:r>
            <a:r>
              <a:rPr lang="en-US" altLang="ja-JP" sz="1200" dirty="0">
                <a:cs typeface="Arial" pitchFamily="34" charset="0"/>
              </a:rPr>
              <a:t>out that the maximum total exposure dose of the workers in the HD hall was 1.7 mSv</a:t>
            </a:r>
            <a:r>
              <a:rPr lang="en-US" altLang="ja-JP" sz="1200" dirty="0" smtClean="0">
                <a:cs typeface="Arial" pitchFamily="34" charset="0"/>
              </a:rPr>
              <a:t>.</a:t>
            </a:r>
            <a:endParaRPr lang="ja-JP" altLang="en-US" sz="1200" dirty="0">
              <a:cs typeface="Arial" pitchFamily="34" charset="0"/>
            </a:endParaRPr>
          </a:p>
        </p:txBody>
      </p:sp>
    </p:spTree>
    <p:extLst>
      <p:ext uri="{BB962C8B-B14F-4D97-AF65-F5344CB8AC3E}">
        <p14:creationId xmlns:p14="http://schemas.microsoft.com/office/powerpoint/2010/main" val="1991703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fontScale="92500" lnSpcReduction="10000"/>
          </a:bodyPr>
          <a:lstStyle/>
          <a:p>
            <a:r>
              <a:rPr lang="en-US" altLang="ja-JP" dirty="0" smtClean="0">
                <a:latin typeface="Arial" pitchFamily="34" charset="0"/>
                <a:cs typeface="Arial" pitchFamily="34" charset="0"/>
              </a:rPr>
              <a:t>Release </a:t>
            </a:r>
            <a:r>
              <a:rPr lang="en-US" altLang="ja-JP" dirty="0">
                <a:latin typeface="Arial" pitchFamily="34" charset="0"/>
                <a:cs typeface="Arial" pitchFamily="34" charset="0"/>
              </a:rPr>
              <a:t>of radioactive material </a:t>
            </a:r>
            <a:r>
              <a:rPr lang="en-US" altLang="ja-JP" dirty="0" smtClean="0">
                <a:latin typeface="Arial" pitchFamily="34" charset="0"/>
                <a:cs typeface="Arial" pitchFamily="34" charset="0"/>
              </a:rPr>
              <a:t>to the outside of the radiation controlled area and to the</a:t>
            </a:r>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environment </a:t>
            </a:r>
            <a:r>
              <a:rPr lang="en-US" altLang="ja-JP" dirty="0">
                <a:latin typeface="Arial" pitchFamily="34" charset="0"/>
                <a:cs typeface="Arial" pitchFamily="34" charset="0"/>
              </a:rPr>
              <a:t>outside of the Hadron </a:t>
            </a:r>
            <a:r>
              <a:rPr lang="en-US" altLang="ja-JP" dirty="0" smtClean="0">
                <a:latin typeface="Arial" pitchFamily="34" charset="0"/>
                <a:cs typeface="Arial" pitchFamily="34" charset="0"/>
              </a:rPr>
              <a:t>experimental hall.</a:t>
            </a:r>
            <a:br>
              <a:rPr lang="en-US" altLang="ja-JP" dirty="0" smtClean="0">
                <a:latin typeface="Arial" pitchFamily="34" charset="0"/>
                <a:cs typeface="Arial" pitchFamily="34" charset="0"/>
              </a:rPr>
            </a:br>
            <a:endParaRPr lang="ja-JP" altLang="ja-JP" dirty="0">
              <a:latin typeface="Arial" pitchFamily="34" charset="0"/>
              <a:cs typeface="Arial" pitchFamily="34" charset="0"/>
            </a:endParaRPr>
          </a:p>
          <a:p>
            <a:r>
              <a:rPr lang="en-US" altLang="ja-JP" dirty="0" smtClean="0">
                <a:latin typeface="Arial" pitchFamily="34" charset="0"/>
                <a:cs typeface="Arial" pitchFamily="34" charset="0"/>
              </a:rPr>
              <a:t>Delays </a:t>
            </a:r>
            <a:r>
              <a:rPr lang="en-US" altLang="ja-JP" dirty="0">
                <a:latin typeface="Arial" pitchFamily="34" charset="0"/>
                <a:cs typeface="Arial" pitchFamily="34" charset="0"/>
              </a:rPr>
              <a:t>in reporting to the relevant </a:t>
            </a:r>
            <a:r>
              <a:rPr lang="en-US" altLang="ja-JP" dirty="0" smtClean="0">
                <a:latin typeface="Arial" pitchFamily="34" charset="0"/>
                <a:cs typeface="Arial" pitchFamily="34" charset="0"/>
              </a:rPr>
              <a:t>authorities, the </a:t>
            </a:r>
            <a:r>
              <a:rPr lang="en-US" altLang="ja-JP" dirty="0">
                <a:latin typeface="Arial" pitchFamily="34" charset="0"/>
                <a:cs typeface="Arial" pitchFamily="34" charset="0"/>
              </a:rPr>
              <a:t>local communities and the </a:t>
            </a:r>
            <a:r>
              <a:rPr lang="en-US" altLang="ja-JP" dirty="0" smtClean="0">
                <a:latin typeface="Arial" pitchFamily="34" charset="0"/>
                <a:cs typeface="Arial" pitchFamily="34" charset="0"/>
              </a:rPr>
              <a:t>media</a:t>
            </a:r>
            <a:br>
              <a:rPr lang="en-US" altLang="ja-JP" dirty="0" smtClean="0">
                <a:latin typeface="Arial" pitchFamily="34" charset="0"/>
                <a:cs typeface="Arial" pitchFamily="34" charset="0"/>
              </a:rPr>
            </a:br>
            <a:r>
              <a:rPr lang="en-US" altLang="ja-JP" dirty="0" smtClean="0">
                <a:latin typeface="Arial" pitchFamily="34" charset="0"/>
                <a:cs typeface="Arial" pitchFamily="34" charset="0"/>
              </a:rPr>
              <a:t> </a:t>
            </a:r>
            <a:endParaRPr lang="ja-JP" altLang="ja-JP" dirty="0">
              <a:latin typeface="Arial" pitchFamily="34" charset="0"/>
              <a:cs typeface="Arial" pitchFamily="34" charset="0"/>
            </a:endParaRPr>
          </a:p>
          <a:p>
            <a:r>
              <a:rPr lang="en-US" altLang="ja-JP" dirty="0" smtClean="0">
                <a:latin typeface="Arial" pitchFamily="34" charset="0"/>
                <a:cs typeface="Arial" pitchFamily="34" charset="0"/>
              </a:rPr>
              <a:t>Internal </a:t>
            </a:r>
            <a:r>
              <a:rPr lang="en-US" altLang="ja-JP" dirty="0">
                <a:latin typeface="Arial" pitchFamily="34" charset="0"/>
                <a:cs typeface="Arial" pitchFamily="34" charset="0"/>
              </a:rPr>
              <a:t>radiation exposure on workers </a:t>
            </a:r>
            <a:r>
              <a:rPr lang="en-US" altLang="ja-JP" dirty="0" smtClean="0">
                <a:latin typeface="Arial" pitchFamily="34" charset="0"/>
                <a:cs typeface="Arial" pitchFamily="34" charset="0"/>
              </a:rPr>
              <a:t>who inhaled </a:t>
            </a:r>
            <a:r>
              <a:rPr lang="en-US" altLang="ja-JP" dirty="0">
                <a:latin typeface="Arial" pitchFamily="34" charset="0"/>
                <a:cs typeface="Arial" pitchFamily="34" charset="0"/>
              </a:rPr>
              <a:t>contaminated air in the HD </a:t>
            </a:r>
            <a:r>
              <a:rPr lang="en-US" altLang="ja-JP" dirty="0" smtClean="0">
                <a:latin typeface="Arial" pitchFamily="34" charset="0"/>
                <a:cs typeface="Arial" pitchFamily="34" charset="0"/>
              </a:rPr>
              <a:t>hall</a:t>
            </a:r>
            <a:br>
              <a:rPr lang="en-US" altLang="ja-JP" dirty="0" smtClean="0">
                <a:latin typeface="Arial" pitchFamily="34" charset="0"/>
                <a:cs typeface="Arial" pitchFamily="34" charset="0"/>
              </a:rPr>
            </a:br>
            <a:endParaRPr lang="ja-JP" altLang="ja-JP" dirty="0">
              <a:latin typeface="Arial" pitchFamily="34" charset="0"/>
              <a:cs typeface="Arial" pitchFamily="34" charset="0"/>
            </a:endParaRPr>
          </a:p>
          <a:p>
            <a:r>
              <a:rPr lang="en-US" altLang="ja-JP" dirty="0" smtClean="0">
                <a:latin typeface="Arial" pitchFamily="34" charset="0"/>
                <a:cs typeface="Arial" pitchFamily="34" charset="0"/>
              </a:rPr>
              <a:t>Failure </a:t>
            </a:r>
            <a:r>
              <a:rPr lang="en-US" altLang="ja-JP" dirty="0">
                <a:latin typeface="Arial" pitchFamily="34" charset="0"/>
                <a:cs typeface="Arial" pitchFamily="34" charset="0"/>
              </a:rPr>
              <a:t>in timely disclosure of information </a:t>
            </a:r>
            <a:endParaRPr lang="ja-JP" altLang="ja-JP" dirty="0">
              <a:latin typeface="Arial" pitchFamily="34" charset="0"/>
              <a:cs typeface="Arial" pitchFamily="34" charset="0"/>
            </a:endParaRPr>
          </a:p>
          <a:p>
            <a:pPr marL="0" indent="0">
              <a:buNone/>
            </a:pPr>
            <a:endParaRPr kumimoji="1" lang="ja-JP" altLang="en-US" dirty="0"/>
          </a:p>
        </p:txBody>
      </p:sp>
      <p:sp>
        <p:nvSpPr>
          <p:cNvPr id="4" name="タイトル 1"/>
          <p:cNvSpPr>
            <a:spLocks noGrp="1"/>
          </p:cNvSpPr>
          <p:nvPr>
            <p:ph type="title"/>
          </p:nvPr>
        </p:nvSpPr>
        <p:spPr>
          <a:xfrm>
            <a:off x="251520" y="274638"/>
            <a:ext cx="8568952" cy="922114"/>
          </a:xfrm>
          <a:noFill/>
          <a:ln>
            <a:noFill/>
          </a:ln>
        </p:spPr>
        <p:style>
          <a:lnRef idx="3">
            <a:schemeClr val="lt1"/>
          </a:lnRef>
          <a:fillRef idx="1">
            <a:schemeClr val="accent3"/>
          </a:fillRef>
          <a:effectRef idx="1">
            <a:schemeClr val="accent3"/>
          </a:effectRef>
          <a:fontRef idx="minor">
            <a:schemeClr val="lt1"/>
          </a:fontRef>
        </p:style>
        <p:txBody>
          <a:bodyPr>
            <a:normAutofit/>
          </a:bodyPr>
          <a:lstStyle/>
          <a:p>
            <a:r>
              <a:rPr lang="en-US" altLang="ja-JP"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Short list of major mistakes</a:t>
            </a:r>
            <a:endParaRPr kumimoji="1" lang="ja-JP" altLang="en-US"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0179354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1"/>
            <a:ext cx="8382000" cy="609599"/>
          </a:xfrm>
        </p:spPr>
        <p:txBody>
          <a:bodyPr/>
          <a:lstStyle/>
          <a:p>
            <a:r>
              <a:rPr lang="en-US" sz="3200" dirty="0" smtClean="0"/>
              <a:t>Fallout from the incident</a:t>
            </a:r>
            <a:endParaRPr lang="en-US" sz="2400" dirty="0"/>
          </a:p>
        </p:txBody>
      </p:sp>
      <p:sp>
        <p:nvSpPr>
          <p:cNvPr id="3" name="Content Placeholder 2"/>
          <p:cNvSpPr>
            <a:spLocks noGrp="1"/>
          </p:cNvSpPr>
          <p:nvPr>
            <p:ph idx="1"/>
          </p:nvPr>
        </p:nvSpPr>
        <p:spPr>
          <a:xfrm>
            <a:off x="609600" y="914400"/>
            <a:ext cx="7620000" cy="3886200"/>
          </a:xfrm>
        </p:spPr>
        <p:txBody>
          <a:bodyPr/>
          <a:lstStyle/>
          <a:p>
            <a:r>
              <a:rPr lang="en-US" altLang="ja-JP" sz="1400" b="1" i="1" u="sng" dirty="0" smtClean="0"/>
              <a:t>Put priority to safety over research activities</a:t>
            </a:r>
          </a:p>
          <a:p>
            <a:r>
              <a:rPr lang="en-US" altLang="ja-JP" sz="1400" dirty="0"/>
              <a:t>Develop culture among staff and users to respect safety over </a:t>
            </a:r>
            <a:r>
              <a:rPr lang="en-US" altLang="ja-JP" sz="1400" dirty="0" smtClean="0"/>
              <a:t>experiments</a:t>
            </a:r>
          </a:p>
          <a:p>
            <a:r>
              <a:rPr lang="en-US" altLang="ja-JP" sz="1400" dirty="0" smtClean="0"/>
              <a:t>JPARC Organizational </a:t>
            </a:r>
            <a:r>
              <a:rPr lang="en-US" altLang="ja-JP" sz="1400" dirty="0"/>
              <a:t>Changes</a:t>
            </a:r>
          </a:p>
          <a:p>
            <a:pPr lvl="1"/>
            <a:r>
              <a:rPr kumimoji="1" lang="en-US" altLang="ja-JP" sz="1200" dirty="0"/>
              <a:t>New position of Deputy Director </a:t>
            </a:r>
            <a:r>
              <a:rPr kumimoji="1" lang="en-US" altLang="ja-JP" sz="1200" dirty="0" smtClean="0"/>
              <a:t>for Safety</a:t>
            </a:r>
            <a:endParaRPr kumimoji="1" lang="en-US" altLang="ja-JP" sz="1200" dirty="0"/>
          </a:p>
          <a:p>
            <a:r>
              <a:rPr lang="en-US" altLang="ja-JP" sz="1400" dirty="0"/>
              <a:t>Safety Management System is </a:t>
            </a:r>
            <a:r>
              <a:rPr lang="en-US" altLang="ja-JP" sz="1400" dirty="0" smtClean="0"/>
              <a:t>revised</a:t>
            </a:r>
            <a:endParaRPr lang="en-US" altLang="ja-JP" sz="1400" dirty="0"/>
          </a:p>
          <a:p>
            <a:pPr lvl="1"/>
            <a:r>
              <a:rPr lang="en-US" altLang="ja-JP" sz="1200" dirty="0"/>
              <a:t>New manuals, procedures are established</a:t>
            </a:r>
          </a:p>
          <a:p>
            <a:r>
              <a:rPr lang="en-US" altLang="ja-JP" sz="1400" dirty="0"/>
              <a:t>Local Government Review</a:t>
            </a:r>
          </a:p>
          <a:p>
            <a:pPr lvl="1"/>
            <a:r>
              <a:rPr lang="en-US" altLang="ja-JP" sz="1200" dirty="0"/>
              <a:t>On-site inspection and Committee meeting</a:t>
            </a:r>
          </a:p>
          <a:p>
            <a:r>
              <a:rPr lang="en-US" altLang="ja-JP" sz="1400" dirty="0" smtClean="0"/>
              <a:t>Review </a:t>
            </a:r>
            <a:r>
              <a:rPr lang="en-US" altLang="ja-JP" sz="1400" dirty="0"/>
              <a:t>of Hadron Hall Renovation Design</a:t>
            </a:r>
          </a:p>
          <a:p>
            <a:pPr lvl="1"/>
            <a:r>
              <a:rPr lang="en-US" altLang="ja-JP" sz="1200" dirty="0"/>
              <a:t>October 8-9, </a:t>
            </a:r>
            <a:r>
              <a:rPr lang="en-US" altLang="ja-JP" sz="1200" dirty="0" smtClean="0"/>
              <a:t>2013 (I helped with this review)</a:t>
            </a:r>
            <a:endParaRPr lang="en-US" altLang="ja-JP" sz="1200" dirty="0"/>
          </a:p>
          <a:p>
            <a:pPr lvl="1"/>
            <a:r>
              <a:rPr lang="en-US" altLang="ja-JP" sz="1200" dirty="0"/>
              <a:t>Follow-up in January, </a:t>
            </a:r>
            <a:r>
              <a:rPr lang="en-US" altLang="ja-JP" sz="1200" dirty="0" smtClean="0"/>
              <a:t>2014</a:t>
            </a:r>
          </a:p>
          <a:p>
            <a:pPr lvl="1"/>
            <a:r>
              <a:rPr lang="en-US" altLang="ja-JP" sz="1200" dirty="0" smtClean="0"/>
              <a:t>Basic strategy endorsed by the committee was to </a:t>
            </a:r>
            <a:r>
              <a:rPr lang="en-US" altLang="ja-JP" sz="1200" dirty="0"/>
              <a:t>prevent </a:t>
            </a:r>
            <a:r>
              <a:rPr lang="en-US" altLang="ja-JP" sz="1200" dirty="0" smtClean="0"/>
              <a:t>contamination spread </a:t>
            </a:r>
            <a:r>
              <a:rPr lang="en-US" altLang="ja-JP" sz="1200" dirty="0"/>
              <a:t>by </a:t>
            </a:r>
            <a:r>
              <a:rPr lang="en-US" altLang="ja-JP" sz="1200" dirty="0" smtClean="0"/>
              <a:t>hermetically sealing and monitoring </a:t>
            </a:r>
            <a:r>
              <a:rPr lang="en-US" altLang="ja-JP" sz="1200" dirty="0"/>
              <a:t>target </a:t>
            </a:r>
            <a:r>
              <a:rPr lang="en-US" altLang="ja-JP" sz="1200" dirty="0" smtClean="0"/>
              <a:t>chamber, sealing beam line enclosures with double-airtight layers with monitoring and implement beam monitoring and control to shutdown abnormal beam. </a:t>
            </a:r>
            <a:endParaRPr lang="en-US" altLang="ja-JP" sz="1200" dirty="0"/>
          </a:p>
          <a:p>
            <a:r>
              <a:rPr lang="en-US" altLang="ja-JP" sz="1400" dirty="0"/>
              <a:t>International Advisory </a:t>
            </a:r>
            <a:r>
              <a:rPr lang="en-US" altLang="ja-JP" sz="1400" dirty="0" smtClean="0"/>
              <a:t>Committee, 11-12 March 2014</a:t>
            </a:r>
            <a:endParaRPr lang="en-US" altLang="ja-JP" sz="1200" dirty="0" smtClean="0"/>
          </a:p>
          <a:p>
            <a:pPr lvl="1"/>
            <a:r>
              <a:rPr lang="en-US" altLang="ja-JP" sz="1200" dirty="0" smtClean="0"/>
              <a:t>Some concern about continued use of gold target</a:t>
            </a:r>
          </a:p>
          <a:p>
            <a:pPr lvl="1"/>
            <a:r>
              <a:rPr lang="en-US" altLang="ja-JP" sz="1200" dirty="0" smtClean="0"/>
              <a:t>Understood approach to seat target chamber and beam line shielded areas</a:t>
            </a:r>
          </a:p>
          <a:p>
            <a:pPr lvl="1"/>
            <a:r>
              <a:rPr lang="en-US" altLang="ja-JP" sz="1200" dirty="0" smtClean="0"/>
              <a:t>Recommended a reevaluation of slow extraction program and communicate to users realistic expectations</a:t>
            </a:r>
          </a:p>
          <a:p>
            <a:r>
              <a:rPr lang="en-US" altLang="ja-JP" sz="1400" dirty="0" smtClean="0"/>
              <a:t>Report to  Ministry of Education, Culture, Sports, Science and Technology (MEXT), review by External Expert Panel</a:t>
            </a:r>
          </a:p>
          <a:p>
            <a:r>
              <a:rPr lang="en-US" altLang="ja-JP" sz="1400" dirty="0"/>
              <a:t>Report to Governor of Ibaraki Prefecture</a:t>
            </a:r>
          </a:p>
          <a:p>
            <a:r>
              <a:rPr lang="en-US" altLang="ja-JP" sz="1400" dirty="0"/>
              <a:t>Meetings with local residents to explain JPARC’s efforts to improve safety</a:t>
            </a:r>
          </a:p>
          <a:p>
            <a:endParaRPr lang="en-US" altLang="ja-JP" sz="1600" dirty="0"/>
          </a:p>
          <a:p>
            <a:pPr lvl="1"/>
            <a:endParaRPr lang="en-US" altLang="ja-JP" sz="1400" dirty="0" smtClean="0"/>
          </a:p>
        </p:txBody>
      </p:sp>
    </p:spTree>
    <p:extLst>
      <p:ext uri="{BB962C8B-B14F-4D97-AF65-F5344CB8AC3E}">
        <p14:creationId xmlns:p14="http://schemas.microsoft.com/office/powerpoint/2010/main" val="542045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z="3200" u="sng" dirty="0" smtClean="0"/>
              <a:t>Resumption of operations</a:t>
            </a:r>
            <a:endParaRPr lang="en-US" sz="3200" dirty="0"/>
          </a:p>
        </p:txBody>
      </p:sp>
      <p:sp>
        <p:nvSpPr>
          <p:cNvPr id="3" name="Content Placeholder 2"/>
          <p:cNvSpPr>
            <a:spLocks noGrp="1"/>
          </p:cNvSpPr>
          <p:nvPr>
            <p:ph idx="1"/>
          </p:nvPr>
        </p:nvSpPr>
        <p:spPr>
          <a:xfrm>
            <a:off x="685800" y="1371600"/>
            <a:ext cx="8001000" cy="3886200"/>
          </a:xfrm>
        </p:spPr>
        <p:txBody>
          <a:bodyPr/>
          <a:lstStyle/>
          <a:p>
            <a:pPr marL="0" indent="0">
              <a:buNone/>
            </a:pPr>
            <a:endParaRPr lang="en-US" altLang="ja-JP" sz="1800" b="1" u="sng" dirty="0"/>
          </a:p>
          <a:p>
            <a:r>
              <a:rPr lang="en-US" altLang="ja-JP" sz="2000" dirty="0" smtClean="0"/>
              <a:t>User </a:t>
            </a:r>
            <a:r>
              <a:rPr lang="en-US" altLang="ja-JP" sz="2000" dirty="0"/>
              <a:t>operation of </a:t>
            </a:r>
            <a:r>
              <a:rPr lang="en-US" altLang="ja-JP" sz="2000" dirty="0" smtClean="0"/>
              <a:t>Materials and Life Science Experimental Facility (MLF) </a:t>
            </a:r>
            <a:r>
              <a:rPr lang="en-US" altLang="ja-JP" sz="2000" dirty="0"/>
              <a:t>resumed on February 21, </a:t>
            </a:r>
            <a:r>
              <a:rPr lang="en-US" altLang="ja-JP" sz="2000" dirty="0" smtClean="0"/>
              <a:t>2014, 9 months after the incident, already had robust target protection systems in place, i.e. victim</a:t>
            </a:r>
            <a:br>
              <a:rPr lang="en-US" altLang="ja-JP" sz="2000" dirty="0" smtClean="0"/>
            </a:br>
            <a:endParaRPr lang="en-US" altLang="ja-JP" sz="2000" dirty="0"/>
          </a:p>
          <a:p>
            <a:r>
              <a:rPr lang="en-US" altLang="ja-JP" sz="2000" dirty="0"/>
              <a:t>Neutrino facility </a:t>
            </a:r>
            <a:r>
              <a:rPr lang="en-US" altLang="ja-JP" sz="2000" dirty="0" smtClean="0"/>
              <a:t>ready </a:t>
            </a:r>
            <a:r>
              <a:rPr lang="en-US" altLang="ja-JP" sz="2000" dirty="0"/>
              <a:t>for resumption in </a:t>
            </a:r>
            <a:r>
              <a:rPr lang="en-US" altLang="ja-JP" sz="2000" dirty="0" smtClean="0"/>
              <a:t>May 2014, 1 year after the incident, </a:t>
            </a:r>
            <a:r>
              <a:rPr lang="en-US" altLang="ja-JP" sz="2000" dirty="0"/>
              <a:t>already had robust target protection systems in </a:t>
            </a:r>
            <a:r>
              <a:rPr lang="en-US" altLang="ja-JP" sz="2000" dirty="0" smtClean="0"/>
              <a:t>place, i.e. another victim</a:t>
            </a:r>
            <a:br>
              <a:rPr lang="en-US" altLang="ja-JP" sz="2000" dirty="0" smtClean="0"/>
            </a:br>
            <a:endParaRPr lang="en-US" altLang="ja-JP" sz="2000" dirty="0" smtClean="0"/>
          </a:p>
          <a:p>
            <a:r>
              <a:rPr lang="en-US" altLang="ja-JP" sz="2000" dirty="0" smtClean="0"/>
              <a:t>Hadron Slow Extracted Beams, restart to be determined, 15 months and counting </a:t>
            </a:r>
            <a:endParaRPr lang="en-US" altLang="ja-JP" sz="2000" dirty="0"/>
          </a:p>
          <a:p>
            <a:pPr marL="0" indent="0">
              <a:buNone/>
            </a:pPr>
            <a:endParaRPr lang="en-US" altLang="ja-JP" dirty="0"/>
          </a:p>
          <a:p>
            <a:pPr marL="0" indent="0">
              <a:buNone/>
            </a:pPr>
            <a:endParaRPr lang="en-US" dirty="0"/>
          </a:p>
        </p:txBody>
      </p:sp>
    </p:spTree>
    <p:extLst>
      <p:ext uri="{BB962C8B-B14F-4D97-AF65-F5344CB8AC3E}">
        <p14:creationId xmlns:p14="http://schemas.microsoft.com/office/powerpoint/2010/main" val="295238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What’s left to do to restart slow extraction to the JPARC hadron hall</a:t>
            </a:r>
            <a:endParaRPr lang="en-US" sz="3200" dirty="0"/>
          </a:p>
        </p:txBody>
      </p:sp>
      <p:sp>
        <p:nvSpPr>
          <p:cNvPr id="3" name="Content Placeholder 2"/>
          <p:cNvSpPr>
            <a:spLocks noGrp="1"/>
          </p:cNvSpPr>
          <p:nvPr>
            <p:ph idx="1"/>
          </p:nvPr>
        </p:nvSpPr>
        <p:spPr/>
        <p:txBody>
          <a:bodyPr/>
          <a:lstStyle/>
          <a:p>
            <a:r>
              <a:rPr lang="en-US" dirty="0" smtClean="0"/>
              <a:t>Complete renovations to the experimental hall</a:t>
            </a:r>
            <a:br>
              <a:rPr lang="en-US" dirty="0" smtClean="0"/>
            </a:br>
            <a:endParaRPr lang="en-US" dirty="0" smtClean="0"/>
          </a:p>
          <a:p>
            <a:r>
              <a:rPr lang="en-US" dirty="0" smtClean="0"/>
              <a:t>Get approval from </a:t>
            </a:r>
            <a:r>
              <a:rPr lang="en-US" dirty="0"/>
              <a:t>the local </a:t>
            </a:r>
            <a:r>
              <a:rPr lang="en-US" dirty="0" smtClean="0"/>
              <a:t>governments</a:t>
            </a:r>
            <a:br>
              <a:rPr lang="en-US" dirty="0" smtClean="0"/>
            </a:br>
            <a:endParaRPr lang="en-US" dirty="0" smtClean="0"/>
          </a:p>
          <a:p>
            <a:r>
              <a:rPr lang="en-US" dirty="0" smtClean="0"/>
              <a:t>Get approval </a:t>
            </a:r>
            <a:r>
              <a:rPr lang="en-US" dirty="0"/>
              <a:t>from the </a:t>
            </a:r>
            <a:r>
              <a:rPr lang="en-US" dirty="0" smtClean="0"/>
              <a:t>Japan Nuclear Regulation Agency</a:t>
            </a:r>
            <a:endParaRPr lang="en-US" dirty="0"/>
          </a:p>
          <a:p>
            <a:pPr marL="0" indent="0">
              <a:buNone/>
            </a:pPr>
            <a:endParaRPr lang="en-US" dirty="0"/>
          </a:p>
        </p:txBody>
      </p:sp>
    </p:spTree>
    <p:extLst>
      <p:ext uri="{BB962C8B-B14F-4D97-AF65-F5344CB8AC3E}">
        <p14:creationId xmlns:p14="http://schemas.microsoft.com/office/powerpoint/2010/main" val="3893353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Blast from the past</a:t>
            </a:r>
            <a:endParaRPr lang="en-US" dirty="0"/>
          </a:p>
        </p:txBody>
      </p:sp>
      <p:sp>
        <p:nvSpPr>
          <p:cNvPr id="3" name="Content Placeholder 2"/>
          <p:cNvSpPr>
            <a:spLocks noGrp="1"/>
          </p:cNvSpPr>
          <p:nvPr>
            <p:ph idx="1"/>
          </p:nvPr>
        </p:nvSpPr>
        <p:spPr/>
        <p:txBody>
          <a:bodyPr/>
          <a:lstStyle/>
          <a:p>
            <a:r>
              <a:rPr lang="en-US" dirty="0" smtClean="0"/>
              <a:t>AGS B5 Target Failure, March 1995 </a:t>
            </a:r>
            <a:endParaRPr lang="en-US" dirty="0"/>
          </a:p>
        </p:txBody>
      </p:sp>
    </p:spTree>
    <p:extLst>
      <p:ext uri="{BB962C8B-B14F-4D97-AF65-F5344CB8AC3E}">
        <p14:creationId xmlns:p14="http://schemas.microsoft.com/office/powerpoint/2010/main" val="1855876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05900" cy="5981700"/>
          </a:xfrm>
          <a:prstGeom prst="rect">
            <a:avLst/>
          </a:prstGeom>
          <a:noFill/>
          <a:ln w="9525">
            <a:solidFill>
              <a:srgbClr val="33C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Oval 5"/>
          <p:cNvSpPr>
            <a:spLocks noChangeArrowheads="1"/>
          </p:cNvSpPr>
          <p:nvPr/>
        </p:nvSpPr>
        <p:spPr bwMode="auto">
          <a:xfrm>
            <a:off x="914400" y="762000"/>
            <a:ext cx="7924800" cy="1676400"/>
          </a:xfrm>
          <a:prstGeom prst="ellipse">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054" name="Oval 6"/>
          <p:cNvSpPr>
            <a:spLocks noChangeArrowheads="1"/>
          </p:cNvSpPr>
          <p:nvPr/>
        </p:nvSpPr>
        <p:spPr bwMode="auto">
          <a:xfrm>
            <a:off x="914400" y="793750"/>
            <a:ext cx="7924800" cy="1676400"/>
          </a:xfrm>
          <a:prstGeom prst="ellipse">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055" name="Line 7"/>
          <p:cNvSpPr>
            <a:spLocks noChangeShapeType="1"/>
          </p:cNvSpPr>
          <p:nvPr/>
        </p:nvSpPr>
        <p:spPr bwMode="auto">
          <a:xfrm flipH="1">
            <a:off x="3200400" y="2667000"/>
            <a:ext cx="304800" cy="45720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56" name="Line 8"/>
          <p:cNvSpPr>
            <a:spLocks noChangeShapeType="1"/>
          </p:cNvSpPr>
          <p:nvPr/>
        </p:nvSpPr>
        <p:spPr bwMode="auto">
          <a:xfrm>
            <a:off x="3200400" y="3124200"/>
            <a:ext cx="76200" cy="53340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57" name="Oval 9"/>
          <p:cNvSpPr>
            <a:spLocks noChangeArrowheads="1"/>
          </p:cNvSpPr>
          <p:nvPr/>
        </p:nvSpPr>
        <p:spPr bwMode="auto">
          <a:xfrm>
            <a:off x="1295400" y="3325813"/>
            <a:ext cx="1981200" cy="758825"/>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058" name="Arc 10"/>
          <p:cNvSpPr>
            <a:spLocks/>
          </p:cNvSpPr>
          <p:nvPr/>
        </p:nvSpPr>
        <p:spPr bwMode="auto">
          <a:xfrm>
            <a:off x="3200400" y="2362200"/>
            <a:ext cx="304800" cy="304800"/>
          </a:xfrm>
          <a:custGeom>
            <a:avLst/>
            <a:gdLst>
              <a:gd name="G0" fmla="+- 0 0 0"/>
              <a:gd name="G1" fmla="+- 21600 0 0"/>
              <a:gd name="G2" fmla="+- 21600 0 0"/>
              <a:gd name="T0" fmla="*/ 0 w 21600"/>
              <a:gd name="T1" fmla="*/ 0 h 25397"/>
              <a:gd name="T2" fmla="*/ 21264 w 21600"/>
              <a:gd name="T3" fmla="*/ 25397 h 25397"/>
              <a:gd name="T4" fmla="*/ 0 w 21600"/>
              <a:gd name="T5" fmla="*/ 21600 h 25397"/>
            </a:gdLst>
            <a:ahLst/>
            <a:cxnLst>
              <a:cxn ang="0">
                <a:pos x="T0" y="T1"/>
              </a:cxn>
              <a:cxn ang="0">
                <a:pos x="T2" y="T3"/>
              </a:cxn>
              <a:cxn ang="0">
                <a:pos x="T4" y="T5"/>
              </a:cxn>
            </a:cxnLst>
            <a:rect l="0" t="0" r="r" b="b"/>
            <a:pathLst>
              <a:path w="21600" h="25397" fill="none" extrusionOk="0">
                <a:moveTo>
                  <a:pt x="0" y="0"/>
                </a:moveTo>
                <a:cubicBezTo>
                  <a:pt x="11929" y="0"/>
                  <a:pt x="21600" y="9670"/>
                  <a:pt x="21600" y="21600"/>
                </a:cubicBezTo>
                <a:cubicBezTo>
                  <a:pt x="21600" y="22873"/>
                  <a:pt x="21487" y="24143"/>
                  <a:pt x="21263" y="25396"/>
                </a:cubicBezTo>
              </a:path>
              <a:path w="21600" h="25397" stroke="0" extrusionOk="0">
                <a:moveTo>
                  <a:pt x="0" y="0"/>
                </a:moveTo>
                <a:cubicBezTo>
                  <a:pt x="11929" y="0"/>
                  <a:pt x="21600" y="9670"/>
                  <a:pt x="21600" y="21600"/>
                </a:cubicBezTo>
                <a:cubicBezTo>
                  <a:pt x="21600" y="22873"/>
                  <a:pt x="21487" y="24143"/>
                  <a:pt x="21263" y="25396"/>
                </a:cubicBezTo>
                <a:lnTo>
                  <a:pt x="0" y="21600"/>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062" name="Freeform 14"/>
          <p:cNvSpPr>
            <a:spLocks/>
          </p:cNvSpPr>
          <p:nvPr/>
        </p:nvSpPr>
        <p:spPr bwMode="auto">
          <a:xfrm>
            <a:off x="3505200" y="2449513"/>
            <a:ext cx="539750" cy="228600"/>
          </a:xfrm>
          <a:custGeom>
            <a:avLst/>
            <a:gdLst>
              <a:gd name="T0" fmla="*/ 0 w 288"/>
              <a:gd name="T1" fmla="*/ 144 h 144"/>
              <a:gd name="T2" fmla="*/ 96 w 288"/>
              <a:gd name="T3" fmla="*/ 48 h 144"/>
              <a:gd name="T4" fmla="*/ 288 w 288"/>
              <a:gd name="T5" fmla="*/ 0 h 144"/>
            </a:gdLst>
            <a:ahLst/>
            <a:cxnLst>
              <a:cxn ang="0">
                <a:pos x="T0" y="T1"/>
              </a:cxn>
              <a:cxn ang="0">
                <a:pos x="T2" y="T3"/>
              </a:cxn>
              <a:cxn ang="0">
                <a:pos x="T4" y="T5"/>
              </a:cxn>
            </a:cxnLst>
            <a:rect l="0" t="0" r="r" b="b"/>
            <a:pathLst>
              <a:path w="288" h="144">
                <a:moveTo>
                  <a:pt x="0" y="144"/>
                </a:moveTo>
                <a:cubicBezTo>
                  <a:pt x="24" y="108"/>
                  <a:pt x="48" y="72"/>
                  <a:pt x="96" y="48"/>
                </a:cubicBezTo>
                <a:cubicBezTo>
                  <a:pt x="144" y="24"/>
                  <a:pt x="256" y="8"/>
                  <a:pt x="288" y="0"/>
                </a:cubicBezTo>
              </a:path>
            </a:pathLst>
          </a:cu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63" name="Oval 15"/>
          <p:cNvSpPr>
            <a:spLocks noChangeArrowheads="1"/>
          </p:cNvSpPr>
          <p:nvPr/>
        </p:nvSpPr>
        <p:spPr bwMode="auto">
          <a:xfrm>
            <a:off x="1031875" y="3308350"/>
            <a:ext cx="381000" cy="228600"/>
          </a:xfrm>
          <a:prstGeom prst="ellipse">
            <a:avLst/>
          </a:prstGeom>
          <a:noFill/>
          <a:ln w="254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064" name="Line 16"/>
          <p:cNvSpPr>
            <a:spLocks noChangeShapeType="1"/>
          </p:cNvSpPr>
          <p:nvPr/>
        </p:nvSpPr>
        <p:spPr bwMode="auto">
          <a:xfrm rot="20365824" flipH="1">
            <a:off x="1293813" y="3517900"/>
            <a:ext cx="76200" cy="825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65" name="Line 17"/>
          <p:cNvSpPr>
            <a:spLocks noChangeShapeType="1"/>
          </p:cNvSpPr>
          <p:nvPr/>
        </p:nvSpPr>
        <p:spPr bwMode="auto">
          <a:xfrm>
            <a:off x="304800" y="3089275"/>
            <a:ext cx="685800" cy="304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74" name="Line 26"/>
          <p:cNvSpPr>
            <a:spLocks noChangeShapeType="1"/>
          </p:cNvSpPr>
          <p:nvPr/>
        </p:nvSpPr>
        <p:spPr bwMode="auto">
          <a:xfrm rot="855002" flipV="1">
            <a:off x="990600" y="3335338"/>
            <a:ext cx="76200" cy="76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75" name="Line 27"/>
          <p:cNvSpPr>
            <a:spLocks noChangeShapeType="1"/>
          </p:cNvSpPr>
          <p:nvPr/>
        </p:nvSpPr>
        <p:spPr bwMode="auto">
          <a:xfrm>
            <a:off x="1066800" y="33528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76" name="Line 28"/>
          <p:cNvSpPr>
            <a:spLocks noChangeShapeType="1"/>
          </p:cNvSpPr>
          <p:nvPr/>
        </p:nvSpPr>
        <p:spPr bwMode="auto">
          <a:xfrm rot="855002" flipV="1">
            <a:off x="149225" y="3068638"/>
            <a:ext cx="150813" cy="13017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77" name="Line 29"/>
          <p:cNvSpPr>
            <a:spLocks noChangeShapeType="1"/>
          </p:cNvSpPr>
          <p:nvPr/>
        </p:nvSpPr>
        <p:spPr bwMode="auto">
          <a:xfrm rot="855002" flipV="1">
            <a:off x="44450" y="3016250"/>
            <a:ext cx="150813" cy="13017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78" name="Line 30"/>
          <p:cNvSpPr>
            <a:spLocks noChangeShapeType="1"/>
          </p:cNvSpPr>
          <p:nvPr/>
        </p:nvSpPr>
        <p:spPr bwMode="auto">
          <a:xfrm rot="-741322">
            <a:off x="44450" y="3106738"/>
            <a:ext cx="92075" cy="76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79" name="Line 31"/>
          <p:cNvSpPr>
            <a:spLocks noChangeShapeType="1"/>
          </p:cNvSpPr>
          <p:nvPr/>
        </p:nvSpPr>
        <p:spPr bwMode="auto">
          <a:xfrm rot="-369779">
            <a:off x="200025" y="3024188"/>
            <a:ext cx="109538" cy="76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80" name="Line 32"/>
          <p:cNvSpPr>
            <a:spLocks noChangeShapeType="1"/>
          </p:cNvSpPr>
          <p:nvPr/>
        </p:nvSpPr>
        <p:spPr bwMode="auto">
          <a:xfrm rot="344547">
            <a:off x="1004888" y="3429000"/>
            <a:ext cx="76200" cy="304800"/>
          </a:xfrm>
          <a:prstGeom prst="line">
            <a:avLst/>
          </a:prstGeom>
          <a:noFill/>
          <a:ln w="254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81" name="Line 33"/>
          <p:cNvSpPr>
            <a:spLocks noChangeShapeType="1"/>
          </p:cNvSpPr>
          <p:nvPr/>
        </p:nvSpPr>
        <p:spPr bwMode="auto">
          <a:xfrm>
            <a:off x="1066800" y="3733800"/>
            <a:ext cx="76200" cy="152400"/>
          </a:xfrm>
          <a:prstGeom prst="line">
            <a:avLst/>
          </a:prstGeom>
          <a:noFill/>
          <a:ln w="254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82" name="Line 34"/>
          <p:cNvSpPr>
            <a:spLocks noChangeShapeType="1"/>
          </p:cNvSpPr>
          <p:nvPr/>
        </p:nvSpPr>
        <p:spPr bwMode="auto">
          <a:xfrm>
            <a:off x="1143000" y="3886200"/>
            <a:ext cx="1066800" cy="762000"/>
          </a:xfrm>
          <a:prstGeom prst="line">
            <a:avLst/>
          </a:prstGeom>
          <a:noFill/>
          <a:ln w="254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83" name="Line 35"/>
          <p:cNvSpPr>
            <a:spLocks noChangeShapeType="1"/>
          </p:cNvSpPr>
          <p:nvPr/>
        </p:nvSpPr>
        <p:spPr bwMode="auto">
          <a:xfrm>
            <a:off x="2209800" y="4648200"/>
            <a:ext cx="304800" cy="152400"/>
          </a:xfrm>
          <a:prstGeom prst="line">
            <a:avLst/>
          </a:prstGeom>
          <a:noFill/>
          <a:ln w="254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84" name="Line 36"/>
          <p:cNvSpPr>
            <a:spLocks noChangeShapeType="1"/>
          </p:cNvSpPr>
          <p:nvPr/>
        </p:nvSpPr>
        <p:spPr bwMode="auto">
          <a:xfrm>
            <a:off x="2514600" y="4800600"/>
            <a:ext cx="3200400" cy="152400"/>
          </a:xfrm>
          <a:prstGeom prst="line">
            <a:avLst/>
          </a:prstGeom>
          <a:noFill/>
          <a:ln w="254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85" name="Line 37"/>
          <p:cNvSpPr>
            <a:spLocks noChangeShapeType="1"/>
          </p:cNvSpPr>
          <p:nvPr/>
        </p:nvSpPr>
        <p:spPr bwMode="auto">
          <a:xfrm flipH="1">
            <a:off x="5638800" y="4953000"/>
            <a:ext cx="76200" cy="109538"/>
          </a:xfrm>
          <a:prstGeom prst="line">
            <a:avLst/>
          </a:prstGeom>
          <a:noFill/>
          <a:ln w="254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86" name="Rectangle 38"/>
          <p:cNvSpPr>
            <a:spLocks noChangeArrowheads="1"/>
          </p:cNvSpPr>
          <p:nvPr/>
        </p:nvSpPr>
        <p:spPr bwMode="auto">
          <a:xfrm rot="183840">
            <a:off x="4572000" y="4953000"/>
            <a:ext cx="304800" cy="7620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087" name="Rectangle 39"/>
          <p:cNvSpPr>
            <a:spLocks noChangeArrowheads="1"/>
          </p:cNvSpPr>
          <p:nvPr/>
        </p:nvSpPr>
        <p:spPr bwMode="auto">
          <a:xfrm rot="183840">
            <a:off x="5105400" y="4989513"/>
            <a:ext cx="304800" cy="7620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088" name="Line 40"/>
          <p:cNvSpPr>
            <a:spLocks noChangeShapeType="1"/>
          </p:cNvSpPr>
          <p:nvPr/>
        </p:nvSpPr>
        <p:spPr bwMode="auto">
          <a:xfrm rot="216884" flipH="1">
            <a:off x="5410200" y="5045075"/>
            <a:ext cx="255588" cy="0"/>
          </a:xfrm>
          <a:prstGeom prst="line">
            <a:avLst/>
          </a:prstGeom>
          <a:noFill/>
          <a:ln w="254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89" name="Line 41"/>
          <p:cNvSpPr>
            <a:spLocks noChangeShapeType="1"/>
          </p:cNvSpPr>
          <p:nvPr/>
        </p:nvSpPr>
        <p:spPr bwMode="auto">
          <a:xfrm rot="216884" flipH="1">
            <a:off x="4876800" y="4999038"/>
            <a:ext cx="152400" cy="0"/>
          </a:xfrm>
          <a:prstGeom prst="line">
            <a:avLst/>
          </a:prstGeom>
          <a:noFill/>
          <a:ln w="25400">
            <a:solidFill>
              <a:srgbClr val="FFCC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90" name="Line 42"/>
          <p:cNvSpPr>
            <a:spLocks noChangeShapeType="1"/>
          </p:cNvSpPr>
          <p:nvPr/>
        </p:nvSpPr>
        <p:spPr bwMode="auto">
          <a:xfrm rot="216884" flipH="1">
            <a:off x="5030788" y="4949825"/>
            <a:ext cx="76200" cy="76200"/>
          </a:xfrm>
          <a:prstGeom prst="line">
            <a:avLst/>
          </a:prstGeom>
          <a:noFill/>
          <a:ln w="25400">
            <a:solidFill>
              <a:srgbClr val="FFCC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91" name="Line 43"/>
          <p:cNvSpPr>
            <a:spLocks noChangeShapeType="1"/>
          </p:cNvSpPr>
          <p:nvPr/>
        </p:nvSpPr>
        <p:spPr bwMode="auto">
          <a:xfrm rot="274163" flipH="1">
            <a:off x="5105400" y="4957763"/>
            <a:ext cx="381000" cy="9525"/>
          </a:xfrm>
          <a:prstGeom prst="line">
            <a:avLst/>
          </a:prstGeom>
          <a:noFill/>
          <a:ln w="25400">
            <a:solidFill>
              <a:srgbClr val="FFCC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92" name="Line 44"/>
          <p:cNvSpPr>
            <a:spLocks noChangeShapeType="1"/>
          </p:cNvSpPr>
          <p:nvPr/>
        </p:nvSpPr>
        <p:spPr bwMode="auto">
          <a:xfrm rot="216884" flipH="1" flipV="1">
            <a:off x="5480050" y="4962525"/>
            <a:ext cx="76200" cy="76200"/>
          </a:xfrm>
          <a:prstGeom prst="line">
            <a:avLst/>
          </a:prstGeom>
          <a:noFill/>
          <a:ln w="25400">
            <a:solidFill>
              <a:srgbClr val="FFCC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93" name="Line 45"/>
          <p:cNvSpPr>
            <a:spLocks noChangeShapeType="1"/>
          </p:cNvSpPr>
          <p:nvPr/>
        </p:nvSpPr>
        <p:spPr bwMode="auto">
          <a:xfrm rot="-318485" flipH="1" flipV="1">
            <a:off x="2819400" y="3276600"/>
            <a:ext cx="381000" cy="228600"/>
          </a:xfrm>
          <a:prstGeom prst="line">
            <a:avLst/>
          </a:prstGeom>
          <a:noFill/>
          <a:ln w="254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94" name="Line 46"/>
          <p:cNvSpPr>
            <a:spLocks noChangeShapeType="1"/>
          </p:cNvSpPr>
          <p:nvPr/>
        </p:nvSpPr>
        <p:spPr bwMode="auto">
          <a:xfrm flipH="1">
            <a:off x="2514600" y="3298825"/>
            <a:ext cx="304800" cy="0"/>
          </a:xfrm>
          <a:prstGeom prst="line">
            <a:avLst/>
          </a:prstGeom>
          <a:noFill/>
          <a:ln w="254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95" name="Line 47"/>
          <p:cNvSpPr>
            <a:spLocks noChangeShapeType="1"/>
          </p:cNvSpPr>
          <p:nvPr/>
        </p:nvSpPr>
        <p:spPr bwMode="auto">
          <a:xfrm flipH="1" flipV="1">
            <a:off x="2362200" y="3225800"/>
            <a:ext cx="152400" cy="76200"/>
          </a:xfrm>
          <a:prstGeom prst="line">
            <a:avLst/>
          </a:prstGeom>
          <a:noFill/>
          <a:ln w="254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96" name="Oval 48"/>
          <p:cNvSpPr>
            <a:spLocks noChangeArrowheads="1"/>
          </p:cNvSpPr>
          <p:nvPr/>
        </p:nvSpPr>
        <p:spPr bwMode="auto">
          <a:xfrm>
            <a:off x="2286000" y="3152775"/>
            <a:ext cx="152400" cy="76200"/>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097" name="Line 49"/>
          <p:cNvSpPr>
            <a:spLocks noChangeShapeType="1"/>
          </p:cNvSpPr>
          <p:nvPr/>
        </p:nvSpPr>
        <p:spPr bwMode="auto">
          <a:xfrm flipH="1">
            <a:off x="3200400" y="3733800"/>
            <a:ext cx="228600" cy="12382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98" name="Line 50"/>
          <p:cNvSpPr>
            <a:spLocks noChangeShapeType="1"/>
          </p:cNvSpPr>
          <p:nvPr/>
        </p:nvSpPr>
        <p:spPr bwMode="auto">
          <a:xfrm flipH="1">
            <a:off x="3276600" y="3429000"/>
            <a:ext cx="304800" cy="38100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099" name="Line 51"/>
          <p:cNvSpPr>
            <a:spLocks noChangeShapeType="1"/>
          </p:cNvSpPr>
          <p:nvPr/>
        </p:nvSpPr>
        <p:spPr bwMode="auto">
          <a:xfrm flipH="1">
            <a:off x="3429000" y="3581400"/>
            <a:ext cx="152400" cy="15240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100" name="Line 52"/>
          <p:cNvSpPr>
            <a:spLocks noChangeShapeType="1"/>
          </p:cNvSpPr>
          <p:nvPr/>
        </p:nvSpPr>
        <p:spPr bwMode="auto">
          <a:xfrm flipH="1">
            <a:off x="3429000" y="3581400"/>
            <a:ext cx="381000" cy="15240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101" name="Line 53"/>
          <p:cNvSpPr>
            <a:spLocks noChangeShapeType="1"/>
          </p:cNvSpPr>
          <p:nvPr/>
        </p:nvSpPr>
        <p:spPr bwMode="auto">
          <a:xfrm rot="20674670" flipH="1">
            <a:off x="3733800" y="3505200"/>
            <a:ext cx="152400" cy="7620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102" name="Line 54"/>
          <p:cNvSpPr>
            <a:spLocks noChangeShapeType="1"/>
          </p:cNvSpPr>
          <p:nvPr/>
        </p:nvSpPr>
        <p:spPr bwMode="auto">
          <a:xfrm rot="21278497" flipH="1">
            <a:off x="3808413" y="3408363"/>
            <a:ext cx="393700" cy="15240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103" name="Line 55"/>
          <p:cNvSpPr>
            <a:spLocks noChangeShapeType="1"/>
          </p:cNvSpPr>
          <p:nvPr/>
        </p:nvSpPr>
        <p:spPr bwMode="auto">
          <a:xfrm rot="1243533" flipH="1" flipV="1">
            <a:off x="3189288" y="3500438"/>
            <a:ext cx="92075" cy="76200"/>
          </a:xfrm>
          <a:prstGeom prst="line">
            <a:avLst/>
          </a:prstGeom>
          <a:noFill/>
          <a:ln w="254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104" name="Line 56"/>
          <p:cNvSpPr>
            <a:spLocks noChangeShapeType="1"/>
          </p:cNvSpPr>
          <p:nvPr/>
        </p:nvSpPr>
        <p:spPr bwMode="auto">
          <a:xfrm flipH="1" flipV="1">
            <a:off x="3124200" y="2895600"/>
            <a:ext cx="76200" cy="228600"/>
          </a:xfrm>
          <a:prstGeom prst="line">
            <a:avLst/>
          </a:prstGeom>
          <a:noFill/>
          <a:ln w="254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105" name="Line 57"/>
          <p:cNvSpPr>
            <a:spLocks noChangeShapeType="1"/>
          </p:cNvSpPr>
          <p:nvPr/>
        </p:nvSpPr>
        <p:spPr bwMode="auto">
          <a:xfrm rot="13263285" flipV="1">
            <a:off x="1270000" y="3271838"/>
            <a:ext cx="92075" cy="76200"/>
          </a:xfrm>
          <a:prstGeom prst="line">
            <a:avLst/>
          </a:prstGeom>
          <a:noFill/>
          <a:ln w="2540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106" name="Rectangle 58"/>
          <p:cNvSpPr>
            <a:spLocks noChangeArrowheads="1"/>
          </p:cNvSpPr>
          <p:nvPr/>
        </p:nvSpPr>
        <p:spPr bwMode="auto">
          <a:xfrm rot="4257526">
            <a:off x="1600200" y="3060700"/>
            <a:ext cx="76200" cy="152400"/>
          </a:xfrm>
          <a:prstGeom prst="rect">
            <a:avLst/>
          </a:prstGeom>
          <a:solidFill>
            <a:srgbClr val="80008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107" name="Line 59"/>
          <p:cNvSpPr>
            <a:spLocks noChangeShapeType="1"/>
          </p:cNvSpPr>
          <p:nvPr/>
        </p:nvSpPr>
        <p:spPr bwMode="auto">
          <a:xfrm rot="21414741" flipH="1">
            <a:off x="1371600" y="3225800"/>
            <a:ext cx="304800" cy="76200"/>
          </a:xfrm>
          <a:prstGeom prst="line">
            <a:avLst/>
          </a:prstGeom>
          <a:noFill/>
          <a:ln w="2540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108" name="Line 60"/>
          <p:cNvSpPr>
            <a:spLocks noChangeShapeType="1"/>
          </p:cNvSpPr>
          <p:nvPr/>
        </p:nvSpPr>
        <p:spPr bwMode="auto">
          <a:xfrm rot="-1198987">
            <a:off x="1654175" y="3143250"/>
            <a:ext cx="0" cy="76200"/>
          </a:xfrm>
          <a:prstGeom prst="line">
            <a:avLst/>
          </a:prstGeom>
          <a:noFill/>
          <a:ln w="2540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141313"/>
              </a:solidFill>
            </a:endParaRPr>
          </a:p>
        </p:txBody>
      </p:sp>
      <p:sp>
        <p:nvSpPr>
          <p:cNvPr id="2109" name="Text Box 61"/>
          <p:cNvSpPr txBox="1">
            <a:spLocks noChangeArrowheads="1"/>
          </p:cNvSpPr>
          <p:nvPr/>
        </p:nvSpPr>
        <p:spPr bwMode="auto">
          <a:xfrm>
            <a:off x="3981158" y="1430613"/>
            <a:ext cx="1122423" cy="402674"/>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rgbClr val="FFFFFF"/>
                </a:solidFill>
                <a:latin typeface="Times New Roman" pitchFamily="18" charset="0"/>
              </a:rPr>
              <a:t>RHIC</a:t>
            </a:r>
          </a:p>
        </p:txBody>
      </p:sp>
      <p:sp>
        <p:nvSpPr>
          <p:cNvPr id="2113" name="Text Box 65"/>
          <p:cNvSpPr txBox="1">
            <a:spLocks noChangeArrowheads="1"/>
          </p:cNvSpPr>
          <p:nvPr/>
        </p:nvSpPr>
        <p:spPr bwMode="auto">
          <a:xfrm>
            <a:off x="1651000" y="2802692"/>
            <a:ext cx="870751" cy="400110"/>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u="sng" dirty="0">
                <a:solidFill>
                  <a:srgbClr val="FFFFFF"/>
                </a:solidFill>
                <a:latin typeface="Times New Roman" pitchFamily="18" charset="0"/>
              </a:rPr>
              <a:t>NSRL</a:t>
            </a:r>
          </a:p>
        </p:txBody>
      </p:sp>
      <p:sp>
        <p:nvSpPr>
          <p:cNvPr id="2114" name="Text Box 66"/>
          <p:cNvSpPr txBox="1">
            <a:spLocks noChangeArrowheads="1"/>
          </p:cNvSpPr>
          <p:nvPr/>
        </p:nvSpPr>
        <p:spPr bwMode="auto">
          <a:xfrm>
            <a:off x="152400" y="2743200"/>
            <a:ext cx="1225015" cy="243143"/>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smtClean="0">
                <a:solidFill>
                  <a:srgbClr val="FFFFFF"/>
                </a:solidFill>
                <a:latin typeface="Times New Roman" pitchFamily="18" charset="0"/>
              </a:rPr>
              <a:t>LINAC/EBIS</a:t>
            </a:r>
            <a:endParaRPr lang="en-US" sz="1400" b="1" dirty="0">
              <a:solidFill>
                <a:srgbClr val="FFFFFF"/>
              </a:solidFill>
              <a:latin typeface="Times New Roman" pitchFamily="18" charset="0"/>
            </a:endParaRPr>
          </a:p>
        </p:txBody>
      </p:sp>
      <p:sp>
        <p:nvSpPr>
          <p:cNvPr id="2115" name="Text Box 67"/>
          <p:cNvSpPr txBox="1">
            <a:spLocks noChangeArrowheads="1"/>
          </p:cNvSpPr>
          <p:nvPr/>
        </p:nvSpPr>
        <p:spPr bwMode="auto">
          <a:xfrm>
            <a:off x="762000" y="3048000"/>
            <a:ext cx="774571" cy="247568"/>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rgbClr val="FFFFFF"/>
                </a:solidFill>
                <a:latin typeface="Times New Roman" pitchFamily="18" charset="0"/>
              </a:rPr>
              <a:t>Booster</a:t>
            </a:r>
          </a:p>
        </p:txBody>
      </p:sp>
      <p:sp>
        <p:nvSpPr>
          <p:cNvPr id="2116" name="Text Box 68"/>
          <p:cNvSpPr txBox="1">
            <a:spLocks noChangeArrowheads="1"/>
          </p:cNvSpPr>
          <p:nvPr/>
        </p:nvSpPr>
        <p:spPr bwMode="auto">
          <a:xfrm>
            <a:off x="1906672" y="3543300"/>
            <a:ext cx="606256" cy="269689"/>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dirty="0">
                <a:solidFill>
                  <a:srgbClr val="FFFFFF"/>
                </a:solidFill>
                <a:latin typeface="Times New Roman" pitchFamily="18" charset="0"/>
              </a:rPr>
              <a:t>AGS</a:t>
            </a:r>
          </a:p>
        </p:txBody>
      </p:sp>
      <p:sp>
        <p:nvSpPr>
          <p:cNvPr id="2117" name="Text Box 69"/>
          <p:cNvSpPr txBox="1">
            <a:spLocks noChangeArrowheads="1"/>
          </p:cNvSpPr>
          <p:nvPr/>
        </p:nvSpPr>
        <p:spPr bwMode="auto">
          <a:xfrm>
            <a:off x="4334868" y="5076826"/>
            <a:ext cx="1172629" cy="400110"/>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solidFill>
                  <a:srgbClr val="FFFFFF"/>
                </a:solidFill>
                <a:latin typeface="Times New Roman" pitchFamily="18" charset="0"/>
              </a:rPr>
              <a:t>Tandems</a:t>
            </a:r>
          </a:p>
        </p:txBody>
      </p:sp>
      <p:sp>
        <p:nvSpPr>
          <p:cNvPr id="2119" name="Rectangle 71"/>
          <p:cNvSpPr>
            <a:spLocks noChangeArrowheads="1"/>
          </p:cNvSpPr>
          <p:nvPr/>
        </p:nvSpPr>
        <p:spPr bwMode="auto">
          <a:xfrm>
            <a:off x="3581400" y="2362200"/>
            <a:ext cx="152400" cy="9842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120" name="Rectangle 72"/>
          <p:cNvSpPr>
            <a:spLocks noChangeArrowheads="1"/>
          </p:cNvSpPr>
          <p:nvPr/>
        </p:nvSpPr>
        <p:spPr bwMode="auto">
          <a:xfrm rot="2438394">
            <a:off x="914400" y="1752600"/>
            <a:ext cx="152400" cy="9842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122" name="Rectangle 74"/>
          <p:cNvSpPr>
            <a:spLocks noChangeArrowheads="1"/>
          </p:cNvSpPr>
          <p:nvPr/>
        </p:nvSpPr>
        <p:spPr bwMode="auto">
          <a:xfrm>
            <a:off x="6172200" y="2362200"/>
            <a:ext cx="152400" cy="9842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123" name="Rectangle 75"/>
          <p:cNvSpPr>
            <a:spLocks noChangeArrowheads="1"/>
          </p:cNvSpPr>
          <p:nvPr/>
        </p:nvSpPr>
        <p:spPr bwMode="auto">
          <a:xfrm rot="1508333">
            <a:off x="8229600" y="1143000"/>
            <a:ext cx="152400" cy="9842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124" name="Rectangle 76"/>
          <p:cNvSpPr>
            <a:spLocks noChangeArrowheads="1"/>
          </p:cNvSpPr>
          <p:nvPr/>
        </p:nvSpPr>
        <p:spPr bwMode="auto">
          <a:xfrm>
            <a:off x="5334000" y="739775"/>
            <a:ext cx="152400" cy="9842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125" name="Rectangle 77"/>
          <p:cNvSpPr>
            <a:spLocks noChangeArrowheads="1"/>
          </p:cNvSpPr>
          <p:nvPr/>
        </p:nvSpPr>
        <p:spPr bwMode="auto">
          <a:xfrm rot="-581619">
            <a:off x="2743200" y="838200"/>
            <a:ext cx="152400" cy="9842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141313"/>
              </a:solidFill>
            </a:endParaRPr>
          </a:p>
        </p:txBody>
      </p:sp>
      <p:sp>
        <p:nvSpPr>
          <p:cNvPr id="2127" name="Text Box 79"/>
          <p:cNvSpPr txBox="1">
            <a:spLocks noChangeArrowheads="1"/>
          </p:cNvSpPr>
          <p:nvPr/>
        </p:nvSpPr>
        <p:spPr bwMode="auto">
          <a:xfrm>
            <a:off x="3810000" y="2438400"/>
            <a:ext cx="1241045" cy="646331"/>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u="sng" dirty="0">
                <a:solidFill>
                  <a:srgbClr val="FFFFFF"/>
                </a:solidFill>
                <a:latin typeface="Times New Roman" pitchFamily="18" charset="0"/>
              </a:rPr>
              <a:t>STAR</a:t>
            </a:r>
          </a:p>
          <a:p>
            <a:r>
              <a:rPr lang="en-US" sz="1600" b="1" dirty="0">
                <a:solidFill>
                  <a:srgbClr val="FFFF00"/>
                </a:solidFill>
                <a:latin typeface="Times New Roman" pitchFamily="18" charset="0"/>
              </a:rPr>
              <a:t>6:00 o’clock</a:t>
            </a:r>
          </a:p>
        </p:txBody>
      </p:sp>
      <p:sp>
        <p:nvSpPr>
          <p:cNvPr id="2128" name="Text Box 80"/>
          <p:cNvSpPr txBox="1">
            <a:spLocks noChangeArrowheads="1"/>
          </p:cNvSpPr>
          <p:nvPr/>
        </p:nvSpPr>
        <p:spPr bwMode="auto">
          <a:xfrm>
            <a:off x="152400" y="1905000"/>
            <a:ext cx="1241045" cy="646331"/>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u="sng" dirty="0">
                <a:solidFill>
                  <a:srgbClr val="FFFFFF"/>
                </a:solidFill>
                <a:latin typeface="Times New Roman" pitchFamily="18" charset="0"/>
              </a:rPr>
              <a:t>PHENIX</a:t>
            </a:r>
          </a:p>
          <a:p>
            <a:r>
              <a:rPr lang="en-US" sz="1600" b="1" dirty="0">
                <a:solidFill>
                  <a:srgbClr val="FFFF00"/>
                </a:solidFill>
                <a:latin typeface="Times New Roman" pitchFamily="18" charset="0"/>
              </a:rPr>
              <a:t>8:00 o’clock</a:t>
            </a:r>
          </a:p>
        </p:txBody>
      </p:sp>
      <p:sp>
        <p:nvSpPr>
          <p:cNvPr id="2129" name="Text Box 81"/>
          <p:cNvSpPr txBox="1">
            <a:spLocks noChangeArrowheads="1"/>
          </p:cNvSpPr>
          <p:nvPr/>
        </p:nvSpPr>
        <p:spPr bwMode="auto">
          <a:xfrm>
            <a:off x="1371600" y="457200"/>
            <a:ext cx="1343638" cy="646331"/>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u="sng" dirty="0" smtClean="0">
                <a:solidFill>
                  <a:srgbClr val="FFFFFF"/>
                </a:solidFill>
                <a:latin typeface="Times New Roman" pitchFamily="18" charset="0"/>
              </a:rPr>
              <a:t>eLens</a:t>
            </a:r>
            <a:endParaRPr lang="en-US" sz="2000" b="1" u="sng" dirty="0">
              <a:solidFill>
                <a:srgbClr val="FFFFFF"/>
              </a:solidFill>
              <a:latin typeface="Times New Roman" pitchFamily="18" charset="0"/>
            </a:endParaRPr>
          </a:p>
          <a:p>
            <a:r>
              <a:rPr lang="en-US" sz="1600" b="1" dirty="0">
                <a:solidFill>
                  <a:srgbClr val="FFFF00"/>
                </a:solidFill>
                <a:latin typeface="Times New Roman" pitchFamily="18" charset="0"/>
              </a:rPr>
              <a:t>10:00 o’clock</a:t>
            </a:r>
          </a:p>
        </p:txBody>
      </p:sp>
      <p:sp>
        <p:nvSpPr>
          <p:cNvPr id="2130" name="Text Box 82"/>
          <p:cNvSpPr txBox="1">
            <a:spLocks noChangeArrowheads="1"/>
          </p:cNvSpPr>
          <p:nvPr/>
        </p:nvSpPr>
        <p:spPr bwMode="auto">
          <a:xfrm>
            <a:off x="5068888" y="838200"/>
            <a:ext cx="2209259" cy="830997"/>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u="sng" dirty="0">
                <a:solidFill>
                  <a:srgbClr val="FFFFFF"/>
                </a:solidFill>
                <a:latin typeface="Times New Roman" pitchFamily="18" charset="0"/>
              </a:rPr>
              <a:t>Jet Target</a:t>
            </a:r>
          </a:p>
          <a:p>
            <a:r>
              <a:rPr lang="en-US" b="1" dirty="0">
                <a:solidFill>
                  <a:srgbClr val="FFFF00"/>
                </a:solidFill>
                <a:latin typeface="Times New Roman" pitchFamily="18" charset="0"/>
              </a:rPr>
              <a:t>12:00 o’clock</a:t>
            </a:r>
          </a:p>
        </p:txBody>
      </p:sp>
      <p:sp>
        <p:nvSpPr>
          <p:cNvPr id="2131" name="Text Box 83"/>
          <p:cNvSpPr txBox="1">
            <a:spLocks noChangeArrowheads="1"/>
          </p:cNvSpPr>
          <p:nvPr/>
        </p:nvSpPr>
        <p:spPr bwMode="auto">
          <a:xfrm>
            <a:off x="6400800" y="2438400"/>
            <a:ext cx="1106393" cy="458587"/>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dirty="0">
                <a:solidFill>
                  <a:srgbClr val="FFFFFF"/>
                </a:solidFill>
                <a:latin typeface="Times New Roman" pitchFamily="18" charset="0"/>
              </a:rPr>
              <a:t>RF</a:t>
            </a:r>
          </a:p>
          <a:p>
            <a:r>
              <a:rPr lang="en-US" sz="1400" b="1" dirty="0">
                <a:solidFill>
                  <a:srgbClr val="FFFF00"/>
                </a:solidFill>
                <a:latin typeface="Times New Roman" pitchFamily="18" charset="0"/>
              </a:rPr>
              <a:t>4:00 o’clock</a:t>
            </a:r>
          </a:p>
        </p:txBody>
      </p:sp>
      <p:sp>
        <p:nvSpPr>
          <p:cNvPr id="2132" name="Text Box 84"/>
          <p:cNvSpPr txBox="1">
            <a:spLocks noChangeArrowheads="1"/>
          </p:cNvSpPr>
          <p:nvPr/>
        </p:nvSpPr>
        <p:spPr bwMode="auto">
          <a:xfrm>
            <a:off x="7497763" y="475087"/>
            <a:ext cx="1383712" cy="646331"/>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u="sng" dirty="0" smtClean="0">
                <a:solidFill>
                  <a:srgbClr val="FFFFFF"/>
                </a:solidFill>
                <a:latin typeface="Times New Roman" pitchFamily="18" charset="0"/>
              </a:rPr>
              <a:t>LEeC/CeC</a:t>
            </a:r>
            <a:endParaRPr lang="en-US" sz="2000" b="1" u="sng" dirty="0">
              <a:solidFill>
                <a:srgbClr val="FFFFFF"/>
              </a:solidFill>
              <a:latin typeface="Times New Roman" pitchFamily="18" charset="0"/>
            </a:endParaRPr>
          </a:p>
          <a:p>
            <a:r>
              <a:rPr lang="en-US" sz="1600" b="1" dirty="0">
                <a:solidFill>
                  <a:srgbClr val="FFFF00"/>
                </a:solidFill>
                <a:latin typeface="Times New Roman" pitchFamily="18" charset="0"/>
              </a:rPr>
              <a:t>2:00 o’clock</a:t>
            </a:r>
          </a:p>
        </p:txBody>
      </p:sp>
      <p:sp>
        <p:nvSpPr>
          <p:cNvPr id="66" name="Text Box 66"/>
          <p:cNvSpPr txBox="1">
            <a:spLocks noChangeArrowheads="1"/>
          </p:cNvSpPr>
          <p:nvPr/>
        </p:nvSpPr>
        <p:spPr bwMode="auto">
          <a:xfrm>
            <a:off x="296072" y="3263900"/>
            <a:ext cx="604653" cy="247568"/>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smtClean="0">
                <a:solidFill>
                  <a:srgbClr val="FFFFFF"/>
                </a:solidFill>
                <a:latin typeface="Times New Roman" pitchFamily="18" charset="0"/>
              </a:rPr>
              <a:t>BLIP</a:t>
            </a:r>
            <a:endParaRPr lang="en-US" sz="1400" b="1" dirty="0">
              <a:solidFill>
                <a:srgbClr val="FFFFFF"/>
              </a:solidFill>
              <a:latin typeface="Times New Roman" pitchFamily="18" charset="0"/>
            </a:endParaRPr>
          </a:p>
        </p:txBody>
      </p:sp>
      <p:sp>
        <p:nvSpPr>
          <p:cNvPr id="67" name="Text Box 66"/>
          <p:cNvSpPr txBox="1">
            <a:spLocks noChangeArrowheads="1"/>
          </p:cNvSpPr>
          <p:nvPr/>
        </p:nvSpPr>
        <p:spPr bwMode="auto">
          <a:xfrm>
            <a:off x="4622318" y="4158698"/>
            <a:ext cx="885179" cy="400110"/>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u="sng" dirty="0" smtClean="0">
                <a:solidFill>
                  <a:srgbClr val="FFFFFF"/>
                </a:solidFill>
                <a:latin typeface="Times New Roman" pitchFamily="18" charset="0"/>
              </a:rPr>
              <a:t>RRPL</a:t>
            </a:r>
            <a:endParaRPr lang="en-US" sz="2000" b="1" u="sng" dirty="0">
              <a:solidFill>
                <a:srgbClr val="FFFFFF"/>
              </a:solidFill>
              <a:latin typeface="Times New Roman" pitchFamily="18" charset="0"/>
            </a:endParaRPr>
          </a:p>
        </p:txBody>
      </p:sp>
      <p:sp>
        <p:nvSpPr>
          <p:cNvPr id="68" name="Text Box 66"/>
          <p:cNvSpPr txBox="1">
            <a:spLocks noChangeArrowheads="1"/>
          </p:cNvSpPr>
          <p:nvPr/>
        </p:nvSpPr>
        <p:spPr bwMode="auto">
          <a:xfrm>
            <a:off x="7941321" y="4731078"/>
            <a:ext cx="680186" cy="313997"/>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u="sng" dirty="0" smtClean="0">
                <a:solidFill>
                  <a:srgbClr val="FFFFFF"/>
                </a:solidFill>
                <a:latin typeface="Times New Roman" pitchFamily="18" charset="0"/>
              </a:rPr>
              <a:t>ATF</a:t>
            </a:r>
            <a:endParaRPr lang="en-US" b="1" u="sng" dirty="0">
              <a:solidFill>
                <a:srgbClr val="FFFFFF"/>
              </a:solidFill>
              <a:latin typeface="Times New Roman" pitchFamily="18" charset="0"/>
            </a:endParaRPr>
          </a:p>
        </p:txBody>
      </p:sp>
      <p:sp>
        <p:nvSpPr>
          <p:cNvPr id="69" name="Text Box 65"/>
          <p:cNvSpPr txBox="1">
            <a:spLocks noChangeArrowheads="1"/>
          </p:cNvSpPr>
          <p:nvPr/>
        </p:nvSpPr>
        <p:spPr bwMode="auto">
          <a:xfrm>
            <a:off x="4387049" y="3018528"/>
            <a:ext cx="713657" cy="400110"/>
          </a:xfrm>
          <a:prstGeom prst="rect">
            <a:avLst/>
          </a:prstGeom>
          <a:noFill/>
          <a:ln>
            <a:noFill/>
          </a:ln>
          <a:effectLst/>
          <a:extLst>
            <a:ext uri="{909E8E84-426E-40DD-AFC4-6F175D3DCCD1}">
              <a14:hiddenFill xmlns:a14="http://schemas.microsoft.com/office/drawing/2010/main">
                <a:solidFill>
                  <a:srgbClr val="FFFF99">
                    <a:alpha val="83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u="sng" dirty="0">
                <a:solidFill>
                  <a:srgbClr val="FFFFFF"/>
                </a:solidFill>
                <a:latin typeface="Times New Roman" pitchFamily="18" charset="0"/>
              </a:rPr>
              <a:t>E</a:t>
            </a:r>
            <a:r>
              <a:rPr lang="en-US" sz="2000" b="1" u="sng" dirty="0" smtClean="0">
                <a:solidFill>
                  <a:srgbClr val="FFFFFF"/>
                </a:solidFill>
                <a:latin typeface="Times New Roman" pitchFamily="18" charset="0"/>
              </a:rPr>
              <a:t>RL</a:t>
            </a:r>
            <a:endParaRPr lang="en-US" sz="2000" b="1" u="sng" dirty="0">
              <a:solidFill>
                <a:srgbClr val="FFFFFF"/>
              </a:solidFill>
              <a:latin typeface="Times New Roman" pitchFamily="18" charset="0"/>
            </a:endParaRPr>
          </a:p>
        </p:txBody>
      </p:sp>
      <p:sp>
        <p:nvSpPr>
          <p:cNvPr id="2" name="TextBox 1"/>
          <p:cNvSpPr txBox="1"/>
          <p:nvPr/>
        </p:nvSpPr>
        <p:spPr>
          <a:xfrm>
            <a:off x="1906672" y="0"/>
            <a:ext cx="5946949" cy="523220"/>
          </a:xfrm>
          <a:prstGeom prst="rect">
            <a:avLst/>
          </a:prstGeom>
          <a:noFill/>
        </p:spPr>
        <p:txBody>
          <a:bodyPr wrap="none" rtlCol="0">
            <a:spAutoFit/>
          </a:bodyPr>
          <a:lstStyle/>
          <a:p>
            <a:r>
              <a:rPr lang="en-US" b="1" dirty="0" smtClean="0">
                <a:solidFill>
                  <a:srgbClr val="141313"/>
                </a:solidFill>
              </a:rPr>
              <a:t>C-AD Accelerator Facilities, today</a:t>
            </a:r>
            <a:endParaRPr lang="en-US" b="1" dirty="0">
              <a:solidFill>
                <a:srgbClr val="141313"/>
              </a:solidFill>
            </a:endParaRPr>
          </a:p>
        </p:txBody>
      </p:sp>
      <p:grpSp>
        <p:nvGrpSpPr>
          <p:cNvPr id="8" name="Group 7"/>
          <p:cNvGrpSpPr/>
          <p:nvPr/>
        </p:nvGrpSpPr>
        <p:grpSpPr>
          <a:xfrm>
            <a:off x="4044951" y="3429000"/>
            <a:ext cx="4843595" cy="1268020"/>
            <a:chOff x="3969445" y="3429000"/>
            <a:chExt cx="4897837" cy="1268020"/>
          </a:xfrm>
        </p:grpSpPr>
        <p:sp>
          <p:nvSpPr>
            <p:cNvPr id="3" name="TextBox 2"/>
            <p:cNvSpPr txBox="1"/>
            <p:nvPr/>
          </p:nvSpPr>
          <p:spPr>
            <a:xfrm>
              <a:off x="4413807" y="3866023"/>
              <a:ext cx="4453475" cy="830997"/>
            </a:xfrm>
            <a:prstGeom prst="rect">
              <a:avLst/>
            </a:prstGeom>
            <a:solidFill>
              <a:schemeClr val="bg1"/>
            </a:solidFill>
            <a:ln>
              <a:solidFill>
                <a:srgbClr val="B5170B"/>
              </a:solidFill>
            </a:ln>
          </p:spPr>
          <p:txBody>
            <a:bodyPr wrap="none" rtlCol="0">
              <a:spAutoFit/>
            </a:bodyPr>
            <a:lstStyle/>
            <a:p>
              <a:r>
                <a:rPr lang="en-US" sz="2400" dirty="0" smtClean="0">
                  <a:solidFill>
                    <a:srgbClr val="141313"/>
                  </a:solidFill>
                </a:rPr>
                <a:t>AGS Fixed Target Experiments</a:t>
              </a:r>
            </a:p>
            <a:p>
              <a:r>
                <a:rPr lang="en-US" sz="2400" dirty="0" smtClean="0">
                  <a:solidFill>
                    <a:srgbClr val="141313"/>
                  </a:solidFill>
                </a:rPr>
                <a:t>(1960-2002)</a:t>
              </a:r>
              <a:endParaRPr lang="en-US" sz="2400" dirty="0">
                <a:solidFill>
                  <a:srgbClr val="141313"/>
                </a:solidFill>
              </a:endParaRPr>
            </a:p>
          </p:txBody>
        </p:sp>
        <p:cxnSp>
          <p:nvCxnSpPr>
            <p:cNvPr id="5" name="Straight Arrow Connector 4"/>
            <p:cNvCxnSpPr>
              <a:stCxn id="3" idx="1"/>
            </p:cNvCxnSpPr>
            <p:nvPr/>
          </p:nvCxnSpPr>
          <p:spPr bwMode="auto">
            <a:xfrm flipH="1" flipV="1">
              <a:off x="3969445" y="3429000"/>
              <a:ext cx="444362" cy="852522"/>
            </a:xfrm>
            <a:prstGeom prst="straightConnector1">
              <a:avLst/>
            </a:prstGeom>
            <a:solidFill>
              <a:schemeClr val="accent1"/>
            </a:solidFill>
            <a:ln w="66675" cap="flat" cmpd="sng" algn="ctr">
              <a:solidFill>
                <a:srgbClr val="B5170B"/>
              </a:solidFill>
              <a:prstDash val="solid"/>
              <a:round/>
              <a:headEnd type="none" w="med" len="med"/>
              <a:tailEnd type="arrow"/>
            </a:ln>
            <a:effectLst/>
          </p:spPr>
        </p:cxnSp>
      </p:grpSp>
    </p:spTree>
    <p:extLst>
      <p:ext uri="{BB962C8B-B14F-4D97-AF65-F5344CB8AC3E}">
        <p14:creationId xmlns:p14="http://schemas.microsoft.com/office/powerpoint/2010/main" val="1574790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10600" cy="1090613"/>
          </a:xfrm>
        </p:spPr>
        <p:txBody>
          <a:bodyPr/>
          <a:lstStyle/>
          <a:p>
            <a:r>
              <a:rPr lang="en-US" dirty="0" smtClean="0"/>
              <a:t>The AGS target incident – </a:t>
            </a:r>
            <a:r>
              <a:rPr lang="en-US" u="sng" dirty="0" smtClean="0">
                <a:solidFill>
                  <a:srgbClr val="C00000"/>
                </a:solidFill>
              </a:rPr>
              <a:t>March 1995</a:t>
            </a:r>
            <a:endParaRPr lang="en-US" u="sng" dirty="0">
              <a:solidFill>
                <a:srgbClr val="C00000"/>
              </a:solidFill>
            </a:endParaRPr>
          </a:p>
        </p:txBody>
      </p:sp>
      <p:sp>
        <p:nvSpPr>
          <p:cNvPr id="3" name="Content Placeholder 2"/>
          <p:cNvSpPr>
            <a:spLocks noGrp="1"/>
          </p:cNvSpPr>
          <p:nvPr>
            <p:ph idx="1"/>
          </p:nvPr>
        </p:nvSpPr>
        <p:spPr>
          <a:xfrm>
            <a:off x="685800" y="1295400"/>
            <a:ext cx="7620000" cy="3886200"/>
          </a:xfrm>
        </p:spPr>
        <p:txBody>
          <a:bodyPr/>
          <a:lstStyle/>
          <a:p>
            <a:r>
              <a:rPr lang="en-US" sz="2000" dirty="0" smtClean="0"/>
              <a:t>The Experiment – E871, Molzon, Ritchie, Wojcicki, Kane, K</a:t>
            </a:r>
            <a:r>
              <a:rPr lang="en-US" sz="2000" baseline="-25000" dirty="0" smtClean="0"/>
              <a:t>L</a:t>
            </a:r>
            <a:r>
              <a:rPr lang="en-US" sz="2000" baseline="30000" dirty="0" smtClean="0"/>
              <a:t>0</a:t>
            </a:r>
            <a:r>
              <a:rPr lang="en-US" sz="2000" dirty="0" smtClean="0">
                <a:sym typeface="Wingdings" panose="05000000000000000000" pitchFamily="2" charset="2"/>
              </a:rPr>
              <a:t> </a:t>
            </a:r>
            <a:r>
              <a:rPr lang="en-US" sz="2000" dirty="0" smtClean="0">
                <a:latin typeface="Symbol" panose="05050102010706020507" pitchFamily="18" charset="2"/>
                <a:sym typeface="Wingdings" panose="05000000000000000000" pitchFamily="2" charset="2"/>
              </a:rPr>
              <a:t>m</a:t>
            </a:r>
            <a:r>
              <a:rPr lang="en-US" sz="2000" dirty="0" smtClean="0">
                <a:sym typeface="Wingdings" panose="05000000000000000000" pitchFamily="2" charset="2"/>
              </a:rPr>
              <a:t>e, One of 8 experiments running at the time</a:t>
            </a:r>
            <a:br>
              <a:rPr lang="en-US" sz="2000" dirty="0" smtClean="0">
                <a:sym typeface="Wingdings" panose="05000000000000000000" pitchFamily="2" charset="2"/>
              </a:rPr>
            </a:br>
            <a:endParaRPr lang="en-US" sz="2000" dirty="0" smtClean="0">
              <a:sym typeface="Wingdings" panose="05000000000000000000" pitchFamily="2" charset="2"/>
            </a:endParaRPr>
          </a:p>
          <a:p>
            <a:r>
              <a:rPr lang="en-US" sz="2000" dirty="0" smtClean="0">
                <a:sym typeface="Wingdings" panose="05000000000000000000" pitchFamily="2" charset="2"/>
              </a:rPr>
              <a:t>The Target: 12.8 cm long platinum brazed to a beryllium water cooled base</a:t>
            </a:r>
            <a:br>
              <a:rPr lang="en-US" sz="2000" dirty="0" smtClean="0">
                <a:sym typeface="Wingdings" panose="05000000000000000000" pitchFamily="2" charset="2"/>
              </a:rPr>
            </a:br>
            <a:endParaRPr lang="en-US" sz="2000" dirty="0" smtClean="0">
              <a:sym typeface="Wingdings" panose="05000000000000000000" pitchFamily="2" charset="2"/>
            </a:endParaRPr>
          </a:p>
          <a:p>
            <a:r>
              <a:rPr lang="en-US" sz="2000" dirty="0" smtClean="0"/>
              <a:t>The incident – abbreviated chronology</a:t>
            </a:r>
          </a:p>
          <a:p>
            <a:pPr lvl="1"/>
            <a:r>
              <a:rPr lang="en-US" sz="1800" dirty="0" smtClean="0"/>
              <a:t>The target failed on 17 March 1995 due to excessive beam, lost target segments, AGS beam to this beam line was turned off, all other beam lines (A,C and D) continued to run</a:t>
            </a:r>
          </a:p>
          <a:p>
            <a:pPr lvl="1"/>
            <a:r>
              <a:rPr lang="en-US" sz="1800" dirty="0" smtClean="0"/>
              <a:t>New target installed and beam back on 24 March</a:t>
            </a:r>
          </a:p>
          <a:p>
            <a:pPr lvl="1"/>
            <a:r>
              <a:rPr lang="en-US" sz="1800" dirty="0" smtClean="0"/>
              <a:t>Contamination found 27 March outside beam cave in the Test Beam Users area and in logbooks that were in use at the time of the incident</a:t>
            </a:r>
          </a:p>
          <a:p>
            <a:pPr lvl="1"/>
            <a:r>
              <a:rPr lang="en-US" sz="1800" dirty="0" smtClean="0"/>
              <a:t>Investigation into cause and recommendations for improvement commenced with all AGS beams still operational</a:t>
            </a:r>
            <a:endParaRPr lang="en-US" sz="1800" dirty="0"/>
          </a:p>
        </p:txBody>
      </p:sp>
    </p:spTree>
    <p:extLst>
      <p:ext uri="{BB962C8B-B14F-4D97-AF65-F5344CB8AC3E}">
        <p14:creationId xmlns:p14="http://schemas.microsoft.com/office/powerpoint/2010/main" val="3599259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solidFill>
                  <a:srgbClr val="C9DBE8"/>
                </a:solidFill>
              </a:rPr>
              <a:t>4/19/2013</a:t>
            </a:r>
            <a:endParaRPr lang="en-US" dirty="0">
              <a:solidFill>
                <a:srgbClr val="C9DBE8"/>
              </a:solidFill>
            </a:endParaRPr>
          </a:p>
        </p:txBody>
      </p:sp>
      <p:sp>
        <p:nvSpPr>
          <p:cNvPr id="5" name="Slide Number Placeholder 4"/>
          <p:cNvSpPr>
            <a:spLocks noGrp="1"/>
          </p:cNvSpPr>
          <p:nvPr>
            <p:ph type="sldNum" sz="quarter" idx="12"/>
          </p:nvPr>
        </p:nvSpPr>
        <p:spPr/>
        <p:txBody>
          <a:bodyPr/>
          <a:lstStyle/>
          <a:p>
            <a:fld id="{AFF08293-46EA-4743-9DC1-EA05268FDD08}" type="slidenum">
              <a:rPr lang="en-US" smtClean="0"/>
              <a:pPr/>
              <a:t>18</a:t>
            </a:fld>
            <a:endParaRPr lang="en-US" dirty="0"/>
          </a:p>
        </p:txBody>
      </p:sp>
      <p:pic>
        <p:nvPicPr>
          <p:cNvPr id="6" name="Picture 5"/>
          <p:cNvPicPr>
            <a:picLocks noChangeAspect="1"/>
          </p:cNvPicPr>
          <p:nvPr/>
        </p:nvPicPr>
        <p:blipFill>
          <a:blip r:embed="rId3"/>
          <a:stretch>
            <a:fillRect/>
          </a:stretch>
        </p:blipFill>
        <p:spPr>
          <a:xfrm>
            <a:off x="762000" y="304800"/>
            <a:ext cx="7311067" cy="6320053"/>
          </a:xfrm>
          <a:prstGeom prst="rect">
            <a:avLst/>
          </a:prstGeom>
        </p:spPr>
      </p:pic>
      <p:grpSp>
        <p:nvGrpSpPr>
          <p:cNvPr id="10" name="Group 9"/>
          <p:cNvGrpSpPr/>
          <p:nvPr/>
        </p:nvGrpSpPr>
        <p:grpSpPr>
          <a:xfrm>
            <a:off x="3962400" y="1066799"/>
            <a:ext cx="5176887" cy="2133601"/>
            <a:chOff x="3962400" y="1066799"/>
            <a:chExt cx="5176887" cy="2133601"/>
          </a:xfrm>
        </p:grpSpPr>
        <p:sp>
          <p:nvSpPr>
            <p:cNvPr id="7" name="TextBox 6"/>
            <p:cNvSpPr txBox="1"/>
            <p:nvPr/>
          </p:nvSpPr>
          <p:spPr>
            <a:xfrm>
              <a:off x="5278935" y="1066799"/>
              <a:ext cx="3860352" cy="461665"/>
            </a:xfrm>
            <a:prstGeom prst="rect">
              <a:avLst/>
            </a:prstGeom>
            <a:noFill/>
          </p:spPr>
          <p:txBody>
            <a:bodyPr wrap="none" rtlCol="0">
              <a:spAutoFit/>
            </a:bodyPr>
            <a:lstStyle/>
            <a:p>
              <a:r>
                <a:rPr lang="en-US" sz="2400" b="1" i="1" u="sng" dirty="0" smtClean="0">
                  <a:solidFill>
                    <a:srgbClr val="C00000"/>
                  </a:solidFill>
                </a:rPr>
                <a:t>Lost these two segments</a:t>
              </a:r>
              <a:endParaRPr lang="en-US" sz="2400" b="1" i="1" u="sng" dirty="0">
                <a:solidFill>
                  <a:srgbClr val="C00000"/>
                </a:solidFill>
              </a:endParaRPr>
            </a:p>
          </p:txBody>
        </p:sp>
        <p:sp>
          <p:nvSpPr>
            <p:cNvPr id="3" name="Oval 2"/>
            <p:cNvSpPr/>
            <p:nvPr/>
          </p:nvSpPr>
          <p:spPr bwMode="auto">
            <a:xfrm>
              <a:off x="3962400" y="2362200"/>
              <a:ext cx="1524000" cy="838200"/>
            </a:xfrm>
            <a:prstGeom prst="ellipse">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141313"/>
                </a:solidFill>
                <a:latin typeface="Arial" pitchFamily="-112" charset="0"/>
                <a:ea typeface="ＭＳ Ｐゴシック" pitchFamily="-112" charset="-128"/>
              </a:endParaRPr>
            </a:p>
          </p:txBody>
        </p:sp>
        <p:cxnSp>
          <p:nvCxnSpPr>
            <p:cNvPr id="9" name="Straight Arrow Connector 8"/>
            <p:cNvCxnSpPr/>
            <p:nvPr/>
          </p:nvCxnSpPr>
          <p:spPr bwMode="auto">
            <a:xfrm flipH="1">
              <a:off x="5105400" y="1447800"/>
              <a:ext cx="838200" cy="914400"/>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grpSp>
    </p:spTree>
    <p:extLst>
      <p:ext uri="{BB962C8B-B14F-4D97-AF65-F5344CB8AC3E}">
        <p14:creationId xmlns:p14="http://schemas.microsoft.com/office/powerpoint/2010/main" val="247779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Cause of failure</a:t>
            </a:r>
            <a:endParaRPr lang="en-US" sz="3200" dirty="0"/>
          </a:p>
        </p:txBody>
      </p:sp>
      <p:sp>
        <p:nvSpPr>
          <p:cNvPr id="3" name="Content Placeholder 2"/>
          <p:cNvSpPr>
            <a:spLocks noGrp="1"/>
          </p:cNvSpPr>
          <p:nvPr>
            <p:ph idx="1"/>
          </p:nvPr>
        </p:nvSpPr>
        <p:spPr>
          <a:xfrm>
            <a:off x="381000" y="1143000"/>
            <a:ext cx="8077200" cy="3886200"/>
          </a:xfrm>
        </p:spPr>
        <p:txBody>
          <a:bodyPr/>
          <a:lstStyle/>
          <a:p>
            <a:r>
              <a:rPr lang="en-US" sz="2000" dirty="0" smtClean="0">
                <a:sym typeface="Wingdings" panose="05000000000000000000" pitchFamily="2" charset="2"/>
              </a:rPr>
              <a:t>Beam and target </a:t>
            </a:r>
            <a:r>
              <a:rPr lang="en-US" sz="2000" dirty="0">
                <a:sym typeface="Wingdings" panose="05000000000000000000" pitchFamily="2" charset="2"/>
              </a:rPr>
              <a:t>c</a:t>
            </a:r>
            <a:r>
              <a:rPr lang="en-US" sz="2000" dirty="0" smtClean="0">
                <a:sym typeface="Wingdings" panose="05000000000000000000" pitchFamily="2" charset="2"/>
              </a:rPr>
              <a:t>onditions</a:t>
            </a:r>
          </a:p>
          <a:p>
            <a:pPr lvl="1"/>
            <a:r>
              <a:rPr lang="en-US" sz="1600" dirty="0" smtClean="0">
                <a:sym typeface="Wingdings" panose="05000000000000000000" pitchFamily="2" charset="2"/>
              </a:rPr>
              <a:t>No interlocks to prevent target overtemp</a:t>
            </a:r>
          </a:p>
          <a:p>
            <a:pPr lvl="1"/>
            <a:r>
              <a:rPr lang="en-US" sz="1600" dirty="0" smtClean="0">
                <a:sym typeface="Wingdings" panose="05000000000000000000" pitchFamily="2" charset="2"/>
              </a:rPr>
              <a:t>Beam intensity and target temperature were administratively monitored by the experiment with nominal limit of   ~1.5E13 protons per 3.6 sec spill (~1.6 sec flat top beam), no interlocks</a:t>
            </a:r>
          </a:p>
          <a:p>
            <a:pPr lvl="1"/>
            <a:r>
              <a:rPr lang="en-US" sz="1600" dirty="0" smtClean="0">
                <a:sym typeface="Wingdings" panose="05000000000000000000" pitchFamily="2" charset="2"/>
              </a:rPr>
              <a:t>No provisions to detect or abort a “short” spill from the AGS</a:t>
            </a:r>
          </a:p>
          <a:p>
            <a:pPr lvl="1"/>
            <a:r>
              <a:rPr lang="en-US" sz="1600" dirty="0" smtClean="0">
                <a:sym typeface="Wingdings" panose="05000000000000000000" pitchFamily="2" charset="2"/>
              </a:rPr>
              <a:t>Target in air</a:t>
            </a:r>
          </a:p>
          <a:p>
            <a:pPr lvl="1"/>
            <a:r>
              <a:rPr lang="en-US" sz="1600" dirty="0" smtClean="0">
                <a:sym typeface="Wingdings" panose="05000000000000000000" pitchFamily="2" charset="2"/>
              </a:rPr>
              <a:t>Beam cave not air tight with wire mesh gate entrance</a:t>
            </a:r>
            <a:br>
              <a:rPr lang="en-US" sz="1600" dirty="0" smtClean="0">
                <a:sym typeface="Wingdings" panose="05000000000000000000" pitchFamily="2" charset="2"/>
              </a:rPr>
            </a:br>
            <a:endParaRPr lang="en-US" sz="1800" dirty="0" smtClean="0">
              <a:sym typeface="Wingdings" panose="05000000000000000000" pitchFamily="2" charset="2"/>
            </a:endParaRPr>
          </a:p>
          <a:p>
            <a:r>
              <a:rPr lang="en-US" sz="2000" dirty="0">
                <a:sym typeface="Wingdings" panose="05000000000000000000" pitchFamily="2" charset="2"/>
              </a:rPr>
              <a:t>Probable </a:t>
            </a:r>
            <a:r>
              <a:rPr lang="en-US" sz="2000" dirty="0" smtClean="0">
                <a:sym typeface="Wingdings" panose="05000000000000000000" pitchFamily="2" charset="2"/>
              </a:rPr>
              <a:t>Cause of failed target</a:t>
            </a:r>
            <a:endParaRPr lang="en-US" sz="2000" dirty="0">
              <a:sym typeface="Wingdings" panose="05000000000000000000" pitchFamily="2" charset="2"/>
            </a:endParaRPr>
          </a:p>
          <a:p>
            <a:pPr lvl="1"/>
            <a:r>
              <a:rPr lang="en-US" sz="1800" dirty="0">
                <a:sym typeface="Wingdings" panose="05000000000000000000" pitchFamily="2" charset="2"/>
              </a:rPr>
              <a:t>Excessive beam heating </a:t>
            </a:r>
            <a:r>
              <a:rPr lang="en-US" sz="1800" dirty="0" smtClean="0">
                <a:sym typeface="Wingdings" panose="05000000000000000000" pitchFamily="2" charset="2"/>
              </a:rPr>
              <a:t>causing:</a:t>
            </a:r>
            <a:endParaRPr lang="en-US" sz="1800" dirty="0">
              <a:sym typeface="Wingdings" panose="05000000000000000000" pitchFamily="2" charset="2"/>
            </a:endParaRPr>
          </a:p>
          <a:p>
            <a:pPr lvl="2"/>
            <a:r>
              <a:rPr lang="en-US" sz="1600" dirty="0">
                <a:sym typeface="Wingdings" panose="05000000000000000000" pitchFamily="2" charset="2"/>
              </a:rPr>
              <a:t>Brazing alloy to melt and flow out of the joint between the platinum target and the beryllium </a:t>
            </a:r>
            <a:r>
              <a:rPr lang="en-US" sz="1600" dirty="0" smtClean="0">
                <a:sym typeface="Wingdings" panose="05000000000000000000" pitchFamily="2" charset="2"/>
              </a:rPr>
              <a:t>base, lost first two platinum target segments</a:t>
            </a:r>
            <a:endParaRPr lang="en-US" sz="1600" dirty="0">
              <a:sym typeface="Wingdings" panose="05000000000000000000" pitchFamily="2" charset="2"/>
            </a:endParaRPr>
          </a:p>
          <a:p>
            <a:pPr lvl="2"/>
            <a:r>
              <a:rPr lang="en-US" sz="1600" dirty="0">
                <a:sym typeface="Wingdings" panose="05000000000000000000" pitchFamily="2" charset="2"/>
              </a:rPr>
              <a:t>Cracks in the </a:t>
            </a:r>
            <a:r>
              <a:rPr lang="en-US" sz="1600" dirty="0" smtClean="0">
                <a:sym typeface="Wingdings" panose="05000000000000000000" pitchFamily="2" charset="2"/>
              </a:rPr>
              <a:t>water cooled beryllium base</a:t>
            </a:r>
          </a:p>
          <a:p>
            <a:pPr lvl="2"/>
            <a:r>
              <a:rPr lang="en-US" sz="1600" dirty="0" smtClean="0">
                <a:sym typeface="Wingdings" panose="05000000000000000000" pitchFamily="2" charset="2"/>
              </a:rPr>
              <a:t>Contamination to spread outside the beam cave into Test Beam experimenters area </a:t>
            </a:r>
            <a:endParaRPr lang="en-US" sz="1600" dirty="0">
              <a:sym typeface="Wingdings" panose="05000000000000000000" pitchFamily="2" charset="2"/>
            </a:endParaRPr>
          </a:p>
          <a:p>
            <a:pPr lvl="1"/>
            <a:endParaRPr lang="en-US" sz="1800" dirty="0" smtClean="0">
              <a:sym typeface="Wingdings" panose="05000000000000000000" pitchFamily="2" charset="2"/>
            </a:endParaRPr>
          </a:p>
        </p:txBody>
      </p:sp>
    </p:spTree>
    <p:extLst>
      <p:ext uri="{BB962C8B-B14F-4D97-AF65-F5344CB8AC3E}">
        <p14:creationId xmlns:p14="http://schemas.microsoft.com/office/powerpoint/2010/main" val="42363517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dirty="0" smtClean="0"/>
              <a:t>Outline</a:t>
            </a:r>
          </a:p>
        </p:txBody>
      </p:sp>
      <p:sp>
        <p:nvSpPr>
          <p:cNvPr id="17410" name="Content Placeholder 2"/>
          <p:cNvSpPr>
            <a:spLocks noGrp="1"/>
          </p:cNvSpPr>
          <p:nvPr>
            <p:ph idx="1"/>
          </p:nvPr>
        </p:nvSpPr>
        <p:spPr/>
        <p:txBody>
          <a:bodyPr/>
          <a:lstStyle/>
          <a:p>
            <a:r>
              <a:rPr lang="en-US" dirty="0" smtClean="0"/>
              <a:t>The Incident – May 2013</a:t>
            </a:r>
          </a:p>
          <a:p>
            <a:pPr lvl="1"/>
            <a:r>
              <a:rPr lang="en-US" dirty="0" smtClean="0"/>
              <a:t>JPARC, Gold Kaon Production Target</a:t>
            </a:r>
          </a:p>
          <a:p>
            <a:pPr lvl="1"/>
            <a:endParaRPr lang="en-US" dirty="0"/>
          </a:p>
          <a:p>
            <a:pPr marL="342900" lvl="1" indent="-342900">
              <a:buSzPct val="110000"/>
              <a:buFont typeface="Wingdings" pitchFamily="2" charset="2"/>
              <a:buChar char="§"/>
            </a:pPr>
            <a:r>
              <a:rPr lang="en-US" sz="2400" dirty="0" smtClean="0"/>
              <a:t>Related target incident – March 1995</a:t>
            </a:r>
            <a:endParaRPr lang="en-US" sz="2400" dirty="0"/>
          </a:p>
          <a:p>
            <a:pPr marL="628650" lvl="2" indent="-285750">
              <a:buSzPct val="110000"/>
              <a:buFont typeface="Arial" panose="020B0604020202020204" pitchFamily="34" charset="0"/>
              <a:buChar char="•"/>
            </a:pPr>
            <a:r>
              <a:rPr lang="en-US" sz="2000" dirty="0" smtClean="0"/>
              <a:t>BNL</a:t>
            </a:r>
            <a:r>
              <a:rPr lang="en-US" sz="2000" dirty="0"/>
              <a:t>, B5 Platinum Kaon Production Target</a:t>
            </a:r>
          </a:p>
          <a:p>
            <a:endParaRPr lang="en-US" dirty="0" smtClean="0"/>
          </a:p>
          <a:p>
            <a:r>
              <a:rPr lang="en-US" dirty="0" smtClean="0"/>
              <a:t>Lessons Learned</a:t>
            </a:r>
          </a:p>
          <a:p>
            <a:pPr lvl="1"/>
            <a:r>
              <a:rPr lang="en-US" dirty="0" smtClean="0"/>
              <a:t>Common Ground</a:t>
            </a:r>
          </a:p>
          <a:p>
            <a:pPr lvl="1"/>
            <a:r>
              <a:rPr lang="en-US" dirty="0" smtClean="0"/>
              <a:t>Going forward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Contamination issues/recommendations</a:t>
            </a:r>
            <a:endParaRPr lang="en-US" sz="3200" dirty="0"/>
          </a:p>
        </p:txBody>
      </p:sp>
      <p:sp>
        <p:nvSpPr>
          <p:cNvPr id="3" name="Content Placeholder 2"/>
          <p:cNvSpPr>
            <a:spLocks noGrp="1"/>
          </p:cNvSpPr>
          <p:nvPr>
            <p:ph idx="1"/>
          </p:nvPr>
        </p:nvSpPr>
        <p:spPr>
          <a:xfrm>
            <a:off x="381000" y="1143000"/>
            <a:ext cx="8077200" cy="3886200"/>
          </a:xfrm>
        </p:spPr>
        <p:txBody>
          <a:bodyPr/>
          <a:lstStyle/>
          <a:p>
            <a:r>
              <a:rPr lang="en-US" sz="2000" dirty="0">
                <a:sym typeface="Wingdings" panose="05000000000000000000" pitchFamily="2" charset="2"/>
              </a:rPr>
              <a:t>C</a:t>
            </a:r>
            <a:r>
              <a:rPr lang="en-US" sz="2000" dirty="0" smtClean="0">
                <a:sym typeface="Wingdings" panose="05000000000000000000" pitchFamily="2" charset="2"/>
              </a:rPr>
              <a:t>ontamination issues:</a:t>
            </a:r>
          </a:p>
          <a:p>
            <a:pPr lvl="1"/>
            <a:r>
              <a:rPr lang="en-US" sz="1800" dirty="0" smtClean="0">
                <a:sym typeface="Wingdings" panose="05000000000000000000" pitchFamily="2" charset="2"/>
              </a:rPr>
              <a:t>Target cave clean-up cost 2 man-Rem</a:t>
            </a:r>
          </a:p>
          <a:p>
            <a:pPr lvl="1"/>
            <a:r>
              <a:rPr lang="en-US" sz="1800" dirty="0" smtClean="0">
                <a:sym typeface="Wingdings" panose="05000000000000000000" pitchFamily="2" charset="2"/>
              </a:rPr>
              <a:t>Contamination spread outside cave into the B target Test Beam area used by experimenters</a:t>
            </a:r>
            <a:br>
              <a:rPr lang="en-US" sz="1800" dirty="0" smtClean="0">
                <a:sym typeface="Wingdings" panose="05000000000000000000" pitchFamily="2" charset="2"/>
              </a:rPr>
            </a:br>
            <a:endParaRPr lang="en-US" sz="1800" dirty="0" smtClean="0">
              <a:sym typeface="Wingdings" panose="05000000000000000000" pitchFamily="2" charset="2"/>
            </a:endParaRPr>
          </a:p>
          <a:p>
            <a:r>
              <a:rPr lang="en-US" sz="2000" dirty="0" smtClean="0">
                <a:sym typeface="Wingdings" panose="05000000000000000000" pitchFamily="2" charset="2"/>
              </a:rPr>
              <a:t>Some of the recommendations from investigation committee</a:t>
            </a:r>
          </a:p>
          <a:p>
            <a:pPr lvl="1"/>
            <a:r>
              <a:rPr lang="en-US" sz="1800" dirty="0" smtClean="0">
                <a:sym typeface="Wingdings" panose="05000000000000000000" pitchFamily="2" charset="2"/>
              </a:rPr>
              <a:t>Plan for another failure </a:t>
            </a:r>
            <a:r>
              <a:rPr lang="en-US" sz="1800" dirty="0" smtClean="0">
                <a:solidFill>
                  <a:srgbClr val="C00000"/>
                </a:solidFill>
                <a:sym typeface="Wingdings" panose="05000000000000000000" pitchFamily="2" charset="2"/>
              </a:rPr>
              <a:t>(fortunately did not happen)</a:t>
            </a:r>
          </a:p>
          <a:p>
            <a:pPr lvl="1"/>
            <a:r>
              <a:rPr lang="en-US" sz="1800" dirty="0" smtClean="0">
                <a:sym typeface="Wingdings" panose="05000000000000000000" pitchFamily="2" charset="2"/>
              </a:rPr>
              <a:t>Station “pig” in target area to contain target/target parts that fail </a:t>
            </a:r>
            <a:r>
              <a:rPr lang="en-US" sz="1800" dirty="0" smtClean="0">
                <a:solidFill>
                  <a:srgbClr val="C00000"/>
                </a:solidFill>
                <a:sym typeface="Wingdings" panose="05000000000000000000" pitchFamily="2" charset="2"/>
              </a:rPr>
              <a:t>- Done</a:t>
            </a:r>
          </a:p>
          <a:p>
            <a:pPr lvl="1"/>
            <a:r>
              <a:rPr lang="en-US" sz="1800" dirty="0" smtClean="0">
                <a:sym typeface="Wingdings" panose="05000000000000000000" pitchFamily="2" charset="2"/>
              </a:rPr>
              <a:t>Place catch bucket below targets </a:t>
            </a:r>
            <a:r>
              <a:rPr lang="en-US" sz="1800" dirty="0" smtClean="0">
                <a:solidFill>
                  <a:srgbClr val="C00000"/>
                </a:solidFill>
                <a:sym typeface="Wingdings" panose="05000000000000000000" pitchFamily="2" charset="2"/>
              </a:rPr>
              <a:t>- Done</a:t>
            </a:r>
          </a:p>
          <a:p>
            <a:pPr lvl="1"/>
            <a:r>
              <a:rPr lang="en-US" sz="1800" dirty="0" smtClean="0">
                <a:sym typeface="Wingdings" panose="05000000000000000000" pitchFamily="2" charset="2"/>
              </a:rPr>
              <a:t>Routine smears should be taken and analyzed with each access to target area</a:t>
            </a:r>
            <a:r>
              <a:rPr lang="en-US" sz="1800" dirty="0" smtClean="0">
                <a:solidFill>
                  <a:srgbClr val="C00000"/>
                </a:solidFill>
                <a:sym typeface="Wingdings" panose="05000000000000000000" pitchFamily="2" charset="2"/>
              </a:rPr>
              <a:t>.- Done</a:t>
            </a:r>
          </a:p>
          <a:p>
            <a:pPr lvl="1"/>
            <a:r>
              <a:rPr lang="en-US" sz="1800" dirty="0" smtClean="0">
                <a:sym typeface="Wingdings" panose="05000000000000000000" pitchFamily="2" charset="2"/>
              </a:rPr>
              <a:t>Target area should be better enclosed with air recirculated and monitored through a filter, consider enclosing the target – </a:t>
            </a:r>
            <a:r>
              <a:rPr lang="en-US" sz="1800" dirty="0">
                <a:solidFill>
                  <a:srgbClr val="C00000"/>
                </a:solidFill>
              </a:rPr>
              <a:t>Action: targets remained in open air, </a:t>
            </a:r>
            <a:r>
              <a:rPr lang="en-US" sz="1800" dirty="0" smtClean="0">
                <a:solidFill>
                  <a:srgbClr val="C00000"/>
                </a:solidFill>
              </a:rPr>
              <a:t>wire </a:t>
            </a:r>
            <a:r>
              <a:rPr lang="en-US" sz="1800" dirty="0">
                <a:solidFill>
                  <a:srgbClr val="C00000"/>
                </a:solidFill>
              </a:rPr>
              <a:t>mesh entry gates </a:t>
            </a:r>
            <a:r>
              <a:rPr lang="en-US" sz="1800" dirty="0" smtClean="0">
                <a:solidFill>
                  <a:srgbClr val="C00000"/>
                </a:solidFill>
              </a:rPr>
              <a:t>were covered </a:t>
            </a:r>
            <a:r>
              <a:rPr lang="en-US" sz="1800" dirty="0">
                <a:solidFill>
                  <a:srgbClr val="C00000"/>
                </a:solidFill>
              </a:rPr>
              <a:t>to inhibit spread of contamination</a:t>
            </a:r>
          </a:p>
          <a:p>
            <a:pPr marL="457200" lvl="1" indent="0">
              <a:buNone/>
            </a:pPr>
            <a:endParaRPr lang="en-US" sz="1800" dirty="0" smtClean="0">
              <a:sym typeface="Wingdings" panose="05000000000000000000" pitchFamily="2" charset="2"/>
            </a:endParaRPr>
          </a:p>
          <a:p>
            <a:pPr lvl="1"/>
            <a:endParaRPr lang="en-US" sz="1800" dirty="0" smtClean="0">
              <a:sym typeface="Wingdings" panose="05000000000000000000" pitchFamily="2" charset="2"/>
            </a:endParaRPr>
          </a:p>
        </p:txBody>
      </p:sp>
    </p:spTree>
    <p:extLst>
      <p:ext uri="{BB962C8B-B14F-4D97-AF65-F5344CB8AC3E}">
        <p14:creationId xmlns:p14="http://schemas.microsoft.com/office/powerpoint/2010/main" val="2100075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Recommendations (cont’)</a:t>
            </a:r>
            <a:endParaRPr lang="en-US" sz="3200" dirty="0"/>
          </a:p>
        </p:txBody>
      </p:sp>
      <p:sp>
        <p:nvSpPr>
          <p:cNvPr id="3" name="Content Placeholder 2"/>
          <p:cNvSpPr>
            <a:spLocks noGrp="1"/>
          </p:cNvSpPr>
          <p:nvPr>
            <p:ph idx="1"/>
          </p:nvPr>
        </p:nvSpPr>
        <p:spPr>
          <a:xfrm>
            <a:off x="685800" y="1143000"/>
            <a:ext cx="7620000" cy="3886200"/>
          </a:xfrm>
        </p:spPr>
        <p:txBody>
          <a:bodyPr/>
          <a:lstStyle/>
          <a:p>
            <a:r>
              <a:rPr lang="en-US" sz="2000" dirty="0" smtClean="0"/>
              <a:t>Target Design</a:t>
            </a:r>
          </a:p>
          <a:p>
            <a:pPr lvl="1"/>
            <a:r>
              <a:rPr lang="en-US" sz="1800" dirty="0" smtClean="0">
                <a:sym typeface="Wingdings" panose="05000000000000000000" pitchFamily="2" charset="2"/>
              </a:rPr>
              <a:t>More segments to reduce stress</a:t>
            </a:r>
          </a:p>
          <a:p>
            <a:pPr lvl="2"/>
            <a:r>
              <a:rPr lang="en-US" sz="1600" dirty="0" smtClean="0">
                <a:solidFill>
                  <a:srgbClr val="C00000"/>
                </a:solidFill>
                <a:sym typeface="Wingdings" panose="05000000000000000000" pitchFamily="2" charset="2"/>
              </a:rPr>
              <a:t>Action: increased segmentation from 5 to 15</a:t>
            </a:r>
          </a:p>
          <a:p>
            <a:pPr lvl="1"/>
            <a:r>
              <a:rPr lang="en-US" sz="1800" dirty="0" smtClean="0">
                <a:sym typeface="Wingdings" panose="05000000000000000000" pitchFamily="2" charset="2"/>
              </a:rPr>
              <a:t>Consider gold rather than platinum, better heat conduction</a:t>
            </a:r>
          </a:p>
          <a:p>
            <a:pPr lvl="2"/>
            <a:r>
              <a:rPr lang="en-US" sz="1400" dirty="0" smtClean="0">
                <a:solidFill>
                  <a:srgbClr val="C00000"/>
                </a:solidFill>
                <a:sym typeface="Wingdings" panose="05000000000000000000" pitchFamily="2" charset="2"/>
              </a:rPr>
              <a:t>Unable to find way to bond Au to Be base and inconclusive engineering studies as to performance improvement of Au over Pt</a:t>
            </a:r>
          </a:p>
          <a:p>
            <a:pPr lvl="1"/>
            <a:r>
              <a:rPr lang="en-US" sz="1800" dirty="0" smtClean="0">
                <a:sym typeface="Wingdings" panose="05000000000000000000" pitchFamily="2" charset="2"/>
              </a:rPr>
              <a:t>Cut deeper slots in the </a:t>
            </a:r>
            <a:r>
              <a:rPr lang="en-US" sz="1800" dirty="0">
                <a:sym typeface="Wingdings" panose="05000000000000000000" pitchFamily="2" charset="2"/>
              </a:rPr>
              <a:t>b</a:t>
            </a:r>
            <a:r>
              <a:rPr lang="en-US" sz="1800" dirty="0" smtClean="0">
                <a:sym typeface="Wingdings" panose="05000000000000000000" pitchFamily="2" charset="2"/>
              </a:rPr>
              <a:t>eryllium base to reduce stress - </a:t>
            </a:r>
            <a:r>
              <a:rPr lang="en-US" sz="1800" dirty="0" smtClean="0">
                <a:solidFill>
                  <a:srgbClr val="C00000"/>
                </a:solidFill>
                <a:sym typeface="Wingdings" panose="05000000000000000000" pitchFamily="2" charset="2"/>
              </a:rPr>
              <a:t>Done</a:t>
            </a:r>
          </a:p>
          <a:p>
            <a:pPr lvl="1"/>
            <a:r>
              <a:rPr lang="en-US" sz="1800" dirty="0" smtClean="0">
                <a:sym typeface="Wingdings" panose="05000000000000000000" pitchFamily="2" charset="2"/>
              </a:rPr>
              <a:t>Look for alternate bonding materials of target to base –</a:t>
            </a:r>
            <a:r>
              <a:rPr lang="en-US" sz="1800" dirty="0" smtClean="0">
                <a:solidFill>
                  <a:srgbClr val="C00000"/>
                </a:solidFill>
                <a:sym typeface="Wingdings" panose="05000000000000000000" pitchFamily="2" charset="2"/>
              </a:rPr>
              <a:t> None found</a:t>
            </a:r>
          </a:p>
          <a:p>
            <a:r>
              <a:rPr lang="en-US" sz="2000" dirty="0"/>
              <a:t>Target Monitoring</a:t>
            </a:r>
          </a:p>
          <a:p>
            <a:pPr lvl="1"/>
            <a:r>
              <a:rPr lang="en-US" sz="1800" dirty="0"/>
              <a:t>Place multiple thermocouples on target segments to monitor temperature and shut off beam on over temp </a:t>
            </a:r>
            <a:r>
              <a:rPr lang="en-US" sz="1800" dirty="0">
                <a:solidFill>
                  <a:srgbClr val="C00000"/>
                </a:solidFill>
              </a:rPr>
              <a:t>-Done</a:t>
            </a:r>
          </a:p>
          <a:p>
            <a:pPr lvl="1"/>
            <a:r>
              <a:rPr lang="en-US" sz="1800" dirty="0"/>
              <a:t>Active monitor on primary beam with interlock </a:t>
            </a:r>
            <a:r>
              <a:rPr lang="en-US" sz="1800" dirty="0" smtClean="0">
                <a:solidFill>
                  <a:srgbClr val="C00000"/>
                </a:solidFill>
              </a:rPr>
              <a:t>– Done, but not until 1997, C10 SEC instrumented to trip beam within 30 msec if delivered beam &gt;150TP/sec (~X10 normal rate)</a:t>
            </a:r>
            <a:endParaRPr lang="en-US" sz="1800" dirty="0">
              <a:solidFill>
                <a:srgbClr val="C00000"/>
              </a:solidFill>
            </a:endParaRPr>
          </a:p>
          <a:p>
            <a:pPr lvl="1"/>
            <a:endParaRPr lang="en-US" sz="1800" dirty="0" smtClean="0">
              <a:solidFill>
                <a:srgbClr val="C00000"/>
              </a:solidFill>
              <a:sym typeface="Wingdings" panose="05000000000000000000" pitchFamily="2" charset="2"/>
            </a:endParaRPr>
          </a:p>
        </p:txBody>
      </p:sp>
    </p:spTree>
    <p:extLst>
      <p:ext uri="{BB962C8B-B14F-4D97-AF65-F5344CB8AC3E}">
        <p14:creationId xmlns:p14="http://schemas.microsoft.com/office/powerpoint/2010/main" val="34032756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Postscript</a:t>
            </a:r>
            <a:endParaRPr lang="en-US" dirty="0"/>
          </a:p>
        </p:txBody>
      </p:sp>
      <p:sp>
        <p:nvSpPr>
          <p:cNvPr id="3" name="Content Placeholder 2"/>
          <p:cNvSpPr>
            <a:spLocks noGrp="1"/>
          </p:cNvSpPr>
          <p:nvPr>
            <p:ph idx="1"/>
          </p:nvPr>
        </p:nvSpPr>
        <p:spPr/>
        <p:txBody>
          <a:bodyPr/>
          <a:lstStyle/>
          <a:p>
            <a:r>
              <a:rPr lang="en-US" dirty="0" smtClean="0"/>
              <a:t>Had this AGS target incident happened today the consequences would likely be closer to the script following the JPARC target incident last year….especially given the fact that the discovery of the decade old BNL HFBR tritium leak came in 1997, 2 years after our target incident, and with this came a heightened community and governmental agency awareness of radiological issues.</a:t>
            </a:r>
            <a:endParaRPr lang="en-US" dirty="0"/>
          </a:p>
        </p:txBody>
      </p:sp>
    </p:spTree>
    <p:extLst>
      <p:ext uri="{BB962C8B-B14F-4D97-AF65-F5344CB8AC3E}">
        <p14:creationId xmlns:p14="http://schemas.microsoft.com/office/powerpoint/2010/main" val="3754963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762000" y="1295400"/>
            <a:ext cx="7620000" cy="3886200"/>
          </a:xfrm>
        </p:spPr>
        <p:txBody>
          <a:bodyPr/>
          <a:lstStyle/>
          <a:p>
            <a:r>
              <a:rPr lang="en-US" sz="2000" dirty="0" smtClean="0"/>
              <a:t>The AGS target failure and the JPARC target failure have much common ground. A big difference comes with the sensitivity of governmental officials and the public to accidental release of radiation into uncontrolled areas in 1995 vs 2013. The AGS machine keep running while a new target was prepared, with causal analysis and remediation coming along after. The JPARC facility was shut down and is still not fully operational… Times have indeed changed. </a:t>
            </a:r>
            <a:br>
              <a:rPr lang="en-US" sz="2000" dirty="0" smtClean="0"/>
            </a:br>
            <a:endParaRPr lang="en-US" sz="2000" dirty="0" smtClean="0"/>
          </a:p>
          <a:p>
            <a:r>
              <a:rPr lang="en-US" sz="2000" dirty="0" smtClean="0"/>
              <a:t>Accidents at accelerator facilities should be widely publicized to the world-wide accelerator community. If this had been done following the AGS target failure in 1995 it is possible that the JPARC target failure would never have happened </a:t>
            </a:r>
            <a:endParaRPr lang="en-US" sz="2000" dirty="0"/>
          </a:p>
        </p:txBody>
      </p:sp>
    </p:spTree>
    <p:extLst>
      <p:ext uri="{BB962C8B-B14F-4D97-AF65-F5344CB8AC3E}">
        <p14:creationId xmlns:p14="http://schemas.microsoft.com/office/powerpoint/2010/main" val="3742451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JPARC Supplemental</a:t>
            </a:r>
            <a:endParaRPr lang="en-US" dirty="0"/>
          </a:p>
        </p:txBody>
      </p:sp>
    </p:spTree>
    <p:extLst>
      <p:ext uri="{BB962C8B-B14F-4D97-AF65-F5344CB8AC3E}">
        <p14:creationId xmlns:p14="http://schemas.microsoft.com/office/powerpoint/2010/main" val="1205918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8686800" cy="6529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561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1"/>
            <a:ext cx="8458200" cy="685799"/>
          </a:xfrm>
        </p:spPr>
        <p:txBody>
          <a:bodyPr/>
          <a:lstStyle/>
          <a:p>
            <a:r>
              <a:rPr lang="en-US" sz="2800" dirty="0" smtClean="0"/>
              <a:t>Japan Times Article (</a:t>
            </a:r>
            <a:r>
              <a:rPr lang="en-US" sz="2800" dirty="0" err="1" smtClean="0"/>
              <a:t>cont</a:t>
            </a:r>
            <a:r>
              <a:rPr lang="en-US" sz="2800" dirty="0" smtClean="0"/>
              <a:t>’ from slide 6)</a:t>
            </a:r>
            <a:endParaRPr lang="en-US" sz="2800" dirty="0"/>
          </a:p>
        </p:txBody>
      </p:sp>
      <p:sp>
        <p:nvSpPr>
          <p:cNvPr id="3" name="Content Placeholder 2"/>
          <p:cNvSpPr>
            <a:spLocks noGrp="1"/>
          </p:cNvSpPr>
          <p:nvPr>
            <p:ph idx="1"/>
          </p:nvPr>
        </p:nvSpPr>
        <p:spPr>
          <a:xfrm>
            <a:off x="685800" y="990600"/>
            <a:ext cx="7620000" cy="3886200"/>
          </a:xfrm>
        </p:spPr>
        <p:txBody>
          <a:bodyPr/>
          <a:lstStyle/>
          <a:p>
            <a:r>
              <a:rPr lang="en-US" sz="2000" dirty="0" smtClean="0"/>
              <a:t>“</a:t>
            </a:r>
            <a:r>
              <a:rPr lang="en-US" sz="2000" dirty="0"/>
              <a:t>The safety device went off correctly and there wasn’t a malfunction,” the senior researcher was quoted as saying later</a:t>
            </a:r>
            <a:r>
              <a:rPr lang="en-US" sz="2000" dirty="0" smtClean="0"/>
              <a:t>.</a:t>
            </a:r>
            <a:br>
              <a:rPr lang="en-US" sz="2000" dirty="0" smtClean="0"/>
            </a:br>
            <a:endParaRPr lang="en-US" sz="2000" dirty="0"/>
          </a:p>
          <a:p>
            <a:r>
              <a:rPr lang="en-US" sz="2000" dirty="0"/>
              <a:t>Soon after, </a:t>
            </a:r>
            <a:r>
              <a:rPr lang="en-US" sz="2000" b="1" i="1" u="sng" dirty="0"/>
              <a:t>radiation readings in the facility spiked alarmingly to 4 </a:t>
            </a:r>
            <a:r>
              <a:rPr lang="en-US" sz="2000" b="1" i="1" u="sng" dirty="0" smtClean="0"/>
              <a:t>micro Sieverts </a:t>
            </a:r>
            <a:r>
              <a:rPr lang="en-US" sz="2000" b="1" i="1" u="sng" dirty="0"/>
              <a:t>per hour — 10 times normal </a:t>
            </a:r>
            <a:r>
              <a:rPr lang="en-US" sz="2000" dirty="0"/>
              <a:t>— and officials shut down the equipment. </a:t>
            </a:r>
            <a:r>
              <a:rPr lang="en-US" sz="2000" b="1" i="1" u="sng" dirty="0"/>
              <a:t>They then ventilated the facility </a:t>
            </a:r>
            <a:r>
              <a:rPr lang="en-US" sz="2000" dirty="0"/>
              <a:t>and the internal readings dropped</a:t>
            </a:r>
            <a:r>
              <a:rPr lang="en-US" sz="2000" dirty="0" smtClean="0"/>
              <a:t>.</a:t>
            </a:r>
            <a:br>
              <a:rPr lang="en-US" sz="2000" dirty="0" smtClean="0"/>
            </a:br>
            <a:endParaRPr lang="en-US" sz="2000" dirty="0"/>
          </a:p>
          <a:p>
            <a:r>
              <a:rPr lang="en-US" sz="2000" dirty="0"/>
              <a:t>But despite the fact that the fan had no radiation filters, it wasn’t until late Friday afternoon that they checked radiation levels outside the facility</a:t>
            </a:r>
            <a:r>
              <a:rPr lang="en-US" sz="2000" dirty="0" smtClean="0"/>
              <a:t>. “</a:t>
            </a:r>
            <a:r>
              <a:rPr lang="en-US" sz="2000" dirty="0"/>
              <a:t>It was not an appropriate move,” a J-PARC official conceded</a:t>
            </a:r>
            <a:r>
              <a:rPr lang="en-US" sz="2000" dirty="0" smtClean="0"/>
              <a:t>.</a:t>
            </a:r>
            <a:br>
              <a:rPr lang="en-US" sz="2000" dirty="0" smtClean="0"/>
            </a:br>
            <a:endParaRPr lang="en-US" sz="2000" dirty="0"/>
          </a:p>
          <a:p>
            <a:r>
              <a:rPr lang="en-US" sz="2000" b="1" i="1" u="sng" dirty="0"/>
              <a:t>The 1½ days it took the JAEA to report the accident to the Nuclear Regulation Authority, at 10:15 p.m. Friday night, angered both the prefectural and central governments</a:t>
            </a:r>
            <a:r>
              <a:rPr lang="en-US" sz="2000" dirty="0" smtClean="0"/>
              <a:t>.</a:t>
            </a:r>
            <a:endParaRPr lang="en-US" sz="2000" dirty="0"/>
          </a:p>
        </p:txBody>
      </p:sp>
    </p:spTree>
    <p:extLst>
      <p:ext uri="{BB962C8B-B14F-4D97-AF65-F5344CB8AC3E}">
        <p14:creationId xmlns:p14="http://schemas.microsoft.com/office/powerpoint/2010/main" val="151559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990600"/>
            <a:ext cx="7620000" cy="3886200"/>
          </a:xfrm>
        </p:spPr>
        <p:txBody>
          <a:bodyPr/>
          <a:lstStyle/>
          <a:p>
            <a:r>
              <a:rPr lang="en-US" sz="1800" dirty="0" smtClean="0"/>
              <a:t>“</a:t>
            </a:r>
            <a:r>
              <a:rPr lang="en-US" sz="1800" dirty="0"/>
              <a:t>The prefecture is taking the incident seriously. </a:t>
            </a:r>
            <a:r>
              <a:rPr lang="en-US" sz="1800" b="1" i="1" u="sng" dirty="0"/>
              <a:t>People living nearby are feeling very anxious about the external radiation leak and the internal exposure (of the researchers)</a:t>
            </a:r>
            <a:r>
              <a:rPr lang="en-US" sz="1800" dirty="0"/>
              <a:t>,” said Shuichi Matsumoto, an official at Ibaraki’s nuclear safety steps division who helped search J-PARC Saturday to probe the incident</a:t>
            </a:r>
            <a:r>
              <a:rPr lang="en-US" sz="1800" dirty="0" smtClean="0"/>
              <a:t>.</a:t>
            </a:r>
            <a:br>
              <a:rPr lang="en-US" sz="1800" dirty="0" smtClean="0"/>
            </a:br>
            <a:endParaRPr lang="en-US" sz="1800" dirty="0"/>
          </a:p>
          <a:p>
            <a:r>
              <a:rPr lang="en-US" sz="1800" dirty="0"/>
              <a:t>Mitsuhiko Tanaka, a science journalist, said </a:t>
            </a:r>
            <a:r>
              <a:rPr lang="en-US" sz="1800" b="1" i="1" u="sng" dirty="0"/>
              <a:t>researchers experienced in working with radioactive material generally view leaks of that level as “not a big deal”</a:t>
            </a:r>
            <a:r>
              <a:rPr lang="en-US" sz="1800" dirty="0"/>
              <a:t> — </a:t>
            </a:r>
            <a:r>
              <a:rPr lang="en-US" sz="1800" b="1" i="1" u="sng" dirty="0"/>
              <a:t>a somewhat different perspective from the average citizen since the core meltdowns at the Fukushima No. 1 plant in March 2011</a:t>
            </a:r>
            <a:r>
              <a:rPr lang="en-US" sz="1800" dirty="0" smtClean="0"/>
              <a:t>.</a:t>
            </a:r>
            <a:br>
              <a:rPr lang="en-US" sz="1800" dirty="0" smtClean="0"/>
            </a:br>
            <a:endParaRPr lang="en-US" sz="1800" dirty="0"/>
          </a:p>
          <a:p>
            <a:r>
              <a:rPr lang="en-US" sz="1800" dirty="0"/>
              <a:t>But in the case of the J-PARC accident, Tanaka said the researchers, who were not used to handling radioactive substances, may have caused them to underestimate the severity of the situation.</a:t>
            </a:r>
          </a:p>
          <a:p>
            <a:endParaRPr lang="en-US" dirty="0"/>
          </a:p>
        </p:txBody>
      </p:sp>
      <p:sp>
        <p:nvSpPr>
          <p:cNvPr id="5" name="Title 1"/>
          <p:cNvSpPr>
            <a:spLocks noGrp="1"/>
          </p:cNvSpPr>
          <p:nvPr>
            <p:ph type="title"/>
          </p:nvPr>
        </p:nvSpPr>
        <p:spPr>
          <a:xfrm>
            <a:off x="381000" y="304801"/>
            <a:ext cx="5867400" cy="685799"/>
          </a:xfrm>
        </p:spPr>
        <p:txBody>
          <a:bodyPr/>
          <a:lstStyle/>
          <a:p>
            <a:r>
              <a:rPr lang="en-US" sz="2800" dirty="0" smtClean="0"/>
              <a:t>Japan Times Article (cont’)</a:t>
            </a:r>
            <a:endParaRPr lang="en-US" sz="2800" dirty="0"/>
          </a:p>
        </p:txBody>
      </p:sp>
    </p:spTree>
    <p:extLst>
      <p:ext uri="{BB962C8B-B14F-4D97-AF65-F5344CB8AC3E}">
        <p14:creationId xmlns:p14="http://schemas.microsoft.com/office/powerpoint/2010/main" val="1323726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066800"/>
            <a:ext cx="7620000" cy="3886200"/>
          </a:xfrm>
        </p:spPr>
        <p:txBody>
          <a:bodyPr/>
          <a:lstStyle/>
          <a:p>
            <a:r>
              <a:rPr lang="en-US" sz="1800" dirty="0" smtClean="0"/>
              <a:t>It </a:t>
            </a:r>
            <a:r>
              <a:rPr lang="en-US" sz="1800" dirty="0"/>
              <a:t>is paramount to find out why they failed to assume that radiation probably leaked from the facility, Tanaka, a member of a Diet panel that probed the Fukushima disaster, said</a:t>
            </a:r>
            <a:r>
              <a:rPr lang="en-US" sz="1800" dirty="0" smtClean="0"/>
              <a:t>. “</a:t>
            </a:r>
            <a:r>
              <a:rPr lang="en-US" sz="1800" dirty="0"/>
              <a:t>Either the researchers saw the need to take further measures but felt they couldn’t say anything out loud, or they simply thought that nothing more needed to be done,” he speculated</a:t>
            </a:r>
            <a:r>
              <a:rPr lang="en-US" sz="1800" dirty="0" smtClean="0"/>
              <a:t>.</a:t>
            </a:r>
            <a:br>
              <a:rPr lang="en-US" sz="1800" dirty="0" smtClean="0"/>
            </a:br>
            <a:endParaRPr lang="en-US" sz="1800" dirty="0"/>
          </a:p>
          <a:p>
            <a:r>
              <a:rPr lang="en-US" sz="1800" dirty="0"/>
              <a:t>Meanwhile, Hiroaki Koide, an associate professor at Kyoto University’s Research Reactor Institute, criticized the carelessness of the atomic energy agency</a:t>
            </a:r>
            <a:r>
              <a:rPr lang="en-US" sz="1800" dirty="0" smtClean="0"/>
              <a:t>. </a:t>
            </a:r>
            <a:r>
              <a:rPr lang="en-US" sz="1800" b="1" i="1" u="sng" dirty="0" smtClean="0"/>
              <a:t>“</a:t>
            </a:r>
            <a:r>
              <a:rPr lang="en-US" sz="1800" b="1" i="1" u="sng" dirty="0"/>
              <a:t>It was a result of designing the facility under the assumption that an accident would never happen,” </a:t>
            </a:r>
            <a:r>
              <a:rPr lang="en-US" sz="1800" dirty="0"/>
              <a:t>he said</a:t>
            </a:r>
            <a:r>
              <a:rPr lang="en-US" sz="1800" dirty="0" smtClean="0"/>
              <a:t>.</a:t>
            </a:r>
            <a:br>
              <a:rPr lang="en-US" sz="1800" dirty="0" smtClean="0"/>
            </a:br>
            <a:endParaRPr lang="en-US" sz="1800" dirty="0"/>
          </a:p>
          <a:p>
            <a:r>
              <a:rPr lang="en-US" sz="1800" dirty="0"/>
              <a:t>A senior official at the education ministry, which oversees J-PARC, was also highly critical</a:t>
            </a:r>
            <a:r>
              <a:rPr lang="en-US" sz="1800" dirty="0" smtClean="0"/>
              <a:t>. “</a:t>
            </a:r>
            <a:r>
              <a:rPr lang="en-US" sz="1800" dirty="0"/>
              <a:t>I can’t believe they failed to report the incident (immediately) when the public is so sensitive to such matters. </a:t>
            </a:r>
            <a:r>
              <a:rPr lang="en-US" sz="1800" b="1" i="1" u="sng" dirty="0"/>
              <a:t>I’m not sure if they could handle a bigger accident on their own.</a:t>
            </a:r>
            <a:r>
              <a:rPr lang="en-US" sz="1800" dirty="0"/>
              <a:t>”</a:t>
            </a:r>
          </a:p>
          <a:p>
            <a:endParaRPr lang="en-US" dirty="0"/>
          </a:p>
        </p:txBody>
      </p:sp>
      <p:sp>
        <p:nvSpPr>
          <p:cNvPr id="5" name="Title 1"/>
          <p:cNvSpPr>
            <a:spLocks noGrp="1"/>
          </p:cNvSpPr>
          <p:nvPr>
            <p:ph type="title"/>
          </p:nvPr>
        </p:nvSpPr>
        <p:spPr>
          <a:xfrm>
            <a:off x="381000" y="304801"/>
            <a:ext cx="5867400" cy="685799"/>
          </a:xfrm>
        </p:spPr>
        <p:txBody>
          <a:bodyPr/>
          <a:lstStyle/>
          <a:p>
            <a:r>
              <a:rPr lang="en-US" sz="2800" dirty="0" smtClean="0"/>
              <a:t>Japan Times Article (cont’)</a:t>
            </a:r>
            <a:endParaRPr lang="en-US" sz="2800" dirty="0"/>
          </a:p>
        </p:txBody>
      </p:sp>
    </p:spTree>
    <p:extLst>
      <p:ext uri="{BB962C8B-B14F-4D97-AF65-F5344CB8AC3E}">
        <p14:creationId xmlns:p14="http://schemas.microsoft.com/office/powerpoint/2010/main" val="33007437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19200"/>
            <a:ext cx="7620000" cy="3886200"/>
          </a:xfrm>
        </p:spPr>
        <p:txBody>
          <a:bodyPr/>
          <a:lstStyle/>
          <a:p>
            <a:r>
              <a:rPr lang="en-US" sz="2000" dirty="0"/>
              <a:t>Education minister Hakubun Shimomura is also concerned</a:t>
            </a:r>
            <a:r>
              <a:rPr lang="en-US" sz="2000" dirty="0" smtClean="0"/>
              <a:t>. </a:t>
            </a:r>
            <a:r>
              <a:rPr lang="en-US" sz="2000" b="1" i="1" u="sng" dirty="0" smtClean="0"/>
              <a:t>“</a:t>
            </a:r>
            <a:r>
              <a:rPr lang="en-US" sz="2000" b="1" i="1" u="sng" dirty="0"/>
              <a:t>They lacked a sense of urgency and crisis when the public is harboring strong feelings of distrust toward nuclear power,” </a:t>
            </a:r>
            <a:r>
              <a:rPr lang="en-US" sz="2000" dirty="0"/>
              <a:t>he said. </a:t>
            </a:r>
          </a:p>
          <a:p>
            <a:endParaRPr lang="en-US" dirty="0"/>
          </a:p>
        </p:txBody>
      </p:sp>
      <p:sp>
        <p:nvSpPr>
          <p:cNvPr id="5" name="Title 1"/>
          <p:cNvSpPr>
            <a:spLocks noGrp="1"/>
          </p:cNvSpPr>
          <p:nvPr>
            <p:ph type="title"/>
          </p:nvPr>
        </p:nvSpPr>
        <p:spPr>
          <a:xfrm>
            <a:off x="381000" y="304801"/>
            <a:ext cx="5867400" cy="685799"/>
          </a:xfrm>
        </p:spPr>
        <p:txBody>
          <a:bodyPr/>
          <a:lstStyle/>
          <a:p>
            <a:r>
              <a:rPr lang="en-US" sz="2800" dirty="0" smtClean="0"/>
              <a:t>Japan Times Article (cont’)</a:t>
            </a:r>
            <a:endParaRPr lang="en-US" sz="2800" dirty="0"/>
          </a:p>
        </p:txBody>
      </p:sp>
    </p:spTree>
    <p:extLst>
      <p:ext uri="{BB962C8B-B14F-4D97-AF65-F5344CB8AC3E}">
        <p14:creationId xmlns:p14="http://schemas.microsoft.com/office/powerpoint/2010/main" val="3196220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スライド番号プレースホルダー 3"/>
          <p:cNvSpPr>
            <a:spLocks noGrp="1"/>
          </p:cNvSpPr>
          <p:nvPr>
            <p:ph type="sldNum" sz="quarter" idx="10"/>
          </p:nvPr>
        </p:nvSpPr>
        <p:spPr/>
        <p:txBody>
          <a:bodyPr/>
          <a:lstStyle>
            <a:lvl1pPr>
              <a:defRPr kumimoji="1" sz="2200">
                <a:solidFill>
                  <a:srgbClr val="424D43"/>
                </a:solidFill>
                <a:latin typeface="Palatino" charset="0"/>
                <a:ea typeface="ヒラギノ明朝 ProN W3" charset="0"/>
                <a:cs typeface="ヒラギノ明朝 ProN W3" charset="0"/>
                <a:sym typeface="Palatino" charset="0"/>
              </a:defRPr>
            </a:lvl1pPr>
            <a:lvl2pPr marL="522130" indent="-200818">
              <a:defRPr kumimoji="1" sz="2200">
                <a:solidFill>
                  <a:srgbClr val="424D43"/>
                </a:solidFill>
                <a:latin typeface="Palatino" charset="0"/>
                <a:ea typeface="ヒラギノ明朝 ProN W3" charset="0"/>
                <a:cs typeface="ヒラギノ明朝 ProN W3" charset="0"/>
                <a:sym typeface="Palatino" charset="0"/>
              </a:defRPr>
            </a:lvl2pPr>
            <a:lvl3pPr marL="803274" indent="-160655">
              <a:defRPr kumimoji="1" sz="2200">
                <a:solidFill>
                  <a:srgbClr val="424D43"/>
                </a:solidFill>
                <a:latin typeface="Palatino" charset="0"/>
                <a:ea typeface="ヒラギノ明朝 ProN W3" charset="0"/>
                <a:cs typeface="ヒラギノ明朝 ProN W3" charset="0"/>
                <a:sym typeface="Palatino" charset="0"/>
              </a:defRPr>
            </a:lvl3pPr>
            <a:lvl4pPr marL="1124582" indent="-160655">
              <a:defRPr kumimoji="1" sz="2200">
                <a:solidFill>
                  <a:srgbClr val="424D43"/>
                </a:solidFill>
                <a:latin typeface="Palatino" charset="0"/>
                <a:ea typeface="ヒラギノ明朝 ProN W3" charset="0"/>
                <a:cs typeface="ヒラギノ明朝 ProN W3" charset="0"/>
                <a:sym typeface="Palatino" charset="0"/>
              </a:defRPr>
            </a:lvl4pPr>
            <a:lvl5pPr marL="1445892" indent="-160655">
              <a:defRPr kumimoji="1" sz="2200">
                <a:solidFill>
                  <a:srgbClr val="424D43"/>
                </a:solidFill>
                <a:latin typeface="Palatino" charset="0"/>
                <a:ea typeface="ヒラギノ明朝 ProN W3" charset="0"/>
                <a:cs typeface="ヒラギノ明朝 ProN W3" charset="0"/>
                <a:sym typeface="Palatino" charset="0"/>
              </a:defRPr>
            </a:lvl5pPr>
            <a:lvl6pPr marL="1767205" indent="-160655"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8510" indent="-160655"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09823" indent="-160655"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31127" indent="-160655"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pPr>
              <a:defRPr/>
            </a:pPr>
            <a:fld id="{6594A4C1-CA73-9240-8F60-36F324A1A184}" type="slidenum">
              <a:rPr kumimoji="0" lang="en-US" altLang="ja-JP" sz="1300">
                <a:solidFill>
                  <a:srgbClr val="000000"/>
                </a:solidFill>
                <a:latin typeface="Arial" charset="0"/>
                <a:cs typeface="Arial" charset="0"/>
                <a:sym typeface="Arial" charset="0"/>
              </a:rPr>
              <a:pPr>
                <a:defRPr/>
              </a:pPr>
              <a:t>3</a:t>
            </a:fld>
            <a:endParaRPr kumimoji="0" lang="en-US" altLang="ja-JP" sz="1300" dirty="0">
              <a:solidFill>
                <a:srgbClr val="000000"/>
              </a:solidFill>
              <a:latin typeface="Arial" charset="0"/>
              <a:cs typeface="Arial" charset="0"/>
              <a:sym typeface="Arial"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4124"/>
            <a:ext cx="8382000" cy="629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25605" name="Group 5"/>
          <p:cNvGrpSpPr>
            <a:grpSpLocks/>
          </p:cNvGrpSpPr>
          <p:nvPr/>
        </p:nvGrpSpPr>
        <p:grpSpPr bwMode="auto">
          <a:xfrm>
            <a:off x="3549042" y="468367"/>
            <a:ext cx="2116336" cy="1787053"/>
            <a:chOff x="-36" y="32"/>
            <a:chExt cx="1896" cy="1601"/>
          </a:xfrm>
        </p:grpSpPr>
        <p:sp>
          <p:nvSpPr>
            <p:cNvPr id="188440" name="Freeform 3"/>
            <p:cNvSpPr>
              <a:spLocks/>
            </p:cNvSpPr>
            <p:nvPr/>
          </p:nvSpPr>
          <p:spPr bwMode="auto">
            <a:xfrm>
              <a:off x="40" y="32"/>
              <a:ext cx="1820" cy="148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480" y="0"/>
                  </a:moveTo>
                  <a:lnTo>
                    <a:pt x="0" y="14547"/>
                  </a:lnTo>
                  <a:lnTo>
                    <a:pt x="13440" y="15429"/>
                  </a:lnTo>
                  <a:lnTo>
                    <a:pt x="15840" y="15429"/>
                  </a:lnTo>
                  <a:lnTo>
                    <a:pt x="17520" y="15429"/>
                  </a:lnTo>
                  <a:lnTo>
                    <a:pt x="18480" y="15429"/>
                  </a:lnTo>
                  <a:lnTo>
                    <a:pt x="19560" y="15429"/>
                  </a:lnTo>
                  <a:lnTo>
                    <a:pt x="20400" y="15576"/>
                  </a:lnTo>
                  <a:lnTo>
                    <a:pt x="21120" y="16310"/>
                  </a:lnTo>
                  <a:lnTo>
                    <a:pt x="21600" y="17045"/>
                  </a:lnTo>
                  <a:lnTo>
                    <a:pt x="21580" y="18066"/>
                  </a:lnTo>
                  <a:lnTo>
                    <a:pt x="20536" y="19345"/>
                  </a:lnTo>
                  <a:lnTo>
                    <a:pt x="18720" y="20718"/>
                  </a:lnTo>
                  <a:lnTo>
                    <a:pt x="18120" y="21159"/>
                  </a:lnTo>
                  <a:lnTo>
                    <a:pt x="17280" y="21453"/>
                  </a:lnTo>
                  <a:lnTo>
                    <a:pt x="16560" y="21600"/>
                  </a:lnTo>
                  <a:lnTo>
                    <a:pt x="15720" y="21600"/>
                  </a:lnTo>
                  <a:lnTo>
                    <a:pt x="14640" y="21159"/>
                  </a:lnTo>
                  <a:lnTo>
                    <a:pt x="12480" y="19102"/>
                  </a:lnTo>
                  <a:lnTo>
                    <a:pt x="11880" y="18073"/>
                  </a:lnTo>
                  <a:lnTo>
                    <a:pt x="12240" y="16898"/>
                  </a:lnTo>
                  <a:lnTo>
                    <a:pt x="13080" y="16457"/>
                  </a:lnTo>
                  <a:lnTo>
                    <a:pt x="13920" y="16016"/>
                  </a:lnTo>
                  <a:lnTo>
                    <a:pt x="14880" y="157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ja-JP" altLang="en-US"/>
            </a:p>
          </p:txBody>
        </p:sp>
        <p:pic>
          <p:nvPicPr>
            <p:cNvPr id="18844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 y="81"/>
              <a:ext cx="1896" cy="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25608" name="Group 8"/>
          <p:cNvGrpSpPr>
            <a:grpSpLocks/>
          </p:cNvGrpSpPr>
          <p:nvPr/>
        </p:nvGrpSpPr>
        <p:grpSpPr bwMode="auto">
          <a:xfrm>
            <a:off x="4750801" y="1929928"/>
            <a:ext cx="892969" cy="1928813"/>
            <a:chOff x="0" y="0"/>
            <a:chExt cx="800" cy="1728"/>
          </a:xfrm>
        </p:grpSpPr>
        <p:sp>
          <p:nvSpPr>
            <p:cNvPr id="188438" name="Freeform 6"/>
            <p:cNvSpPr>
              <a:spLocks/>
            </p:cNvSpPr>
            <p:nvPr/>
          </p:nvSpPr>
          <p:spPr bwMode="auto">
            <a:xfrm>
              <a:off x="128" y="32"/>
              <a:ext cx="637" cy="16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0"/>
                  </a:moveTo>
                  <a:lnTo>
                    <a:pt x="15771" y="2371"/>
                  </a:lnTo>
                  <a:lnTo>
                    <a:pt x="343" y="9351"/>
                  </a:lnTo>
                  <a:lnTo>
                    <a:pt x="0" y="10010"/>
                  </a:lnTo>
                  <a:lnTo>
                    <a:pt x="1714" y="216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ja-JP" altLang="en-US"/>
            </a:p>
          </p:txBody>
        </p:sp>
        <p:pic>
          <p:nvPicPr>
            <p:cNvPr id="18843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00"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25611" name="Group 11"/>
          <p:cNvGrpSpPr>
            <a:grpSpLocks/>
          </p:cNvGrpSpPr>
          <p:nvPr/>
        </p:nvGrpSpPr>
        <p:grpSpPr bwMode="auto">
          <a:xfrm>
            <a:off x="1528578" y="2180907"/>
            <a:ext cx="6215063" cy="3089672"/>
            <a:chOff x="0" y="0"/>
            <a:chExt cx="5568" cy="2768"/>
          </a:xfrm>
        </p:grpSpPr>
        <p:sp>
          <p:nvSpPr>
            <p:cNvPr id="188436" name="Freeform 9"/>
            <p:cNvSpPr>
              <a:spLocks/>
            </p:cNvSpPr>
            <p:nvPr/>
          </p:nvSpPr>
          <p:spPr bwMode="auto">
            <a:xfrm>
              <a:off x="40" y="40"/>
              <a:ext cx="5495" cy="2689"/>
            </a:xfrm>
            <a:custGeom>
              <a:avLst/>
              <a:gdLst>
                <a:gd name="T0" fmla="*/ 1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1 w 21600"/>
                <a:gd name="T27" fmla="*/ 0 h 21600"/>
                <a:gd name="T28" fmla="*/ 1 w 21600"/>
                <a:gd name="T29" fmla="*/ 0 h 21600"/>
                <a:gd name="T30" fmla="*/ 1 w 21600"/>
                <a:gd name="T31" fmla="*/ 0 h 21600"/>
                <a:gd name="T32" fmla="*/ 1 w 21600"/>
                <a:gd name="T33" fmla="*/ 0 h 21600"/>
                <a:gd name="T34" fmla="*/ 1 w 21600"/>
                <a:gd name="T35" fmla="*/ 0 h 21600"/>
                <a:gd name="T36" fmla="*/ 1 w 21600"/>
                <a:gd name="T37" fmla="*/ 0 h 21600"/>
                <a:gd name="T38" fmla="*/ 1 w 21600"/>
                <a:gd name="T39" fmla="*/ 0 h 21600"/>
                <a:gd name="T40" fmla="*/ 1 w 21600"/>
                <a:gd name="T41" fmla="*/ 0 h 21600"/>
                <a:gd name="T42" fmla="*/ 1 w 21600"/>
                <a:gd name="T43" fmla="*/ 0 h 21600"/>
                <a:gd name="T44" fmla="*/ 2 w 21600"/>
                <a:gd name="T45" fmla="*/ 0 h 21600"/>
                <a:gd name="T46" fmla="*/ 2 w 21600"/>
                <a:gd name="T47" fmla="*/ 0 h 21600"/>
                <a:gd name="T48" fmla="*/ 2 w 21600"/>
                <a:gd name="T49" fmla="*/ 0 h 21600"/>
                <a:gd name="T50" fmla="*/ 2 w 21600"/>
                <a:gd name="T51" fmla="*/ 0 h 21600"/>
                <a:gd name="T52" fmla="*/ 2 w 21600"/>
                <a:gd name="T53" fmla="*/ 0 h 21600"/>
                <a:gd name="T54" fmla="*/ 1 w 21600"/>
                <a:gd name="T55" fmla="*/ 0 h 21600"/>
                <a:gd name="T56" fmla="*/ 1 w 21600"/>
                <a:gd name="T57" fmla="*/ 0 h 21600"/>
                <a:gd name="T58" fmla="*/ 1 w 21600"/>
                <a:gd name="T59" fmla="*/ 0 h 21600"/>
                <a:gd name="T60" fmla="*/ 1 w 21600"/>
                <a:gd name="T61" fmla="*/ 0 h 21600"/>
                <a:gd name="T62" fmla="*/ 1 w 21600"/>
                <a:gd name="T63" fmla="*/ 0 h 21600"/>
                <a:gd name="T64" fmla="*/ 1 w 21600"/>
                <a:gd name="T65" fmla="*/ 0 h 21600"/>
                <a:gd name="T66" fmla="*/ 1 w 21600"/>
                <a:gd name="T67" fmla="*/ 0 h 21600"/>
                <a:gd name="T68" fmla="*/ 1 w 21600"/>
                <a:gd name="T69" fmla="*/ 0 h 21600"/>
                <a:gd name="T70" fmla="*/ 1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7038" y="2958"/>
                  </a:moveTo>
                  <a:lnTo>
                    <a:pt x="6099" y="3526"/>
                  </a:lnTo>
                  <a:lnTo>
                    <a:pt x="4868" y="4433"/>
                  </a:lnTo>
                  <a:lnTo>
                    <a:pt x="3553" y="5442"/>
                  </a:lnTo>
                  <a:lnTo>
                    <a:pt x="2877" y="5929"/>
                  </a:lnTo>
                  <a:lnTo>
                    <a:pt x="2287" y="6629"/>
                  </a:lnTo>
                  <a:lnTo>
                    <a:pt x="1764" y="7147"/>
                  </a:lnTo>
                  <a:lnTo>
                    <a:pt x="1327" y="7716"/>
                  </a:lnTo>
                  <a:lnTo>
                    <a:pt x="1048" y="8220"/>
                  </a:lnTo>
                  <a:lnTo>
                    <a:pt x="684" y="9032"/>
                  </a:lnTo>
                  <a:lnTo>
                    <a:pt x="389" y="9780"/>
                  </a:lnTo>
                  <a:lnTo>
                    <a:pt x="190" y="10653"/>
                  </a:lnTo>
                  <a:lnTo>
                    <a:pt x="0" y="11695"/>
                  </a:lnTo>
                  <a:lnTo>
                    <a:pt x="15" y="12751"/>
                  </a:lnTo>
                  <a:lnTo>
                    <a:pt x="94" y="13888"/>
                  </a:lnTo>
                  <a:lnTo>
                    <a:pt x="293" y="14619"/>
                  </a:lnTo>
                  <a:lnTo>
                    <a:pt x="571" y="15431"/>
                  </a:lnTo>
                  <a:lnTo>
                    <a:pt x="1009" y="16325"/>
                  </a:lnTo>
                  <a:lnTo>
                    <a:pt x="1486" y="16974"/>
                  </a:lnTo>
                  <a:lnTo>
                    <a:pt x="1963" y="17462"/>
                  </a:lnTo>
                  <a:lnTo>
                    <a:pt x="2479" y="17881"/>
                  </a:lnTo>
                  <a:lnTo>
                    <a:pt x="2877" y="18223"/>
                  </a:lnTo>
                  <a:lnTo>
                    <a:pt x="3369" y="18402"/>
                  </a:lnTo>
                  <a:lnTo>
                    <a:pt x="3831" y="18646"/>
                  </a:lnTo>
                  <a:lnTo>
                    <a:pt x="4348" y="18873"/>
                  </a:lnTo>
                  <a:lnTo>
                    <a:pt x="4984" y="19214"/>
                  </a:lnTo>
                  <a:lnTo>
                    <a:pt x="5858" y="19475"/>
                  </a:lnTo>
                  <a:lnTo>
                    <a:pt x="6957" y="20027"/>
                  </a:lnTo>
                  <a:lnTo>
                    <a:pt x="8045" y="20385"/>
                  </a:lnTo>
                  <a:lnTo>
                    <a:pt x="8840" y="20710"/>
                  </a:lnTo>
                  <a:lnTo>
                    <a:pt x="9867" y="21035"/>
                  </a:lnTo>
                  <a:lnTo>
                    <a:pt x="10827" y="21279"/>
                  </a:lnTo>
                  <a:lnTo>
                    <a:pt x="11915" y="21472"/>
                  </a:lnTo>
                  <a:lnTo>
                    <a:pt x="13014" y="21600"/>
                  </a:lnTo>
                  <a:lnTo>
                    <a:pt x="14166" y="21536"/>
                  </a:lnTo>
                  <a:lnTo>
                    <a:pt x="15120" y="21360"/>
                  </a:lnTo>
                  <a:lnTo>
                    <a:pt x="15932" y="21390"/>
                  </a:lnTo>
                  <a:lnTo>
                    <a:pt x="16648" y="21198"/>
                  </a:lnTo>
                  <a:lnTo>
                    <a:pt x="17148" y="21035"/>
                  </a:lnTo>
                  <a:lnTo>
                    <a:pt x="17719" y="20886"/>
                  </a:lnTo>
                  <a:lnTo>
                    <a:pt x="18261" y="20548"/>
                  </a:lnTo>
                  <a:lnTo>
                    <a:pt x="18817" y="20061"/>
                  </a:lnTo>
                  <a:lnTo>
                    <a:pt x="19294" y="19411"/>
                  </a:lnTo>
                  <a:lnTo>
                    <a:pt x="19811" y="18842"/>
                  </a:lnTo>
                  <a:lnTo>
                    <a:pt x="20224" y="18240"/>
                  </a:lnTo>
                  <a:lnTo>
                    <a:pt x="20527" y="17543"/>
                  </a:lnTo>
                  <a:lnTo>
                    <a:pt x="21004" y="16568"/>
                  </a:lnTo>
                  <a:lnTo>
                    <a:pt x="21401" y="15350"/>
                  </a:lnTo>
                  <a:lnTo>
                    <a:pt x="21560" y="14132"/>
                  </a:lnTo>
                  <a:lnTo>
                    <a:pt x="21600" y="12913"/>
                  </a:lnTo>
                  <a:lnTo>
                    <a:pt x="21282" y="11208"/>
                  </a:lnTo>
                  <a:lnTo>
                    <a:pt x="20884" y="9096"/>
                  </a:lnTo>
                  <a:lnTo>
                    <a:pt x="20527" y="7425"/>
                  </a:lnTo>
                  <a:lnTo>
                    <a:pt x="20248" y="5993"/>
                  </a:lnTo>
                  <a:lnTo>
                    <a:pt x="20040" y="4900"/>
                  </a:lnTo>
                  <a:lnTo>
                    <a:pt x="19667" y="3753"/>
                  </a:lnTo>
                  <a:lnTo>
                    <a:pt x="19334" y="3086"/>
                  </a:lnTo>
                  <a:lnTo>
                    <a:pt x="18798" y="2252"/>
                  </a:lnTo>
                  <a:lnTo>
                    <a:pt x="18110" y="1560"/>
                  </a:lnTo>
                  <a:lnTo>
                    <a:pt x="17361" y="1154"/>
                  </a:lnTo>
                  <a:lnTo>
                    <a:pt x="16552" y="846"/>
                  </a:lnTo>
                  <a:lnTo>
                    <a:pt x="15763" y="521"/>
                  </a:lnTo>
                  <a:lnTo>
                    <a:pt x="14961" y="244"/>
                  </a:lnTo>
                  <a:lnTo>
                    <a:pt x="14206" y="98"/>
                  </a:lnTo>
                  <a:lnTo>
                    <a:pt x="13491" y="0"/>
                  </a:lnTo>
                  <a:lnTo>
                    <a:pt x="12616" y="162"/>
                  </a:lnTo>
                  <a:lnTo>
                    <a:pt x="11742" y="504"/>
                  </a:lnTo>
                  <a:lnTo>
                    <a:pt x="10788" y="812"/>
                  </a:lnTo>
                  <a:lnTo>
                    <a:pt x="9833" y="1299"/>
                  </a:lnTo>
                  <a:lnTo>
                    <a:pt x="8720" y="1868"/>
                  </a:lnTo>
                  <a:lnTo>
                    <a:pt x="7846" y="2355"/>
                  </a:lnTo>
                  <a:lnTo>
                    <a:pt x="7038" y="2958"/>
                  </a:lnTo>
                  <a:close/>
                  <a:moveTo>
                    <a:pt x="7038" y="2958"/>
                  </a:moveTo>
                </a:path>
              </a:pathLst>
            </a:custGeom>
            <a:noFill/>
            <a:ln w="12700" cap="flat">
              <a:noFill/>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pic>
          <p:nvPicPr>
            <p:cNvPr id="188437"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568" cy="276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grpSp>
      <p:grpSp>
        <p:nvGrpSpPr>
          <p:cNvPr id="25614" name="Group 14"/>
          <p:cNvGrpSpPr>
            <a:grpSpLocks/>
          </p:cNvGrpSpPr>
          <p:nvPr/>
        </p:nvGrpSpPr>
        <p:grpSpPr bwMode="auto">
          <a:xfrm>
            <a:off x="1975062" y="2662101"/>
            <a:ext cx="5322094" cy="419695"/>
            <a:chOff x="0" y="0"/>
            <a:chExt cx="4768" cy="376"/>
          </a:xfrm>
        </p:grpSpPr>
        <p:sp>
          <p:nvSpPr>
            <p:cNvPr id="188434" name="Freeform 12"/>
            <p:cNvSpPr>
              <a:spLocks/>
            </p:cNvSpPr>
            <p:nvPr/>
          </p:nvSpPr>
          <p:spPr bwMode="auto">
            <a:xfrm>
              <a:off x="32" y="32"/>
              <a:ext cx="4702" cy="21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17486"/>
                  </a:moveTo>
                  <a:lnTo>
                    <a:pt x="21368" y="11314"/>
                  </a:lnTo>
                  <a:lnTo>
                    <a:pt x="20903" y="4114"/>
                  </a:lnTo>
                  <a:lnTo>
                    <a:pt x="20671" y="3086"/>
                  </a:lnTo>
                  <a:lnTo>
                    <a:pt x="20021" y="0"/>
                  </a:lnTo>
                  <a:lnTo>
                    <a:pt x="19324" y="0"/>
                  </a:lnTo>
                  <a:lnTo>
                    <a:pt x="18395" y="0"/>
                  </a:lnTo>
                  <a:lnTo>
                    <a:pt x="0" y="216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ja-JP" altLang="en-US"/>
            </a:p>
          </p:txBody>
        </p:sp>
        <p:pic>
          <p:nvPicPr>
            <p:cNvPr id="188435" name="Picture 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76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25617" name="Group 17"/>
          <p:cNvGrpSpPr>
            <a:grpSpLocks/>
          </p:cNvGrpSpPr>
          <p:nvPr/>
        </p:nvGrpSpPr>
        <p:grpSpPr bwMode="auto">
          <a:xfrm>
            <a:off x="2209800" y="4677452"/>
            <a:ext cx="3524176" cy="1009183"/>
            <a:chOff x="0" y="0"/>
            <a:chExt cx="3656" cy="1136"/>
          </a:xfrm>
        </p:grpSpPr>
        <p:sp>
          <p:nvSpPr>
            <p:cNvPr id="188432" name="Freeform 15"/>
            <p:cNvSpPr>
              <a:spLocks/>
            </p:cNvSpPr>
            <p:nvPr/>
          </p:nvSpPr>
          <p:spPr bwMode="auto">
            <a:xfrm>
              <a:off x="32" y="32"/>
              <a:ext cx="3586" cy="10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3567" y="3980"/>
                  </a:lnTo>
                  <a:lnTo>
                    <a:pt x="7210" y="7588"/>
                  </a:lnTo>
                  <a:lnTo>
                    <a:pt x="21600" y="216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ja-JP" altLang="en-US"/>
            </a:p>
          </p:txBody>
        </p:sp>
        <p:pic>
          <p:nvPicPr>
            <p:cNvPr id="188433" name="Picture 1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656"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25621"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6364" y="3847579"/>
            <a:ext cx="3437558" cy="63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22"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3922" y="4993003"/>
            <a:ext cx="2133954" cy="13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23"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057" y="2133144"/>
            <a:ext cx="3715494" cy="70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25" name="Picture 2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3189" y="2086199"/>
            <a:ext cx="2027039" cy="6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日付プレースホルダー 1"/>
          <p:cNvSpPr>
            <a:spLocks noGrp="1"/>
          </p:cNvSpPr>
          <p:nvPr>
            <p:ph type="dt" sz="half" idx="10"/>
          </p:nvPr>
        </p:nvSpPr>
        <p:spPr>
          <a:xfrm>
            <a:off x="2829612" y="6196461"/>
            <a:ext cx="1143000" cy="457200"/>
          </a:xfrm>
        </p:spPr>
        <p:txBody>
          <a:bodyPr/>
          <a:lstStyle/>
          <a:p>
            <a:fld id="{93B04186-80F0-6E46-8200-CBACE646E480}" type="datetime1">
              <a:rPr kumimoji="1" lang="ja-JP" altLang="en-US" smtClean="0"/>
              <a:t>2014/8/3</a:t>
            </a:fld>
            <a:endParaRPr kumimoji="1" lang="ja-JP" altLang="en-US" dirty="0"/>
          </a:p>
        </p:txBody>
      </p:sp>
      <p:cxnSp>
        <p:nvCxnSpPr>
          <p:cNvPr id="4" name="Straight Arrow Connector 3"/>
          <p:cNvCxnSpPr/>
          <p:nvPr/>
        </p:nvCxnSpPr>
        <p:spPr bwMode="auto">
          <a:xfrm flipH="1">
            <a:off x="3633874" y="741911"/>
            <a:ext cx="861926" cy="285123"/>
          </a:xfrm>
          <a:prstGeom prst="straightConnector1">
            <a:avLst/>
          </a:prstGeom>
          <a:solidFill>
            <a:schemeClr val="accent1"/>
          </a:solidFill>
          <a:ln w="25400" cap="flat" cmpd="sng" algn="ctr">
            <a:solidFill>
              <a:srgbClr val="FFFF00"/>
            </a:solidFill>
            <a:prstDash val="solid"/>
            <a:round/>
            <a:headEnd type="none" w="med" len="med"/>
            <a:tailEnd type="arrow"/>
          </a:ln>
          <a:effectLst/>
        </p:spPr>
      </p:cxnSp>
      <p:cxnSp>
        <p:nvCxnSpPr>
          <p:cNvPr id="32" name="Straight Arrow Connector 31"/>
          <p:cNvCxnSpPr/>
          <p:nvPr/>
        </p:nvCxnSpPr>
        <p:spPr bwMode="auto">
          <a:xfrm flipH="1">
            <a:off x="5733976" y="1669238"/>
            <a:ext cx="1072938" cy="202648"/>
          </a:xfrm>
          <a:prstGeom prst="straightConnector1">
            <a:avLst/>
          </a:prstGeom>
          <a:solidFill>
            <a:schemeClr val="accent1"/>
          </a:solidFill>
          <a:ln w="25400" cap="flat" cmpd="sng" algn="ctr">
            <a:solidFill>
              <a:srgbClr val="FFFF00"/>
            </a:solidFill>
            <a:prstDash val="solid"/>
            <a:round/>
            <a:headEnd type="none" w="med" len="med"/>
            <a:tailEnd type="arrow"/>
          </a:ln>
          <a:effectLst/>
        </p:spPr>
      </p:cxnSp>
      <p:cxnSp>
        <p:nvCxnSpPr>
          <p:cNvPr id="36" name="Straight Arrow Connector 35"/>
          <p:cNvCxnSpPr/>
          <p:nvPr/>
        </p:nvCxnSpPr>
        <p:spPr bwMode="auto">
          <a:xfrm flipV="1">
            <a:off x="1206500" y="4572000"/>
            <a:ext cx="546100" cy="437022"/>
          </a:xfrm>
          <a:prstGeom prst="straightConnector1">
            <a:avLst/>
          </a:prstGeom>
          <a:solidFill>
            <a:schemeClr val="accent1"/>
          </a:solidFill>
          <a:ln w="25400" cap="flat" cmpd="sng" algn="ctr">
            <a:solidFill>
              <a:srgbClr val="FFFF00"/>
            </a:solidFill>
            <a:prstDash val="solid"/>
            <a:round/>
            <a:headEnd type="none" w="med" len="med"/>
            <a:tailEnd type="arrow"/>
          </a:ln>
          <a:effectLst/>
        </p:spPr>
      </p:cxnSp>
      <p:cxnSp>
        <p:nvCxnSpPr>
          <p:cNvPr id="38" name="Straight Arrow Connector 37"/>
          <p:cNvCxnSpPr/>
          <p:nvPr/>
        </p:nvCxnSpPr>
        <p:spPr bwMode="auto">
          <a:xfrm flipH="1">
            <a:off x="6400800" y="5462736"/>
            <a:ext cx="778928" cy="202648"/>
          </a:xfrm>
          <a:prstGeom prst="straightConnector1">
            <a:avLst/>
          </a:prstGeom>
          <a:solidFill>
            <a:schemeClr val="accent1"/>
          </a:solidFill>
          <a:ln w="25400" cap="flat" cmpd="sng" algn="ctr">
            <a:solidFill>
              <a:schemeClr val="bg1"/>
            </a:solidFill>
            <a:prstDash val="solid"/>
            <a:round/>
            <a:headEnd type="none" w="med" len="med"/>
            <a:tailEnd type="arrow"/>
          </a:ln>
          <a:effectLst/>
        </p:spPr>
      </p:cxnSp>
      <p:sp>
        <p:nvSpPr>
          <p:cNvPr id="11" name="TextBox 10"/>
          <p:cNvSpPr txBox="1"/>
          <p:nvPr/>
        </p:nvSpPr>
        <p:spPr>
          <a:xfrm>
            <a:off x="500475" y="705653"/>
            <a:ext cx="2835007" cy="954107"/>
          </a:xfrm>
          <a:prstGeom prst="rect">
            <a:avLst/>
          </a:prstGeom>
          <a:solidFill>
            <a:srgbClr val="446DC1"/>
          </a:solidFill>
          <a:ln w="25400">
            <a:solidFill>
              <a:srgbClr val="FFFF00"/>
            </a:solidFill>
          </a:ln>
        </p:spPr>
        <p:txBody>
          <a:bodyPr wrap="none" rtlCol="0">
            <a:spAutoFit/>
          </a:bodyPr>
          <a:lstStyle/>
          <a:p>
            <a:r>
              <a:rPr lang="en-US" b="1" dirty="0" smtClean="0">
                <a:solidFill>
                  <a:srgbClr val="FFFF00"/>
                </a:solidFill>
              </a:rPr>
              <a:t>J-PARC Facility</a:t>
            </a:r>
          </a:p>
          <a:p>
            <a:r>
              <a:rPr lang="en-US" b="1" dirty="0" smtClean="0">
                <a:solidFill>
                  <a:srgbClr val="FFFF00"/>
                </a:solidFill>
              </a:rPr>
              <a:t>(KEK / JAEA)</a:t>
            </a:r>
            <a:endParaRPr lang="en-US" b="1" dirty="0">
              <a:solidFill>
                <a:srgbClr val="FFFF00"/>
              </a:solidFill>
            </a:endParaRPr>
          </a:p>
        </p:txBody>
      </p:sp>
      <p:sp>
        <p:nvSpPr>
          <p:cNvPr id="12" name="TextBox 11"/>
          <p:cNvSpPr txBox="1"/>
          <p:nvPr/>
        </p:nvSpPr>
        <p:spPr>
          <a:xfrm>
            <a:off x="4444433" y="387968"/>
            <a:ext cx="2031325" cy="707886"/>
          </a:xfrm>
          <a:prstGeom prst="rect">
            <a:avLst/>
          </a:prstGeom>
          <a:noFill/>
        </p:spPr>
        <p:txBody>
          <a:bodyPr wrap="none" rtlCol="0">
            <a:spAutoFit/>
          </a:bodyPr>
          <a:lstStyle/>
          <a:p>
            <a:r>
              <a:rPr lang="en-US" sz="2000" b="1" dirty="0" smtClean="0">
                <a:solidFill>
                  <a:srgbClr val="FFFF00"/>
                </a:solidFill>
              </a:rPr>
              <a:t>LINAC</a:t>
            </a:r>
          </a:p>
          <a:p>
            <a:r>
              <a:rPr lang="en-US" sz="2000" b="1" dirty="0" smtClean="0">
                <a:solidFill>
                  <a:srgbClr val="FFFF00"/>
                </a:solidFill>
              </a:rPr>
              <a:t>181 </a:t>
            </a:r>
            <a:r>
              <a:rPr lang="en-US" sz="2000" b="1" dirty="0" smtClean="0">
                <a:solidFill>
                  <a:srgbClr val="FFFF00"/>
                </a:solidFill>
                <a:sym typeface="Wingdings" panose="05000000000000000000" pitchFamily="2" charset="2"/>
              </a:rPr>
              <a:t> 400 MeV</a:t>
            </a:r>
            <a:endParaRPr lang="en-US" sz="2000" b="1" dirty="0">
              <a:solidFill>
                <a:srgbClr val="FFFF00"/>
              </a:solidFill>
            </a:endParaRPr>
          </a:p>
        </p:txBody>
      </p:sp>
      <p:sp>
        <p:nvSpPr>
          <p:cNvPr id="14" name="TextBox 13"/>
          <p:cNvSpPr txBox="1"/>
          <p:nvPr/>
        </p:nvSpPr>
        <p:spPr>
          <a:xfrm>
            <a:off x="6790264" y="1027034"/>
            <a:ext cx="2204450" cy="1323439"/>
          </a:xfrm>
          <a:prstGeom prst="rect">
            <a:avLst/>
          </a:prstGeom>
          <a:noFill/>
        </p:spPr>
        <p:txBody>
          <a:bodyPr wrap="none" rtlCol="0">
            <a:spAutoFit/>
          </a:bodyPr>
          <a:lstStyle/>
          <a:p>
            <a:r>
              <a:rPr lang="en-US" sz="1600" b="1" dirty="0" smtClean="0">
                <a:solidFill>
                  <a:srgbClr val="FFFF00"/>
                </a:solidFill>
              </a:rPr>
              <a:t>Rapid Cycle</a:t>
            </a:r>
          </a:p>
          <a:p>
            <a:r>
              <a:rPr lang="en-US" sz="1600" b="1" dirty="0" smtClean="0">
                <a:solidFill>
                  <a:srgbClr val="FFFF00"/>
                </a:solidFill>
              </a:rPr>
              <a:t>Synchrotron</a:t>
            </a:r>
          </a:p>
          <a:p>
            <a:r>
              <a:rPr lang="en-US" sz="1600" b="1" dirty="0" smtClean="0">
                <a:solidFill>
                  <a:srgbClr val="FFFF00"/>
                </a:solidFill>
              </a:rPr>
              <a:t>Energy: 3 GeV</a:t>
            </a:r>
          </a:p>
          <a:p>
            <a:r>
              <a:rPr lang="en-US" sz="1600" b="1" dirty="0" smtClean="0">
                <a:solidFill>
                  <a:srgbClr val="FFFF00"/>
                </a:solidFill>
              </a:rPr>
              <a:t>Repetition: 25 Hz</a:t>
            </a:r>
          </a:p>
          <a:p>
            <a:r>
              <a:rPr lang="en-US" sz="1600" b="1" dirty="0" smtClean="0">
                <a:solidFill>
                  <a:srgbClr val="FFFF00"/>
                </a:solidFill>
              </a:rPr>
              <a:t>Design Power: 1 MW</a:t>
            </a:r>
            <a:endParaRPr lang="en-US" sz="1600" b="1" dirty="0">
              <a:solidFill>
                <a:srgbClr val="FFFF00"/>
              </a:solidFill>
            </a:endParaRPr>
          </a:p>
        </p:txBody>
      </p:sp>
      <p:sp>
        <p:nvSpPr>
          <p:cNvPr id="46" name="TextBox 45"/>
          <p:cNvSpPr txBox="1"/>
          <p:nvPr/>
        </p:nvSpPr>
        <p:spPr>
          <a:xfrm>
            <a:off x="427139" y="4991873"/>
            <a:ext cx="3530134" cy="1569660"/>
          </a:xfrm>
          <a:prstGeom prst="rect">
            <a:avLst/>
          </a:prstGeom>
          <a:noFill/>
        </p:spPr>
        <p:txBody>
          <a:bodyPr wrap="none" rtlCol="0">
            <a:spAutoFit/>
          </a:bodyPr>
          <a:lstStyle/>
          <a:p>
            <a:r>
              <a:rPr lang="en-US" sz="1600" b="1" dirty="0" smtClean="0">
                <a:solidFill>
                  <a:srgbClr val="FFFF00"/>
                </a:solidFill>
              </a:rPr>
              <a:t>Main Ring</a:t>
            </a:r>
          </a:p>
          <a:p>
            <a:r>
              <a:rPr lang="en-US" sz="1600" b="1" dirty="0" smtClean="0">
                <a:solidFill>
                  <a:srgbClr val="FFFF00"/>
                </a:solidFill>
              </a:rPr>
              <a:t>Synchrotron</a:t>
            </a:r>
          </a:p>
          <a:p>
            <a:r>
              <a:rPr lang="en-US" sz="1600" b="1" dirty="0" smtClean="0">
                <a:solidFill>
                  <a:srgbClr val="FFFF00"/>
                </a:solidFill>
              </a:rPr>
              <a:t>Maximum Energy:  30 GeV</a:t>
            </a:r>
          </a:p>
          <a:p>
            <a:r>
              <a:rPr lang="en-US" sz="1600" b="1" dirty="0" smtClean="0">
                <a:solidFill>
                  <a:srgbClr val="FFFF00"/>
                </a:solidFill>
              </a:rPr>
              <a:t>Design Power (Fast X):  0.75 MW</a:t>
            </a:r>
          </a:p>
          <a:p>
            <a:r>
              <a:rPr lang="en-US" sz="1600" b="1" dirty="0" smtClean="0">
                <a:solidFill>
                  <a:srgbClr val="FFFF00"/>
                </a:solidFill>
              </a:rPr>
              <a:t>Expected </a:t>
            </a:r>
            <a:r>
              <a:rPr lang="en-US" sz="1600" b="1" dirty="0">
                <a:solidFill>
                  <a:srgbClr val="FFFF00"/>
                </a:solidFill>
              </a:rPr>
              <a:t>Power </a:t>
            </a:r>
            <a:r>
              <a:rPr lang="en-US" sz="1600" b="1" dirty="0" smtClean="0">
                <a:solidFill>
                  <a:srgbClr val="FFFF00"/>
                </a:solidFill>
              </a:rPr>
              <a:t>(Slow X</a:t>
            </a:r>
            <a:r>
              <a:rPr lang="en-US" sz="1600" b="1" dirty="0">
                <a:solidFill>
                  <a:srgbClr val="FFFF00"/>
                </a:solidFill>
              </a:rPr>
              <a:t>):  </a:t>
            </a:r>
            <a:r>
              <a:rPr lang="en-US" sz="1600" b="1" dirty="0" smtClean="0">
                <a:solidFill>
                  <a:srgbClr val="FFFF00"/>
                </a:solidFill>
              </a:rPr>
              <a:t>0.1 </a:t>
            </a:r>
            <a:r>
              <a:rPr lang="en-US" sz="1600" b="1" dirty="0">
                <a:solidFill>
                  <a:srgbClr val="FFFF00"/>
                </a:solidFill>
              </a:rPr>
              <a:t>MW</a:t>
            </a:r>
          </a:p>
          <a:p>
            <a:endParaRPr lang="en-US" sz="1600" b="1" dirty="0">
              <a:solidFill>
                <a:srgbClr val="FFFF00"/>
              </a:solidFill>
            </a:endParaRPr>
          </a:p>
        </p:txBody>
      </p:sp>
    </p:spTree>
    <p:extLst>
      <p:ext uri="{BB962C8B-B14F-4D97-AF65-F5344CB8AC3E}">
        <p14:creationId xmlns:p14="http://schemas.microsoft.com/office/powerpoint/2010/main" val="1733131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72554" y="116086"/>
            <a:ext cx="9035727" cy="616148"/>
          </a:xfrm>
          <a:prstGeom prst="rect">
            <a:avLst/>
          </a:prstGeom>
        </p:spPr>
        <p:style>
          <a:lnRef idx="3">
            <a:schemeClr val="lt1"/>
          </a:lnRef>
          <a:fillRef idx="1">
            <a:schemeClr val="accent3"/>
          </a:fillRef>
          <a:effectRef idx="1">
            <a:schemeClr val="accent3"/>
          </a:effectRef>
          <a:fontRef idx="minor">
            <a:schemeClr val="lt1"/>
          </a:fontRef>
        </p:style>
        <p:txBody>
          <a:bodyPr lIns="91264" tIns="45633" rIns="91264" bIns="45633">
            <a:spAutoFit/>
          </a:bodyPr>
          <a:lstStyle/>
          <a:p>
            <a:pPr algn="ctr" defTabSz="912666">
              <a:defRPr/>
            </a:pPr>
            <a:r>
              <a:rPr lang="en-US" altLang="ja-JP" sz="3400" b="1" dirty="0">
                <a:solidFill>
                  <a:prstClr val="white"/>
                </a:solidFill>
                <a:latin typeface="Arial"/>
                <a:ea typeface="ＭＳ Ｐゴシック"/>
                <a:cs typeface="Arial"/>
              </a:rPr>
              <a:t>Target Temperature </a:t>
            </a:r>
            <a:r>
              <a:rPr lang="ja-JP" altLang="en-US" sz="3400" b="1" dirty="0">
                <a:solidFill>
                  <a:prstClr val="white"/>
                </a:solidFill>
                <a:latin typeface="Arial"/>
                <a:ea typeface="ＭＳ Ｐゴシック"/>
                <a:cs typeface="Arial"/>
              </a:rPr>
              <a:t>（</a:t>
            </a:r>
            <a:r>
              <a:rPr lang="en-US" altLang="ja-JP" sz="3400" b="1" dirty="0">
                <a:solidFill>
                  <a:prstClr val="white"/>
                </a:solidFill>
                <a:latin typeface="Arial"/>
                <a:ea typeface="ＭＳ Ｐゴシック"/>
                <a:cs typeface="Arial"/>
              </a:rPr>
              <a:t>Simulation Results</a:t>
            </a:r>
            <a:r>
              <a:rPr lang="ja-JP" altLang="en-US" sz="3400" b="1" dirty="0">
                <a:solidFill>
                  <a:prstClr val="white"/>
                </a:solidFill>
                <a:latin typeface="Arial"/>
                <a:ea typeface="ＭＳ Ｐゴシック"/>
                <a:cs typeface="Arial"/>
              </a:rPr>
              <a:t>）</a:t>
            </a:r>
          </a:p>
        </p:txBody>
      </p:sp>
      <p:grpSp>
        <p:nvGrpSpPr>
          <p:cNvPr id="218114" name="グループ化 16"/>
          <p:cNvGrpSpPr>
            <a:grpSpLocks/>
          </p:cNvGrpSpPr>
          <p:nvPr/>
        </p:nvGrpSpPr>
        <p:grpSpPr bwMode="auto">
          <a:xfrm>
            <a:off x="3564062" y="1052588"/>
            <a:ext cx="5184799" cy="3753462"/>
            <a:chOff x="3563888" y="1052736"/>
            <a:chExt cx="5184576" cy="3753735"/>
          </a:xfrm>
        </p:grpSpPr>
        <p:pic>
          <p:nvPicPr>
            <p:cNvPr id="218132" name="図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052736"/>
              <a:ext cx="5184576"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33" name="テキスト ボックス 8"/>
            <p:cNvSpPr txBox="1">
              <a:spLocks noChangeArrowheads="1"/>
            </p:cNvSpPr>
            <p:nvPr/>
          </p:nvSpPr>
          <p:spPr bwMode="auto">
            <a:xfrm>
              <a:off x="3995936" y="1052736"/>
              <a:ext cx="1152604" cy="3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r>
                <a:rPr lang="en-US" altLang="ja-JP" sz="1400" dirty="0">
                  <a:solidFill>
                    <a:srgbClr val="000000"/>
                  </a:solidFill>
                  <a:latin typeface="Arial" charset="0"/>
                  <a:cs typeface="Arial" charset="0"/>
                </a:rPr>
                <a:t>temperature</a:t>
              </a:r>
              <a:endParaRPr lang="ja-JP" altLang="en-US" sz="1400">
                <a:solidFill>
                  <a:srgbClr val="000000"/>
                </a:solidFill>
                <a:latin typeface="Arial" charset="0"/>
                <a:ea typeface="ＭＳ Ｐゴシック" charset="0"/>
                <a:cs typeface="ＭＳ Ｐゴシック" charset="0"/>
              </a:endParaRPr>
            </a:p>
          </p:txBody>
        </p:sp>
        <p:sp>
          <p:nvSpPr>
            <p:cNvPr id="218134" name="テキスト ボックス 9"/>
            <p:cNvSpPr txBox="1">
              <a:spLocks noChangeArrowheads="1"/>
            </p:cNvSpPr>
            <p:nvPr/>
          </p:nvSpPr>
          <p:spPr bwMode="auto">
            <a:xfrm>
              <a:off x="6732240" y="4437112"/>
              <a:ext cx="689018" cy="3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r>
                <a:rPr lang="en-US" altLang="ja-JP" sz="1800" dirty="0">
                  <a:solidFill>
                    <a:srgbClr val="000000"/>
                  </a:solidFill>
                  <a:latin typeface="Arial" charset="0"/>
                  <a:cs typeface="Arial" charset="0"/>
                </a:rPr>
                <a:t>Time</a:t>
              </a:r>
            </a:p>
          </p:txBody>
        </p:sp>
      </p:grpSp>
      <p:pic>
        <p:nvPicPr>
          <p:cNvPr id="218115" name="図 14351" descr="P1020076.JPG"/>
          <p:cNvPicPr>
            <a:picLocks noChangeAspect="1" noChangeArrowheads="1"/>
          </p:cNvPicPr>
          <p:nvPr/>
        </p:nvPicPr>
        <p:blipFill>
          <a:blip r:embed="rId4">
            <a:extLst>
              <a:ext uri="{28A0092B-C50C-407E-A947-70E740481C1C}">
                <a14:useLocalDpi xmlns:a14="http://schemas.microsoft.com/office/drawing/2010/main" val="0"/>
              </a:ext>
            </a:extLst>
          </a:blip>
          <a:srcRect l="18622" t="23276" r="37483" b="31293"/>
          <a:stretch>
            <a:fillRect/>
          </a:stretch>
        </p:blipFill>
        <p:spPr bwMode="auto">
          <a:xfrm flipH="1">
            <a:off x="256729" y="1413123"/>
            <a:ext cx="3810744" cy="295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6084466" y="2836293"/>
            <a:ext cx="1151930" cy="359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633" rIns="91264" bIns="45633" anchor="ctr"/>
          <a:lstStyle/>
          <a:p>
            <a:pPr defTabSz="912666">
              <a:defRPr/>
            </a:pPr>
            <a:r>
              <a:rPr lang="en-US" altLang="ja-JP" sz="1100" b="1" dirty="0">
                <a:solidFill>
                  <a:prstClr val="black"/>
                </a:solidFill>
                <a:latin typeface="Arial" pitchFamily="34" charset="0"/>
                <a:ea typeface="ＭＳ Ｐゴシック"/>
                <a:cs typeface="Arial" pitchFamily="34" charset="0"/>
              </a:rPr>
              <a:t>( 2 seconds )</a:t>
            </a:r>
            <a:endParaRPr lang="ja-JP" altLang="en-US" sz="1100" b="1" dirty="0">
              <a:solidFill>
                <a:prstClr val="black"/>
              </a:solidFill>
              <a:latin typeface="Arial" pitchFamily="34" charset="0"/>
              <a:ea typeface="ＭＳ Ｐゴシック"/>
              <a:cs typeface="Arial" pitchFamily="34" charset="0"/>
            </a:endParaRPr>
          </a:p>
        </p:txBody>
      </p:sp>
      <p:grpSp>
        <p:nvGrpSpPr>
          <p:cNvPr id="218117" name="グループ化 15"/>
          <p:cNvGrpSpPr>
            <a:grpSpLocks/>
          </p:cNvGrpSpPr>
          <p:nvPr/>
        </p:nvGrpSpPr>
        <p:grpSpPr bwMode="auto">
          <a:xfrm>
            <a:off x="323701" y="3501554"/>
            <a:ext cx="8820299" cy="3356446"/>
            <a:chOff x="323528" y="3501008"/>
            <a:chExt cx="8820472" cy="3356992"/>
          </a:xfrm>
        </p:grpSpPr>
        <p:pic>
          <p:nvPicPr>
            <p:cNvPr id="218127" name="図 1" descr="スクリーンショット 2013-06-21 7.13.5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528" y="4841776"/>
              <a:ext cx="6918925"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28" name="図 2" descr="スクリーンショット 2013-06-21 7.14.21.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0352" y="3523618"/>
              <a:ext cx="1115983" cy="32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a:xfrm>
              <a:off x="7668340" y="3501008"/>
              <a:ext cx="1475660" cy="504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666">
                <a:defRPr/>
              </a:pPr>
              <a:r>
                <a:rPr lang="en-US" altLang="ja-JP" sz="1400" dirty="0">
                  <a:solidFill>
                    <a:prstClr val="black"/>
                  </a:solidFill>
                  <a:latin typeface="Arial" pitchFamily="34" charset="0"/>
                  <a:ea typeface="ＭＳ Ｐゴシック"/>
                  <a:cs typeface="Arial" pitchFamily="34" charset="0"/>
                </a:rPr>
                <a:t>Temperature rise ( K )</a:t>
              </a:r>
              <a:endParaRPr lang="ja-JP" altLang="en-US" sz="1400" dirty="0">
                <a:solidFill>
                  <a:prstClr val="black"/>
                </a:solidFill>
                <a:latin typeface="Arial" pitchFamily="34" charset="0"/>
                <a:ea typeface="ＭＳ Ｐゴシック"/>
                <a:cs typeface="Arial" pitchFamily="34" charset="0"/>
              </a:endParaRPr>
            </a:p>
          </p:txBody>
        </p:sp>
        <p:sp>
          <p:nvSpPr>
            <p:cNvPr id="14" name="正方形/長方形 13"/>
            <p:cNvSpPr/>
            <p:nvPr/>
          </p:nvSpPr>
          <p:spPr>
            <a:xfrm rot="10800000" flipV="1">
              <a:off x="2627433" y="6419258"/>
              <a:ext cx="3096430" cy="359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666">
                <a:defRPr/>
              </a:pPr>
              <a:r>
                <a:rPr lang="en-US" altLang="ja-JP" sz="1600" dirty="0">
                  <a:solidFill>
                    <a:prstClr val="black"/>
                  </a:solidFill>
                  <a:latin typeface="Arial" pitchFamily="34" charset="0"/>
                  <a:ea typeface="ＭＳ Ｐゴシック"/>
                  <a:cs typeface="Arial" pitchFamily="34" charset="0"/>
                </a:rPr>
                <a:t>beam axis direction (mm)</a:t>
              </a:r>
              <a:endParaRPr lang="ja-JP" altLang="en-US" sz="1600" dirty="0">
                <a:solidFill>
                  <a:prstClr val="black"/>
                </a:solidFill>
                <a:latin typeface="Arial" pitchFamily="34" charset="0"/>
                <a:ea typeface="ＭＳ Ｐゴシック"/>
                <a:cs typeface="Arial" pitchFamily="34" charset="0"/>
              </a:endParaRPr>
            </a:p>
          </p:txBody>
        </p:sp>
        <p:sp>
          <p:nvSpPr>
            <p:cNvPr id="15" name="正方形/長方形 14"/>
            <p:cNvSpPr/>
            <p:nvPr/>
          </p:nvSpPr>
          <p:spPr>
            <a:xfrm rot="16200000">
              <a:off x="-517710" y="5351454"/>
              <a:ext cx="2187013" cy="359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666">
                <a:defRPr/>
              </a:pPr>
              <a:r>
                <a:rPr lang="en-US" altLang="ja-JP" sz="1400" dirty="0">
                  <a:solidFill>
                    <a:prstClr val="black"/>
                  </a:solidFill>
                  <a:latin typeface="Arial" pitchFamily="34" charset="0"/>
                  <a:ea typeface="ＭＳ Ｐゴシック"/>
                  <a:cs typeface="Arial" pitchFamily="34" charset="0"/>
                </a:rPr>
                <a:t>radial </a:t>
              </a:r>
              <a:r>
                <a:rPr lang="en-US" altLang="ja-JP" sz="1600" dirty="0">
                  <a:solidFill>
                    <a:prstClr val="black"/>
                  </a:solidFill>
                  <a:latin typeface="Arial" pitchFamily="34" charset="0"/>
                  <a:ea typeface="ＭＳ Ｐゴシック"/>
                  <a:cs typeface="Arial" pitchFamily="34" charset="0"/>
                </a:rPr>
                <a:t>direction</a:t>
              </a:r>
              <a:r>
                <a:rPr lang="en-US" altLang="ja-JP" sz="1400" dirty="0">
                  <a:solidFill>
                    <a:prstClr val="black"/>
                  </a:solidFill>
                  <a:latin typeface="Arial" pitchFamily="34" charset="0"/>
                  <a:ea typeface="ＭＳ Ｐゴシック"/>
                  <a:cs typeface="Arial" pitchFamily="34" charset="0"/>
                </a:rPr>
                <a:t> (mm)</a:t>
              </a:r>
              <a:endParaRPr lang="ja-JP" altLang="en-US" sz="1400" dirty="0">
                <a:solidFill>
                  <a:prstClr val="black"/>
                </a:solidFill>
                <a:latin typeface="Arial" pitchFamily="34" charset="0"/>
                <a:ea typeface="ＭＳ Ｐゴシック"/>
                <a:cs typeface="Arial" pitchFamily="34" charset="0"/>
              </a:endParaRPr>
            </a:p>
          </p:txBody>
        </p:sp>
      </p:grpSp>
      <p:sp>
        <p:nvSpPr>
          <p:cNvPr id="218118" name="テキスト ボックス 8"/>
          <p:cNvSpPr txBox="1">
            <a:spLocks noChangeArrowheads="1"/>
          </p:cNvSpPr>
          <p:nvPr/>
        </p:nvSpPr>
        <p:spPr bwMode="auto">
          <a:xfrm>
            <a:off x="1692176" y="2348508"/>
            <a:ext cx="1361777" cy="3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r>
              <a:rPr lang="en-US" altLang="ja-JP" sz="1400" dirty="0">
                <a:solidFill>
                  <a:srgbClr val="FFFFFF"/>
                </a:solidFill>
                <a:latin typeface="Arial" charset="0"/>
                <a:cs typeface="Arial" charset="0"/>
              </a:rPr>
              <a:t>thermocouples</a:t>
            </a:r>
            <a:endParaRPr lang="ja-JP" altLang="en-US" sz="1400">
              <a:solidFill>
                <a:srgbClr val="FFFFFF"/>
              </a:solidFill>
              <a:latin typeface="Arial" charset="0"/>
              <a:ea typeface="ＭＳ Ｐゴシック" charset="0"/>
              <a:cs typeface="ＭＳ Ｐゴシック" charset="0"/>
            </a:endParaRPr>
          </a:p>
        </p:txBody>
      </p:sp>
      <p:sp>
        <p:nvSpPr>
          <p:cNvPr id="218119" name="テキスト ボックス 8"/>
          <p:cNvSpPr txBox="1">
            <a:spLocks noChangeArrowheads="1"/>
          </p:cNvSpPr>
          <p:nvPr/>
        </p:nvSpPr>
        <p:spPr bwMode="auto">
          <a:xfrm>
            <a:off x="1404194" y="1484561"/>
            <a:ext cx="523503" cy="3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r>
              <a:rPr lang="en-US" altLang="ja-JP" sz="1400" dirty="0">
                <a:solidFill>
                  <a:srgbClr val="FFFFFF"/>
                </a:solidFill>
                <a:latin typeface="Arial" charset="0"/>
                <a:cs typeface="Arial" charset="0"/>
              </a:rPr>
              <a:t>gold</a:t>
            </a:r>
            <a:endParaRPr lang="ja-JP" altLang="en-US" sz="1400">
              <a:solidFill>
                <a:srgbClr val="FFFFFF"/>
              </a:solidFill>
              <a:latin typeface="Arial" charset="0"/>
              <a:ea typeface="ＭＳ Ｐゴシック" charset="0"/>
              <a:cs typeface="ＭＳ Ｐゴシック" charset="0"/>
            </a:endParaRPr>
          </a:p>
        </p:txBody>
      </p:sp>
      <p:sp>
        <p:nvSpPr>
          <p:cNvPr id="218120" name="テキスト ボックス 8"/>
          <p:cNvSpPr txBox="1">
            <a:spLocks noChangeArrowheads="1"/>
          </p:cNvSpPr>
          <p:nvPr/>
        </p:nvSpPr>
        <p:spPr bwMode="auto">
          <a:xfrm>
            <a:off x="1907605" y="3212455"/>
            <a:ext cx="1173137" cy="3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r>
              <a:rPr lang="en-US" altLang="ja-JP" sz="1400" dirty="0">
                <a:solidFill>
                  <a:srgbClr val="FFFFFF"/>
                </a:solidFill>
                <a:latin typeface="Arial" charset="0"/>
                <a:cs typeface="Arial" charset="0"/>
              </a:rPr>
              <a:t>copper base</a:t>
            </a:r>
            <a:endParaRPr lang="ja-JP" altLang="en-US" sz="1400">
              <a:solidFill>
                <a:srgbClr val="FFFFFF"/>
              </a:solidFill>
              <a:latin typeface="Arial" charset="0"/>
              <a:ea typeface="ＭＳ Ｐゴシック" charset="0"/>
              <a:cs typeface="ＭＳ Ｐゴシック" charset="0"/>
            </a:endParaRPr>
          </a:p>
        </p:txBody>
      </p:sp>
      <p:sp>
        <p:nvSpPr>
          <p:cNvPr id="218121" name="テキスト ボックス 8"/>
          <p:cNvSpPr txBox="1">
            <a:spLocks noChangeArrowheads="1"/>
          </p:cNvSpPr>
          <p:nvPr/>
        </p:nvSpPr>
        <p:spPr bwMode="auto">
          <a:xfrm>
            <a:off x="251148" y="3789536"/>
            <a:ext cx="1297037" cy="30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r>
              <a:rPr lang="en-US" altLang="ja-JP" sz="1400" dirty="0">
                <a:solidFill>
                  <a:srgbClr val="FFFFFF"/>
                </a:solidFill>
                <a:latin typeface="Arial" charset="0"/>
                <a:cs typeface="Arial" charset="0"/>
              </a:rPr>
              <a:t>cooling water</a:t>
            </a:r>
            <a:endParaRPr lang="ja-JP" altLang="en-US" sz="1400">
              <a:solidFill>
                <a:srgbClr val="FFFFFF"/>
              </a:solidFill>
              <a:latin typeface="Arial" charset="0"/>
              <a:ea typeface="ＭＳ Ｐゴシック" charset="0"/>
              <a:cs typeface="ＭＳ Ｐゴシック" charset="0"/>
            </a:endParaRPr>
          </a:p>
        </p:txBody>
      </p:sp>
      <p:sp>
        <p:nvSpPr>
          <p:cNvPr id="4" name="TextBox 3"/>
          <p:cNvSpPr txBox="1"/>
          <p:nvPr/>
        </p:nvSpPr>
        <p:spPr>
          <a:xfrm>
            <a:off x="4499447" y="2853035"/>
            <a:ext cx="2822897" cy="308074"/>
          </a:xfrm>
          <a:prstGeom prst="rect">
            <a:avLst/>
          </a:prstGeom>
          <a:solidFill>
            <a:schemeClr val="bg1"/>
          </a:solidFill>
        </p:spPr>
        <p:txBody>
          <a:bodyPr wrap="none" lIns="91264" tIns="45633" rIns="91264" bIns="45633">
            <a:spAutoFit/>
          </a:bodyPr>
          <a:lstStyle/>
          <a:p>
            <a:pPr algn="ctr" defTabSz="912666">
              <a:defRPr/>
            </a:pPr>
            <a:r>
              <a:rPr lang="en-US" sz="1400" dirty="0">
                <a:solidFill>
                  <a:prstClr val="black"/>
                </a:solidFill>
                <a:latin typeface="Arial"/>
                <a:cs typeface="Arial"/>
              </a:rPr>
              <a:t>3x10</a:t>
            </a:r>
            <a:r>
              <a:rPr lang="en-US" sz="1400" baseline="30000" dirty="0">
                <a:solidFill>
                  <a:prstClr val="black"/>
                </a:solidFill>
                <a:latin typeface="Arial"/>
                <a:cs typeface="Arial"/>
              </a:rPr>
              <a:t>13</a:t>
            </a:r>
            <a:r>
              <a:rPr lang="en-US" sz="1400" dirty="0">
                <a:solidFill>
                  <a:prstClr val="black"/>
                </a:solidFill>
                <a:latin typeface="Arial"/>
                <a:cs typeface="Arial"/>
              </a:rPr>
              <a:t> protons/pulse (2 seconds)</a:t>
            </a:r>
          </a:p>
        </p:txBody>
      </p:sp>
      <p:sp>
        <p:nvSpPr>
          <p:cNvPr id="22" name="TextBox 21"/>
          <p:cNvSpPr txBox="1"/>
          <p:nvPr/>
        </p:nvSpPr>
        <p:spPr>
          <a:xfrm>
            <a:off x="6804422" y="908596"/>
            <a:ext cx="1835051" cy="523503"/>
          </a:xfrm>
          <a:prstGeom prst="rect">
            <a:avLst/>
          </a:prstGeom>
          <a:solidFill>
            <a:schemeClr val="bg1"/>
          </a:solidFill>
        </p:spPr>
        <p:txBody>
          <a:bodyPr wrap="none" lIns="91264" tIns="45633" rIns="91264" bIns="45633">
            <a:spAutoFit/>
          </a:bodyPr>
          <a:lstStyle/>
          <a:p>
            <a:pPr algn="ctr" defTabSz="912666">
              <a:defRPr/>
            </a:pPr>
            <a:r>
              <a:rPr lang="en-US" sz="1400" dirty="0">
                <a:solidFill>
                  <a:prstClr val="black"/>
                </a:solidFill>
                <a:latin typeface="Arial"/>
                <a:cs typeface="Arial"/>
              </a:rPr>
              <a:t>2x10</a:t>
            </a:r>
            <a:r>
              <a:rPr lang="en-US" sz="1400" baseline="30000" dirty="0">
                <a:solidFill>
                  <a:prstClr val="black"/>
                </a:solidFill>
                <a:latin typeface="Arial"/>
                <a:cs typeface="Arial"/>
              </a:rPr>
              <a:t>13</a:t>
            </a:r>
            <a:r>
              <a:rPr lang="en-US" sz="1400" dirty="0">
                <a:solidFill>
                  <a:prstClr val="black"/>
                </a:solidFill>
                <a:latin typeface="Arial"/>
                <a:cs typeface="Arial"/>
              </a:rPr>
              <a:t> protons/pulse </a:t>
            </a:r>
          </a:p>
          <a:p>
            <a:pPr algn="ctr" defTabSz="912666">
              <a:defRPr/>
            </a:pPr>
            <a:r>
              <a:rPr lang="en-US" sz="1400" dirty="0">
                <a:solidFill>
                  <a:prstClr val="black"/>
                </a:solidFill>
                <a:latin typeface="Arial"/>
                <a:cs typeface="Arial"/>
              </a:rPr>
              <a:t>(5 milliseconds)</a:t>
            </a:r>
          </a:p>
        </p:txBody>
      </p:sp>
      <p:sp>
        <p:nvSpPr>
          <p:cNvPr id="218124" name="日付プレースホルダー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41799">
              <a:defRPr kumimoji="1" sz="2200">
                <a:solidFill>
                  <a:srgbClr val="424D43"/>
                </a:solidFill>
                <a:latin typeface="Palatino" charset="0"/>
                <a:ea typeface="ヒラギノ明朝 ProN W3" charset="0"/>
                <a:cs typeface="ヒラギノ明朝 ProN W3" charset="0"/>
                <a:sym typeface="Palatino" charset="0"/>
              </a:defRPr>
            </a:lvl1pPr>
            <a:lvl2pPr marL="522368" indent="-200911" defTabSz="641799">
              <a:defRPr kumimoji="1" sz="2200">
                <a:solidFill>
                  <a:srgbClr val="424D43"/>
                </a:solidFill>
                <a:latin typeface="Palatino" charset="0"/>
                <a:ea typeface="ヒラギノ明朝 ProN W3" charset="0"/>
                <a:cs typeface="ヒラギノ明朝 ProN W3" charset="0"/>
                <a:sym typeface="Palatino" charset="0"/>
              </a:defRPr>
            </a:lvl2pPr>
            <a:lvl3pPr marL="803643" indent="-160729" defTabSz="641799">
              <a:defRPr kumimoji="1" sz="2200">
                <a:solidFill>
                  <a:srgbClr val="424D43"/>
                </a:solidFill>
                <a:latin typeface="Palatino" charset="0"/>
                <a:ea typeface="ヒラギノ明朝 ProN W3" charset="0"/>
                <a:cs typeface="ヒラギノ明朝 ProN W3" charset="0"/>
                <a:sym typeface="Palatino" charset="0"/>
              </a:defRPr>
            </a:lvl3pPr>
            <a:lvl4pPr marL="1125101" indent="-160729" defTabSz="641799">
              <a:defRPr kumimoji="1" sz="2200">
                <a:solidFill>
                  <a:srgbClr val="424D43"/>
                </a:solidFill>
                <a:latin typeface="Palatino" charset="0"/>
                <a:ea typeface="ヒラギノ明朝 ProN W3" charset="0"/>
                <a:cs typeface="ヒラギノ明朝 ProN W3" charset="0"/>
                <a:sym typeface="Palatino" charset="0"/>
              </a:defRPr>
            </a:lvl4pPr>
            <a:lvl5pPr marL="1446558" indent="-160729" defTabSz="641799">
              <a:defRPr kumimoji="1" sz="2200">
                <a:solidFill>
                  <a:srgbClr val="424D43"/>
                </a:solidFill>
                <a:latin typeface="Palatino" charset="0"/>
                <a:ea typeface="ヒラギノ明朝 ProN W3" charset="0"/>
                <a:cs typeface="ヒラギノ明朝 ProN W3" charset="0"/>
                <a:sym typeface="Palatino" charset="0"/>
              </a:defRPr>
            </a:lvl5pPr>
            <a:lvl6pPr marL="1768015"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9473"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10930"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32387"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fld id="{C5CB6E53-1505-9442-8896-B188B81A9A39}" type="datetime1">
              <a:rPr lang="ja-JP" altLang="en-US" sz="1200">
                <a:solidFill>
                  <a:srgbClr val="898989"/>
                </a:solidFill>
                <a:latin typeface="Calibri" charset="0"/>
                <a:ea typeface="ＭＳ Ｐゴシック" charset="0"/>
                <a:cs typeface="ＭＳ Ｐゴシック" charset="0"/>
              </a:rPr>
              <a:pPr/>
              <a:t>2014/8/3</a:t>
            </a:fld>
            <a:endParaRPr lang="ja-JP" altLang="en-US" sz="1200">
              <a:solidFill>
                <a:srgbClr val="898989"/>
              </a:solidFill>
              <a:latin typeface="Calibri" charset="0"/>
              <a:ea typeface="ＭＳ Ｐゴシック" charset="0"/>
              <a:cs typeface="ＭＳ Ｐゴシック" charset="0"/>
            </a:endParaRPr>
          </a:p>
        </p:txBody>
      </p:sp>
      <p:sp>
        <p:nvSpPr>
          <p:cNvPr id="218126" name="スライド番号プレースホルダー 2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41799">
              <a:defRPr kumimoji="1" sz="2200">
                <a:solidFill>
                  <a:srgbClr val="424D43"/>
                </a:solidFill>
                <a:latin typeface="Palatino" charset="0"/>
                <a:ea typeface="ヒラギノ明朝 ProN W3" charset="0"/>
                <a:cs typeface="ヒラギノ明朝 ProN W3" charset="0"/>
                <a:sym typeface="Palatino" charset="0"/>
              </a:defRPr>
            </a:lvl1pPr>
            <a:lvl2pPr marL="522368" indent="-200911" defTabSz="641799">
              <a:defRPr kumimoji="1" sz="2200">
                <a:solidFill>
                  <a:srgbClr val="424D43"/>
                </a:solidFill>
                <a:latin typeface="Palatino" charset="0"/>
                <a:ea typeface="ヒラギノ明朝 ProN W3" charset="0"/>
                <a:cs typeface="ヒラギノ明朝 ProN W3" charset="0"/>
                <a:sym typeface="Palatino" charset="0"/>
              </a:defRPr>
            </a:lvl2pPr>
            <a:lvl3pPr marL="803643" indent="-160729" defTabSz="641799">
              <a:defRPr kumimoji="1" sz="2200">
                <a:solidFill>
                  <a:srgbClr val="424D43"/>
                </a:solidFill>
                <a:latin typeface="Palatino" charset="0"/>
                <a:ea typeface="ヒラギノ明朝 ProN W3" charset="0"/>
                <a:cs typeface="ヒラギノ明朝 ProN W3" charset="0"/>
                <a:sym typeface="Palatino" charset="0"/>
              </a:defRPr>
            </a:lvl3pPr>
            <a:lvl4pPr marL="1125101" indent="-160729" defTabSz="641799">
              <a:defRPr kumimoji="1" sz="2200">
                <a:solidFill>
                  <a:srgbClr val="424D43"/>
                </a:solidFill>
                <a:latin typeface="Palatino" charset="0"/>
                <a:ea typeface="ヒラギノ明朝 ProN W3" charset="0"/>
                <a:cs typeface="ヒラギノ明朝 ProN W3" charset="0"/>
                <a:sym typeface="Palatino" charset="0"/>
              </a:defRPr>
            </a:lvl4pPr>
            <a:lvl5pPr marL="1446558" indent="-160729" defTabSz="641799">
              <a:defRPr kumimoji="1" sz="2200">
                <a:solidFill>
                  <a:srgbClr val="424D43"/>
                </a:solidFill>
                <a:latin typeface="Palatino" charset="0"/>
                <a:ea typeface="ヒラギノ明朝 ProN W3" charset="0"/>
                <a:cs typeface="ヒラギノ明朝 ProN W3" charset="0"/>
                <a:sym typeface="Palatino" charset="0"/>
              </a:defRPr>
            </a:lvl5pPr>
            <a:lvl6pPr marL="1768015"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9473"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10930"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32387"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fld id="{E071EAB4-9F2D-7E44-9E2C-E2CF7614C138}" type="slidenum">
              <a:rPr lang="ja-JP" altLang="en-US" sz="1200">
                <a:solidFill>
                  <a:srgbClr val="898989"/>
                </a:solidFill>
                <a:latin typeface="Calibri" charset="0"/>
                <a:ea typeface="ＭＳ Ｐゴシック" charset="0"/>
                <a:cs typeface="ＭＳ Ｐゴシック" charset="0"/>
              </a:rPr>
              <a:pPr/>
              <a:t>30</a:t>
            </a:fld>
            <a:endParaRPr lang="ja-JP" altLang="en-US" sz="1200">
              <a:solidFill>
                <a:srgbClr val="898989"/>
              </a:solidFill>
              <a:latin typeface="Calibri" charset="0"/>
              <a:ea typeface="ＭＳ Ｐゴシック" charset="0"/>
              <a:cs typeface="ＭＳ Ｐゴシック" charset="0"/>
            </a:endParaRPr>
          </a:p>
        </p:txBody>
      </p:sp>
      <p:cxnSp>
        <p:nvCxnSpPr>
          <p:cNvPr id="3" name="Straight Arrow Connector 2"/>
          <p:cNvCxnSpPr/>
          <p:nvPr/>
        </p:nvCxnSpPr>
        <p:spPr bwMode="auto">
          <a:xfrm flipV="1">
            <a:off x="755675" y="2057400"/>
            <a:ext cx="79251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V="1">
            <a:off x="2819400" y="1638598"/>
            <a:ext cx="744662" cy="1540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7" name="Rectangle 29"/>
          <p:cNvSpPr>
            <a:spLocks/>
          </p:cNvSpPr>
          <p:nvPr/>
        </p:nvSpPr>
        <p:spPr bwMode="auto">
          <a:xfrm rot="20820001">
            <a:off x="55669" y="1890836"/>
            <a:ext cx="1585913" cy="246221"/>
          </a:xfrm>
          <a:prstGeom prst="rect">
            <a:avLst/>
          </a:prstGeom>
          <a:noFill/>
          <a:ln>
            <a:noFill/>
          </a:ln>
          <a:scene3d>
            <a:camera prst="orthographicFront">
              <a:rot lat="0" lon="0" rev="21588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pPr marL="39688" eaLnBrk="1" hangingPunct="1"/>
            <a:r>
              <a:rPr lang="en-US" altLang="ja-JP" sz="1600" dirty="0">
                <a:solidFill>
                  <a:srgbClr val="FF0000"/>
                </a:solidFill>
                <a:latin typeface="Arial" charset="0"/>
                <a:cs typeface="Arial" charset="0"/>
              </a:rPr>
              <a:t>Proton beam</a:t>
            </a:r>
            <a:endParaRPr lang="ja-JP" altLang="en-US" sz="1600" dirty="0">
              <a:solidFill>
                <a:srgbClr val="FF0000"/>
              </a:solidFill>
              <a:latin typeface="Arial" charset="0"/>
              <a:cs typeface="Arial Unicode MS" charset="0"/>
            </a:endParaRPr>
          </a:p>
        </p:txBody>
      </p:sp>
    </p:spTree>
    <p:extLst>
      <p:ext uri="{BB962C8B-B14F-4D97-AF65-F5344CB8AC3E}">
        <p14:creationId xmlns:p14="http://schemas.microsoft.com/office/powerpoint/2010/main" val="35044379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382000" cy="1090613"/>
          </a:xfrm>
        </p:spPr>
        <p:txBody>
          <a:bodyPr/>
          <a:lstStyle/>
          <a:p>
            <a:r>
              <a:rPr lang="en-US" sz="2800" u="sng" dirty="0" smtClean="0"/>
              <a:t>From JPARC Website, today</a:t>
            </a:r>
            <a:endParaRPr lang="en-US" sz="2800" u="sng"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719107"/>
            <a:ext cx="7543800" cy="581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4876800" y="3733800"/>
            <a:ext cx="4201791" cy="2209800"/>
            <a:chOff x="4876800" y="3733800"/>
            <a:chExt cx="4201791" cy="2209800"/>
          </a:xfrm>
        </p:grpSpPr>
        <p:sp>
          <p:nvSpPr>
            <p:cNvPr id="4" name="TextBox 3"/>
            <p:cNvSpPr txBox="1"/>
            <p:nvPr/>
          </p:nvSpPr>
          <p:spPr>
            <a:xfrm>
              <a:off x="4876800" y="3733800"/>
              <a:ext cx="4201791" cy="707886"/>
            </a:xfrm>
            <a:prstGeom prst="rect">
              <a:avLst/>
            </a:prstGeom>
            <a:noFill/>
          </p:spPr>
          <p:txBody>
            <a:bodyPr wrap="none" rtlCol="0">
              <a:spAutoFit/>
            </a:bodyPr>
            <a:lstStyle/>
            <a:p>
              <a:r>
                <a:rPr lang="en-US" sz="2000" dirty="0" smtClean="0"/>
                <a:t>Last beam operations for the </a:t>
              </a:r>
            </a:p>
            <a:p>
              <a:r>
                <a:rPr lang="en-US" sz="2000" dirty="0" smtClean="0"/>
                <a:t>hadron facility was on 23 May 2013</a:t>
              </a:r>
              <a:endParaRPr lang="en-US" sz="2000" dirty="0"/>
            </a:p>
          </p:txBody>
        </p:sp>
        <p:cxnSp>
          <p:nvCxnSpPr>
            <p:cNvPr id="6" name="Straight Arrow Connector 5"/>
            <p:cNvCxnSpPr/>
            <p:nvPr/>
          </p:nvCxnSpPr>
          <p:spPr bwMode="auto">
            <a:xfrm flipH="1">
              <a:off x="5562600" y="4343400"/>
              <a:ext cx="2057400" cy="1600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177534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1"/>
            <a:ext cx="8382000" cy="838200"/>
          </a:xfrm>
        </p:spPr>
        <p:txBody>
          <a:bodyPr/>
          <a:lstStyle/>
          <a:p>
            <a:r>
              <a:rPr lang="en-US" dirty="0" smtClean="0"/>
              <a:t>JPARC Trail to Renovation</a:t>
            </a:r>
            <a:endParaRPr lang="en-US" dirty="0"/>
          </a:p>
        </p:txBody>
      </p:sp>
      <p:sp>
        <p:nvSpPr>
          <p:cNvPr id="3" name="Content Placeholder 2"/>
          <p:cNvSpPr>
            <a:spLocks noGrp="1"/>
          </p:cNvSpPr>
          <p:nvPr>
            <p:ph idx="1"/>
          </p:nvPr>
        </p:nvSpPr>
        <p:spPr>
          <a:xfrm>
            <a:off x="685800" y="1143000"/>
            <a:ext cx="7620000" cy="3886200"/>
          </a:xfrm>
        </p:spPr>
        <p:txBody>
          <a:bodyPr/>
          <a:lstStyle/>
          <a:p>
            <a:r>
              <a:rPr lang="en-US" sz="1800" dirty="0" smtClean="0"/>
              <a:t>Working to </a:t>
            </a:r>
            <a:r>
              <a:rPr lang="en-US" sz="1800" dirty="0"/>
              <a:t>strengthen the airtightness of the primary beam </a:t>
            </a:r>
            <a:r>
              <a:rPr lang="en-US" sz="1800" dirty="0" smtClean="0"/>
              <a:t>line and to complete the renovation work by the end of this year – </a:t>
            </a:r>
            <a:r>
              <a:rPr lang="en-US" sz="1800" u="sng" dirty="0" smtClean="0"/>
              <a:t>a big deal!</a:t>
            </a:r>
            <a:br>
              <a:rPr lang="en-US" sz="1800" u="sng" dirty="0" smtClean="0"/>
            </a:br>
            <a:endParaRPr lang="en-US" sz="1800" u="sng" dirty="0" smtClean="0"/>
          </a:p>
          <a:p>
            <a:r>
              <a:rPr lang="en-US" sz="1800" dirty="0" smtClean="0"/>
              <a:t>Planning to </a:t>
            </a:r>
            <a:r>
              <a:rPr lang="en-US" sz="1800" dirty="0"/>
              <a:t>remove the </a:t>
            </a:r>
            <a:r>
              <a:rPr lang="en-US" sz="1800" dirty="0" smtClean="0"/>
              <a:t>failed </a:t>
            </a:r>
            <a:r>
              <a:rPr lang="en-US" sz="1800" dirty="0"/>
              <a:t>target and install the new </a:t>
            </a:r>
            <a:r>
              <a:rPr lang="en-US" sz="1800" dirty="0" smtClean="0"/>
              <a:t>gold target around </a:t>
            </a:r>
            <a:r>
              <a:rPr lang="en-US" sz="1800" dirty="0"/>
              <a:t>September. </a:t>
            </a:r>
            <a:r>
              <a:rPr lang="en-US" sz="1800" dirty="0" smtClean="0"/>
              <a:t>Power limit will be ~50kW (~60Tp/pulse @ 30 GeV with 6 sec rep rate and ~2 sec spill length with beam size </a:t>
            </a:r>
            <a:r>
              <a:rPr lang="en-US" sz="1800" dirty="0" smtClean="0">
                <a:latin typeface="Symbol" panose="05050102010706020507" pitchFamily="18" charset="2"/>
              </a:rPr>
              <a:t>s</a:t>
            </a:r>
            <a:r>
              <a:rPr lang="en-US" sz="1800" baseline="-25000" dirty="0" smtClean="0"/>
              <a:t>x</a:t>
            </a:r>
            <a:r>
              <a:rPr lang="en-US" sz="1800" dirty="0" smtClean="0"/>
              <a:t>=~2.5mm and </a:t>
            </a:r>
            <a:r>
              <a:rPr lang="en-US" sz="1800" dirty="0" smtClean="0">
                <a:latin typeface="Symbol" panose="05050102010706020507" pitchFamily="18" charset="2"/>
              </a:rPr>
              <a:t>s</a:t>
            </a:r>
            <a:r>
              <a:rPr lang="en-US" sz="1800" baseline="-25000" dirty="0" smtClean="0"/>
              <a:t>y</a:t>
            </a:r>
            <a:r>
              <a:rPr lang="en-US" sz="1800" dirty="0" smtClean="0"/>
              <a:t>=~1.0mm). This power limit is ~same as the failed target but with larger beam size. The new target will still fail with errant short pulse if the machine protection fails.</a:t>
            </a:r>
            <a:br>
              <a:rPr lang="en-US" sz="1800" dirty="0" smtClean="0"/>
            </a:br>
            <a:endParaRPr lang="en-US" sz="1800" dirty="0"/>
          </a:p>
          <a:p>
            <a:r>
              <a:rPr lang="en-US" sz="1800" dirty="0" smtClean="0"/>
              <a:t>The </a:t>
            </a:r>
            <a:r>
              <a:rPr lang="en-US" sz="1800" dirty="0"/>
              <a:t>design </a:t>
            </a:r>
            <a:r>
              <a:rPr lang="en-US" sz="1800" dirty="0" smtClean="0"/>
              <a:t>target is </a:t>
            </a:r>
            <a:r>
              <a:rPr lang="en-US" sz="1800" dirty="0"/>
              <a:t>improved and upgraded from the previous </a:t>
            </a:r>
            <a:r>
              <a:rPr lang="en-US" sz="1800" dirty="0" smtClean="0"/>
              <a:t>one and enclosed in an airtight target chamber to prevent escape of radioactive contaminates in the event of a failed target.  The design provides for two targets in the chamber with provision to select the other target in the event one should fail.</a:t>
            </a:r>
            <a:br>
              <a:rPr lang="en-US" sz="1800" dirty="0" smtClean="0"/>
            </a:br>
            <a:endParaRPr lang="en-US" sz="1800" dirty="0" smtClean="0"/>
          </a:p>
          <a:p>
            <a:r>
              <a:rPr lang="en-US" sz="1800" dirty="0" smtClean="0"/>
              <a:t>Beam controls added to interlock beam in the event of suspected errant bea</a:t>
            </a:r>
            <a:r>
              <a:rPr lang="en-US" sz="1800" dirty="0"/>
              <a:t>m</a:t>
            </a:r>
            <a:endParaRPr lang="en-US" sz="1800" dirty="0" smtClean="0"/>
          </a:p>
          <a:p>
            <a:pPr marL="0" indent="0">
              <a:buNone/>
            </a:pPr>
            <a:endParaRPr lang="en-US" dirty="0"/>
          </a:p>
        </p:txBody>
      </p:sp>
    </p:spTree>
    <p:extLst>
      <p:ext uri="{BB962C8B-B14F-4D97-AF65-F5344CB8AC3E}">
        <p14:creationId xmlns:p14="http://schemas.microsoft.com/office/powerpoint/2010/main" val="919896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7584" y="260648"/>
            <a:ext cx="7499176" cy="706090"/>
          </a:xfrm>
        </p:spPr>
        <p:style>
          <a:lnRef idx="3">
            <a:schemeClr val="lt1"/>
          </a:lnRef>
          <a:fillRef idx="1">
            <a:schemeClr val="accent3"/>
          </a:fillRef>
          <a:effectRef idx="1">
            <a:schemeClr val="accent3"/>
          </a:effectRef>
          <a:fontRef idx="minor">
            <a:schemeClr val="lt1"/>
          </a:fontRef>
        </p:style>
        <p:txBody>
          <a:bodyPr>
            <a:noAutofit/>
          </a:bodyPr>
          <a:lstStyle/>
          <a:p>
            <a:r>
              <a:rPr lang="en-US" altLang="ja-JP" sz="3600" b="1" dirty="0" smtClean="0">
                <a:effectLst>
                  <a:outerShdw blurRad="38100" dist="38100" dir="2700000" algn="tl">
                    <a:srgbClr val="000000">
                      <a:alpha val="43137"/>
                    </a:srgbClr>
                  </a:outerShdw>
                </a:effectLst>
                <a:latin typeface="Arial" pitchFamily="34" charset="0"/>
                <a:cs typeface="Arial" pitchFamily="34" charset="0"/>
              </a:rPr>
              <a:t>JPARC Radiation Exposure</a:t>
            </a:r>
            <a:endParaRPr kumimoji="1" lang="ja-JP" altLang="en-US" sz="36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縦書きテキスト プレースホルダー 2"/>
          <p:cNvSpPr>
            <a:spLocks noGrp="1"/>
          </p:cNvSpPr>
          <p:nvPr>
            <p:ph type="body" orient="vert" idx="1"/>
          </p:nvPr>
        </p:nvSpPr>
        <p:spPr>
          <a:xfrm>
            <a:off x="323528" y="2708920"/>
            <a:ext cx="8424936" cy="3456384"/>
          </a:xfrm>
        </p:spPr>
        <p:txBody>
          <a:bodyPr vert="horz">
            <a:normAutofit/>
          </a:bodyPr>
          <a:lstStyle/>
          <a:p>
            <a:pPr lvl="0"/>
            <a:r>
              <a:rPr lang="en-US" altLang="ja-JP" sz="2400" dirty="0" smtClean="0">
                <a:latin typeface="Arial" pitchFamily="34" charset="0"/>
                <a:cs typeface="Arial" pitchFamily="34" charset="0"/>
              </a:rPr>
              <a:t>Total number of personnel</a:t>
            </a:r>
            <a:r>
              <a:rPr lang="ja-JP" altLang="ja-JP" sz="2400" dirty="0" smtClean="0">
                <a:latin typeface="Arial" pitchFamily="34" charset="0"/>
                <a:cs typeface="Arial" pitchFamily="34" charset="0"/>
              </a:rPr>
              <a:t>：</a:t>
            </a:r>
            <a:r>
              <a:rPr lang="en-US" altLang="ja-JP" sz="2400" dirty="0" smtClean="0">
                <a:latin typeface="Arial" pitchFamily="34" charset="0"/>
                <a:cs typeface="Arial" pitchFamily="34" charset="0"/>
              </a:rPr>
              <a:t>102</a:t>
            </a:r>
            <a:endParaRPr lang="ja-JP" altLang="ja-JP" sz="2400" dirty="0" smtClean="0">
              <a:latin typeface="Arial" pitchFamily="34" charset="0"/>
              <a:cs typeface="Arial" pitchFamily="34" charset="0"/>
            </a:endParaRPr>
          </a:p>
          <a:p>
            <a:pPr lvl="0"/>
            <a:r>
              <a:rPr lang="en-US" altLang="ja-JP" sz="2400" dirty="0" smtClean="0">
                <a:latin typeface="Arial" pitchFamily="34" charset="0"/>
                <a:cs typeface="Arial" pitchFamily="34" charset="0"/>
              </a:rPr>
              <a:t>Number of personnel with detectable dose</a:t>
            </a:r>
            <a:r>
              <a:rPr lang="ja-JP" altLang="ja-JP" sz="2400" dirty="0" smtClean="0">
                <a:latin typeface="Arial" pitchFamily="34" charset="0"/>
                <a:cs typeface="Arial" pitchFamily="34" charset="0"/>
              </a:rPr>
              <a:t>：</a:t>
            </a:r>
            <a:r>
              <a:rPr lang="en-US" altLang="ja-JP" sz="2400" dirty="0" smtClean="0">
                <a:latin typeface="Arial" pitchFamily="34" charset="0"/>
                <a:cs typeface="Arial" pitchFamily="34" charset="0"/>
              </a:rPr>
              <a:t>34 </a:t>
            </a:r>
            <a:endParaRPr lang="ja-JP" altLang="ja-JP" sz="2400" dirty="0" smtClean="0">
              <a:latin typeface="Arial" pitchFamily="34" charset="0"/>
              <a:cs typeface="Arial" pitchFamily="34" charset="0"/>
            </a:endParaRPr>
          </a:p>
          <a:p>
            <a:pPr marL="538163" indent="0">
              <a:buNone/>
            </a:pPr>
            <a:r>
              <a:rPr lang="en-US" altLang="ja-JP" sz="2400" dirty="0" smtClean="0">
                <a:latin typeface="Arial" pitchFamily="34" charset="0"/>
                <a:cs typeface="Arial" pitchFamily="34" charset="0"/>
              </a:rPr>
              <a:t>Note: All are registered radiation workers. Individual doses are in the range of 0.1</a:t>
            </a:r>
            <a:r>
              <a:rPr lang="en-US" altLang="ja-JP" sz="2400" dirty="0" smtClean="0">
                <a:latin typeface="Arial"/>
                <a:cs typeface="Arial"/>
              </a:rPr>
              <a:t>−</a:t>
            </a:r>
            <a:r>
              <a:rPr lang="en-US" altLang="ja-JP" sz="2400" dirty="0" smtClean="0">
                <a:latin typeface="Arial" pitchFamily="34" charset="0"/>
                <a:cs typeface="Arial" pitchFamily="34" charset="0"/>
              </a:rPr>
              <a:t>1.7 mSv.</a:t>
            </a:r>
            <a:endParaRPr lang="ja-JP" altLang="ja-JP" sz="2400" dirty="0" smtClean="0">
              <a:latin typeface="Arial" pitchFamily="34" charset="0"/>
              <a:cs typeface="Arial" pitchFamily="34" charset="0"/>
            </a:endParaRPr>
          </a:p>
          <a:p>
            <a:pPr lvl="0"/>
            <a:r>
              <a:rPr lang="en-US" altLang="ja-JP" sz="2400" dirty="0" smtClean="0">
                <a:latin typeface="Arial" pitchFamily="34" charset="0"/>
                <a:cs typeface="Arial" pitchFamily="34" charset="0"/>
              </a:rPr>
              <a:t>Number of personnel with no detectable dose</a:t>
            </a:r>
            <a:r>
              <a:rPr lang="ja-JP" altLang="ja-JP" sz="2400" dirty="0" smtClean="0">
                <a:latin typeface="Arial" pitchFamily="34" charset="0"/>
                <a:cs typeface="Arial" pitchFamily="34" charset="0"/>
              </a:rPr>
              <a:t>：</a:t>
            </a:r>
            <a:r>
              <a:rPr lang="en-US" altLang="ja-JP" sz="2400" dirty="0" smtClean="0">
                <a:latin typeface="Arial" pitchFamily="34" charset="0"/>
                <a:cs typeface="Arial" pitchFamily="34" charset="0"/>
              </a:rPr>
              <a:t>66</a:t>
            </a:r>
          </a:p>
          <a:p>
            <a:pPr marL="538163" lvl="0" indent="0">
              <a:buNone/>
            </a:pPr>
            <a:r>
              <a:rPr lang="en-US" altLang="ja-JP" sz="2400" dirty="0" smtClean="0">
                <a:latin typeface="Arial" pitchFamily="34" charset="0"/>
                <a:cs typeface="Arial" pitchFamily="34" charset="0"/>
              </a:rPr>
              <a:t>The remaining two, who were from overseas, had their whole body counter measurements at home later, and have been found to have no detectable dose. </a:t>
            </a:r>
            <a:endParaRPr lang="ja-JP" altLang="ja-JP" sz="2400" dirty="0" smtClean="0">
              <a:latin typeface="Arial" pitchFamily="34" charset="0"/>
              <a:cs typeface="Arial" pitchFamily="34" charset="0"/>
            </a:endParaRPr>
          </a:p>
          <a:p>
            <a:pPr marL="0" indent="-276225">
              <a:spcBef>
                <a:spcPts val="0"/>
              </a:spcBef>
              <a:buNone/>
            </a:pPr>
            <a:endParaRPr lang="en-US" altLang="ja-JP" sz="2200" dirty="0" smtClean="0">
              <a:latin typeface="Arial" pitchFamily="34" charset="0"/>
              <a:cs typeface="Arial" pitchFamily="34" charset="0"/>
            </a:endParaRPr>
          </a:p>
        </p:txBody>
      </p:sp>
      <p:sp>
        <p:nvSpPr>
          <p:cNvPr id="6" name="スライド番号プレースホルダ 4"/>
          <p:cNvSpPr>
            <a:spLocks noGrp="1"/>
          </p:cNvSpPr>
          <p:nvPr>
            <p:ph type="sldNum" sz="quarter" idx="12"/>
          </p:nvPr>
        </p:nvSpPr>
        <p:spPr>
          <a:xfrm>
            <a:off x="8532440" y="6448251"/>
            <a:ext cx="504056" cy="365125"/>
          </a:xfrm>
        </p:spPr>
        <p:txBody>
          <a:bodyPr/>
          <a:lstStyle/>
          <a:p>
            <a:fld id="{E4F7979C-F3EC-414B-A84B-0E2682D28D37}" type="slidenum">
              <a:rPr kumimoji="1" lang="ja-JP" altLang="en-US" sz="2000" smtClean="0">
                <a:solidFill>
                  <a:schemeClr val="tx1"/>
                </a:solidFill>
              </a:rPr>
              <a:pPr/>
              <a:t>33</a:t>
            </a:fld>
            <a:endParaRPr kumimoji="1" lang="ja-JP" altLang="en-US" sz="2000" dirty="0">
              <a:solidFill>
                <a:schemeClr val="tx1"/>
              </a:solidFill>
            </a:endParaRPr>
          </a:p>
        </p:txBody>
      </p:sp>
      <p:sp>
        <p:nvSpPr>
          <p:cNvPr id="4" name="TextBox 3"/>
          <p:cNvSpPr txBox="1"/>
          <p:nvPr/>
        </p:nvSpPr>
        <p:spPr>
          <a:xfrm>
            <a:off x="251520" y="1292567"/>
            <a:ext cx="8568952" cy="1200329"/>
          </a:xfrm>
          <a:prstGeom prst="rect">
            <a:avLst/>
          </a:prstGeom>
          <a:noFill/>
        </p:spPr>
        <p:txBody>
          <a:bodyPr wrap="square" rtlCol="0">
            <a:spAutoFit/>
          </a:bodyPr>
          <a:lstStyle/>
          <a:p>
            <a:pPr>
              <a:buNone/>
            </a:pPr>
            <a:r>
              <a:rPr lang="en-US" altLang="ja-JP" sz="2400" dirty="0">
                <a:latin typeface="Arial" pitchFamily="34" charset="0"/>
                <a:cs typeface="Arial" pitchFamily="34" charset="0"/>
              </a:rPr>
              <a:t>Measurement on internal and external radiation </a:t>
            </a:r>
            <a:r>
              <a:rPr lang="en-US" altLang="ja-JP" sz="2400" dirty="0" smtClean="0">
                <a:latin typeface="Arial" pitchFamily="34" charset="0"/>
                <a:cs typeface="Arial" pitchFamily="34" charset="0"/>
              </a:rPr>
              <a:t>exposure doses of </a:t>
            </a:r>
            <a:r>
              <a:rPr lang="en-US" altLang="ja-JP" sz="2400" dirty="0">
                <a:latin typeface="Arial" pitchFamily="34" charset="0"/>
                <a:cs typeface="Arial" pitchFamily="34" charset="0"/>
              </a:rPr>
              <a:t>all the persons who entered the radiation controlled </a:t>
            </a:r>
            <a:r>
              <a:rPr lang="en-US" altLang="ja-JP" sz="2400" dirty="0" smtClean="0">
                <a:latin typeface="Arial" pitchFamily="34" charset="0"/>
                <a:cs typeface="Arial" pitchFamily="34" charset="0"/>
              </a:rPr>
              <a:t>area of </a:t>
            </a:r>
            <a:r>
              <a:rPr lang="en-US" altLang="ja-JP" sz="2400" dirty="0">
                <a:latin typeface="Arial" pitchFamily="34" charset="0"/>
                <a:cs typeface="Arial" pitchFamily="34" charset="0"/>
              </a:rPr>
              <a:t>the HD Facility after the accident</a:t>
            </a:r>
            <a:r>
              <a:rPr lang="en-US" altLang="ja-JP" sz="2400" dirty="0" smtClean="0">
                <a:latin typeface="Arial" pitchFamily="34" charset="0"/>
                <a:cs typeface="Arial" pitchFamily="34" charset="0"/>
              </a:rPr>
              <a:t>:</a:t>
            </a:r>
            <a:endParaRPr lang="ja-JP" altLang="ja-JP" sz="2400" dirty="0">
              <a:latin typeface="Arial" pitchFamily="34" charset="0"/>
              <a:cs typeface="Arial" pitchFamily="34" charset="0"/>
            </a:endParaRPr>
          </a:p>
        </p:txBody>
      </p:sp>
      <p:sp>
        <p:nvSpPr>
          <p:cNvPr id="5" name="日付プレースホルダー 4"/>
          <p:cNvSpPr>
            <a:spLocks noGrp="1"/>
          </p:cNvSpPr>
          <p:nvPr>
            <p:ph type="dt" sz="half" idx="10"/>
          </p:nvPr>
        </p:nvSpPr>
        <p:spPr/>
        <p:txBody>
          <a:bodyPr/>
          <a:lstStyle/>
          <a:p>
            <a:fld id="{8E2D20B7-7797-8B4B-9A99-857BCD26A4C9}" type="datetime1">
              <a:rPr kumimoji="1" lang="ja-JP" altLang="en-US" smtClean="0"/>
              <a:t>2014/8/3</a:t>
            </a:fld>
            <a:endParaRPr kumimoji="1" lang="ja-JP" altLang="en-US"/>
          </a:p>
        </p:txBody>
      </p:sp>
    </p:spTree>
    <p:extLst>
      <p:ext uri="{BB962C8B-B14F-4D97-AF65-F5344CB8AC3E}">
        <p14:creationId xmlns:p14="http://schemas.microsoft.com/office/powerpoint/2010/main" val="37841870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p:cNvSpPr txBox="1">
            <a:spLocks/>
          </p:cNvSpPr>
          <p:nvPr/>
        </p:nvSpPr>
        <p:spPr>
          <a:xfrm>
            <a:off x="179512" y="1052736"/>
            <a:ext cx="5400600" cy="5472608"/>
          </a:xfrm>
          <a:prstGeom prst="rect">
            <a:avLst/>
          </a:prstGeom>
        </p:spPr>
        <p:txBody>
          <a:bodyPr vert="horz" lIns="91440" tIns="45720" rIns="91440" bIns="45720" rtlCol="0">
            <a:noAutofit/>
          </a:bodyPr>
          <a:lstStyle/>
          <a:p>
            <a:pPr marL="266700" indent="-266700">
              <a:spcBef>
                <a:spcPct val="20000"/>
              </a:spcBef>
              <a:buFont typeface="Arial" pitchFamily="34" charset="0"/>
              <a:buChar char="•"/>
              <a:defRPr/>
            </a:pPr>
            <a:r>
              <a:rPr lang="en-US" altLang="ja-JP" sz="2400" b="1" dirty="0" smtClean="0">
                <a:latin typeface="Arial" pitchFamily="34" charset="0"/>
                <a:cs typeface="Arial" pitchFamily="34" charset="0"/>
              </a:rPr>
              <a:t>Evaluations based on measurements:</a:t>
            </a:r>
            <a:endParaRPr lang="ja-JP" altLang="ja-JP" sz="2400" dirty="0" smtClean="0">
              <a:latin typeface="Arial" pitchFamily="34" charset="0"/>
              <a:cs typeface="Arial" pitchFamily="34" charset="0"/>
            </a:endParaRPr>
          </a:p>
          <a:p>
            <a:pPr marL="717550" lvl="0" indent="-358775">
              <a:buAutoNum type="arabicPeriod"/>
            </a:pPr>
            <a:r>
              <a:rPr lang="en-US" altLang="ja-JP" sz="2000" dirty="0" smtClean="0">
                <a:latin typeface="Arial" pitchFamily="34" charset="0"/>
                <a:cs typeface="Arial" pitchFamily="34" charset="0"/>
              </a:rPr>
              <a:t>Increases of the radiation dose rates at  monitoring stations of Nuclear Fuel Cycle Engineering Laboratories </a:t>
            </a:r>
            <a:endParaRPr lang="ja-JP" altLang="ja-JP" sz="2000" dirty="0" smtClean="0">
              <a:latin typeface="Arial" pitchFamily="34" charset="0"/>
              <a:cs typeface="Arial" pitchFamily="34" charset="0"/>
            </a:endParaRPr>
          </a:p>
          <a:p>
            <a:pPr marL="717550" lvl="0" indent="-358775">
              <a:buFont typeface="+mj-lt"/>
              <a:buAutoNum type="arabicPeriod"/>
            </a:pPr>
            <a:r>
              <a:rPr lang="en-US" altLang="ja-JP" sz="2000" dirty="0" smtClean="0">
                <a:latin typeface="Arial" pitchFamily="34" charset="0"/>
                <a:cs typeface="Arial" pitchFamily="34" charset="0"/>
              </a:rPr>
              <a:t>Nuclides and radioactivities found in the airborne sample from the HD hall </a:t>
            </a:r>
            <a:endParaRPr lang="ja-JP" altLang="ja-JP" sz="2000" dirty="0" smtClean="0">
              <a:latin typeface="Arial" pitchFamily="34" charset="0"/>
              <a:cs typeface="Arial" pitchFamily="34" charset="0"/>
            </a:endParaRPr>
          </a:p>
          <a:p>
            <a:pPr marL="717550" indent="-358775">
              <a:buFont typeface="+mj-lt"/>
              <a:buAutoNum type="arabicPeriod"/>
            </a:pPr>
            <a:r>
              <a:rPr lang="en-US" altLang="ja-JP" sz="2000" dirty="0" smtClean="0">
                <a:latin typeface="Arial" pitchFamily="34" charset="0"/>
                <a:cs typeface="Arial" pitchFamily="34" charset="0"/>
              </a:rPr>
              <a:t>Direction and velocity of the winds at the time of release of radioactive material on May 23 </a:t>
            </a:r>
          </a:p>
          <a:p>
            <a:pPr lvl="0"/>
            <a:endParaRPr lang="ja-JP" altLang="ja-JP" sz="2000" dirty="0" smtClean="0">
              <a:latin typeface="Arial" pitchFamily="34" charset="0"/>
              <a:cs typeface="Arial" pitchFamily="34" charset="0"/>
            </a:endParaRPr>
          </a:p>
          <a:p>
            <a:pPr marL="268288" indent="-268288">
              <a:buFont typeface="Arial" pitchFamily="34" charset="0"/>
              <a:buChar char="•"/>
            </a:pPr>
            <a:r>
              <a:rPr lang="en-US" altLang="ja-JP" sz="2400" b="1" dirty="0" smtClean="0">
                <a:latin typeface="Arial"/>
                <a:cs typeface="Arial"/>
              </a:rPr>
              <a:t>Two kinds of calculation methods used in estimations:</a:t>
            </a:r>
            <a:endParaRPr lang="ja-JP" altLang="ja-JP" sz="2400" dirty="0" smtClean="0">
              <a:latin typeface="Arial"/>
              <a:cs typeface="Arial"/>
            </a:endParaRPr>
          </a:p>
          <a:p>
            <a:pPr marL="717550" lvl="0" indent="-358775">
              <a:buFont typeface="+mj-lt"/>
              <a:buAutoNum type="arabicPeriod"/>
            </a:pPr>
            <a:r>
              <a:rPr lang="en-US" altLang="ja-JP" sz="2000" dirty="0" smtClean="0">
                <a:latin typeface="Arial" pitchFamily="34" charset="0"/>
                <a:cs typeface="Arial" pitchFamily="34" charset="0"/>
              </a:rPr>
              <a:t>Analytical method based on diffusion equations for radioactive material </a:t>
            </a:r>
            <a:endParaRPr lang="ja-JP" altLang="ja-JP" sz="2000" dirty="0" smtClean="0">
              <a:latin typeface="Arial" pitchFamily="34" charset="0"/>
              <a:cs typeface="Arial" pitchFamily="34" charset="0"/>
            </a:endParaRPr>
          </a:p>
          <a:p>
            <a:pPr marL="717550" lvl="0" indent="-358775">
              <a:buFont typeface="+mj-lt"/>
              <a:buAutoNum type="arabicPeriod"/>
            </a:pPr>
            <a:r>
              <a:rPr lang="en-US" altLang="ja-JP" sz="2000" dirty="0" smtClean="0">
                <a:latin typeface="Arial" pitchFamily="34" charset="0"/>
                <a:cs typeface="Arial" pitchFamily="34" charset="0"/>
              </a:rPr>
              <a:t>The WSPEEDI</a:t>
            </a:r>
            <a:r>
              <a:rPr lang="en-US" altLang="ja-JP" sz="2000" dirty="0" smtClean="0">
                <a:latin typeface="Arial"/>
                <a:cs typeface="Arial"/>
              </a:rPr>
              <a:t>−</a:t>
            </a:r>
            <a:r>
              <a:rPr lang="en-US" altLang="ja-JP" sz="2000" dirty="0" smtClean="0">
                <a:latin typeface="Arial" pitchFamily="34" charset="0"/>
                <a:cs typeface="Arial" pitchFamily="34" charset="0"/>
              </a:rPr>
              <a:t>II code </a:t>
            </a:r>
            <a:endParaRPr lang="ja-JP" altLang="ja-JP" sz="2000" dirty="0" smtClean="0">
              <a:latin typeface="Arial" pitchFamily="34" charset="0"/>
              <a:cs typeface="Arial" pitchFamily="34" charset="0"/>
            </a:endParaRPr>
          </a:p>
        </p:txBody>
      </p:sp>
      <p:graphicFrame>
        <p:nvGraphicFramePr>
          <p:cNvPr id="5" name="コンテンツ プレースホルダ 4"/>
          <p:cNvGraphicFramePr>
            <a:graphicFrameLocks noGrp="1"/>
          </p:cNvGraphicFramePr>
          <p:nvPr>
            <p:ph idx="1"/>
            <p:extLst>
              <p:ext uri="{D42A27DB-BD31-4B8C-83A1-F6EECF244321}">
                <p14:modId xmlns:p14="http://schemas.microsoft.com/office/powerpoint/2010/main" val="499787473"/>
              </p:ext>
            </p:extLst>
          </p:nvPr>
        </p:nvGraphicFramePr>
        <p:xfrm>
          <a:off x="5724128" y="1916832"/>
          <a:ext cx="3168352" cy="3484936"/>
        </p:xfrm>
        <a:graphic>
          <a:graphicData uri="http://schemas.openxmlformats.org/drawingml/2006/table">
            <a:tbl>
              <a:tblPr/>
              <a:tblGrid>
                <a:gridCol w="1080120"/>
                <a:gridCol w="1008112"/>
                <a:gridCol w="1080120"/>
              </a:tblGrid>
              <a:tr h="337204">
                <a:tc>
                  <a:txBody>
                    <a:bodyPr/>
                    <a:lstStyle/>
                    <a:p>
                      <a:pPr algn="ctr">
                        <a:spcAft>
                          <a:spcPts val="0"/>
                        </a:spcAft>
                      </a:pPr>
                      <a:r>
                        <a:rPr lang="en-US" altLang="ja-JP" sz="1200" kern="100" dirty="0" smtClean="0">
                          <a:latin typeface="Arial" pitchFamily="34" charset="0"/>
                          <a:ea typeface="+mn-ea"/>
                          <a:cs typeface="Arial" pitchFamily="34" charset="0"/>
                        </a:rPr>
                        <a:t>nuclei</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latin typeface="Arial" pitchFamily="34" charset="0"/>
                          <a:ea typeface="+mn-ea"/>
                          <a:cs typeface="Arial" pitchFamily="34" charset="0"/>
                        </a:rPr>
                        <a:t>half</a:t>
                      </a:r>
                      <a:r>
                        <a:rPr lang="en-US" altLang="ja-JP" sz="1200" kern="100" baseline="0" dirty="0" smtClean="0">
                          <a:latin typeface="Arial" pitchFamily="34" charset="0"/>
                          <a:ea typeface="+mn-ea"/>
                          <a:cs typeface="Arial" pitchFamily="34" charset="0"/>
                        </a:rPr>
                        <a:t> life</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200" kern="100" dirty="0" smtClean="0">
                          <a:latin typeface="Arial" pitchFamily="34" charset="0"/>
                          <a:ea typeface="+mn-ea"/>
                          <a:cs typeface="Arial" pitchFamily="34" charset="0"/>
                        </a:rPr>
                        <a:t>radioactivities (Bq)</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235">
                <a:tc>
                  <a:txBody>
                    <a:bodyPr/>
                    <a:lstStyle/>
                    <a:p>
                      <a:pPr algn="ctr">
                        <a:spcAft>
                          <a:spcPts val="0"/>
                        </a:spcAft>
                      </a:pPr>
                      <a:r>
                        <a:rPr lang="en-US" sz="1200" kern="100" baseline="30000" dirty="0" smtClean="0">
                          <a:latin typeface="Arial" pitchFamily="34" charset="0"/>
                          <a:ea typeface="+mn-ea"/>
                          <a:cs typeface="Arial" pitchFamily="34" charset="0"/>
                        </a:rPr>
                        <a:t>43</a:t>
                      </a:r>
                      <a:r>
                        <a:rPr lang="en-US" sz="1200" kern="100" dirty="0" smtClean="0">
                          <a:latin typeface="Arial" pitchFamily="34" charset="0"/>
                          <a:ea typeface="+mn-ea"/>
                          <a:cs typeface="Arial" pitchFamily="34" charset="0"/>
                        </a:rPr>
                        <a:t>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r">
                        <a:spcAft>
                          <a:spcPts val="0"/>
                        </a:spcAft>
                        <a:tabLst/>
                      </a:pPr>
                      <a:r>
                        <a:rPr lang="en-US" sz="1200" kern="100" dirty="0" smtClean="0">
                          <a:latin typeface="Arial" pitchFamily="34" charset="0"/>
                          <a:ea typeface="+mn-ea"/>
                          <a:cs typeface="Arial" pitchFamily="34" charset="0"/>
                        </a:rPr>
                        <a:t>22.3</a:t>
                      </a:r>
                      <a:r>
                        <a:rPr lang="en-US" sz="1200" kern="100" baseline="0" dirty="0" smtClean="0">
                          <a:latin typeface="Arial" pitchFamily="34" charset="0"/>
                          <a:ea typeface="+mn-ea"/>
                          <a:cs typeface="Arial" pitchFamily="34" charset="0"/>
                        </a:rPr>
                        <a:t> hours</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0" indent="-4763" algn="l">
                        <a:spcAft>
                          <a:spcPts val="0"/>
                        </a:spcAft>
                      </a:pPr>
                      <a:r>
                        <a:rPr lang="en-US" sz="1200" kern="100" dirty="0" smtClean="0">
                          <a:latin typeface="Arial" pitchFamily="34" charset="0"/>
                          <a:ea typeface="+mn-ea"/>
                          <a:cs typeface="Arial" pitchFamily="34" charset="0"/>
                        </a:rPr>
                        <a:t>64.0</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235">
                <a:tc>
                  <a:txBody>
                    <a:bodyPr/>
                    <a:lstStyle/>
                    <a:p>
                      <a:pPr algn="ctr">
                        <a:spcAft>
                          <a:spcPts val="0"/>
                        </a:spcAft>
                      </a:pPr>
                      <a:r>
                        <a:rPr lang="en-US" sz="1200" kern="100" baseline="30000" dirty="0" smtClean="0">
                          <a:latin typeface="Arial" pitchFamily="34" charset="0"/>
                          <a:ea typeface="+mn-ea"/>
                          <a:cs typeface="Arial" pitchFamily="34" charset="0"/>
                        </a:rPr>
                        <a:t>24</a:t>
                      </a:r>
                      <a:r>
                        <a:rPr lang="en-US" sz="1200" kern="100" dirty="0" smtClean="0">
                          <a:latin typeface="Arial" pitchFamily="34" charset="0"/>
                          <a:ea typeface="+mn-ea"/>
                          <a:cs typeface="Arial" pitchFamily="34" charset="0"/>
                        </a:rPr>
                        <a:t>Na</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r">
                        <a:spcAft>
                          <a:spcPts val="0"/>
                        </a:spcAft>
                      </a:pPr>
                      <a:r>
                        <a:rPr lang="en-US" sz="1200" kern="100" dirty="0" smtClean="0">
                          <a:latin typeface="Arial" pitchFamily="34" charset="0"/>
                          <a:ea typeface="+mn-ea"/>
                          <a:cs typeface="Arial" pitchFamily="34" charset="0"/>
                        </a:rPr>
                        <a:t>15.0</a:t>
                      </a:r>
                      <a:r>
                        <a:rPr lang="en-US" sz="1200" kern="100" baseline="0" dirty="0" smtClean="0">
                          <a:latin typeface="Arial" pitchFamily="34" charset="0"/>
                          <a:ea typeface="+mn-ea"/>
                          <a:cs typeface="Arial" pitchFamily="34" charset="0"/>
                        </a:rPr>
                        <a:t> hours</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0" indent="0" algn="l">
                        <a:spcAft>
                          <a:spcPts val="0"/>
                        </a:spcAft>
                      </a:pPr>
                      <a:r>
                        <a:rPr lang="en-US" sz="1200" kern="100" dirty="0" smtClean="0">
                          <a:latin typeface="Arial" pitchFamily="34" charset="0"/>
                          <a:ea typeface="+mn-ea"/>
                          <a:cs typeface="Arial" pitchFamily="34" charset="0"/>
                        </a:rPr>
                        <a:t>63.5</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235">
                <a:tc>
                  <a:txBody>
                    <a:bodyPr/>
                    <a:lstStyle/>
                    <a:p>
                      <a:pPr algn="ctr">
                        <a:spcAft>
                          <a:spcPts val="0"/>
                        </a:spcAft>
                      </a:pPr>
                      <a:r>
                        <a:rPr lang="en-US" sz="1200" kern="100" baseline="30000" dirty="0" smtClean="0">
                          <a:latin typeface="Arial" pitchFamily="34" charset="0"/>
                          <a:ea typeface="+mn-ea"/>
                          <a:cs typeface="Arial" pitchFamily="34" charset="0"/>
                        </a:rPr>
                        <a:t>199m</a:t>
                      </a:r>
                      <a:r>
                        <a:rPr lang="en-US" sz="1200" kern="100" dirty="0" smtClean="0">
                          <a:latin typeface="Arial" pitchFamily="34" charset="0"/>
                          <a:ea typeface="+mn-ea"/>
                          <a:cs typeface="Arial" pitchFamily="34" charset="0"/>
                        </a:rPr>
                        <a:t>Hg</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r">
                        <a:spcAft>
                          <a:spcPts val="0"/>
                        </a:spcAft>
                      </a:pPr>
                      <a:r>
                        <a:rPr lang="en-US" sz="1200" kern="100" dirty="0" smtClean="0">
                          <a:latin typeface="Arial" pitchFamily="34" charset="0"/>
                          <a:ea typeface="+mn-ea"/>
                          <a:cs typeface="Arial" pitchFamily="34" charset="0"/>
                        </a:rPr>
                        <a:t>42.6</a:t>
                      </a:r>
                      <a:r>
                        <a:rPr lang="en-US" sz="1200" kern="100" baseline="0" dirty="0" smtClean="0">
                          <a:latin typeface="Arial" pitchFamily="34" charset="0"/>
                          <a:ea typeface="+mn-ea"/>
                          <a:cs typeface="Arial" pitchFamily="34" charset="0"/>
                        </a:rPr>
                        <a:t> min.</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7188" indent="0" algn="l">
                        <a:spcAft>
                          <a:spcPts val="0"/>
                        </a:spcAft>
                      </a:pPr>
                      <a:r>
                        <a:rPr lang="en-US" sz="1200" kern="100" dirty="0" smtClean="0">
                          <a:latin typeface="Arial" pitchFamily="34" charset="0"/>
                          <a:ea typeface="+mn-ea"/>
                          <a:cs typeface="Arial" pitchFamily="34" charset="0"/>
                        </a:rPr>
                        <a:t>61.0</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235">
                <a:tc>
                  <a:txBody>
                    <a:bodyPr/>
                    <a:lstStyle/>
                    <a:p>
                      <a:pPr algn="ctr">
                        <a:spcAft>
                          <a:spcPts val="0"/>
                        </a:spcAft>
                      </a:pPr>
                      <a:r>
                        <a:rPr lang="en-US" sz="1200" kern="100" baseline="30000" dirty="0" smtClean="0">
                          <a:latin typeface="Arial" pitchFamily="34" charset="0"/>
                          <a:ea typeface="+mn-ea"/>
                          <a:cs typeface="Arial" pitchFamily="34" charset="0"/>
                        </a:rPr>
                        <a:t>197</a:t>
                      </a:r>
                      <a:r>
                        <a:rPr lang="en-US" sz="1200" kern="100" dirty="0" smtClean="0">
                          <a:latin typeface="Arial" pitchFamily="34" charset="0"/>
                          <a:ea typeface="+mn-ea"/>
                          <a:cs typeface="Arial" pitchFamily="34" charset="0"/>
                        </a:rPr>
                        <a:t>Hg</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r">
                        <a:spcAft>
                          <a:spcPts val="0"/>
                        </a:spcAft>
                      </a:pPr>
                      <a:r>
                        <a:rPr lang="en-US" sz="1200" kern="100" dirty="0" smtClean="0">
                          <a:latin typeface="Arial" pitchFamily="34" charset="0"/>
                          <a:ea typeface="+mn-ea"/>
                          <a:cs typeface="Arial" pitchFamily="34" charset="0"/>
                        </a:rPr>
                        <a:t>64.9</a:t>
                      </a:r>
                      <a:r>
                        <a:rPr lang="en-US" sz="1200" kern="100" baseline="0" dirty="0" smtClean="0">
                          <a:latin typeface="Arial" pitchFamily="34" charset="0"/>
                          <a:ea typeface="+mn-ea"/>
                          <a:cs typeface="Arial" pitchFamily="34" charset="0"/>
                        </a:rPr>
                        <a:t> hours</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7188" indent="0" algn="l">
                        <a:spcAft>
                          <a:spcPts val="0"/>
                        </a:spcAft>
                      </a:pPr>
                      <a:r>
                        <a:rPr lang="en-US" sz="1200" kern="100" dirty="0" smtClean="0">
                          <a:latin typeface="Arial" pitchFamily="34" charset="0"/>
                          <a:ea typeface="+mn-ea"/>
                          <a:cs typeface="Arial" pitchFamily="34" charset="0"/>
                        </a:rPr>
                        <a:t>39.5</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235">
                <a:tc>
                  <a:txBody>
                    <a:bodyPr/>
                    <a:lstStyle/>
                    <a:p>
                      <a:pPr algn="ctr">
                        <a:spcAft>
                          <a:spcPts val="0"/>
                        </a:spcAft>
                      </a:pPr>
                      <a:r>
                        <a:rPr lang="en-US" sz="1200" kern="100" baseline="30000" dirty="0" smtClean="0">
                          <a:latin typeface="Arial" pitchFamily="34" charset="0"/>
                          <a:ea typeface="+mn-ea"/>
                          <a:cs typeface="Arial" pitchFamily="34" charset="0"/>
                        </a:rPr>
                        <a:t>76</a:t>
                      </a:r>
                      <a:r>
                        <a:rPr lang="en-US" sz="1200" kern="100" dirty="0" smtClean="0">
                          <a:latin typeface="Arial" pitchFamily="34" charset="0"/>
                          <a:ea typeface="+mn-ea"/>
                          <a:cs typeface="Arial" pitchFamily="34" charset="0"/>
                        </a:rPr>
                        <a:t>Kr</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r">
                        <a:spcAft>
                          <a:spcPts val="0"/>
                        </a:spcAft>
                      </a:pPr>
                      <a:r>
                        <a:rPr lang="en-US" sz="1200" kern="100" dirty="0" smtClean="0">
                          <a:latin typeface="Arial" pitchFamily="34" charset="0"/>
                          <a:ea typeface="+mn-ea"/>
                          <a:cs typeface="Arial" pitchFamily="34" charset="0"/>
                        </a:rPr>
                        <a:t>14.8</a:t>
                      </a:r>
                      <a:r>
                        <a:rPr lang="en-US" sz="1200" kern="100" baseline="0" dirty="0" smtClean="0">
                          <a:latin typeface="Arial" pitchFamily="34" charset="0"/>
                          <a:ea typeface="+mn-ea"/>
                          <a:cs typeface="Arial" pitchFamily="34" charset="0"/>
                        </a:rPr>
                        <a:t> hours</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7188" indent="0" algn="l">
                        <a:spcAft>
                          <a:spcPts val="0"/>
                        </a:spcAft>
                      </a:pPr>
                      <a:r>
                        <a:rPr lang="en-US" sz="1200" kern="100" dirty="0" smtClean="0">
                          <a:latin typeface="Arial" pitchFamily="34" charset="0"/>
                          <a:ea typeface="+mn-ea"/>
                          <a:cs typeface="Arial" pitchFamily="34" charset="0"/>
                        </a:rPr>
                        <a:t>32.4</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235">
                <a:tc>
                  <a:txBody>
                    <a:bodyPr/>
                    <a:lstStyle/>
                    <a:p>
                      <a:pPr algn="ctr">
                        <a:spcAft>
                          <a:spcPts val="0"/>
                        </a:spcAft>
                      </a:pPr>
                      <a:r>
                        <a:rPr lang="en-US" sz="1200" kern="100" baseline="30000" dirty="0" smtClean="0">
                          <a:latin typeface="Arial" pitchFamily="34" charset="0"/>
                          <a:ea typeface="+mn-ea"/>
                          <a:cs typeface="Arial" pitchFamily="34" charset="0"/>
                        </a:rPr>
                        <a:t>131</a:t>
                      </a:r>
                      <a:r>
                        <a:rPr lang="en-US" sz="1200" kern="100" dirty="0" smtClean="0">
                          <a:latin typeface="Arial" pitchFamily="34" charset="0"/>
                          <a:ea typeface="+mn-ea"/>
                          <a:cs typeface="Arial" pitchFamily="34" charset="0"/>
                        </a:rPr>
                        <a:t>I</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r">
                        <a:spcAft>
                          <a:spcPts val="0"/>
                        </a:spcAft>
                      </a:pPr>
                      <a:r>
                        <a:rPr lang="en-US" sz="1200" kern="100" dirty="0" smtClean="0">
                          <a:latin typeface="Arial" pitchFamily="34" charset="0"/>
                          <a:ea typeface="+mn-ea"/>
                          <a:cs typeface="Arial" pitchFamily="34" charset="0"/>
                        </a:rPr>
                        <a:t>8.02</a:t>
                      </a:r>
                      <a:r>
                        <a:rPr lang="en-US" sz="1200" kern="100" baseline="0" dirty="0">
                          <a:latin typeface="Arial" pitchFamily="34" charset="0"/>
                          <a:ea typeface="+mn-ea"/>
                          <a:cs typeface="Arial" pitchFamily="34" charset="0"/>
                        </a:rPr>
                        <a:t> </a:t>
                      </a:r>
                      <a:r>
                        <a:rPr lang="en-US" sz="1200" kern="100" baseline="0" dirty="0" smtClean="0">
                          <a:latin typeface="Arial" pitchFamily="34" charset="0"/>
                          <a:ea typeface="+mn-ea"/>
                          <a:cs typeface="Arial" pitchFamily="34" charset="0"/>
                        </a:rPr>
                        <a:t>days</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7188" indent="0" algn="l">
                        <a:spcAft>
                          <a:spcPts val="0"/>
                        </a:spcAft>
                      </a:pPr>
                      <a:r>
                        <a:rPr lang="en-US" sz="1200" kern="100" dirty="0" smtClean="0">
                          <a:latin typeface="Arial" pitchFamily="34" charset="0"/>
                          <a:ea typeface="+mn-ea"/>
                          <a:cs typeface="Arial" pitchFamily="34" charset="0"/>
                        </a:rPr>
                        <a:t>28.6</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235">
                <a:tc>
                  <a:txBody>
                    <a:bodyPr/>
                    <a:lstStyle/>
                    <a:p>
                      <a:pPr algn="ctr">
                        <a:spcAft>
                          <a:spcPts val="0"/>
                        </a:spcAft>
                      </a:pPr>
                      <a:r>
                        <a:rPr lang="en-US" sz="1200" kern="100" baseline="30000" dirty="0" smtClean="0">
                          <a:latin typeface="Arial" pitchFamily="34" charset="0"/>
                          <a:ea typeface="+mn-ea"/>
                          <a:cs typeface="Arial" pitchFamily="34" charset="0"/>
                        </a:rPr>
                        <a:t>82</a:t>
                      </a:r>
                      <a:r>
                        <a:rPr lang="en-US" sz="1200" kern="100" dirty="0" smtClean="0">
                          <a:latin typeface="Arial" pitchFamily="34" charset="0"/>
                          <a:ea typeface="+mn-ea"/>
                          <a:cs typeface="Arial" pitchFamily="34" charset="0"/>
                        </a:rPr>
                        <a:t>Br</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r">
                        <a:spcAft>
                          <a:spcPts val="0"/>
                        </a:spcAft>
                      </a:pPr>
                      <a:r>
                        <a:rPr lang="en-US" sz="1200" kern="100" dirty="0" smtClean="0">
                          <a:latin typeface="Arial" pitchFamily="34" charset="0"/>
                          <a:ea typeface="+mn-ea"/>
                          <a:cs typeface="Arial" pitchFamily="34" charset="0"/>
                        </a:rPr>
                        <a:t>35.3</a:t>
                      </a:r>
                      <a:r>
                        <a:rPr lang="en-US" sz="1200" kern="100" baseline="0" dirty="0" smtClean="0">
                          <a:latin typeface="Arial" pitchFamily="34" charset="0"/>
                          <a:ea typeface="+mn-ea"/>
                          <a:cs typeface="Arial" pitchFamily="34" charset="0"/>
                        </a:rPr>
                        <a:t> hours</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7188" indent="0" algn="l">
                        <a:spcAft>
                          <a:spcPts val="0"/>
                        </a:spcAft>
                      </a:pPr>
                      <a:r>
                        <a:rPr lang="en-US" sz="1200" kern="100" dirty="0" smtClean="0">
                          <a:latin typeface="Arial" pitchFamily="34" charset="0"/>
                          <a:ea typeface="+mn-ea"/>
                          <a:cs typeface="Arial" pitchFamily="34" charset="0"/>
                        </a:rPr>
                        <a:t>19.5</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235">
                <a:tc>
                  <a:txBody>
                    <a:bodyPr/>
                    <a:lstStyle/>
                    <a:p>
                      <a:pPr algn="ctr">
                        <a:spcAft>
                          <a:spcPts val="0"/>
                        </a:spcAft>
                      </a:pPr>
                      <a:r>
                        <a:rPr lang="en-US" sz="1200" kern="100" baseline="30000" dirty="0" smtClean="0">
                          <a:latin typeface="Arial" pitchFamily="34" charset="0"/>
                          <a:ea typeface="+mn-ea"/>
                          <a:cs typeface="Arial" pitchFamily="34" charset="0"/>
                        </a:rPr>
                        <a:t>195m</a:t>
                      </a:r>
                      <a:r>
                        <a:rPr lang="en-US" sz="1200" kern="100" dirty="0" smtClean="0">
                          <a:latin typeface="Arial" pitchFamily="34" charset="0"/>
                          <a:ea typeface="+mn-ea"/>
                          <a:cs typeface="Arial" pitchFamily="34" charset="0"/>
                        </a:rPr>
                        <a:t>Hg</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r">
                        <a:spcAft>
                          <a:spcPts val="0"/>
                        </a:spcAft>
                      </a:pPr>
                      <a:r>
                        <a:rPr lang="en-US" sz="1200" kern="100" dirty="0" smtClean="0">
                          <a:latin typeface="Arial" pitchFamily="34" charset="0"/>
                          <a:ea typeface="+mn-ea"/>
                          <a:cs typeface="Arial" pitchFamily="34" charset="0"/>
                        </a:rPr>
                        <a:t>41.6</a:t>
                      </a:r>
                      <a:r>
                        <a:rPr lang="en-US" sz="1200" kern="100" baseline="0" dirty="0" smtClean="0">
                          <a:latin typeface="Arial" pitchFamily="34" charset="0"/>
                          <a:ea typeface="+mn-ea"/>
                          <a:cs typeface="Arial" pitchFamily="34" charset="0"/>
                        </a:rPr>
                        <a:t> hours</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7188" indent="0" algn="l">
                        <a:spcAft>
                          <a:spcPts val="0"/>
                        </a:spcAft>
                      </a:pPr>
                      <a:r>
                        <a:rPr lang="en-US" sz="1200" kern="100" dirty="0" smtClean="0">
                          <a:latin typeface="Arial" pitchFamily="34" charset="0"/>
                          <a:ea typeface="+mn-ea"/>
                          <a:cs typeface="Arial" pitchFamily="34" charset="0"/>
                        </a:rPr>
                        <a:t>18.4</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2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00" baseline="30000" dirty="0" smtClean="0">
                          <a:latin typeface="Arial" pitchFamily="34" charset="0"/>
                          <a:ea typeface="+mn-ea"/>
                          <a:cs typeface="Arial" pitchFamily="34" charset="0"/>
                        </a:rPr>
                        <a:t>123</a:t>
                      </a:r>
                      <a:r>
                        <a:rPr lang="en-US" sz="1200" kern="100" dirty="0" smtClean="0">
                          <a:latin typeface="Arial" pitchFamily="34" charset="0"/>
                          <a:ea typeface="+mn-ea"/>
                          <a:cs typeface="Arial" pitchFamily="34" charset="0"/>
                        </a:rPr>
                        <a:t>I</a:t>
                      </a:r>
                      <a:endParaRPr lang="ja-JP" altLang="ja-JP" sz="1200" kern="100" dirty="0" smtClean="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r">
                        <a:spcAft>
                          <a:spcPts val="0"/>
                        </a:spcAft>
                      </a:pPr>
                      <a:r>
                        <a:rPr lang="en-US" sz="1200" kern="100" dirty="0" smtClean="0">
                          <a:latin typeface="Arial" pitchFamily="34" charset="0"/>
                          <a:ea typeface="+mn-ea"/>
                          <a:cs typeface="Arial" pitchFamily="34" charset="0"/>
                        </a:rPr>
                        <a:t>13.3 hours</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7188" indent="0" algn="l">
                        <a:spcAft>
                          <a:spcPts val="0"/>
                        </a:spcAft>
                      </a:pPr>
                      <a:r>
                        <a:rPr lang="en-US" sz="1200" kern="100" dirty="0" smtClean="0">
                          <a:latin typeface="Arial" pitchFamily="34" charset="0"/>
                          <a:ea typeface="+mn-ea"/>
                          <a:cs typeface="Arial" pitchFamily="34" charset="0"/>
                        </a:rPr>
                        <a:t>17.2</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235">
                <a:tc>
                  <a:txBody>
                    <a:bodyPr/>
                    <a:lstStyle/>
                    <a:p>
                      <a:pPr algn="ctr">
                        <a:spcAft>
                          <a:spcPts val="0"/>
                        </a:spcAft>
                      </a:pPr>
                      <a:r>
                        <a:rPr lang="en-US" sz="1200" kern="100" baseline="30000" dirty="0" smtClean="0">
                          <a:latin typeface="Arial" pitchFamily="34" charset="0"/>
                          <a:ea typeface="+mn-ea"/>
                          <a:cs typeface="Arial" pitchFamily="34" charset="0"/>
                        </a:rPr>
                        <a:t>95</a:t>
                      </a:r>
                      <a:r>
                        <a:rPr lang="en-US" sz="1200" kern="100" dirty="0" smtClean="0">
                          <a:latin typeface="Arial" pitchFamily="34" charset="0"/>
                          <a:ea typeface="+mn-ea"/>
                          <a:cs typeface="Arial" pitchFamily="34" charset="0"/>
                        </a:rPr>
                        <a:t>Nb</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r">
                        <a:spcAft>
                          <a:spcPts val="0"/>
                        </a:spcAft>
                      </a:pPr>
                      <a:r>
                        <a:rPr lang="en-US" sz="1200" kern="100" dirty="0" smtClean="0">
                          <a:latin typeface="Arial" pitchFamily="34" charset="0"/>
                          <a:ea typeface="+mn-ea"/>
                          <a:cs typeface="Arial" pitchFamily="34" charset="0"/>
                        </a:rPr>
                        <a:t>35.0</a:t>
                      </a:r>
                      <a:r>
                        <a:rPr lang="en-US" sz="1200" kern="100" baseline="0" dirty="0">
                          <a:latin typeface="Arial" pitchFamily="34" charset="0"/>
                          <a:ea typeface="+mn-ea"/>
                          <a:cs typeface="Arial" pitchFamily="34" charset="0"/>
                        </a:rPr>
                        <a:t> </a:t>
                      </a:r>
                      <a:r>
                        <a:rPr lang="en-US" sz="1200" kern="100" baseline="0" dirty="0" smtClean="0">
                          <a:latin typeface="Arial" pitchFamily="34" charset="0"/>
                          <a:ea typeface="+mn-ea"/>
                          <a:cs typeface="Arial" pitchFamily="34" charset="0"/>
                        </a:rPr>
                        <a:t>days</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7675" indent="0" algn="l">
                        <a:spcAft>
                          <a:spcPts val="0"/>
                        </a:spcAft>
                      </a:pPr>
                      <a:r>
                        <a:rPr lang="en-US" sz="1200" kern="100" dirty="0" smtClean="0">
                          <a:latin typeface="Arial" pitchFamily="34" charset="0"/>
                          <a:ea typeface="+mn-ea"/>
                          <a:cs typeface="Arial" pitchFamily="34" charset="0"/>
                        </a:rPr>
                        <a:t>9.10</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826">
                <a:tc>
                  <a:txBody>
                    <a:bodyPr/>
                    <a:lstStyle/>
                    <a:p>
                      <a:pPr algn="ctr">
                        <a:spcAft>
                          <a:spcPts val="0"/>
                        </a:spcAft>
                      </a:pPr>
                      <a:r>
                        <a:rPr lang="en-US" altLang="ja-JP" sz="1200" kern="100" dirty="0" smtClean="0">
                          <a:latin typeface="Arial" pitchFamily="34" charset="0"/>
                          <a:ea typeface="+mn-ea"/>
                          <a:cs typeface="Arial" pitchFamily="34" charset="0"/>
                        </a:rPr>
                        <a:t>total amount</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r">
                        <a:spcAft>
                          <a:spcPts val="0"/>
                        </a:spcAft>
                      </a:pPr>
                      <a:endParaRPr lang="en-US"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a:txBody>
                    <a:bodyPr/>
                    <a:lstStyle/>
                    <a:p>
                      <a:pPr marL="266700" indent="0" algn="l">
                        <a:spcAft>
                          <a:spcPts val="0"/>
                        </a:spcAft>
                      </a:pPr>
                      <a:r>
                        <a:rPr lang="en-US" sz="1200" kern="100" dirty="0" smtClean="0">
                          <a:latin typeface="Arial" pitchFamily="34" charset="0"/>
                          <a:ea typeface="+mn-ea"/>
                          <a:cs typeface="Arial" pitchFamily="34" charset="0"/>
                        </a:rPr>
                        <a:t>  353</a:t>
                      </a:r>
                      <a:endParaRPr lang="ja-JP" sz="1200" kern="100" dirty="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スライド番号プレースホルダ 4"/>
          <p:cNvSpPr>
            <a:spLocks noGrp="1"/>
          </p:cNvSpPr>
          <p:nvPr>
            <p:ph type="sldNum" sz="quarter" idx="12"/>
          </p:nvPr>
        </p:nvSpPr>
        <p:spPr>
          <a:xfrm>
            <a:off x="8532440" y="6448251"/>
            <a:ext cx="504056" cy="365125"/>
          </a:xfrm>
        </p:spPr>
        <p:txBody>
          <a:bodyPr/>
          <a:lstStyle/>
          <a:p>
            <a:fld id="{E4F7979C-F3EC-414B-A84B-0E2682D28D37}" type="slidenum">
              <a:rPr kumimoji="1" lang="ja-JP" altLang="en-US" sz="2000" smtClean="0">
                <a:solidFill>
                  <a:schemeClr val="tx1"/>
                </a:solidFill>
              </a:rPr>
              <a:pPr/>
              <a:t>34</a:t>
            </a:fld>
            <a:endParaRPr kumimoji="1" lang="ja-JP" altLang="en-US" sz="2000" dirty="0">
              <a:solidFill>
                <a:schemeClr val="tx1"/>
              </a:solidFill>
            </a:endParaRPr>
          </a:p>
        </p:txBody>
      </p:sp>
      <p:sp>
        <p:nvSpPr>
          <p:cNvPr id="35841" name="Rectangle 1"/>
          <p:cNvSpPr>
            <a:spLocks noChangeArrowheads="1"/>
          </p:cNvSpPr>
          <p:nvPr/>
        </p:nvSpPr>
        <p:spPr bwMode="auto">
          <a:xfrm>
            <a:off x="5796136" y="5445224"/>
            <a:ext cx="309634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ＭＳ 明朝" pitchFamily="17" charset="-128"/>
                <a:cs typeface="Arial" pitchFamily="34" charset="0"/>
              </a:rPr>
              <a:t>Radioactive material</a:t>
            </a:r>
            <a:r>
              <a:rPr kumimoji="1" lang="en-US" altLang="ja-JP" sz="1000" b="0" i="0" u="none" strike="noStrike" cap="none" normalizeH="0" dirty="0" smtClean="0">
                <a:ln>
                  <a:noFill/>
                </a:ln>
                <a:solidFill>
                  <a:schemeClr val="tx1"/>
                </a:solidFill>
                <a:effectLst/>
                <a:latin typeface="Arial" pitchFamily="34" charset="0"/>
                <a:ea typeface="ＭＳ 明朝" pitchFamily="17" charset="-128"/>
                <a:cs typeface="Arial" pitchFamily="34" charset="0"/>
              </a:rPr>
              <a:t> i</a:t>
            </a:r>
            <a:r>
              <a:rPr kumimoji="1" lang="en-US" altLang="ja-JP" sz="1000" b="0" i="0" u="none" strike="noStrike" cap="none" normalizeH="0" baseline="0" dirty="0" smtClean="0">
                <a:ln>
                  <a:noFill/>
                </a:ln>
                <a:solidFill>
                  <a:schemeClr val="tx1"/>
                </a:solidFill>
                <a:effectLst/>
                <a:latin typeface="Arial" pitchFamily="34" charset="0"/>
                <a:ea typeface="ＭＳ 明朝" pitchFamily="17" charset="-128"/>
                <a:cs typeface="Arial" pitchFamily="34" charset="0"/>
              </a:rPr>
              <a:t>n the 500 ml airborne sample collected from the Hadron experimental hall.</a:t>
            </a:r>
            <a:endParaRPr kumimoji="1" lang="en-US" altLang="ja-JP" sz="10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10" name="タイトル 1"/>
          <p:cNvSpPr txBox="1">
            <a:spLocks/>
          </p:cNvSpPr>
          <p:nvPr/>
        </p:nvSpPr>
        <p:spPr>
          <a:xfrm>
            <a:off x="467544" y="251938"/>
            <a:ext cx="8280920" cy="584775"/>
          </a:xfrm>
          <a:prstGeom prst="rect">
            <a:avLst/>
          </a:prstGeom>
        </p:spPr>
        <p:style>
          <a:lnRef idx="3">
            <a:schemeClr val="lt1"/>
          </a:lnRef>
          <a:fillRef idx="1">
            <a:schemeClr val="accent3"/>
          </a:fillRef>
          <a:effectRef idx="1">
            <a:schemeClr val="accent3"/>
          </a:effectRef>
          <a:fontRef idx="minor">
            <a:schemeClr val="lt1"/>
          </a:fontRef>
        </p:style>
        <p:txBody>
          <a:bodyPr vert="horz" wrap="squar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itchFamily="34" charset="0"/>
                <a:ea typeface="+mj-ea"/>
                <a:cs typeface="Arial" pitchFamily="34" charset="0"/>
              </a:rPr>
              <a:t> JPARC Effects on the Environment </a:t>
            </a:r>
            <a:r>
              <a:rPr lang="en-US" altLang="ja-JP" sz="3200" b="1" dirty="0" smtClean="0">
                <a:solidFill>
                  <a:srgbClr val="FFFFFF"/>
                </a:solidFill>
                <a:effectLst>
                  <a:outerShdw blurRad="38100" dist="38100" dir="2700000" algn="tl">
                    <a:srgbClr val="000000">
                      <a:alpha val="43137"/>
                    </a:srgbClr>
                  </a:outerShdw>
                </a:effectLst>
                <a:latin typeface="Arial" pitchFamily="34" charset="0"/>
                <a:ea typeface="+mj-ea"/>
                <a:cs typeface="Arial" pitchFamily="34" charset="0"/>
              </a:rPr>
              <a:t>1/2</a:t>
            </a:r>
            <a:endParaRPr lang="en-US" altLang="ja-JP" sz="3200" b="1" noProof="0" dirty="0" smtClean="0">
              <a:solidFill>
                <a:srgbClr val="FFFFFF"/>
              </a:solidFill>
              <a:effectLst>
                <a:outerShdw blurRad="38100" dist="38100" dir="2700000" algn="tl">
                  <a:srgbClr val="000000">
                    <a:alpha val="43137"/>
                  </a:srgbClr>
                </a:outerShdw>
              </a:effectLst>
              <a:latin typeface="Arial" pitchFamily="34" charset="0"/>
              <a:ea typeface="+mj-ea"/>
              <a:cs typeface="Arial" pitchFamily="34" charset="0"/>
            </a:endParaRPr>
          </a:p>
        </p:txBody>
      </p:sp>
      <p:sp>
        <p:nvSpPr>
          <p:cNvPr id="2" name="日付プレースホルダー 1"/>
          <p:cNvSpPr>
            <a:spLocks noGrp="1"/>
          </p:cNvSpPr>
          <p:nvPr>
            <p:ph type="dt" sz="half" idx="10"/>
          </p:nvPr>
        </p:nvSpPr>
        <p:spPr/>
        <p:txBody>
          <a:bodyPr/>
          <a:lstStyle/>
          <a:p>
            <a:fld id="{848B0020-4F9E-024C-BEE4-315CA265F4E9}" type="datetime1">
              <a:rPr kumimoji="1" lang="ja-JP" altLang="en-US" smtClean="0"/>
              <a:t>2014/8/3</a:t>
            </a:fld>
            <a:endParaRPr kumimoji="1" lang="ja-JP" altLang="en-US"/>
          </a:p>
        </p:txBody>
      </p:sp>
    </p:spTree>
    <p:extLst>
      <p:ext uri="{BB962C8B-B14F-4D97-AF65-F5344CB8AC3E}">
        <p14:creationId xmlns:p14="http://schemas.microsoft.com/office/powerpoint/2010/main" val="16044186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28" y="980728"/>
            <a:ext cx="8496944" cy="5760640"/>
          </a:xfrm>
        </p:spPr>
        <p:txBody>
          <a:bodyPr>
            <a:noAutofit/>
          </a:bodyPr>
          <a:lstStyle/>
          <a:p>
            <a:pPr lvl="0"/>
            <a:r>
              <a:rPr lang="en-US" altLang="ja-JP" sz="2000" dirty="0" smtClean="0">
                <a:latin typeface="Arial" pitchFamily="34" charset="0"/>
                <a:cs typeface="Arial" pitchFamily="34" charset="0"/>
              </a:rPr>
              <a:t>The released radioactive material distributed within a narrow area of the west from the HD hall.</a:t>
            </a:r>
            <a:endParaRPr lang="ja-JP" altLang="ja-JP" sz="2000" dirty="0" smtClean="0">
              <a:latin typeface="Arial" pitchFamily="34" charset="0"/>
              <a:cs typeface="Arial" pitchFamily="34" charset="0"/>
            </a:endParaRPr>
          </a:p>
          <a:p>
            <a:pPr lvl="0"/>
            <a:r>
              <a:rPr lang="en-US" altLang="ja-JP" sz="2000" dirty="0" smtClean="0">
                <a:latin typeface="Arial" pitchFamily="34" charset="0"/>
                <a:cs typeface="Arial" pitchFamily="34" charset="0"/>
              </a:rPr>
              <a:t>The maximum integrated radiation dose at the site boundary is estimated to be 0.17 μSv at a location close to the HD hall.</a:t>
            </a:r>
          </a:p>
          <a:p>
            <a:pPr lvl="0"/>
            <a:endParaRPr lang="en-US" altLang="ja-JP" sz="2000" dirty="0" smtClean="0">
              <a:latin typeface="Arial" pitchFamily="34" charset="0"/>
              <a:cs typeface="Arial" pitchFamily="34" charset="0"/>
            </a:endParaRPr>
          </a:p>
          <a:p>
            <a:pPr lvl="0"/>
            <a:endParaRPr lang="en-US" altLang="ja-JP" sz="2000" dirty="0" smtClean="0">
              <a:latin typeface="Arial" pitchFamily="34" charset="0"/>
              <a:cs typeface="Arial" pitchFamily="34" charset="0"/>
            </a:endParaRPr>
          </a:p>
          <a:p>
            <a:pPr lvl="0"/>
            <a:endParaRPr lang="en-US" altLang="ja-JP" sz="2000" dirty="0" smtClean="0">
              <a:latin typeface="Arial" pitchFamily="34" charset="0"/>
              <a:cs typeface="Arial" pitchFamily="34" charset="0"/>
            </a:endParaRPr>
          </a:p>
          <a:p>
            <a:pPr lvl="0"/>
            <a:endParaRPr lang="en-US" altLang="ja-JP" sz="2000" dirty="0" smtClean="0">
              <a:latin typeface="Arial" pitchFamily="34" charset="0"/>
              <a:cs typeface="Arial" pitchFamily="34" charset="0"/>
            </a:endParaRPr>
          </a:p>
          <a:p>
            <a:pPr lvl="0"/>
            <a:endParaRPr lang="en-US" altLang="ja-JP" sz="2000" dirty="0" smtClean="0">
              <a:latin typeface="Arial" pitchFamily="34" charset="0"/>
              <a:cs typeface="Arial" pitchFamily="34" charset="0"/>
            </a:endParaRPr>
          </a:p>
          <a:p>
            <a:pPr lvl="0"/>
            <a:endParaRPr lang="en-US" altLang="ja-JP" sz="2000" dirty="0" smtClean="0">
              <a:latin typeface="Arial" pitchFamily="34" charset="0"/>
              <a:cs typeface="Arial" pitchFamily="34" charset="0"/>
            </a:endParaRPr>
          </a:p>
          <a:p>
            <a:pPr lvl="0"/>
            <a:endParaRPr lang="en-US" altLang="ja-JP" sz="2000" dirty="0" smtClean="0">
              <a:latin typeface="Arial" pitchFamily="34" charset="0"/>
              <a:cs typeface="Arial" pitchFamily="34" charset="0"/>
            </a:endParaRPr>
          </a:p>
          <a:p>
            <a:pPr lvl="0"/>
            <a:endParaRPr lang="en-US" altLang="ja-JP" sz="2000" dirty="0" smtClean="0">
              <a:latin typeface="Arial" pitchFamily="34" charset="0"/>
              <a:cs typeface="Arial" pitchFamily="34" charset="0"/>
            </a:endParaRPr>
          </a:p>
          <a:p>
            <a:pPr lvl="0">
              <a:buNone/>
            </a:pPr>
            <a:endParaRPr lang="ja-JP" altLang="ja-JP" sz="2000" dirty="0" smtClean="0">
              <a:latin typeface="Arial" pitchFamily="34" charset="0"/>
              <a:cs typeface="Arial" pitchFamily="34" charset="0"/>
            </a:endParaRPr>
          </a:p>
          <a:p>
            <a:pPr lvl="0"/>
            <a:r>
              <a:rPr lang="en-US" altLang="ja-JP" sz="2000" dirty="0" smtClean="0">
                <a:latin typeface="Arial" pitchFamily="34" charset="0"/>
                <a:cs typeface="Arial" pitchFamily="34" charset="0"/>
              </a:rPr>
              <a:t>Examination of soil samples from four locations.</a:t>
            </a:r>
          </a:p>
          <a:p>
            <a:pPr marL="717550" lvl="0" indent="-358775">
              <a:buNone/>
            </a:pPr>
            <a:r>
              <a:rPr lang="ja-JP" altLang="ja-JP" sz="2000" dirty="0" smtClean="0">
                <a:latin typeface="Arial" pitchFamily="34" charset="0"/>
                <a:cs typeface="Arial" pitchFamily="34" charset="0"/>
              </a:rPr>
              <a:t>→</a:t>
            </a:r>
            <a:r>
              <a:rPr lang="en-US" altLang="ja-JP" sz="2000" dirty="0" smtClean="0">
                <a:latin typeface="Arial" pitchFamily="34" charset="0"/>
                <a:cs typeface="Arial" pitchFamily="34" charset="0"/>
              </a:rPr>
              <a:t>	No radioactive material originating from the accident was detected at any of these locations. </a:t>
            </a:r>
            <a:endParaRPr lang="ja-JP" altLang="ja-JP" sz="2000" dirty="0" smtClean="0">
              <a:latin typeface="Arial" pitchFamily="34" charset="0"/>
              <a:cs typeface="Arial" pitchFamily="34" charset="0"/>
            </a:endParaRPr>
          </a:p>
          <a:p>
            <a:pPr marL="266700" indent="-266700">
              <a:spcBef>
                <a:spcPts val="600"/>
              </a:spcBef>
            </a:pPr>
            <a:endParaRPr lang="en-US" altLang="ja-JP" sz="2000" dirty="0" smtClean="0">
              <a:latin typeface="Arial" pitchFamily="34" charset="0"/>
              <a:cs typeface="Arial" pitchFamily="34" charset="0"/>
            </a:endParaRPr>
          </a:p>
          <a:p>
            <a:pPr marL="266700" indent="-266700">
              <a:spcBef>
                <a:spcPts val="600"/>
              </a:spcBef>
            </a:pPr>
            <a:endParaRPr lang="en-US" altLang="ja-JP" sz="2000" dirty="0" smtClean="0">
              <a:latin typeface="Arial" pitchFamily="34" charset="0"/>
              <a:cs typeface="Arial" pitchFamily="34" charset="0"/>
            </a:endParaRPr>
          </a:p>
          <a:p>
            <a:pPr marL="266700" indent="-266700">
              <a:spcBef>
                <a:spcPts val="600"/>
              </a:spcBef>
              <a:buNone/>
            </a:pPr>
            <a:endParaRPr lang="en-US" altLang="ja-JP" sz="2000" dirty="0" smtClean="0">
              <a:latin typeface="Arial" pitchFamily="34" charset="0"/>
              <a:cs typeface="Arial" pitchFamily="34" charset="0"/>
            </a:endParaRPr>
          </a:p>
          <a:p>
            <a:pPr marL="266700" indent="-266700">
              <a:spcBef>
                <a:spcPts val="600"/>
              </a:spcBef>
            </a:pPr>
            <a:endParaRPr lang="en-US" altLang="ja-JP" sz="2000" dirty="0" smtClean="0">
              <a:latin typeface="Arial" pitchFamily="34" charset="0"/>
              <a:cs typeface="Arial" pitchFamily="34" charset="0"/>
            </a:endParaRPr>
          </a:p>
          <a:p>
            <a:pPr marL="266700" indent="-266700">
              <a:spcBef>
                <a:spcPts val="600"/>
              </a:spcBef>
              <a:buNone/>
            </a:pPr>
            <a:endParaRPr lang="en-US" altLang="ja-JP" sz="2000" dirty="0" smtClean="0">
              <a:latin typeface="Arial" pitchFamily="34" charset="0"/>
              <a:cs typeface="Arial" pitchFamily="34" charset="0"/>
            </a:endParaRPr>
          </a:p>
          <a:p>
            <a:pPr marL="266700" indent="-266700">
              <a:spcBef>
                <a:spcPts val="600"/>
              </a:spcBef>
            </a:pPr>
            <a:endParaRPr lang="en-US" altLang="ja-JP" sz="2000" dirty="0" smtClean="0">
              <a:latin typeface="Arial" pitchFamily="34" charset="0"/>
              <a:cs typeface="Arial" pitchFamily="34" charset="0"/>
            </a:endParaRPr>
          </a:p>
          <a:p>
            <a:pPr marL="266700" indent="-266700">
              <a:spcBef>
                <a:spcPts val="600"/>
              </a:spcBef>
            </a:pPr>
            <a:endParaRPr lang="en-US" altLang="ja-JP" sz="2000" dirty="0" smtClean="0">
              <a:latin typeface="Arial" pitchFamily="34" charset="0"/>
              <a:cs typeface="Arial" pitchFamily="34" charset="0"/>
            </a:endParaRPr>
          </a:p>
          <a:p>
            <a:pPr marL="266700" indent="-266700">
              <a:spcBef>
                <a:spcPts val="600"/>
              </a:spcBef>
              <a:buNone/>
            </a:pPr>
            <a:endParaRPr lang="en-US" altLang="ja-JP" sz="2000" dirty="0" smtClean="0">
              <a:latin typeface="Arial" pitchFamily="34" charset="0"/>
              <a:cs typeface="Arial" pitchFamily="34" charset="0"/>
            </a:endParaRPr>
          </a:p>
        </p:txBody>
      </p:sp>
      <p:grpSp>
        <p:nvGrpSpPr>
          <p:cNvPr id="20" name="グループ化 19"/>
          <p:cNvGrpSpPr>
            <a:grpSpLocks noChangeAspect="1"/>
          </p:cNvGrpSpPr>
          <p:nvPr/>
        </p:nvGrpSpPr>
        <p:grpSpPr>
          <a:xfrm>
            <a:off x="1115616" y="2420888"/>
            <a:ext cx="4863445" cy="2805386"/>
            <a:chOff x="971600" y="1682960"/>
            <a:chExt cx="6647131" cy="3834272"/>
          </a:xfrm>
        </p:grpSpPr>
        <p:pic>
          <p:nvPicPr>
            <p:cNvPr id="9" name="Picture 2" descr="C:\Users\sakamoto\Downloads\環境試料（土壌）の測定結果について_ページ_2t.png"/>
            <p:cNvPicPr>
              <a:picLocks noChangeAspect="1" noChangeArrowheads="1"/>
            </p:cNvPicPr>
            <p:nvPr/>
          </p:nvPicPr>
          <p:blipFill>
            <a:blip r:embed="rId3"/>
            <a:srcRect/>
            <a:stretch>
              <a:fillRect/>
            </a:stretch>
          </p:blipFill>
          <p:spPr bwMode="auto">
            <a:xfrm>
              <a:off x="971600" y="1682960"/>
              <a:ext cx="6647131" cy="3834272"/>
            </a:xfrm>
            <a:prstGeom prst="rect">
              <a:avLst/>
            </a:prstGeom>
            <a:noFill/>
          </p:spPr>
        </p:pic>
        <p:sp>
          <p:nvSpPr>
            <p:cNvPr id="12" name="円/楕円 11"/>
            <p:cNvSpPr/>
            <p:nvPr/>
          </p:nvSpPr>
          <p:spPr>
            <a:xfrm>
              <a:off x="4744591" y="443711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4331593" y="414908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2161828" y="3794373"/>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1029891" y="5301208"/>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正方形/長方形 9"/>
          <p:cNvSpPr/>
          <p:nvPr/>
        </p:nvSpPr>
        <p:spPr>
          <a:xfrm>
            <a:off x="5718849" y="2753745"/>
            <a:ext cx="3108543" cy="400110"/>
          </a:xfrm>
          <a:prstGeom prst="rect">
            <a:avLst/>
          </a:prstGeom>
        </p:spPr>
        <p:txBody>
          <a:bodyPr wrap="none">
            <a:spAutoFit/>
          </a:bodyPr>
          <a:lstStyle/>
          <a:p>
            <a:r>
              <a:rPr lang="en-US" altLang="ja-JP" sz="2000" dirty="0" smtClean="0">
                <a:latin typeface="Arial" pitchFamily="34" charset="0"/>
                <a:cs typeface="Arial" pitchFamily="34" charset="0"/>
              </a:rPr>
              <a:t>Hadron Experimental Hall</a:t>
            </a:r>
            <a:endParaRPr lang="ja-JP" altLang="en-US" sz="2000" dirty="0">
              <a:latin typeface="Arial" pitchFamily="34" charset="0"/>
              <a:cs typeface="Arial" pitchFamily="34" charset="0"/>
            </a:endParaRPr>
          </a:p>
        </p:txBody>
      </p:sp>
      <p:sp>
        <p:nvSpPr>
          <p:cNvPr id="11" name="Line 3"/>
          <p:cNvSpPr>
            <a:spLocks noChangeShapeType="1"/>
          </p:cNvSpPr>
          <p:nvPr/>
        </p:nvSpPr>
        <p:spPr bwMode="auto">
          <a:xfrm flipV="1">
            <a:off x="3995937" y="2996952"/>
            <a:ext cx="1728192" cy="1224136"/>
          </a:xfrm>
          <a:prstGeom prst="line">
            <a:avLst/>
          </a:prstGeom>
          <a:noFill/>
          <a:ln w="19050">
            <a:solidFill>
              <a:schemeClr val="tx1"/>
            </a:solidFill>
            <a:round/>
            <a:headEnd type="triangle" w="lg" len="lg"/>
            <a:tailEnd type="none" w="lg" len="lg"/>
          </a:ln>
        </p:spPr>
        <p:txBody>
          <a:bodyPr vert="horz" wrap="square" lIns="91440" tIns="45720" rIns="91440" bIns="45720" numCol="1" anchor="t" anchorCtr="0" compatLnSpc="1">
            <a:prstTxWarp prst="textNoShape">
              <a:avLst/>
            </a:prstTxWarp>
          </a:bodyPr>
          <a:lstStyle/>
          <a:p>
            <a:endParaRPr lang="ja-JP" altLang="en-US"/>
          </a:p>
        </p:txBody>
      </p:sp>
      <p:sp>
        <p:nvSpPr>
          <p:cNvPr id="17" name="正方形/長方形 16"/>
          <p:cNvSpPr/>
          <p:nvPr/>
        </p:nvSpPr>
        <p:spPr>
          <a:xfrm>
            <a:off x="5868144" y="3140968"/>
            <a:ext cx="2664296" cy="738664"/>
          </a:xfrm>
          <a:prstGeom prst="rect">
            <a:avLst/>
          </a:prstGeom>
        </p:spPr>
        <p:txBody>
          <a:bodyPr wrap="square">
            <a:spAutoFit/>
          </a:bodyPr>
          <a:lstStyle/>
          <a:p>
            <a:r>
              <a:rPr lang="en-US" altLang="ja-JP" sz="1400" dirty="0" smtClean="0">
                <a:latin typeface="Arial" pitchFamily="34" charset="0"/>
                <a:cs typeface="Arial" pitchFamily="34" charset="0"/>
              </a:rPr>
              <a:t>The point shows the maximum value of radiation dose from the calculation results.</a:t>
            </a:r>
            <a:endParaRPr lang="ja-JP" altLang="en-US" sz="1400" dirty="0">
              <a:latin typeface="Arial" pitchFamily="34" charset="0"/>
              <a:cs typeface="Arial" pitchFamily="34" charset="0"/>
            </a:endParaRPr>
          </a:p>
        </p:txBody>
      </p:sp>
      <p:sp>
        <p:nvSpPr>
          <p:cNvPr id="19" name="Line 3"/>
          <p:cNvSpPr>
            <a:spLocks noChangeShapeType="1"/>
          </p:cNvSpPr>
          <p:nvPr/>
        </p:nvSpPr>
        <p:spPr bwMode="auto">
          <a:xfrm flipV="1">
            <a:off x="3995936" y="3573016"/>
            <a:ext cx="1872208" cy="936104"/>
          </a:xfrm>
          <a:prstGeom prst="line">
            <a:avLst/>
          </a:prstGeom>
          <a:noFill/>
          <a:ln w="19050">
            <a:solidFill>
              <a:schemeClr val="tx1"/>
            </a:solidFill>
            <a:round/>
            <a:headEnd type="triangle" w="lg" len="lg"/>
            <a:tailEnd type="none" w="lg" len="lg"/>
          </a:ln>
        </p:spPr>
        <p:txBody>
          <a:bodyPr vert="horz" wrap="square" lIns="91440" tIns="45720" rIns="91440" bIns="45720" numCol="1" anchor="t" anchorCtr="0" compatLnSpc="1">
            <a:prstTxWarp prst="textNoShape">
              <a:avLst/>
            </a:prstTxWarp>
          </a:bodyPr>
          <a:lstStyle/>
          <a:p>
            <a:endParaRPr lang="ja-JP" altLang="en-US"/>
          </a:p>
        </p:txBody>
      </p:sp>
      <p:sp>
        <p:nvSpPr>
          <p:cNvPr id="21" name="スライド番号プレースホルダ 4"/>
          <p:cNvSpPr>
            <a:spLocks noGrp="1"/>
          </p:cNvSpPr>
          <p:nvPr>
            <p:ph type="sldNum" sz="quarter" idx="12"/>
          </p:nvPr>
        </p:nvSpPr>
        <p:spPr>
          <a:xfrm>
            <a:off x="8532440" y="6448251"/>
            <a:ext cx="504056" cy="365125"/>
          </a:xfrm>
        </p:spPr>
        <p:txBody>
          <a:bodyPr/>
          <a:lstStyle/>
          <a:p>
            <a:fld id="{E4F7979C-F3EC-414B-A84B-0E2682D28D37}" type="slidenum">
              <a:rPr kumimoji="1" lang="ja-JP" altLang="en-US" sz="2000" smtClean="0">
                <a:solidFill>
                  <a:schemeClr val="tx1"/>
                </a:solidFill>
              </a:rPr>
              <a:pPr/>
              <a:t>35</a:t>
            </a:fld>
            <a:endParaRPr kumimoji="1" lang="ja-JP" altLang="en-US" sz="2000" dirty="0">
              <a:solidFill>
                <a:schemeClr val="tx1"/>
              </a:solidFill>
            </a:endParaRPr>
          </a:p>
        </p:txBody>
      </p:sp>
      <p:sp>
        <p:nvSpPr>
          <p:cNvPr id="22" name="円/楕円 21"/>
          <p:cNvSpPr/>
          <p:nvPr/>
        </p:nvSpPr>
        <p:spPr>
          <a:xfrm>
            <a:off x="2663800" y="4941168"/>
            <a:ext cx="108000" cy="108000"/>
          </a:xfrm>
          <a:prstGeom prst="ellipse">
            <a:avLst/>
          </a:prstGeom>
          <a:solidFill>
            <a:srgbClr val="33CC33"/>
          </a:solidFill>
          <a:ln>
            <a:solidFill>
              <a:srgbClr val="279D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707904" y="4913985"/>
            <a:ext cx="108000" cy="108000"/>
          </a:xfrm>
          <a:prstGeom prst="ellipse">
            <a:avLst/>
          </a:prstGeom>
          <a:solidFill>
            <a:srgbClr val="33CC33"/>
          </a:solidFill>
          <a:ln>
            <a:solidFill>
              <a:srgbClr val="279D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491880" y="5121200"/>
            <a:ext cx="108000" cy="108000"/>
          </a:xfrm>
          <a:prstGeom prst="ellipse">
            <a:avLst/>
          </a:prstGeom>
          <a:solidFill>
            <a:srgbClr val="33CC33"/>
          </a:solidFill>
          <a:ln>
            <a:solidFill>
              <a:srgbClr val="279D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p:nvGrpSpPr>
        <p:grpSpPr>
          <a:xfrm>
            <a:off x="6228184" y="4005064"/>
            <a:ext cx="2592288" cy="1092607"/>
            <a:chOff x="6300192" y="4293096"/>
            <a:chExt cx="2592288" cy="1092607"/>
          </a:xfrm>
        </p:grpSpPr>
        <p:sp>
          <p:nvSpPr>
            <p:cNvPr id="16" name="正方形/長方形 15"/>
            <p:cNvSpPr/>
            <p:nvPr/>
          </p:nvSpPr>
          <p:spPr>
            <a:xfrm>
              <a:off x="6300192" y="4293096"/>
              <a:ext cx="2592288" cy="1092607"/>
            </a:xfrm>
            <a:prstGeom prst="rect">
              <a:avLst/>
            </a:prstGeom>
            <a:ln w="12700">
              <a:solidFill>
                <a:schemeClr val="tx1">
                  <a:lumMod val="50000"/>
                  <a:lumOff val="50000"/>
                </a:schemeClr>
              </a:solidFill>
            </a:ln>
          </p:spPr>
          <p:txBody>
            <a:bodyPr wrap="square" rIns="0">
              <a:spAutoFit/>
            </a:bodyPr>
            <a:lstStyle/>
            <a:p>
              <a:pPr marL="179388" indent="-179388"/>
              <a:r>
                <a:rPr lang="ja-JP" altLang="en-US" sz="1200" dirty="0" smtClean="0"/>
                <a:t>　　</a:t>
              </a:r>
              <a:r>
                <a:rPr lang="en-US" altLang="ja-JP" sz="1200" dirty="0" smtClean="0"/>
                <a:t>monitoring posts that observed momentary increases of radiation dose rate  on May 23.</a:t>
              </a:r>
            </a:p>
            <a:p>
              <a:pPr marL="179388" indent="-179388">
                <a:spcBef>
                  <a:spcPts val="600"/>
                </a:spcBef>
              </a:pPr>
              <a:r>
                <a:rPr lang="ja-JP" altLang="en-US" sz="1200" dirty="0" smtClean="0"/>
                <a:t>　　</a:t>
              </a:r>
              <a:r>
                <a:rPr lang="en-US" altLang="ja-JP" sz="1200" dirty="0" smtClean="0"/>
                <a:t>locations where soil samples were taken on May 26</a:t>
              </a:r>
              <a:endParaRPr lang="ja-JP" altLang="en-US" sz="1200" dirty="0"/>
            </a:p>
          </p:txBody>
        </p:sp>
        <p:sp>
          <p:nvSpPr>
            <p:cNvPr id="18" name="円/楕円 17"/>
            <p:cNvSpPr/>
            <p:nvPr/>
          </p:nvSpPr>
          <p:spPr>
            <a:xfrm flipV="1">
              <a:off x="6372200" y="4986281"/>
              <a:ext cx="15311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flipV="1">
              <a:off x="6372200" y="4365104"/>
              <a:ext cx="144016" cy="144016"/>
            </a:xfrm>
            <a:prstGeom prst="ellipse">
              <a:avLst/>
            </a:prstGeom>
            <a:solidFill>
              <a:srgbClr val="33CC33"/>
            </a:solidFill>
            <a:ln>
              <a:solidFill>
                <a:srgbClr val="279D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タイトル 1"/>
          <p:cNvSpPr txBox="1">
            <a:spLocks/>
          </p:cNvSpPr>
          <p:nvPr/>
        </p:nvSpPr>
        <p:spPr>
          <a:xfrm>
            <a:off x="467544" y="251938"/>
            <a:ext cx="8280920" cy="584775"/>
          </a:xfrm>
          <a:prstGeom prst="rect">
            <a:avLst/>
          </a:prstGeom>
        </p:spPr>
        <p:style>
          <a:lnRef idx="3">
            <a:schemeClr val="lt1"/>
          </a:lnRef>
          <a:fillRef idx="1">
            <a:schemeClr val="accent3"/>
          </a:fillRef>
          <a:effectRef idx="1">
            <a:schemeClr val="accent3"/>
          </a:effectRef>
          <a:fontRef idx="minor">
            <a:schemeClr val="lt1"/>
          </a:fontRef>
        </p:style>
        <p:txBody>
          <a:bodyPr vert="horz" wrap="squar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itchFamily="34" charset="0"/>
                <a:ea typeface="+mj-ea"/>
                <a:cs typeface="Arial" pitchFamily="34" charset="0"/>
              </a:rPr>
              <a:t> JPARC Effects on the Environment </a:t>
            </a:r>
            <a:r>
              <a:rPr lang="en-US" altLang="ja-JP" sz="3200" b="1" dirty="0" smtClean="0">
                <a:solidFill>
                  <a:srgbClr val="FFFFFF"/>
                </a:solidFill>
                <a:effectLst>
                  <a:outerShdw blurRad="38100" dist="38100" dir="2700000" algn="tl">
                    <a:srgbClr val="000000">
                      <a:alpha val="43137"/>
                    </a:srgbClr>
                  </a:outerShdw>
                </a:effectLst>
                <a:latin typeface="Arial" pitchFamily="34" charset="0"/>
                <a:ea typeface="+mj-ea"/>
                <a:cs typeface="Arial" pitchFamily="34" charset="0"/>
              </a:rPr>
              <a:t>2/2</a:t>
            </a:r>
            <a:endParaRPr lang="en-US" altLang="ja-JP" sz="3200" b="1" noProof="0" dirty="0" smtClean="0">
              <a:solidFill>
                <a:srgbClr val="FFFFFF"/>
              </a:solidFill>
              <a:effectLst>
                <a:outerShdw blurRad="38100" dist="38100" dir="2700000" algn="tl">
                  <a:srgbClr val="000000">
                    <a:alpha val="43137"/>
                  </a:srgbClr>
                </a:outerShdw>
              </a:effectLst>
              <a:latin typeface="Arial" pitchFamily="34" charset="0"/>
              <a:ea typeface="+mj-ea"/>
              <a:cs typeface="Arial" pitchFamily="34" charset="0"/>
            </a:endParaRPr>
          </a:p>
        </p:txBody>
      </p:sp>
      <p:sp>
        <p:nvSpPr>
          <p:cNvPr id="29" name="正方形/長方形 28"/>
          <p:cNvSpPr/>
          <p:nvPr/>
        </p:nvSpPr>
        <p:spPr>
          <a:xfrm>
            <a:off x="1619672" y="5301208"/>
            <a:ext cx="3384376" cy="276999"/>
          </a:xfrm>
          <a:prstGeom prst="rect">
            <a:avLst/>
          </a:prstGeom>
        </p:spPr>
        <p:txBody>
          <a:bodyPr wrap="square">
            <a:spAutoFit/>
          </a:bodyPr>
          <a:lstStyle/>
          <a:p>
            <a:r>
              <a:rPr lang="en-US" altLang="ja-JP" sz="1200" dirty="0" smtClean="0">
                <a:latin typeface="Arial" pitchFamily="34" charset="0"/>
                <a:cs typeface="Arial" pitchFamily="34" charset="0"/>
              </a:rPr>
              <a:t>Nuclear Fuel Cycle Engineering Laboratories</a:t>
            </a:r>
            <a:endParaRPr lang="ja-JP" altLang="en-US" sz="1200" dirty="0"/>
          </a:p>
        </p:txBody>
      </p:sp>
      <p:sp>
        <p:nvSpPr>
          <p:cNvPr id="2" name="日付プレースホルダー 1"/>
          <p:cNvSpPr>
            <a:spLocks noGrp="1"/>
          </p:cNvSpPr>
          <p:nvPr>
            <p:ph type="dt" sz="half" idx="10"/>
          </p:nvPr>
        </p:nvSpPr>
        <p:spPr/>
        <p:txBody>
          <a:bodyPr/>
          <a:lstStyle/>
          <a:p>
            <a:fld id="{EF7AE585-E0A8-4040-B399-C69F848266CD}" type="datetime1">
              <a:rPr kumimoji="1" lang="ja-JP" altLang="en-US" smtClean="0"/>
              <a:t>2014/8/3</a:t>
            </a:fld>
            <a:endParaRPr kumimoji="1" lang="ja-JP" altLang="en-US"/>
          </a:p>
        </p:txBody>
      </p:sp>
    </p:spTree>
    <p:extLst>
      <p:ext uri="{BB962C8B-B14F-4D97-AF65-F5344CB8AC3E}">
        <p14:creationId xmlns:p14="http://schemas.microsoft.com/office/powerpoint/2010/main" val="39614407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292290" y="231304"/>
            <a:ext cx="8740201"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ja-JP" altLang="en-US" sz="2800" dirty="0">
              <a:latin typeface="Arial" pitchFamily="34" charset="0"/>
              <a:sym typeface="ＭＳ Ｐゴシック" panose="020B0600070205080204" pitchFamily="50" charset="-128"/>
            </a:endParaRPr>
          </a:p>
        </p:txBody>
      </p:sp>
      <p:cxnSp>
        <p:nvCxnSpPr>
          <p:cNvPr id="18" name="直線コネクタ 17"/>
          <p:cNvCxnSpPr/>
          <p:nvPr/>
        </p:nvCxnSpPr>
        <p:spPr>
          <a:xfrm>
            <a:off x="0" y="1340768"/>
            <a:ext cx="9144000" cy="0"/>
          </a:xfrm>
          <a:prstGeom prst="line">
            <a:avLst/>
          </a:prstGeom>
          <a:ln w="57150"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5" name="スライド番号プレースホルダー 4"/>
          <p:cNvSpPr>
            <a:spLocks noGrp="1"/>
          </p:cNvSpPr>
          <p:nvPr>
            <p:ph type="sldNum" sz="quarter" idx="12"/>
          </p:nvPr>
        </p:nvSpPr>
        <p:spPr>
          <a:xfrm>
            <a:off x="6758880" y="6520259"/>
            <a:ext cx="2133600" cy="365125"/>
          </a:xfrm>
        </p:spPr>
        <p:txBody>
          <a:bodyPr/>
          <a:lstStyle/>
          <a:p>
            <a:fld id="{1A86B3C0-2D54-4731-AD9C-E6A0A130D1BB}" type="slidenum">
              <a:rPr lang="ja-JP" altLang="en-US" smtClean="0"/>
              <a:pPr/>
              <a:t>36</a:t>
            </a:fld>
            <a:endParaRPr lang="ja-JP" altLang="en-US" sz="1800">
              <a:solidFill>
                <a:schemeClr val="tx1"/>
              </a:solidFill>
            </a:endParaRPr>
          </a:p>
        </p:txBody>
      </p:sp>
      <p:grpSp>
        <p:nvGrpSpPr>
          <p:cNvPr id="20" name="グループ化 19"/>
          <p:cNvGrpSpPr/>
          <p:nvPr/>
        </p:nvGrpSpPr>
        <p:grpSpPr>
          <a:xfrm>
            <a:off x="4256631" y="1772817"/>
            <a:ext cx="4680519" cy="3384375"/>
            <a:chOff x="467544" y="3185226"/>
            <a:chExt cx="4680519" cy="3384375"/>
          </a:xfrm>
        </p:grpSpPr>
        <p:pic>
          <p:nvPicPr>
            <p:cNvPr id="21" name="図 20"/>
            <p:cNvPicPr/>
            <p:nvPr/>
          </p:nvPicPr>
          <p:blipFill>
            <a:blip r:embed="rId3" cstate="print">
              <a:extLst>
                <a:ext uri="{28A0092B-C50C-407E-A947-70E740481C1C}">
                  <a14:useLocalDpi xmlns:a14="http://schemas.microsoft.com/office/drawing/2010/main" val="0"/>
                </a:ext>
              </a:extLst>
            </a:blip>
            <a:stretch>
              <a:fillRect/>
            </a:stretch>
          </p:blipFill>
          <p:spPr>
            <a:xfrm>
              <a:off x="467544" y="3375576"/>
              <a:ext cx="4680519" cy="3194025"/>
            </a:xfrm>
            <a:prstGeom prst="rect">
              <a:avLst/>
            </a:prstGeom>
          </p:spPr>
        </p:pic>
        <p:cxnSp>
          <p:nvCxnSpPr>
            <p:cNvPr id="22" name="直線矢印コネクタ 21"/>
            <p:cNvCxnSpPr/>
            <p:nvPr/>
          </p:nvCxnSpPr>
          <p:spPr>
            <a:xfrm>
              <a:off x="1115616" y="3474173"/>
              <a:ext cx="637473" cy="21253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38897" y="3185226"/>
              <a:ext cx="1728192" cy="442035"/>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200" dirty="0" smtClean="0"/>
                <a:t>Delivery of proton beam was halted by MPS</a:t>
              </a:r>
              <a:endParaRPr kumimoji="1" lang="ja-JP" altLang="en-US" sz="1200" dirty="0"/>
            </a:p>
          </p:txBody>
        </p:sp>
        <p:cxnSp>
          <p:nvCxnSpPr>
            <p:cNvPr id="25" name="直線矢印コネクタ 24"/>
            <p:cNvCxnSpPr/>
            <p:nvPr/>
          </p:nvCxnSpPr>
          <p:spPr>
            <a:xfrm flipH="1">
              <a:off x="2302704" y="4210055"/>
              <a:ext cx="613112" cy="9465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2614236" y="4868230"/>
              <a:ext cx="613112" cy="4408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2960929" y="4797500"/>
              <a:ext cx="1971553" cy="257369"/>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200" dirty="0" smtClean="0"/>
                <a:t>Operation of ventilation fans</a:t>
              </a:r>
            </a:p>
          </p:txBody>
        </p:sp>
        <p:sp>
          <p:nvSpPr>
            <p:cNvPr id="23" name="テキスト ボックス 22"/>
            <p:cNvSpPr txBox="1"/>
            <p:nvPr/>
          </p:nvSpPr>
          <p:spPr>
            <a:xfrm>
              <a:off x="2889075" y="3977313"/>
              <a:ext cx="2016223" cy="257369"/>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200" dirty="0" smtClean="0"/>
                <a:t>Operation of ventilation fans</a:t>
              </a:r>
              <a:endParaRPr kumimoji="1" lang="ja-JP" altLang="en-US" sz="1200" dirty="0"/>
            </a:p>
          </p:txBody>
        </p:sp>
      </p:grpSp>
      <p:grpSp>
        <p:nvGrpSpPr>
          <p:cNvPr id="31" name="グループ化 30"/>
          <p:cNvGrpSpPr/>
          <p:nvPr/>
        </p:nvGrpSpPr>
        <p:grpSpPr>
          <a:xfrm>
            <a:off x="251520" y="1804632"/>
            <a:ext cx="3732830" cy="2664296"/>
            <a:chOff x="251520" y="1804632"/>
            <a:chExt cx="3732830" cy="2664296"/>
          </a:xfrm>
        </p:grpSpPr>
        <p:pic>
          <p:nvPicPr>
            <p:cNvPr id="28" name="図 27"/>
            <p:cNvPicPr>
              <a:picLocks/>
            </p:cNvPicPr>
            <p:nvPr/>
          </p:nvPicPr>
          <p:blipFill rotWithShape="1">
            <a:blip r:embed="rId4" cstate="print">
              <a:extLst>
                <a:ext uri="{28A0092B-C50C-407E-A947-70E740481C1C}">
                  <a14:useLocalDpi xmlns:a14="http://schemas.microsoft.com/office/drawing/2010/main" val="0"/>
                </a:ext>
              </a:extLst>
            </a:blip>
            <a:srcRect r="248"/>
            <a:stretch/>
          </p:blipFill>
          <p:spPr>
            <a:xfrm>
              <a:off x="251520" y="1804632"/>
              <a:ext cx="3732830" cy="2664296"/>
            </a:xfrm>
            <a:prstGeom prst="rect">
              <a:avLst/>
            </a:prstGeom>
          </p:spPr>
        </p:pic>
        <p:cxnSp>
          <p:nvCxnSpPr>
            <p:cNvPr id="29" name="直線矢印コネクタ 28"/>
            <p:cNvCxnSpPr/>
            <p:nvPr/>
          </p:nvCxnSpPr>
          <p:spPr>
            <a:xfrm flipH="1">
              <a:off x="1259632" y="2060848"/>
              <a:ext cx="328973" cy="3616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1547664" y="1916832"/>
              <a:ext cx="1399486" cy="307777"/>
            </a:xfrm>
            <a:prstGeom prst="rect">
              <a:avLst/>
            </a:prstGeom>
            <a:noFill/>
          </p:spPr>
          <p:txBody>
            <a:bodyPr wrap="none" rtlCol="0">
              <a:spAutoFit/>
            </a:bodyPr>
            <a:lstStyle/>
            <a:p>
              <a:r>
                <a:rPr lang="en-US" altLang="ja-JP" sz="1400" dirty="0" smtClean="0">
                  <a:solidFill>
                    <a:srgbClr val="FF0000"/>
                  </a:solidFill>
                </a:rPr>
                <a:t>Ventilation fans</a:t>
              </a:r>
              <a:endParaRPr kumimoji="1" lang="ja-JP" altLang="en-US" sz="1400" dirty="0"/>
            </a:p>
          </p:txBody>
        </p:sp>
      </p:grpSp>
      <p:sp>
        <p:nvSpPr>
          <p:cNvPr id="5121" name="Rectangle 1"/>
          <p:cNvSpPr>
            <a:spLocks noChangeArrowheads="1"/>
          </p:cNvSpPr>
          <p:nvPr/>
        </p:nvSpPr>
        <p:spPr bwMode="auto">
          <a:xfrm>
            <a:off x="251520" y="43903"/>
            <a:ext cx="864096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2. Main causes the radioactive material leakage</a:t>
            </a:r>
            <a:endParaRPr kumimoji="1" lang="en-US" altLang="ja-JP" sz="2400" b="1"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800" b="1"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Stage 5: Leakage of radioactive material into </a:t>
            </a:r>
            <a:br>
              <a:rPr kumimoji="1" lang="en-US" altLang="ja-JP" sz="2800" b="1" i="0" u="none" strike="noStrike" cap="none" normalizeH="0" baseline="0" dirty="0" smtClean="0">
                <a:ln>
                  <a:noFill/>
                </a:ln>
                <a:solidFill>
                  <a:schemeClr val="tx1"/>
                </a:solidFill>
                <a:effectLst/>
                <a:latin typeface="Arial" pitchFamily="34" charset="0"/>
                <a:ea typeface="小塚ゴシック Pro EL" charset="-128"/>
                <a:cs typeface="Arial" pitchFamily="34" charset="0"/>
              </a:rPr>
            </a:br>
            <a:r>
              <a:rPr kumimoji="1" lang="en-US" altLang="ja-JP" sz="2800" b="1"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the environment outside the HD Facility</a:t>
            </a:r>
            <a:endParaRPr kumimoji="1" lang="en-US" altLang="ja-JP" sz="2800" b="1" i="0" u="none" strike="noStrike" cap="none" normalizeH="0" baseline="0" dirty="0" smtClean="0">
              <a:ln>
                <a:noFill/>
              </a:ln>
              <a:solidFill>
                <a:schemeClr val="tx1"/>
              </a:solidFill>
              <a:effectLst/>
              <a:latin typeface="Arial" pitchFamily="34" charset="0"/>
            </a:endParaRPr>
          </a:p>
        </p:txBody>
      </p:sp>
      <p:sp>
        <p:nvSpPr>
          <p:cNvPr id="5122" name="Rectangle 2"/>
          <p:cNvSpPr>
            <a:spLocks noChangeArrowheads="1"/>
          </p:cNvSpPr>
          <p:nvPr/>
        </p:nvSpPr>
        <p:spPr bwMode="auto">
          <a:xfrm>
            <a:off x="1043608" y="1412776"/>
            <a:ext cx="668324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Radioactive material leaked out to the environment outside the building.</a:t>
            </a:r>
            <a:endPar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5123" name="Rectangle 3"/>
          <p:cNvSpPr>
            <a:spLocks noChangeArrowheads="1"/>
          </p:cNvSpPr>
          <p:nvPr/>
        </p:nvSpPr>
        <p:spPr bwMode="auto">
          <a:xfrm>
            <a:off x="179512" y="4424333"/>
            <a:ext cx="8784976"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Cause: The leakage is resulted from operations of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dirty="0" smtClean="0">
                <a:ea typeface="小塚ゴシック Pro EL" charset="-128"/>
                <a:cs typeface="Arial" pitchFamily="34" charset="0"/>
              </a:rPr>
              <a:t>              </a:t>
            </a: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ventilation fans</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p>
            <a:pPr marL="180975" marR="0" lvl="0" indent="-180975" algn="l" defTabSz="914400" rtl="0" eaLnBrk="0" fontAlgn="base" latinLnBrk="0" hangingPunct="0">
              <a:lnSpc>
                <a:spcPct val="100000"/>
              </a:lnSpc>
              <a:spcBef>
                <a:spcPct val="0"/>
              </a:spcBef>
              <a:spcAft>
                <a:spcPct val="0"/>
              </a:spcAft>
              <a:buClrTx/>
              <a:buSzTx/>
              <a:buFont typeface="Wingdings" pitchFamily="2" charset="2"/>
              <a:buChar char="l"/>
              <a:tabLst/>
            </a:pP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Operation of ventilation fans</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p>
            <a:pPr marL="457200" marR="0" lvl="1" indent="0" algn="l" defTabSz="914400" rtl="0" eaLnBrk="0" fontAlgn="base" latinLnBrk="0" hangingPunct="0">
              <a:lnSpc>
                <a:spcPct val="100000"/>
              </a:lnSpc>
              <a:spcBef>
                <a:spcPct val="0"/>
              </a:spcBef>
              <a:spcAft>
                <a:spcPct val="0"/>
              </a:spcAft>
              <a:buClrTx/>
              <a:buSzTx/>
              <a:tabLst/>
            </a:pP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1st instance: to confirm the soundness of area monitors in the HD hall</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p>
            <a:pPr marL="457200" marR="0" lvl="1" indent="0" algn="l" defTabSz="914400" rtl="0" eaLnBrk="0" fontAlgn="base" latinLnBrk="0" hangingPunct="0">
              <a:lnSpc>
                <a:spcPct val="100000"/>
              </a:lnSpc>
              <a:spcBef>
                <a:spcPct val="0"/>
              </a:spcBef>
              <a:spcAft>
                <a:spcPct val="0"/>
              </a:spcAft>
              <a:buClrTx/>
              <a:buSzTx/>
              <a:tabLst/>
            </a:pP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2nd instance: to reduce radiation exposure to users </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p>
            <a:pPr marL="180975" marR="0" lvl="0" indent="-180975" algn="l" defTabSz="914400" rtl="0" eaLnBrk="0" fontAlgn="base" latinLnBrk="0" hangingPunct="0">
              <a:lnSpc>
                <a:spcPct val="100000"/>
              </a:lnSpc>
              <a:spcBef>
                <a:spcPct val="0"/>
              </a:spcBef>
              <a:spcAft>
                <a:spcPct val="0"/>
              </a:spcAft>
              <a:buClrTx/>
              <a:buSzTx/>
              <a:buFont typeface="Wingdings" pitchFamily="2" charset="2"/>
              <a:buChar char="l"/>
              <a:tabLst/>
            </a:pP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Since the radiation dose rate in the HD hall was below the legal limit, the environmental effect associated with operation of ventilation fans was considered negligible.</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p>
            <a:pPr marL="180975" marR="0" lvl="0" indent="-180975" algn="l" defTabSz="914400" rtl="0" eaLnBrk="0" fontAlgn="base" latinLnBrk="0" hangingPunct="0">
              <a:lnSpc>
                <a:spcPct val="100000"/>
              </a:lnSpc>
              <a:spcBef>
                <a:spcPct val="0"/>
              </a:spcBef>
              <a:spcAft>
                <a:spcPct val="0"/>
              </a:spcAft>
              <a:buClrTx/>
              <a:buSzTx/>
              <a:buFont typeface="Wingdings" pitchFamily="2" charset="2"/>
              <a:buChar char="l"/>
              <a:tabLst/>
            </a:pP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Lack of integration of information including data from radiation monitors in the hall and those at other facilities for adequate assessment of the situation.</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p>
            <a:pPr marL="180975" marR="0" lvl="0" indent="-180975" algn="l" defTabSz="914400" rtl="0" eaLnBrk="0" fontAlgn="base" latinLnBrk="0" hangingPunct="0">
              <a:lnSpc>
                <a:spcPct val="100000"/>
              </a:lnSpc>
              <a:spcBef>
                <a:spcPct val="0"/>
              </a:spcBef>
              <a:spcAft>
                <a:spcPct val="0"/>
              </a:spcAft>
              <a:buClrTx/>
              <a:buSzTx/>
              <a:buFont typeface="Wingdings" pitchFamily="2" charset="2"/>
              <a:buChar char="l"/>
              <a:tabLst/>
            </a:pP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Failure in making rational and logical judgment, leading to personnel</a:t>
            </a:r>
            <a:r>
              <a:rPr kumimoji="1" lang="en-US" altLang="ja-JP" sz="1400" b="0" i="0" u="none" strike="noStrike" cap="none" normalizeH="0" baseline="0" dirty="0" smtClean="0">
                <a:ln>
                  <a:noFill/>
                </a:ln>
                <a:solidFill>
                  <a:schemeClr val="tx1"/>
                </a:solidFill>
                <a:effectLst/>
                <a:latin typeface="Century"/>
                <a:ea typeface="小塚ゴシック Pro EL" charset="-128"/>
                <a:cs typeface="Arial" pitchFamily="34" charset="0"/>
              </a:rPr>
              <a:t>’</a:t>
            </a: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s radiation exposure and delays in </a:t>
            </a:r>
            <a:r>
              <a:rPr kumimoji="1" lang="en-US" altLang="ja-JP" sz="1400" dirty="0" smtClean="0">
                <a:ea typeface="小塚ゴシック Pro EL" charset="-128"/>
                <a:cs typeface="Arial" pitchFamily="34" charset="0"/>
              </a:rPr>
              <a:t> </a:t>
            </a: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reporting.</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
            </a:r>
            <a:b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br>
            <a: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t/>
            </a:r>
            <a:br>
              <a:rPr kumimoji="1" lang="en-US" altLang="ja-JP" sz="1400" b="0" i="0" u="none" strike="noStrike" cap="none" normalizeH="0" baseline="0" dirty="0" smtClean="0">
                <a:ln>
                  <a:noFill/>
                </a:ln>
                <a:solidFill>
                  <a:schemeClr val="tx1"/>
                </a:solidFill>
                <a:effectLst/>
                <a:latin typeface="Arial" pitchFamily="34" charset="0"/>
                <a:ea typeface="小塚ゴシック Pro EL" charset="-128"/>
                <a:cs typeface="Arial" pitchFamily="34" charset="0"/>
              </a:rPr>
            </a:b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2" name="日付プレースホルダー 1"/>
          <p:cNvSpPr>
            <a:spLocks noGrp="1"/>
          </p:cNvSpPr>
          <p:nvPr>
            <p:ph type="dt" sz="half" idx="10"/>
          </p:nvPr>
        </p:nvSpPr>
        <p:spPr/>
        <p:txBody>
          <a:bodyPr/>
          <a:lstStyle/>
          <a:p>
            <a:fld id="{418928AD-66B9-0148-8D36-7E131961C793}" type="datetime1">
              <a:rPr kumimoji="1" lang="ja-JP" altLang="en-US" smtClean="0"/>
              <a:t>2014/8/3</a:t>
            </a:fld>
            <a:endParaRPr kumimoji="1" lang="ja-JP" altLang="en-US" dirty="0"/>
          </a:p>
        </p:txBody>
      </p:sp>
    </p:spTree>
    <p:extLst>
      <p:ext uri="{BB962C8B-B14F-4D97-AF65-F5344CB8AC3E}">
        <p14:creationId xmlns:p14="http://schemas.microsoft.com/office/powerpoint/2010/main" val="23601832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p:cNvSpPr>
          <p:nvPr/>
        </p:nvSpPr>
        <p:spPr bwMode="auto">
          <a:xfrm>
            <a:off x="217661" y="116086"/>
            <a:ext cx="8758907" cy="721072"/>
          </a:xfrm>
          <a:prstGeom prst="rect">
            <a:avLst/>
          </a:prstGeom>
          <a:solidFill>
            <a:srgbClr val="9BBB59"/>
          </a:solidFill>
          <a:ln w="38100">
            <a:solidFill>
              <a:schemeClr val="bg1"/>
            </a:solidFill>
            <a:miter lim="800000"/>
            <a:headEnd/>
            <a:tailEnd/>
          </a:ln>
          <a:effectLst>
            <a:outerShdw blurRad="63500" dist="20000" dir="5400000" rotWithShape="0">
              <a:srgbClr val="000000">
                <a:alpha val="37999"/>
              </a:srgbClr>
            </a:outerShdw>
          </a:effectLst>
        </p:spPr>
        <p:txBody>
          <a:bodyPr lIns="91260" tIns="45630" rIns="91260" bIns="45630" anchor="ctr"/>
          <a:lstStyle/>
          <a:p>
            <a:pPr algn="ctr" defTabSz="912666">
              <a:defRPr/>
            </a:pPr>
            <a:r>
              <a:rPr lang="en-US" altLang="ja-JP" sz="3600" b="1" dirty="0">
                <a:solidFill>
                  <a:srgbClr val="FFFFFF"/>
                </a:solidFill>
                <a:latin typeface="Arial" pitchFamily="34" charset="0"/>
                <a:ea typeface="ＭＳ Ｐゴシック"/>
                <a:cs typeface="Arial" pitchFamily="34" charset="0"/>
              </a:rPr>
              <a:t>the Accident at HD Experimental Hall</a:t>
            </a:r>
            <a:endParaRPr lang="ja-JP" altLang="en-US" sz="3600" b="1" dirty="0">
              <a:solidFill>
                <a:srgbClr val="FFFFFF"/>
              </a:solidFill>
              <a:latin typeface="Arial" pitchFamily="34" charset="0"/>
              <a:ea typeface="ＭＳ Ｐゴシック"/>
              <a:cs typeface="Arial" pitchFamily="34" charset="0"/>
            </a:endParaRPr>
          </a:p>
        </p:txBody>
      </p:sp>
      <p:sp>
        <p:nvSpPr>
          <p:cNvPr id="3" name="テキスト ボックス 6"/>
          <p:cNvSpPr txBox="1">
            <a:spLocks noChangeArrowheads="1"/>
          </p:cNvSpPr>
          <p:nvPr/>
        </p:nvSpPr>
        <p:spPr bwMode="auto">
          <a:xfrm>
            <a:off x="107156" y="908596"/>
            <a:ext cx="2952378" cy="462111"/>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lIns="91264" tIns="45633" rIns="91264" bIns="45633">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defTabSz="455613" fontAlgn="base">
              <a:spcBef>
                <a:spcPct val="0"/>
              </a:spcBef>
              <a:spcAft>
                <a:spcPct val="0"/>
              </a:spcAft>
              <a:defRPr kumimoji="1">
                <a:solidFill>
                  <a:schemeClr val="tx1"/>
                </a:solidFill>
                <a:latin typeface="Calibri" charset="0"/>
                <a:ea typeface="ＭＳ Ｐゴシック" charset="0"/>
              </a:defRPr>
            </a:lvl6pPr>
            <a:lvl7pPr marL="2971800" indent="-228600" defTabSz="455613" fontAlgn="base">
              <a:spcBef>
                <a:spcPct val="0"/>
              </a:spcBef>
              <a:spcAft>
                <a:spcPct val="0"/>
              </a:spcAft>
              <a:defRPr kumimoji="1">
                <a:solidFill>
                  <a:schemeClr val="tx1"/>
                </a:solidFill>
                <a:latin typeface="Calibri" charset="0"/>
                <a:ea typeface="ＭＳ Ｐゴシック" charset="0"/>
              </a:defRPr>
            </a:lvl7pPr>
            <a:lvl8pPr marL="3429000" indent="-228600" defTabSz="455613" fontAlgn="base">
              <a:spcBef>
                <a:spcPct val="0"/>
              </a:spcBef>
              <a:spcAft>
                <a:spcPct val="0"/>
              </a:spcAft>
              <a:defRPr kumimoji="1">
                <a:solidFill>
                  <a:schemeClr val="tx1"/>
                </a:solidFill>
                <a:latin typeface="Calibri" charset="0"/>
                <a:ea typeface="ＭＳ Ｐゴシック" charset="0"/>
              </a:defRPr>
            </a:lvl8pPr>
            <a:lvl9pPr marL="3886200" indent="-228600" defTabSz="455613" fontAlgn="base">
              <a:spcBef>
                <a:spcPct val="0"/>
              </a:spcBef>
              <a:spcAft>
                <a:spcPct val="0"/>
              </a:spcAft>
              <a:defRPr kumimoji="1">
                <a:solidFill>
                  <a:schemeClr val="tx1"/>
                </a:solidFill>
                <a:latin typeface="Calibri" charset="0"/>
                <a:ea typeface="ＭＳ Ｐゴシック" charset="0"/>
              </a:defRPr>
            </a:lvl9pPr>
          </a:lstStyle>
          <a:p>
            <a:pPr algn="ctr" defTabSz="912666">
              <a:defRPr/>
            </a:pPr>
            <a:r>
              <a:rPr lang="en-US" altLang="ja-JP" sz="2400" dirty="0">
                <a:solidFill>
                  <a:srgbClr val="000000"/>
                </a:solidFill>
                <a:latin typeface="Arial" pitchFamily="34" charset="0"/>
                <a:cs typeface="Arial" pitchFamily="34" charset="0"/>
              </a:rPr>
              <a:t>11:55 on May 23</a:t>
            </a:r>
          </a:p>
        </p:txBody>
      </p:sp>
      <p:sp>
        <p:nvSpPr>
          <p:cNvPr id="19" name="テキスト ボックス 18"/>
          <p:cNvSpPr txBox="1"/>
          <p:nvPr/>
        </p:nvSpPr>
        <p:spPr>
          <a:xfrm>
            <a:off x="107157" y="1340570"/>
            <a:ext cx="3744888" cy="2893219"/>
          </a:xfrm>
          <a:prstGeom prst="rect">
            <a:avLst/>
          </a:prstGeom>
        </p:spPr>
        <p:style>
          <a:lnRef idx="1">
            <a:schemeClr val="accent3"/>
          </a:lnRef>
          <a:fillRef idx="2">
            <a:schemeClr val="accent3"/>
          </a:fillRef>
          <a:effectRef idx="1">
            <a:schemeClr val="accent3"/>
          </a:effectRef>
          <a:fontRef idx="minor">
            <a:schemeClr val="dk1"/>
          </a:fontRef>
        </p:style>
        <p:txBody>
          <a:bodyPr lIns="91264" tIns="45633" rIns="91264" bIns="45633">
            <a:spAutoFit/>
          </a:bodyPr>
          <a:lstStyle>
            <a:lvl1pPr marL="404813" indent="-404813"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pPr>
              <a:buFont typeface="Arial" charset="0"/>
              <a:buChar char="•"/>
            </a:pPr>
            <a:r>
              <a:rPr lang="en-US" altLang="ja-JP" sz="1400" dirty="0">
                <a:solidFill>
                  <a:srgbClr val="000000"/>
                </a:solidFill>
                <a:latin typeface="Arial" charset="0"/>
                <a:cs typeface="Arial" charset="0"/>
              </a:rPr>
              <a:t>An abnormal proton beam was injected to the gold target.</a:t>
            </a:r>
          </a:p>
          <a:p>
            <a:pPr>
              <a:buFont typeface="Arial" charset="0"/>
              <a:buChar char="•"/>
            </a:pPr>
            <a:r>
              <a:rPr lang="en-US" altLang="ja-JP" sz="1400" dirty="0">
                <a:solidFill>
                  <a:srgbClr val="000000"/>
                </a:solidFill>
                <a:latin typeface="Arial" charset="0"/>
                <a:cs typeface="Arial" charset="0"/>
              </a:rPr>
              <a:t>The target heated up to a extraordinarily high temperature.</a:t>
            </a:r>
          </a:p>
          <a:p>
            <a:pPr>
              <a:buFont typeface="Arial" charset="0"/>
              <a:buChar char="•"/>
            </a:pPr>
            <a:r>
              <a:rPr lang="en-US" altLang="ja-JP" sz="1400" dirty="0">
                <a:solidFill>
                  <a:srgbClr val="000000"/>
                </a:solidFill>
                <a:latin typeface="Arial" charset="0"/>
                <a:cs typeface="Arial" charset="0"/>
              </a:rPr>
              <a:t>Radioactive material was released from the target.</a:t>
            </a:r>
          </a:p>
          <a:p>
            <a:pPr>
              <a:buFont typeface="Arial" charset="0"/>
              <a:buChar char="•"/>
            </a:pPr>
            <a:r>
              <a:rPr lang="en-US" altLang="ja-JP" sz="1400" dirty="0">
                <a:solidFill>
                  <a:srgbClr val="000000"/>
                </a:solidFill>
                <a:latin typeface="Arial" charset="0"/>
                <a:cs typeface="Arial" charset="0"/>
              </a:rPr>
              <a:t>The radioactive material was leaked into the HD hall.</a:t>
            </a:r>
            <a:endParaRPr lang="ja-JP" altLang="en-US" sz="1400" dirty="0">
              <a:solidFill>
                <a:srgbClr val="000000"/>
              </a:solidFill>
              <a:latin typeface="Arial" charset="0"/>
              <a:ea typeface="ＭＳ Ｐゴシック" charset="0"/>
              <a:cs typeface="ＭＳ Ｐゴシック" charset="0"/>
            </a:endParaRPr>
          </a:p>
          <a:p>
            <a:r>
              <a:rPr lang="ja-JP" altLang="en-US" sz="1400" dirty="0">
                <a:solidFill>
                  <a:srgbClr val="000000"/>
                </a:solidFill>
                <a:latin typeface="Arial" charset="0"/>
                <a:ea typeface="ＭＳ Ｐゴシック" charset="0"/>
                <a:cs typeface="ＭＳ Ｐゴシック" charset="0"/>
              </a:rPr>
              <a:t>　　</a:t>
            </a:r>
            <a:r>
              <a:rPr lang="en-US" altLang="ja-JP" sz="1400" dirty="0">
                <a:solidFill>
                  <a:srgbClr val="000000"/>
                </a:solidFill>
                <a:latin typeface="Arial" charset="0"/>
                <a:cs typeface="Arial" charset="0"/>
              </a:rPr>
              <a:t>→</a:t>
            </a:r>
            <a:r>
              <a:rPr lang="ja-JP" altLang="en-US" sz="1400" dirty="0">
                <a:solidFill>
                  <a:srgbClr val="000000"/>
                </a:solidFill>
                <a:latin typeface="Arial" charset="0"/>
                <a:ea typeface="ＭＳ Ｐゴシック" charset="0"/>
                <a:cs typeface="ＭＳ Ｐゴシック" charset="0"/>
              </a:rPr>
              <a:t>　</a:t>
            </a:r>
            <a:r>
              <a:rPr lang="en-US" altLang="ja-JP" sz="1400" dirty="0">
                <a:solidFill>
                  <a:srgbClr val="000000"/>
                </a:solidFill>
                <a:latin typeface="Arial" charset="0"/>
                <a:cs typeface="Arial" charset="0"/>
              </a:rPr>
              <a:t>Workers were exposed to radiation. </a:t>
            </a:r>
          </a:p>
          <a:p>
            <a:pPr>
              <a:buFont typeface="Arial" charset="0"/>
              <a:buChar char="•"/>
            </a:pPr>
            <a:r>
              <a:rPr lang="en-US" altLang="ja-JP" sz="1400" dirty="0">
                <a:solidFill>
                  <a:srgbClr val="000000"/>
                </a:solidFill>
                <a:latin typeface="Arial" charset="0"/>
                <a:cs typeface="Arial" charset="0"/>
              </a:rPr>
              <a:t>The radioactive material was released to the outside of the radiation controlled area and to the</a:t>
            </a:r>
            <a:r>
              <a:rPr lang="ja-JP" altLang="en-US" sz="1400" dirty="0">
                <a:solidFill>
                  <a:srgbClr val="000000"/>
                </a:solidFill>
                <a:latin typeface="Arial" charset="0"/>
                <a:ea typeface="ＭＳ Ｐゴシック" charset="0"/>
                <a:cs typeface="ＭＳ Ｐゴシック" charset="0"/>
              </a:rPr>
              <a:t> </a:t>
            </a:r>
            <a:r>
              <a:rPr lang="en-US" altLang="ja-JP" sz="1400" dirty="0">
                <a:solidFill>
                  <a:srgbClr val="000000"/>
                </a:solidFill>
                <a:latin typeface="Arial" charset="0"/>
                <a:cs typeface="Arial" charset="0"/>
              </a:rPr>
              <a:t>environment outside of the HD hall.</a:t>
            </a:r>
            <a:endParaRPr lang="ja-JP" altLang="en-US" sz="1600" dirty="0">
              <a:solidFill>
                <a:srgbClr val="000000"/>
              </a:solidFill>
              <a:latin typeface="Arial" charset="0"/>
              <a:ea typeface="ＭＳ Ｐゴシック" charset="0"/>
              <a:cs typeface="ＭＳ Ｐゴシック" charset="0"/>
            </a:endParaRPr>
          </a:p>
        </p:txBody>
      </p:sp>
      <p:pic>
        <p:nvPicPr>
          <p:cNvPr id="212996" name="Picture 9" descr="hadron_hall_now_A_1209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4062" y="1916535"/>
            <a:ext cx="6187157" cy="476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線矢印コネクタ 20"/>
          <p:cNvCxnSpPr/>
          <p:nvPr/>
        </p:nvCxnSpPr>
        <p:spPr>
          <a:xfrm flipV="1">
            <a:off x="2844105" y="4653484"/>
            <a:ext cx="2447851" cy="1511350"/>
          </a:xfrm>
          <a:prstGeom prst="straightConnector1">
            <a:avLst/>
          </a:prstGeom>
          <a:ln w="76200" cmpd="sng">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212998" name="図 14351" descr="P1020076.JPG"/>
          <p:cNvPicPr>
            <a:picLocks noChangeAspect="1" noChangeArrowheads="1"/>
          </p:cNvPicPr>
          <p:nvPr/>
        </p:nvPicPr>
        <p:blipFill>
          <a:blip r:embed="rId4">
            <a:extLst>
              <a:ext uri="{28A0092B-C50C-407E-A947-70E740481C1C}">
                <a14:useLocalDpi xmlns:a14="http://schemas.microsoft.com/office/drawing/2010/main" val="0"/>
              </a:ext>
            </a:extLst>
          </a:blip>
          <a:srcRect l="18622" t="23276" r="37483" b="31293"/>
          <a:stretch>
            <a:fillRect/>
          </a:stretch>
        </p:blipFill>
        <p:spPr bwMode="auto">
          <a:xfrm flipH="1">
            <a:off x="251148" y="4365502"/>
            <a:ext cx="2983631" cy="231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直線矢印コネクタ 22"/>
          <p:cNvCxnSpPr/>
          <p:nvPr/>
        </p:nvCxnSpPr>
        <p:spPr>
          <a:xfrm flipV="1">
            <a:off x="-180826" y="4868913"/>
            <a:ext cx="1439912" cy="360536"/>
          </a:xfrm>
          <a:prstGeom prst="straightConnector1">
            <a:avLst/>
          </a:prstGeom>
          <a:ln w="76200" cmpd="sng">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13000" name="テキスト ボックス 25"/>
          <p:cNvSpPr txBox="1">
            <a:spLocks noChangeArrowheads="1"/>
          </p:cNvSpPr>
          <p:nvPr/>
        </p:nvSpPr>
        <p:spPr bwMode="auto">
          <a:xfrm>
            <a:off x="683122" y="5949405"/>
            <a:ext cx="1774775" cy="46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r>
              <a:rPr lang="en-US" altLang="ja-JP" sz="2400" b="1" dirty="0">
                <a:solidFill>
                  <a:srgbClr val="FFFFFF"/>
                </a:solidFill>
                <a:latin typeface="Arial" charset="0"/>
                <a:cs typeface="Arial" charset="0"/>
              </a:rPr>
              <a:t>gold target</a:t>
            </a:r>
            <a:endParaRPr lang="ja-JP" altLang="en-US" sz="2400" b="1">
              <a:solidFill>
                <a:srgbClr val="FFFFFF"/>
              </a:solidFill>
              <a:latin typeface="Arial" charset="0"/>
              <a:ea typeface="ＭＳ Ｐゴシック" charset="0"/>
              <a:cs typeface="ＭＳ Ｐゴシック" charset="0"/>
            </a:endParaRPr>
          </a:p>
        </p:txBody>
      </p:sp>
      <p:sp>
        <p:nvSpPr>
          <p:cNvPr id="213001" name="テキスト ボックス 26"/>
          <p:cNvSpPr txBox="1">
            <a:spLocks noChangeArrowheads="1"/>
          </p:cNvSpPr>
          <p:nvPr/>
        </p:nvSpPr>
        <p:spPr bwMode="auto">
          <a:xfrm>
            <a:off x="1548185" y="5085457"/>
            <a:ext cx="1107281" cy="46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r>
              <a:rPr lang="en-US" altLang="ja-JP" sz="2400" dirty="0">
                <a:solidFill>
                  <a:srgbClr val="FFFFFF"/>
                </a:solidFill>
                <a:latin typeface="Arial" charset="0"/>
                <a:cs typeface="Arial" charset="0"/>
              </a:rPr>
              <a:t>6.6 cm</a:t>
            </a:r>
            <a:endParaRPr lang="ja-JP" altLang="en-US" sz="2400">
              <a:solidFill>
                <a:srgbClr val="FFFFFF"/>
              </a:solidFill>
              <a:latin typeface="Arial" charset="0"/>
              <a:ea typeface="ＭＳ Ｐゴシック" charset="0"/>
              <a:cs typeface="ＭＳ Ｐゴシック" charset="0"/>
            </a:endParaRPr>
          </a:p>
        </p:txBody>
      </p:sp>
      <p:sp>
        <p:nvSpPr>
          <p:cNvPr id="28" name="テキスト ボックス 27"/>
          <p:cNvSpPr txBox="1">
            <a:spLocks noChangeArrowheads="1"/>
          </p:cNvSpPr>
          <p:nvPr/>
        </p:nvSpPr>
        <p:spPr bwMode="auto">
          <a:xfrm rot="-1886873">
            <a:off x="3253756" y="5028530"/>
            <a:ext cx="1359545" cy="3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r>
              <a:rPr lang="en-US" altLang="ja-JP" sz="1600" dirty="0">
                <a:solidFill>
                  <a:srgbClr val="000000"/>
                </a:solidFill>
                <a:latin typeface="Arial" charset="0"/>
                <a:cs typeface="Arial" charset="0"/>
              </a:rPr>
              <a:t>Proton beam</a:t>
            </a:r>
            <a:endParaRPr lang="ja-JP" altLang="en-US" sz="1600">
              <a:solidFill>
                <a:srgbClr val="000000"/>
              </a:solidFill>
              <a:latin typeface="Arial" charset="0"/>
              <a:ea typeface="ＭＳ Ｐゴシック" charset="0"/>
              <a:cs typeface="ＭＳ Ｐゴシック" charset="0"/>
            </a:endParaRPr>
          </a:p>
        </p:txBody>
      </p:sp>
      <p:sp>
        <p:nvSpPr>
          <p:cNvPr id="29" name="テキスト ボックス 28"/>
          <p:cNvSpPr txBox="1">
            <a:spLocks noChangeArrowheads="1"/>
          </p:cNvSpPr>
          <p:nvPr/>
        </p:nvSpPr>
        <p:spPr bwMode="auto">
          <a:xfrm rot="-785600">
            <a:off x="-30138" y="4596557"/>
            <a:ext cx="1359546"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r>
              <a:rPr lang="en-US" altLang="ja-JP" sz="1600" dirty="0">
                <a:solidFill>
                  <a:srgbClr val="000000"/>
                </a:solidFill>
                <a:latin typeface="Arial" charset="0"/>
                <a:cs typeface="Arial" charset="0"/>
              </a:rPr>
              <a:t>Proton beam</a:t>
            </a:r>
            <a:endParaRPr lang="ja-JP" altLang="en-US" sz="1600">
              <a:solidFill>
                <a:srgbClr val="000000"/>
              </a:solidFill>
              <a:latin typeface="Arial" charset="0"/>
              <a:ea typeface="ＭＳ Ｐゴシック" charset="0"/>
              <a:cs typeface="ＭＳ Ｐゴシック" charset="0"/>
            </a:endParaRPr>
          </a:p>
        </p:txBody>
      </p:sp>
      <p:sp>
        <p:nvSpPr>
          <p:cNvPr id="30" name="爆発 1 29"/>
          <p:cNvSpPr/>
          <p:nvPr/>
        </p:nvSpPr>
        <p:spPr>
          <a:xfrm>
            <a:off x="5003974" y="4148957"/>
            <a:ext cx="792510" cy="863947"/>
          </a:xfrm>
          <a:prstGeom prst="irregularSeal1">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sp>
        <p:nvSpPr>
          <p:cNvPr id="31" name="フリーフォーム 30"/>
          <p:cNvSpPr/>
          <p:nvPr/>
        </p:nvSpPr>
        <p:spPr>
          <a:xfrm>
            <a:off x="5198195" y="3159993"/>
            <a:ext cx="2618631" cy="1585020"/>
          </a:xfrm>
          <a:custGeom>
            <a:avLst/>
            <a:gdLst>
              <a:gd name="connsiteX0" fmla="*/ 98455 w 2618901"/>
              <a:gd name="connsiteY0" fmla="*/ 1368401 h 1584982"/>
              <a:gd name="connsiteX1" fmla="*/ 2441682 w 2618901"/>
              <a:gd name="connsiteY1" fmla="*/ 0 h 1584982"/>
              <a:gd name="connsiteX2" fmla="*/ 2618901 w 2618901"/>
              <a:gd name="connsiteY2" fmla="*/ 167358 h 1584982"/>
              <a:gd name="connsiteX3" fmla="*/ 571039 w 2618901"/>
              <a:gd name="connsiteY3" fmla="*/ 1348711 h 1584982"/>
              <a:gd name="connsiteX4" fmla="*/ 157528 w 2618901"/>
              <a:gd name="connsiteY4" fmla="*/ 1584982 h 1584982"/>
              <a:gd name="connsiteX5" fmla="*/ 0 w 2618901"/>
              <a:gd name="connsiteY5" fmla="*/ 1437313 h 1584982"/>
              <a:gd name="connsiteX6" fmla="*/ 98455 w 2618901"/>
              <a:gd name="connsiteY6" fmla="*/ 1368401 h 158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8901" h="1584982">
                <a:moveTo>
                  <a:pt x="98455" y="1368401"/>
                </a:moveTo>
                <a:lnTo>
                  <a:pt x="2441682" y="0"/>
                </a:lnTo>
                <a:lnTo>
                  <a:pt x="2618901" y="167358"/>
                </a:lnTo>
                <a:lnTo>
                  <a:pt x="571039" y="1348711"/>
                </a:lnTo>
                <a:lnTo>
                  <a:pt x="157528" y="1584982"/>
                </a:lnTo>
                <a:lnTo>
                  <a:pt x="0" y="1437313"/>
                </a:lnTo>
                <a:lnTo>
                  <a:pt x="98455" y="1368401"/>
                </a:lnTo>
                <a:close/>
              </a:path>
            </a:pathLst>
          </a:custGeom>
          <a:solidFill>
            <a:schemeClr val="accent6">
              <a:lumMod val="75000"/>
              <a:alpha val="61000"/>
            </a:schemeClr>
          </a:solidFill>
          <a:ln>
            <a:noFill/>
          </a:ln>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sp>
        <p:nvSpPr>
          <p:cNvPr id="32" name="フリーフォーム 31"/>
          <p:cNvSpPr/>
          <p:nvPr/>
        </p:nvSpPr>
        <p:spPr>
          <a:xfrm>
            <a:off x="4211464" y="2133080"/>
            <a:ext cx="3436813" cy="2421061"/>
          </a:xfrm>
          <a:custGeom>
            <a:avLst/>
            <a:gdLst>
              <a:gd name="connsiteX0" fmla="*/ 1023931 w 3436077"/>
              <a:gd name="connsiteY0" fmla="*/ 2421774 h 2421774"/>
              <a:gd name="connsiteX1" fmla="*/ 955013 w 3436077"/>
              <a:gd name="connsiteY1" fmla="*/ 1929544 h 2421774"/>
              <a:gd name="connsiteX2" fmla="*/ 955013 w 3436077"/>
              <a:gd name="connsiteY2" fmla="*/ 1762185 h 2421774"/>
              <a:gd name="connsiteX3" fmla="*/ 777794 w 3436077"/>
              <a:gd name="connsiteY3" fmla="*/ 1584982 h 2421774"/>
              <a:gd name="connsiteX4" fmla="*/ 511966 w 3436077"/>
              <a:gd name="connsiteY4" fmla="*/ 1604671 h 2421774"/>
              <a:gd name="connsiteX5" fmla="*/ 137837 w 3436077"/>
              <a:gd name="connsiteY5" fmla="*/ 1407779 h 2421774"/>
              <a:gd name="connsiteX6" fmla="*/ 0 w 3436077"/>
              <a:gd name="connsiteY6" fmla="*/ 1358556 h 2421774"/>
              <a:gd name="connsiteX7" fmla="*/ 2343227 w 3436077"/>
              <a:gd name="connsiteY7" fmla="*/ 0 h 2421774"/>
              <a:gd name="connsiteX8" fmla="*/ 3406540 w 3436077"/>
              <a:gd name="connsiteY8" fmla="*/ 915549 h 2421774"/>
              <a:gd name="connsiteX9" fmla="*/ 3406540 w 3436077"/>
              <a:gd name="connsiteY9" fmla="*/ 915549 h 2421774"/>
              <a:gd name="connsiteX10" fmla="*/ 3436077 w 3436077"/>
              <a:gd name="connsiteY10" fmla="*/ 1033684 h 2421774"/>
              <a:gd name="connsiteX11" fmla="*/ 1023931 w 3436077"/>
              <a:gd name="connsiteY11" fmla="*/ 2421774 h 242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36077" h="2421774">
                <a:moveTo>
                  <a:pt x="1023931" y="2421774"/>
                </a:moveTo>
                <a:lnTo>
                  <a:pt x="955013" y="1929544"/>
                </a:lnTo>
                <a:lnTo>
                  <a:pt x="955013" y="1762185"/>
                </a:lnTo>
                <a:lnTo>
                  <a:pt x="777794" y="1584982"/>
                </a:lnTo>
                <a:lnTo>
                  <a:pt x="511966" y="1604671"/>
                </a:lnTo>
                <a:lnTo>
                  <a:pt x="137837" y="1407779"/>
                </a:lnTo>
                <a:lnTo>
                  <a:pt x="0" y="1358556"/>
                </a:lnTo>
                <a:lnTo>
                  <a:pt x="2343227" y="0"/>
                </a:lnTo>
                <a:lnTo>
                  <a:pt x="3406540" y="915549"/>
                </a:lnTo>
                <a:lnTo>
                  <a:pt x="3406540" y="915549"/>
                </a:lnTo>
                <a:lnTo>
                  <a:pt x="3436077" y="1033684"/>
                </a:lnTo>
                <a:lnTo>
                  <a:pt x="1023931" y="2421774"/>
                </a:lnTo>
                <a:close/>
              </a:path>
            </a:pathLst>
          </a:custGeom>
          <a:solidFill>
            <a:schemeClr val="accent6">
              <a:lumMod val="75000"/>
              <a:alpha val="38000"/>
            </a:schemeClr>
          </a:solidFill>
          <a:ln>
            <a:noFill/>
          </a:ln>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sp>
        <p:nvSpPr>
          <p:cNvPr id="33" name="フリーフォーム 32"/>
          <p:cNvSpPr/>
          <p:nvPr/>
        </p:nvSpPr>
        <p:spPr>
          <a:xfrm>
            <a:off x="5375672" y="3337471"/>
            <a:ext cx="3514949" cy="2293814"/>
          </a:xfrm>
          <a:custGeom>
            <a:avLst/>
            <a:gdLst>
              <a:gd name="connsiteX0" fmla="*/ 0 w 3514841"/>
              <a:gd name="connsiteY0" fmla="*/ 1397934 h 2293794"/>
              <a:gd name="connsiteX1" fmla="*/ 315056 w 3514841"/>
              <a:gd name="connsiteY1" fmla="*/ 1525914 h 2293794"/>
              <a:gd name="connsiteX2" fmla="*/ 511966 w 3514841"/>
              <a:gd name="connsiteY2" fmla="*/ 1693273 h 2293794"/>
              <a:gd name="connsiteX3" fmla="*/ 551348 w 3514841"/>
              <a:gd name="connsiteY3" fmla="*/ 1840942 h 2293794"/>
              <a:gd name="connsiteX4" fmla="*/ 787640 w 3514841"/>
              <a:gd name="connsiteY4" fmla="*/ 1653894 h 2293794"/>
              <a:gd name="connsiteX5" fmla="*/ 1378369 w 3514841"/>
              <a:gd name="connsiteY5" fmla="*/ 2293794 h 2293794"/>
              <a:gd name="connsiteX6" fmla="*/ 3514841 w 3514841"/>
              <a:gd name="connsiteY6" fmla="*/ 886015 h 2293794"/>
              <a:gd name="connsiteX7" fmla="*/ 2481064 w 3514841"/>
              <a:gd name="connsiteY7" fmla="*/ 0 h 2293794"/>
              <a:gd name="connsiteX8" fmla="*/ 0 w 3514841"/>
              <a:gd name="connsiteY8" fmla="*/ 1397934 h 229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4841" h="2293794">
                <a:moveTo>
                  <a:pt x="0" y="1397934"/>
                </a:moveTo>
                <a:lnTo>
                  <a:pt x="315056" y="1525914"/>
                </a:lnTo>
                <a:lnTo>
                  <a:pt x="511966" y="1693273"/>
                </a:lnTo>
                <a:lnTo>
                  <a:pt x="551348" y="1840942"/>
                </a:lnTo>
                <a:lnTo>
                  <a:pt x="787640" y="1653894"/>
                </a:lnTo>
                <a:lnTo>
                  <a:pt x="1378369" y="2293794"/>
                </a:lnTo>
                <a:lnTo>
                  <a:pt x="3514841" y="886015"/>
                </a:lnTo>
                <a:lnTo>
                  <a:pt x="2481064" y="0"/>
                </a:lnTo>
                <a:lnTo>
                  <a:pt x="0" y="1397934"/>
                </a:lnTo>
                <a:close/>
              </a:path>
            </a:pathLst>
          </a:custGeom>
          <a:solidFill>
            <a:schemeClr val="accent6">
              <a:lumMod val="75000"/>
              <a:alpha val="35000"/>
            </a:schemeClr>
          </a:solidFill>
          <a:ln>
            <a:noFill/>
          </a:ln>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sp>
        <p:nvSpPr>
          <p:cNvPr id="34" name="右矢印 33"/>
          <p:cNvSpPr>
            <a:spLocks noChangeAspect="1"/>
          </p:cNvSpPr>
          <p:nvPr/>
        </p:nvSpPr>
        <p:spPr>
          <a:xfrm rot="14342816">
            <a:off x="3807568" y="2683629"/>
            <a:ext cx="494160" cy="680207"/>
          </a:xfrm>
          <a:prstGeom prst="rightArrow">
            <a:avLst/>
          </a:prstGeom>
          <a:solidFill>
            <a:schemeClr val="accent6">
              <a:lumMod val="75000"/>
            </a:schemeClr>
          </a:solidFill>
          <a:ln>
            <a:noFill/>
          </a:ln>
          <a:scene3d>
            <a:camera prst="perspectiveFront">
              <a:rot lat="19938398" lon="2314082" rev="21461599"/>
            </a:camera>
            <a:lightRig rig="threePt" dir="t"/>
          </a:scene3d>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sp>
        <p:nvSpPr>
          <p:cNvPr id="35" name="右矢印 34"/>
          <p:cNvSpPr>
            <a:spLocks noChangeAspect="1"/>
          </p:cNvSpPr>
          <p:nvPr/>
        </p:nvSpPr>
        <p:spPr>
          <a:xfrm rot="14342816">
            <a:off x="4455640" y="2323589"/>
            <a:ext cx="494160" cy="680207"/>
          </a:xfrm>
          <a:prstGeom prst="rightArrow">
            <a:avLst/>
          </a:prstGeom>
          <a:solidFill>
            <a:schemeClr val="accent6">
              <a:lumMod val="75000"/>
            </a:schemeClr>
          </a:solidFill>
          <a:ln>
            <a:noFill/>
          </a:ln>
          <a:scene3d>
            <a:camera prst="perspectiveFront">
              <a:rot lat="19938398" lon="2314082" rev="21461599"/>
            </a:camera>
            <a:lightRig rig="threePt" dir="t"/>
          </a:scene3d>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sp>
        <p:nvSpPr>
          <p:cNvPr id="36" name="右矢印 35"/>
          <p:cNvSpPr>
            <a:spLocks noChangeAspect="1"/>
          </p:cNvSpPr>
          <p:nvPr/>
        </p:nvSpPr>
        <p:spPr>
          <a:xfrm rot="14342816">
            <a:off x="5103710" y="1981996"/>
            <a:ext cx="494160" cy="680207"/>
          </a:xfrm>
          <a:prstGeom prst="rightArrow">
            <a:avLst/>
          </a:prstGeom>
          <a:solidFill>
            <a:schemeClr val="accent6">
              <a:lumMod val="75000"/>
            </a:schemeClr>
          </a:solidFill>
          <a:ln>
            <a:noFill/>
          </a:ln>
          <a:scene3d>
            <a:camera prst="perspectiveFront">
              <a:rot lat="19938398" lon="2314082" rev="21461599"/>
            </a:camera>
            <a:lightRig rig="threePt" dir="t"/>
          </a:scene3d>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sp>
        <p:nvSpPr>
          <p:cNvPr id="37" name="右矢印 36"/>
          <p:cNvSpPr>
            <a:spLocks noChangeAspect="1"/>
          </p:cNvSpPr>
          <p:nvPr/>
        </p:nvSpPr>
        <p:spPr>
          <a:xfrm rot="14342816">
            <a:off x="5706369" y="1675518"/>
            <a:ext cx="494160" cy="680207"/>
          </a:xfrm>
          <a:prstGeom prst="rightArrow">
            <a:avLst/>
          </a:prstGeom>
          <a:solidFill>
            <a:schemeClr val="accent6">
              <a:lumMod val="75000"/>
            </a:schemeClr>
          </a:solidFill>
          <a:ln>
            <a:noFill/>
          </a:ln>
          <a:scene3d>
            <a:camera prst="perspectiveFront">
              <a:rot lat="19938398" lon="2314082" rev="21461599"/>
            </a:camera>
            <a:lightRig rig="threePt" dir="t"/>
          </a:scene3d>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sp>
        <p:nvSpPr>
          <p:cNvPr id="38" name="右矢印 37"/>
          <p:cNvSpPr>
            <a:spLocks noChangeAspect="1"/>
          </p:cNvSpPr>
          <p:nvPr/>
        </p:nvSpPr>
        <p:spPr>
          <a:xfrm rot="3249029">
            <a:off x="7049555" y="5576587"/>
            <a:ext cx="494160" cy="680207"/>
          </a:xfrm>
          <a:prstGeom prst="rightArrow">
            <a:avLst/>
          </a:prstGeom>
          <a:solidFill>
            <a:schemeClr val="accent6">
              <a:lumMod val="75000"/>
            </a:schemeClr>
          </a:solidFill>
          <a:ln>
            <a:noFill/>
          </a:ln>
          <a:scene3d>
            <a:camera prst="perspectiveFront">
              <a:rot lat="19938398" lon="2314082" rev="21461599"/>
            </a:camera>
            <a:lightRig rig="threePt" dir="t"/>
          </a:scene3d>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sp>
        <p:nvSpPr>
          <p:cNvPr id="39" name="右矢印 38"/>
          <p:cNvSpPr>
            <a:spLocks noChangeAspect="1"/>
          </p:cNvSpPr>
          <p:nvPr/>
        </p:nvSpPr>
        <p:spPr>
          <a:xfrm rot="3249029">
            <a:off x="7576949" y="5281728"/>
            <a:ext cx="494160" cy="680207"/>
          </a:xfrm>
          <a:prstGeom prst="rightArrow">
            <a:avLst/>
          </a:prstGeom>
          <a:solidFill>
            <a:schemeClr val="accent6">
              <a:lumMod val="75000"/>
            </a:schemeClr>
          </a:solidFill>
          <a:ln>
            <a:noFill/>
          </a:ln>
          <a:scene3d>
            <a:camera prst="perspectiveFront">
              <a:rot lat="19938398" lon="2314082" rev="21461599"/>
            </a:camera>
            <a:lightRig rig="threePt" dir="t"/>
          </a:scene3d>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sp>
        <p:nvSpPr>
          <p:cNvPr id="40" name="右矢印 39"/>
          <p:cNvSpPr>
            <a:spLocks noChangeAspect="1"/>
          </p:cNvSpPr>
          <p:nvPr/>
        </p:nvSpPr>
        <p:spPr>
          <a:xfrm rot="3249029">
            <a:off x="8057667" y="4993695"/>
            <a:ext cx="494160" cy="680207"/>
          </a:xfrm>
          <a:prstGeom prst="rightArrow">
            <a:avLst/>
          </a:prstGeom>
          <a:solidFill>
            <a:schemeClr val="accent6">
              <a:lumMod val="75000"/>
            </a:schemeClr>
          </a:solidFill>
          <a:ln>
            <a:noFill/>
          </a:ln>
          <a:scene3d>
            <a:camera prst="perspectiveFront">
              <a:rot lat="19938398" lon="2314082" rev="21461599"/>
            </a:camera>
            <a:lightRig rig="threePt" dir="t"/>
          </a:scene3d>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sp>
        <p:nvSpPr>
          <p:cNvPr id="41" name="右矢印 40"/>
          <p:cNvSpPr>
            <a:spLocks noChangeAspect="1"/>
          </p:cNvSpPr>
          <p:nvPr/>
        </p:nvSpPr>
        <p:spPr>
          <a:xfrm rot="3249029">
            <a:off x="8561723" y="4633657"/>
            <a:ext cx="494160" cy="680207"/>
          </a:xfrm>
          <a:prstGeom prst="rightArrow">
            <a:avLst/>
          </a:prstGeom>
          <a:solidFill>
            <a:schemeClr val="accent6">
              <a:lumMod val="75000"/>
            </a:schemeClr>
          </a:solidFill>
          <a:ln>
            <a:noFill/>
          </a:ln>
          <a:scene3d>
            <a:camera prst="perspectiveFront">
              <a:rot lat="19938398" lon="2314082" rev="21461599"/>
            </a:camera>
            <a:lightRig rig="threePt" dir="t"/>
          </a:scene3d>
        </p:spPr>
        <p:style>
          <a:lnRef idx="1">
            <a:schemeClr val="accent1"/>
          </a:lnRef>
          <a:fillRef idx="3">
            <a:schemeClr val="accent1"/>
          </a:fillRef>
          <a:effectRef idx="2">
            <a:schemeClr val="accent1"/>
          </a:effectRef>
          <a:fontRef idx="minor">
            <a:schemeClr val="lt1"/>
          </a:fontRef>
        </p:style>
        <p:txBody>
          <a:bodyPr lIns="91264" tIns="45633" rIns="91264" bIns="45633" anchor="ctr"/>
          <a:lstStyle/>
          <a:p>
            <a:pPr algn="ctr" defTabSz="912666">
              <a:defRPr/>
            </a:pPr>
            <a:endParaRPr lang="ja-JP" altLang="en-US" dirty="0">
              <a:solidFill>
                <a:prstClr val="white"/>
              </a:solidFill>
              <a:latin typeface="Calibri"/>
              <a:ea typeface="ＭＳ Ｐゴシック"/>
            </a:endParaRPr>
          </a:p>
        </p:txBody>
      </p:sp>
      <p:cxnSp>
        <p:nvCxnSpPr>
          <p:cNvPr id="43" name="直線矢印コネクタ 42"/>
          <p:cNvCxnSpPr/>
          <p:nvPr/>
        </p:nvCxnSpPr>
        <p:spPr>
          <a:xfrm flipV="1">
            <a:off x="1331640" y="4797475"/>
            <a:ext cx="936501" cy="215429"/>
          </a:xfrm>
          <a:prstGeom prst="straightConnector1">
            <a:avLst/>
          </a:prstGeom>
          <a:ln w="57150" cmpd="sng">
            <a:solidFill>
              <a:srgbClr val="CCFF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3017" name="スライド番号プレースホルダ 4"/>
          <p:cNvSpPr>
            <a:spLocks noGrp="1"/>
          </p:cNvSpPr>
          <p:nvPr>
            <p:ph type="sldNum" sz="quarter" idx="12"/>
          </p:nvPr>
        </p:nvSpPr>
        <p:spPr bwMode="auto">
          <a:xfrm>
            <a:off x="8532317" y="6448351"/>
            <a:ext cx="504527" cy="365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41799">
              <a:defRPr kumimoji="1" sz="2200">
                <a:solidFill>
                  <a:srgbClr val="424D43"/>
                </a:solidFill>
                <a:latin typeface="Palatino" charset="0"/>
                <a:ea typeface="ヒラギノ明朝 ProN W3" charset="0"/>
                <a:cs typeface="ヒラギノ明朝 ProN W3" charset="0"/>
                <a:sym typeface="Palatino" charset="0"/>
              </a:defRPr>
            </a:lvl1pPr>
            <a:lvl2pPr marL="522368" indent="-200911" defTabSz="641799">
              <a:defRPr kumimoji="1" sz="2200">
                <a:solidFill>
                  <a:srgbClr val="424D43"/>
                </a:solidFill>
                <a:latin typeface="Palatino" charset="0"/>
                <a:ea typeface="ヒラギノ明朝 ProN W3" charset="0"/>
                <a:cs typeface="ヒラギノ明朝 ProN W3" charset="0"/>
                <a:sym typeface="Palatino" charset="0"/>
              </a:defRPr>
            </a:lvl2pPr>
            <a:lvl3pPr marL="803643" indent="-160729" defTabSz="641799">
              <a:defRPr kumimoji="1" sz="2200">
                <a:solidFill>
                  <a:srgbClr val="424D43"/>
                </a:solidFill>
                <a:latin typeface="Palatino" charset="0"/>
                <a:ea typeface="ヒラギノ明朝 ProN W3" charset="0"/>
                <a:cs typeface="ヒラギノ明朝 ProN W3" charset="0"/>
                <a:sym typeface="Palatino" charset="0"/>
              </a:defRPr>
            </a:lvl3pPr>
            <a:lvl4pPr marL="1125101" indent="-160729" defTabSz="641799">
              <a:defRPr kumimoji="1" sz="2200">
                <a:solidFill>
                  <a:srgbClr val="424D43"/>
                </a:solidFill>
                <a:latin typeface="Palatino" charset="0"/>
                <a:ea typeface="ヒラギノ明朝 ProN W3" charset="0"/>
                <a:cs typeface="ヒラギノ明朝 ProN W3" charset="0"/>
                <a:sym typeface="Palatino" charset="0"/>
              </a:defRPr>
            </a:lvl4pPr>
            <a:lvl5pPr marL="1446558" indent="-160729" defTabSz="641799">
              <a:defRPr kumimoji="1" sz="2200">
                <a:solidFill>
                  <a:srgbClr val="424D43"/>
                </a:solidFill>
                <a:latin typeface="Palatino" charset="0"/>
                <a:ea typeface="ヒラギノ明朝 ProN W3" charset="0"/>
                <a:cs typeface="ヒラギノ明朝 ProN W3" charset="0"/>
                <a:sym typeface="Palatino" charset="0"/>
              </a:defRPr>
            </a:lvl5pPr>
            <a:lvl6pPr marL="1768015"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9473"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10930"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32387"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fld id="{E953DEAB-5943-D244-82FC-D94D1FFC352A}" type="slidenum">
              <a:rPr lang="ja-JP" altLang="en-US" sz="2000">
                <a:solidFill>
                  <a:srgbClr val="000000"/>
                </a:solidFill>
                <a:latin typeface="Calibri" charset="0"/>
                <a:ea typeface="ＭＳ Ｐゴシック" charset="0"/>
                <a:cs typeface="ＭＳ Ｐゴシック" charset="0"/>
              </a:rPr>
              <a:pPr/>
              <a:t>37</a:t>
            </a:fld>
            <a:endParaRPr lang="ja-JP" altLang="en-US" sz="2000">
              <a:solidFill>
                <a:srgbClr val="000000"/>
              </a:solidFill>
              <a:latin typeface="Calibri" charset="0"/>
              <a:ea typeface="ＭＳ Ｐゴシック" charset="0"/>
              <a:cs typeface="ＭＳ Ｐゴシック" charset="0"/>
            </a:endParaRPr>
          </a:p>
        </p:txBody>
      </p:sp>
      <p:sp>
        <p:nvSpPr>
          <p:cNvPr id="213018" name="日付プレースホルダー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41799">
              <a:defRPr kumimoji="1" sz="2200">
                <a:solidFill>
                  <a:srgbClr val="424D43"/>
                </a:solidFill>
                <a:latin typeface="Palatino" charset="0"/>
                <a:ea typeface="ヒラギノ明朝 ProN W3" charset="0"/>
                <a:cs typeface="ヒラギノ明朝 ProN W3" charset="0"/>
                <a:sym typeface="Palatino" charset="0"/>
              </a:defRPr>
            </a:lvl1pPr>
            <a:lvl2pPr marL="522368" indent="-200911" defTabSz="641799">
              <a:defRPr kumimoji="1" sz="2200">
                <a:solidFill>
                  <a:srgbClr val="424D43"/>
                </a:solidFill>
                <a:latin typeface="Palatino" charset="0"/>
                <a:ea typeface="ヒラギノ明朝 ProN W3" charset="0"/>
                <a:cs typeface="ヒラギノ明朝 ProN W3" charset="0"/>
                <a:sym typeface="Palatino" charset="0"/>
              </a:defRPr>
            </a:lvl2pPr>
            <a:lvl3pPr marL="803643" indent="-160729" defTabSz="641799">
              <a:defRPr kumimoji="1" sz="2200">
                <a:solidFill>
                  <a:srgbClr val="424D43"/>
                </a:solidFill>
                <a:latin typeface="Palatino" charset="0"/>
                <a:ea typeface="ヒラギノ明朝 ProN W3" charset="0"/>
                <a:cs typeface="ヒラギノ明朝 ProN W3" charset="0"/>
                <a:sym typeface="Palatino" charset="0"/>
              </a:defRPr>
            </a:lvl3pPr>
            <a:lvl4pPr marL="1125101" indent="-160729" defTabSz="641799">
              <a:defRPr kumimoji="1" sz="2200">
                <a:solidFill>
                  <a:srgbClr val="424D43"/>
                </a:solidFill>
                <a:latin typeface="Palatino" charset="0"/>
                <a:ea typeface="ヒラギノ明朝 ProN W3" charset="0"/>
                <a:cs typeface="ヒラギノ明朝 ProN W3" charset="0"/>
                <a:sym typeface="Palatino" charset="0"/>
              </a:defRPr>
            </a:lvl4pPr>
            <a:lvl5pPr marL="1446558" indent="-160729" defTabSz="641799">
              <a:defRPr kumimoji="1" sz="2200">
                <a:solidFill>
                  <a:srgbClr val="424D43"/>
                </a:solidFill>
                <a:latin typeface="Palatino" charset="0"/>
                <a:ea typeface="ヒラギノ明朝 ProN W3" charset="0"/>
                <a:cs typeface="ヒラギノ明朝 ProN W3" charset="0"/>
                <a:sym typeface="Palatino" charset="0"/>
              </a:defRPr>
            </a:lvl5pPr>
            <a:lvl6pPr marL="1768015"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9473"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10930"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32387"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fld id="{FA215593-8A53-744C-811B-83DEC3AA3339}" type="datetime1">
              <a:rPr lang="ja-JP" altLang="en-US" sz="1200">
                <a:solidFill>
                  <a:srgbClr val="898989"/>
                </a:solidFill>
                <a:latin typeface="Calibri" charset="0"/>
                <a:ea typeface="ＭＳ Ｐゴシック" charset="0"/>
                <a:cs typeface="ＭＳ Ｐゴシック" charset="0"/>
              </a:rPr>
              <a:pPr/>
              <a:t>2014/8/3</a:t>
            </a:fld>
            <a:endParaRPr lang="ja-JP" altLang="en-US" sz="1200">
              <a:solidFill>
                <a:srgbClr val="898989"/>
              </a:solidFill>
              <a:latin typeface="Calibri" charset="0"/>
              <a:ea typeface="ＭＳ Ｐゴシック" charset="0"/>
              <a:cs typeface="ＭＳ Ｐゴシック" charset="0"/>
            </a:endParaRPr>
          </a:p>
        </p:txBody>
      </p:sp>
      <p:sp>
        <p:nvSpPr>
          <p:cNvPr id="4" name="テキスト ボックス 3"/>
          <p:cNvSpPr txBox="1"/>
          <p:nvPr/>
        </p:nvSpPr>
        <p:spPr>
          <a:xfrm>
            <a:off x="5318309" y="1047541"/>
            <a:ext cx="3457998" cy="584775"/>
          </a:xfrm>
          <a:prstGeom prst="rect">
            <a:avLst/>
          </a:prstGeom>
          <a:noFill/>
        </p:spPr>
        <p:txBody>
          <a:bodyPr wrap="none" rtlCol="0">
            <a:spAutoFit/>
          </a:bodyPr>
          <a:lstStyle/>
          <a:p>
            <a:r>
              <a:rPr kumimoji="1" lang="en-US" altLang="ja-JP" sz="1600" dirty="0" smtClean="0"/>
              <a:t>34 rad-workers had detectable dose</a:t>
            </a:r>
          </a:p>
          <a:p>
            <a:r>
              <a:rPr lang="en-US" altLang="ja-JP" sz="1600" dirty="0" smtClean="0"/>
              <a:t>(0.1-1.7 mSv) </a:t>
            </a:r>
            <a:r>
              <a:rPr kumimoji="1" lang="en-US" altLang="ja-JP" sz="1600" dirty="0" smtClean="0"/>
              <a:t> </a:t>
            </a:r>
            <a:endParaRPr kumimoji="1" lang="ja-JP" altLang="en-US" sz="1600" dirty="0"/>
          </a:p>
        </p:txBody>
      </p:sp>
    </p:spTree>
    <p:extLst>
      <p:ext uri="{BB962C8B-B14F-4D97-AF65-F5344CB8AC3E}">
        <p14:creationId xmlns:p14="http://schemas.microsoft.com/office/powerpoint/2010/main" val="3752065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nodeType="afterGroup">
                            <p:stCondLst>
                              <p:cond delay="500"/>
                            </p:stCondLst>
                            <p:childTnLst>
                              <p:par>
                                <p:cTn id="18" presetID="55" presetClass="entr" presetSubtype="0" fill="hold" grpId="1"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strVal val="#ppt_w*0.70"/>
                                          </p:val>
                                        </p:tav>
                                        <p:tav tm="100000">
                                          <p:val>
                                            <p:strVal val="#ppt_w"/>
                                          </p:val>
                                        </p:tav>
                                      </p:tavLst>
                                    </p:anim>
                                    <p:anim calcmode="lin" valueType="num">
                                      <p:cBhvr>
                                        <p:cTn id="21" dur="500" fill="hold"/>
                                        <p:tgtEl>
                                          <p:spTgt spid="30"/>
                                        </p:tgtEl>
                                        <p:attrNameLst>
                                          <p:attrName>ppt_h</p:attrName>
                                        </p:attrNameLst>
                                      </p:cBhvr>
                                      <p:tavLst>
                                        <p:tav tm="0">
                                          <p:val>
                                            <p:strVal val="#ppt_h"/>
                                          </p:val>
                                        </p:tav>
                                        <p:tav tm="100000">
                                          <p:val>
                                            <p:strVal val="#ppt_h"/>
                                          </p:val>
                                        </p:tav>
                                      </p:tavLst>
                                    </p:anim>
                                    <p:animEffect transition="in" filter="fade">
                                      <p:cBhvr>
                                        <p:cTn id="22" dur="500"/>
                                        <p:tgtEl>
                                          <p:spTgt spid="30"/>
                                        </p:tgtEl>
                                      </p:cBhvr>
                                    </p:animEffect>
                                  </p:childTnLst>
                                </p:cTn>
                              </p:par>
                            </p:childTnLst>
                          </p:cTn>
                        </p:par>
                        <p:par>
                          <p:cTn id="23" fill="hold" nodeType="afterGroup">
                            <p:stCondLst>
                              <p:cond delay="1000"/>
                            </p:stCondLst>
                            <p:childTnLst>
                              <p:par>
                                <p:cTn id="24" presetID="1" presetClass="exit"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hidden"/>
                                      </p:to>
                                    </p:se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3000"/>
                                        <p:tgtEl>
                                          <p:spTgt spid="3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3000"/>
                                        <p:tgtEl>
                                          <p:spTgt spid="32"/>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3000"/>
                                        <p:tgtEl>
                                          <p:spTgt spid="3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right)">
                                      <p:cBhvr>
                                        <p:cTn id="42" dur="500"/>
                                        <p:tgtEl>
                                          <p:spTgt spid="34"/>
                                        </p:tgtEl>
                                      </p:cBhvr>
                                    </p:animEffect>
                                  </p:childTnLst>
                                </p:cTn>
                              </p:par>
                              <p:par>
                                <p:cTn id="43" presetID="22" presetClass="entr" presetSubtype="2"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right)">
                                      <p:cBhvr>
                                        <p:cTn id="45" dur="500"/>
                                        <p:tgtEl>
                                          <p:spTgt spid="35"/>
                                        </p:tgtEl>
                                      </p:cBhvr>
                                    </p:animEffect>
                                  </p:childTnLst>
                                </p:cTn>
                              </p:par>
                              <p:par>
                                <p:cTn id="46" presetID="22" presetClass="entr" presetSubtype="2"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right)">
                                      <p:cBhvr>
                                        <p:cTn id="48" dur="500"/>
                                        <p:tgtEl>
                                          <p:spTgt spid="36"/>
                                        </p:tgtEl>
                                      </p:cBhvr>
                                    </p:animEffect>
                                  </p:childTnLst>
                                </p:cTn>
                              </p:par>
                              <p:par>
                                <p:cTn id="49" presetID="22" presetClass="entr" presetSubtype="2"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right)">
                                      <p:cBhvr>
                                        <p:cTn id="51" dur="500"/>
                                        <p:tgtEl>
                                          <p:spTgt spid="37"/>
                                        </p:tgtEl>
                                      </p:cBhvr>
                                    </p:animEffect>
                                  </p:childTnLst>
                                </p:cTn>
                              </p:par>
                              <p:par>
                                <p:cTn id="52" presetID="22" presetClass="entr" presetSubtype="8"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par>
                                <p:cTn id="55" presetID="22" presetClass="entr" presetSubtype="8"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left)">
                                      <p:cBhvr>
                                        <p:cTn id="57" dur="500"/>
                                        <p:tgtEl>
                                          <p:spTgt spid="39"/>
                                        </p:tgtEl>
                                      </p:cBhvr>
                                    </p:animEffect>
                                  </p:childTnLst>
                                </p:cTn>
                              </p:par>
                              <p:par>
                                <p:cTn id="58" presetID="22" presetClass="entr" presetSubtype="8"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par>
                                <p:cTn id="61" presetID="22" presetClass="entr" presetSubtype="8"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left)">
                                      <p:cBhvr>
                                        <p:cTn id="6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animBg="1"/>
      <p:bldP spid="30"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図 8" descr="h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9446" y="3339703"/>
            <a:ext cx="4728270" cy="35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18"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9" y="837158"/>
            <a:ext cx="4944815" cy="387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7"/>
          <p:cNvSpPr txBox="1">
            <a:spLocks noChangeArrowheads="1"/>
          </p:cNvSpPr>
          <p:nvPr/>
        </p:nvSpPr>
        <p:spPr bwMode="auto">
          <a:xfrm>
            <a:off x="4572000" y="2709044"/>
            <a:ext cx="2015877" cy="5231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91345" tIns="45673" rIns="91345" bIns="45673">
            <a:spAutoFit/>
          </a:bodyPr>
          <a:lstStyle/>
          <a:p>
            <a:pPr algn="ctr">
              <a:defRPr/>
            </a:pPr>
            <a:r>
              <a:rPr lang="en-US" altLang="ja-JP" sz="1400" b="1" dirty="0">
                <a:solidFill>
                  <a:srgbClr val="FF0000"/>
                </a:solidFill>
              </a:rPr>
              <a:t>air-tight </a:t>
            </a:r>
            <a:r>
              <a:rPr lang="en-US" altLang="ja-JP" sz="1400" b="1" dirty="0">
                <a:solidFill>
                  <a:schemeClr val="tx1"/>
                </a:solidFill>
              </a:rPr>
              <a:t>target </a:t>
            </a:r>
            <a:r>
              <a:rPr lang="en-US" altLang="ja-JP" sz="1400" b="1" dirty="0" smtClean="0">
                <a:solidFill>
                  <a:schemeClr val="tx1"/>
                </a:solidFill>
              </a:rPr>
              <a:t>chamber</a:t>
            </a:r>
            <a:endParaRPr lang="ja-JP" altLang="en-US" sz="1400" b="1" dirty="0">
              <a:solidFill>
                <a:schemeClr val="tx1"/>
              </a:solidFill>
            </a:endParaRPr>
          </a:p>
        </p:txBody>
      </p:sp>
      <p:sp>
        <p:nvSpPr>
          <p:cNvPr id="60" name="Text Box 11"/>
          <p:cNvSpPr txBox="1">
            <a:spLocks noChangeArrowheads="1"/>
          </p:cNvSpPr>
          <p:nvPr/>
        </p:nvSpPr>
        <p:spPr bwMode="auto">
          <a:xfrm>
            <a:off x="6948414" y="2565053"/>
            <a:ext cx="1944439" cy="73856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91345" tIns="45673" rIns="91345" bIns="45673">
            <a:spAutoFit/>
          </a:bodyPr>
          <a:lstStyle/>
          <a:p>
            <a:pPr algn="ctr">
              <a:defRPr/>
            </a:pPr>
            <a:r>
              <a:rPr lang="en-US" altLang="ja-JP" sz="1400" b="1" dirty="0">
                <a:solidFill>
                  <a:srgbClr val="FF0000"/>
                </a:solidFill>
              </a:rPr>
              <a:t>improving air-tightness</a:t>
            </a:r>
            <a:r>
              <a:rPr lang="en-US" altLang="ja-JP" sz="1400" b="1" dirty="0">
                <a:solidFill>
                  <a:prstClr val="black"/>
                </a:solidFill>
              </a:rPr>
              <a:t> </a:t>
            </a:r>
          </a:p>
          <a:p>
            <a:pPr algn="ctr">
              <a:defRPr/>
            </a:pPr>
            <a:r>
              <a:rPr lang="en-US" altLang="ja-JP" sz="1400" b="1" dirty="0" smtClean="0">
                <a:solidFill>
                  <a:prstClr val="black"/>
                </a:solidFill>
              </a:rPr>
              <a:t>Primary </a:t>
            </a:r>
            <a:r>
              <a:rPr lang="en-US" altLang="ja-JP" sz="1400" b="1" dirty="0">
                <a:solidFill>
                  <a:prstClr val="black"/>
                </a:solidFill>
              </a:rPr>
              <a:t>Beam Line</a:t>
            </a:r>
            <a:endParaRPr lang="ja-JP" altLang="en-US" sz="1400" b="1" dirty="0">
              <a:solidFill>
                <a:srgbClr val="FF0000"/>
              </a:solidFill>
            </a:endParaRPr>
          </a:p>
        </p:txBody>
      </p:sp>
      <p:sp>
        <p:nvSpPr>
          <p:cNvPr id="97" name="タイトル 1"/>
          <p:cNvSpPr>
            <a:spLocks noGrp="1"/>
          </p:cNvSpPr>
          <p:nvPr>
            <p:ph type="title"/>
          </p:nvPr>
        </p:nvSpPr>
        <p:spPr>
          <a:xfrm>
            <a:off x="0" y="0"/>
            <a:ext cx="9144000" cy="770186"/>
          </a:xfrm>
        </p:spPr>
        <p:style>
          <a:lnRef idx="3">
            <a:schemeClr val="lt1"/>
          </a:lnRef>
          <a:fillRef idx="1">
            <a:schemeClr val="accent3"/>
          </a:fillRef>
          <a:effectRef idx="1">
            <a:schemeClr val="accent3"/>
          </a:effectRef>
          <a:fontRef idx="minor">
            <a:schemeClr val="lt1"/>
          </a:fontRef>
        </p:style>
        <p:txBody>
          <a:bodyPr>
            <a:normAutofit/>
          </a:bodyPr>
          <a:lstStyle/>
          <a:p>
            <a:pPr defTabSz="911720">
              <a:defRPr/>
            </a:pPr>
            <a:r>
              <a:rPr lang="en-US" altLang="ja-JP" sz="3600" dirty="0">
                <a:effectLst>
                  <a:outerShdw blurRad="38100" dist="38100" dir="2700000" algn="tl">
                    <a:srgbClr val="000000">
                      <a:alpha val="43137"/>
                    </a:srgbClr>
                  </a:outerShdw>
                </a:effectLst>
              </a:rPr>
              <a:t>HEF safety improvements</a:t>
            </a:r>
            <a:endParaRPr lang="ja-JP" altLang="en-US" sz="3600" dirty="0">
              <a:effectLst>
                <a:outerShdw blurRad="38100" dist="38100" dir="2700000" algn="tl">
                  <a:srgbClr val="000000">
                    <a:alpha val="43137"/>
                  </a:srgbClr>
                </a:outerShdw>
              </a:effectLst>
            </a:endParaRPr>
          </a:p>
        </p:txBody>
      </p:sp>
      <p:pic>
        <p:nvPicPr>
          <p:cNvPr id="367622" name="Picture 2"/>
          <p:cNvPicPr>
            <a:picLocks noChangeAspect="1" noChangeArrowheads="1"/>
          </p:cNvPicPr>
          <p:nvPr/>
        </p:nvPicPr>
        <p:blipFill>
          <a:blip r:embed="rId5">
            <a:extLst>
              <a:ext uri="{28A0092B-C50C-407E-A947-70E740481C1C}">
                <a14:useLocalDpi xmlns:a14="http://schemas.microsoft.com/office/drawing/2010/main" val="0"/>
              </a:ext>
            </a:extLst>
          </a:blip>
          <a:srcRect l="7903" t="22533" r="11795" b="36218"/>
          <a:stretch>
            <a:fillRect/>
          </a:stretch>
        </p:blipFill>
        <p:spPr bwMode="auto">
          <a:xfrm>
            <a:off x="4387826" y="981150"/>
            <a:ext cx="4346525" cy="157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V="1">
            <a:off x="4459264" y="1924348"/>
            <a:ext cx="617264" cy="663029"/>
          </a:xfrm>
          <a:prstGeom prst="straightConnector1">
            <a:avLst/>
          </a:prstGeom>
          <a:ln w="381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a:stCxn id="60" idx="0"/>
          </p:cNvCxnSpPr>
          <p:nvPr/>
        </p:nvCxnSpPr>
        <p:spPr>
          <a:xfrm flipH="1" flipV="1">
            <a:off x="7092406" y="1989089"/>
            <a:ext cx="828228" cy="575964"/>
          </a:xfrm>
          <a:prstGeom prst="straightConnector1">
            <a:avLst/>
          </a:prstGeom>
          <a:ln w="381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07157" y="5156895"/>
            <a:ext cx="4392290" cy="1631121"/>
          </a:xfrm>
          <a:prstGeom prst="rect">
            <a:avLst/>
          </a:prstGeom>
          <a:ln/>
        </p:spPr>
        <p:style>
          <a:lnRef idx="1">
            <a:schemeClr val="accent5"/>
          </a:lnRef>
          <a:fillRef idx="2">
            <a:schemeClr val="accent5"/>
          </a:fillRef>
          <a:effectRef idx="1">
            <a:schemeClr val="accent5"/>
          </a:effectRef>
          <a:fontRef idx="minor">
            <a:schemeClr val="dk1"/>
          </a:fontRef>
        </p:style>
        <p:txBody>
          <a:bodyPr lIns="91345" tIns="45673" rIns="91345" bIns="45673">
            <a:spAutoFit/>
          </a:bodyPr>
          <a:lstStyle/>
          <a:p>
            <a:pPr>
              <a:defRPr/>
            </a:pPr>
            <a:r>
              <a:rPr lang="en-US" altLang="ja-JP" sz="2000" b="1" dirty="0">
                <a:solidFill>
                  <a:prstClr val="black"/>
                </a:solidFill>
              </a:rPr>
              <a:t>Experimental Hall</a:t>
            </a:r>
          </a:p>
          <a:p>
            <a:pPr marL="266424" indent="-177620">
              <a:buFont typeface="Arial" pitchFamily="34" charset="0"/>
              <a:buChar char="•"/>
              <a:defRPr/>
            </a:pPr>
            <a:r>
              <a:rPr lang="en-US" altLang="ja-JP" sz="2000" b="1" dirty="0">
                <a:solidFill>
                  <a:prstClr val="black"/>
                </a:solidFill>
              </a:rPr>
              <a:t>Exhaust fans were removed and sealed. </a:t>
            </a:r>
          </a:p>
          <a:p>
            <a:pPr marL="266424" indent="-177620">
              <a:buFont typeface="Arial" pitchFamily="34" charset="0"/>
              <a:buChar char="•"/>
              <a:defRPr/>
            </a:pPr>
            <a:r>
              <a:rPr lang="en-US" altLang="ja-JP" sz="2000" b="1" dirty="0">
                <a:solidFill>
                  <a:prstClr val="black"/>
                </a:solidFill>
              </a:rPr>
              <a:t>The exhaust  is </a:t>
            </a:r>
            <a:r>
              <a:rPr lang="en-US" altLang="ja-JP" sz="2000" b="1" dirty="0">
                <a:solidFill>
                  <a:srgbClr val="FF0000"/>
                </a:solidFill>
              </a:rPr>
              <a:t>filtered</a:t>
            </a:r>
            <a:r>
              <a:rPr lang="en-US" altLang="ja-JP" sz="2000" b="1" dirty="0">
                <a:solidFill>
                  <a:prstClr val="black"/>
                </a:solidFill>
              </a:rPr>
              <a:t> while watching it.</a:t>
            </a:r>
            <a:endParaRPr lang="ja-JP" altLang="en-US" sz="2000" b="1" dirty="0">
              <a:solidFill>
                <a:prstClr val="black"/>
              </a:solidFill>
            </a:endParaRPr>
          </a:p>
        </p:txBody>
      </p:sp>
      <p:sp>
        <p:nvSpPr>
          <p:cNvPr id="13" name="右矢印 12"/>
          <p:cNvSpPr/>
          <p:nvPr/>
        </p:nvSpPr>
        <p:spPr>
          <a:xfrm>
            <a:off x="4561954" y="5475015"/>
            <a:ext cx="946547" cy="330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45" tIns="45673" rIns="91345" bIns="45673" anchor="ctr"/>
          <a:lstStyle/>
          <a:p>
            <a:pPr algn="ctr">
              <a:defRPr/>
            </a:pPr>
            <a:endParaRPr lang="ja-JP" altLang="en-US">
              <a:solidFill>
                <a:prstClr val="white"/>
              </a:solidFill>
            </a:endParaRPr>
          </a:p>
        </p:txBody>
      </p:sp>
      <p:sp>
        <p:nvSpPr>
          <p:cNvPr id="100" name="Text Box 7"/>
          <p:cNvSpPr txBox="1">
            <a:spLocks noChangeArrowheads="1"/>
          </p:cNvSpPr>
          <p:nvPr/>
        </p:nvSpPr>
        <p:spPr bwMode="auto">
          <a:xfrm>
            <a:off x="7776642" y="5732860"/>
            <a:ext cx="1475631" cy="73893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91345" tIns="45673" rIns="91345" bIns="45673">
            <a:spAutoFit/>
          </a:bodyPr>
          <a:lstStyle/>
          <a:p>
            <a:pPr>
              <a:defRPr/>
            </a:pPr>
            <a:r>
              <a:rPr lang="en-US" altLang="ja-JP" sz="1400" b="1" dirty="0">
                <a:solidFill>
                  <a:srgbClr val="FF0000"/>
                </a:solidFill>
              </a:rPr>
              <a:t>radiation</a:t>
            </a:r>
            <a:br>
              <a:rPr lang="en-US" altLang="ja-JP" sz="1400" b="1" dirty="0">
                <a:solidFill>
                  <a:srgbClr val="FF0000"/>
                </a:solidFill>
              </a:rPr>
            </a:br>
            <a:r>
              <a:rPr lang="en-US" altLang="ja-JP" sz="1400" b="1" dirty="0">
                <a:solidFill>
                  <a:srgbClr val="FF0000"/>
                </a:solidFill>
              </a:rPr>
              <a:t>monitoring</a:t>
            </a:r>
            <a:br>
              <a:rPr lang="en-US" altLang="ja-JP" sz="1400" b="1" dirty="0">
                <a:solidFill>
                  <a:srgbClr val="FF0000"/>
                </a:solidFill>
              </a:rPr>
            </a:br>
            <a:r>
              <a:rPr lang="en-US" altLang="ja-JP" sz="1400" b="1" dirty="0">
                <a:solidFill>
                  <a:schemeClr val="tx1"/>
                </a:solidFill>
              </a:rPr>
              <a:t>inside the Hall</a:t>
            </a:r>
            <a:endParaRPr lang="ja-JP" altLang="en-US" sz="1400" b="1" dirty="0">
              <a:solidFill>
                <a:schemeClr val="tx1"/>
              </a:solidFill>
            </a:endParaRPr>
          </a:p>
        </p:txBody>
      </p:sp>
    </p:spTree>
    <p:extLst>
      <p:ext uri="{BB962C8B-B14F-4D97-AF65-F5344CB8AC3E}">
        <p14:creationId xmlns:p14="http://schemas.microsoft.com/office/powerpoint/2010/main" val="3531268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p:cNvSpPr>
          <p:nvPr/>
        </p:nvSpPr>
        <p:spPr bwMode="auto">
          <a:xfrm>
            <a:off x="179512" y="188640"/>
            <a:ext cx="4824536" cy="1392238"/>
          </a:xfrm>
          <a:prstGeom prst="rect">
            <a:avLst/>
          </a:prstGeom>
          <a:ln/>
          <a:extLst/>
        </p:spPr>
        <p:style>
          <a:lnRef idx="3">
            <a:schemeClr val="lt1"/>
          </a:lnRef>
          <a:fillRef idx="1">
            <a:schemeClr val="accent3"/>
          </a:fillRef>
          <a:effectRef idx="1">
            <a:schemeClr val="accent3"/>
          </a:effectRef>
          <a:fontRef idx="minor">
            <a:schemeClr val="lt1"/>
          </a:fontRef>
        </p:style>
        <p:txBody>
          <a:bodyPr lIns="0" tIns="0" rIns="0" bIns="0" anchor="ctr"/>
          <a:lstStyle/>
          <a:p>
            <a:pPr algn="l"/>
            <a:r>
              <a:rPr lang="en-US" altLang="ja-JP" sz="2800" dirty="0" smtClean="0">
                <a:solidFill>
                  <a:srgbClr val="FFFFFF"/>
                </a:solidFill>
                <a:cs typeface="Gill Sans" charset="0"/>
              </a:rPr>
              <a:t>  Primary </a:t>
            </a:r>
            <a:r>
              <a:rPr lang="en-US" altLang="ja-JP" sz="2800" dirty="0">
                <a:solidFill>
                  <a:srgbClr val="FFFFFF"/>
                </a:solidFill>
                <a:cs typeface="Gill Sans" charset="0"/>
              </a:rPr>
              <a:t>beam line:  </a:t>
            </a:r>
            <a:br>
              <a:rPr lang="en-US" altLang="ja-JP" sz="2800" dirty="0">
                <a:solidFill>
                  <a:srgbClr val="FFFFFF"/>
                </a:solidFill>
                <a:cs typeface="Gill Sans" charset="0"/>
              </a:rPr>
            </a:br>
            <a:r>
              <a:rPr lang="en-US" altLang="ja-JP" sz="2800" dirty="0">
                <a:solidFill>
                  <a:srgbClr val="FFFFFF"/>
                </a:solidFill>
                <a:cs typeface="Gill Sans" charset="0"/>
              </a:rPr>
              <a:t>  improving air-tightness </a:t>
            </a:r>
          </a:p>
          <a:p>
            <a:pPr algn="l"/>
            <a:r>
              <a:rPr lang="en-US" altLang="ja-JP" sz="2800" dirty="0">
                <a:solidFill>
                  <a:srgbClr val="FFFFFF"/>
                </a:solidFill>
                <a:cs typeface="Gill Sans" charset="0"/>
              </a:rPr>
              <a:t>  to be ready by autumn 2014</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725613"/>
            <a:ext cx="7129463"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Rectangle 3"/>
          <p:cNvSpPr>
            <a:spLocks/>
          </p:cNvSpPr>
          <p:nvPr/>
        </p:nvSpPr>
        <p:spPr bwMode="auto">
          <a:xfrm>
            <a:off x="8255000" y="6146800"/>
            <a:ext cx="317500" cy="342900"/>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ja-JP" altLang="en-US"/>
          </a:p>
        </p:txBody>
      </p:sp>
      <p:pic>
        <p:nvPicPr>
          <p:cNvPr id="10"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58750"/>
            <a:ext cx="3490913"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2894013"/>
            <a:ext cx="3490913"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106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209800"/>
            <a:ext cx="5112297" cy="584775"/>
          </a:xfrm>
          <a:prstGeom prst="rect">
            <a:avLst/>
          </a:prstGeom>
          <a:noFill/>
        </p:spPr>
        <p:txBody>
          <a:bodyPr wrap="none" rtlCol="0">
            <a:spAutoFit/>
          </a:bodyPr>
          <a:lstStyle/>
          <a:p>
            <a:r>
              <a:rPr lang="en-US" sz="3200" dirty="0" smtClean="0"/>
              <a:t>The JPARC Target Incident</a:t>
            </a:r>
            <a:endParaRPr lang="en-US" sz="3200" dirty="0"/>
          </a:p>
        </p:txBody>
      </p:sp>
      <p:sp>
        <p:nvSpPr>
          <p:cNvPr id="3" name="Slide Number Placeholder 2"/>
          <p:cNvSpPr>
            <a:spLocks noGrp="1"/>
          </p:cNvSpPr>
          <p:nvPr>
            <p:ph type="sldNum" sz="quarter" idx="12"/>
          </p:nvPr>
        </p:nvSpPr>
        <p:spPr/>
        <p:txBody>
          <a:bodyPr/>
          <a:lstStyle/>
          <a:p>
            <a:fld id="{AFF08293-46EA-4743-9DC1-EA05268FDD08}" type="slidenum">
              <a:rPr lang="en-US" smtClean="0"/>
              <a:pPr/>
              <a:t>4</a:t>
            </a:fld>
            <a:endParaRPr lang="en-US" dirty="0"/>
          </a:p>
        </p:txBody>
      </p:sp>
      <p:sp>
        <p:nvSpPr>
          <p:cNvPr id="4" name="Date Placeholder 3"/>
          <p:cNvSpPr>
            <a:spLocks noGrp="1"/>
          </p:cNvSpPr>
          <p:nvPr>
            <p:ph type="dt" sz="half" idx="10"/>
          </p:nvPr>
        </p:nvSpPr>
        <p:spPr/>
        <p:txBody>
          <a:bodyPr/>
          <a:lstStyle/>
          <a:p>
            <a:r>
              <a:rPr lang="en-US" dirty="0" smtClean="0"/>
              <a:t>4/19/2013</a:t>
            </a:r>
            <a:endParaRPr lang="en-US" dirty="0"/>
          </a:p>
        </p:txBody>
      </p:sp>
      <p:sp>
        <p:nvSpPr>
          <p:cNvPr id="5" name="TextBox 4"/>
          <p:cNvSpPr txBox="1"/>
          <p:nvPr/>
        </p:nvSpPr>
        <p:spPr>
          <a:xfrm>
            <a:off x="304800" y="152400"/>
            <a:ext cx="6659195" cy="400110"/>
          </a:xfrm>
          <a:prstGeom prst="rect">
            <a:avLst/>
          </a:prstGeom>
          <a:noFill/>
        </p:spPr>
        <p:txBody>
          <a:bodyPr wrap="none" rtlCol="0">
            <a:spAutoFit/>
          </a:bodyPr>
          <a:lstStyle/>
          <a:p>
            <a:r>
              <a:rPr lang="en-US" sz="2000" dirty="0" smtClean="0"/>
              <a:t>(Thanks to Shin'ya Sawada for some slides and updates)</a:t>
            </a:r>
            <a:endParaRPr lang="en-US" sz="2000" dirty="0"/>
          </a:p>
        </p:txBody>
      </p:sp>
    </p:spTree>
    <p:extLst>
      <p:ext uri="{BB962C8B-B14F-4D97-AF65-F5344CB8AC3E}">
        <p14:creationId xmlns:p14="http://schemas.microsoft.com/office/powerpoint/2010/main" val="3266910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108520" y="1196752"/>
            <a:ext cx="7272808" cy="5400600"/>
            <a:chOff x="0" y="1196752"/>
            <a:chExt cx="7272808" cy="5400600"/>
          </a:xfrm>
        </p:grpSpPr>
        <p:pic>
          <p:nvPicPr>
            <p:cNvPr id="5" name="図 4"/>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7272808" cy="5400600"/>
            </a:xfrm>
            <a:prstGeom prst="rect">
              <a:avLst/>
            </a:prstGeom>
            <a:noFill/>
            <a:ln>
              <a:noFill/>
            </a:ln>
          </p:spPr>
        </p:pic>
        <p:sp>
          <p:nvSpPr>
            <p:cNvPr id="16" name="正方形/長方形 15"/>
            <p:cNvSpPr/>
            <p:nvPr/>
          </p:nvSpPr>
          <p:spPr>
            <a:xfrm>
              <a:off x="827584" y="1196752"/>
              <a:ext cx="2628800" cy="59283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latin typeface="Arial" pitchFamily="34" charset="0"/>
                  <a:cs typeface="Arial" pitchFamily="34" charset="0"/>
                </a:rPr>
                <a:t>Aperture areas for secondary beam transport lines</a:t>
              </a:r>
            </a:p>
          </p:txBody>
        </p:sp>
      </p:grpSp>
      <p:pic>
        <p:nvPicPr>
          <p:cNvPr id="12" name="図 11" descr="スクリーンショット 2013-06-21 8.12.41.png"/>
          <p:cNvPicPr>
            <a:picLocks noChangeAspect="1"/>
          </p:cNvPicPr>
          <p:nvPr/>
        </p:nvPicPr>
        <p:blipFill>
          <a:blip r:embed="rId4">
            <a:extLst>
              <a:ext uri="{28A0092B-C50C-407E-A947-70E740481C1C}">
                <a14:useLocalDpi xmlns:a14="http://schemas.microsoft.com/office/drawing/2010/main" val="0"/>
              </a:ext>
            </a:extLst>
          </a:blip>
          <a:srcRect l="3457"/>
          <a:stretch>
            <a:fillRect/>
          </a:stretch>
        </p:blipFill>
        <p:spPr>
          <a:xfrm>
            <a:off x="5216706" y="4437112"/>
            <a:ext cx="3927294" cy="2290709"/>
          </a:xfrm>
          <a:prstGeom prst="rect">
            <a:avLst/>
          </a:prstGeom>
        </p:spPr>
      </p:pic>
      <p:sp>
        <p:nvSpPr>
          <p:cNvPr id="32" name="円/楕円 31"/>
          <p:cNvSpPr/>
          <p:nvPr/>
        </p:nvSpPr>
        <p:spPr>
          <a:xfrm>
            <a:off x="6948248" y="5355460"/>
            <a:ext cx="720080" cy="504056"/>
          </a:xfrm>
          <a:prstGeom prst="ellipse">
            <a:avLst/>
          </a:prstGeom>
          <a:solidFill>
            <a:srgbClr val="FF99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smtClean="0">
                <a:solidFill>
                  <a:schemeClr val="tx1"/>
                </a:solidFill>
                <a:latin typeface="Arial" pitchFamily="34" charset="0"/>
                <a:cs typeface="Arial" pitchFamily="34" charset="0"/>
              </a:rPr>
              <a:t>Target </a:t>
            </a:r>
            <a:endParaRPr kumimoji="1" lang="ja-JP" altLang="en-US" sz="800" b="1" dirty="0">
              <a:solidFill>
                <a:schemeClr val="tx1"/>
              </a:solidFill>
              <a:latin typeface="Arial" pitchFamily="34" charset="0"/>
              <a:cs typeface="Arial" pitchFamily="34" charset="0"/>
            </a:endParaRPr>
          </a:p>
        </p:txBody>
      </p:sp>
      <p:sp>
        <p:nvSpPr>
          <p:cNvPr id="33" name="正方形/長方形 32"/>
          <p:cNvSpPr/>
          <p:nvPr/>
        </p:nvSpPr>
        <p:spPr>
          <a:xfrm>
            <a:off x="6929682" y="5643318"/>
            <a:ext cx="756592"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smtClean="0">
                <a:solidFill>
                  <a:srgbClr val="FF0000"/>
                </a:solidFill>
                <a:latin typeface="Arial" pitchFamily="34" charset="0"/>
                <a:cs typeface="Arial" pitchFamily="34" charset="0"/>
              </a:rPr>
              <a:t>monitoring</a:t>
            </a:r>
            <a:endParaRPr kumimoji="1" lang="ja-JP" altLang="en-US" sz="900" dirty="0">
              <a:solidFill>
                <a:srgbClr val="FF0000"/>
              </a:solidFill>
              <a:latin typeface="Arial" pitchFamily="34" charset="0"/>
              <a:cs typeface="Arial" pitchFamily="34" charset="0"/>
            </a:endParaRPr>
          </a:p>
        </p:txBody>
      </p:sp>
      <p:sp>
        <p:nvSpPr>
          <p:cNvPr id="34" name="正方形/長方形 33"/>
          <p:cNvSpPr/>
          <p:nvPr/>
        </p:nvSpPr>
        <p:spPr>
          <a:xfrm>
            <a:off x="6732224" y="5913246"/>
            <a:ext cx="792104" cy="1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rgbClr val="FF0000"/>
                </a:solidFill>
                <a:latin typeface="Arial" pitchFamily="34" charset="0"/>
                <a:cs typeface="Arial" pitchFamily="34" charset="0"/>
              </a:rPr>
              <a:t>monitoring</a:t>
            </a:r>
            <a:endParaRPr kumimoji="1" lang="ja-JP" altLang="en-US" sz="1000" dirty="0">
              <a:solidFill>
                <a:srgbClr val="FF0000"/>
              </a:solidFill>
              <a:latin typeface="Arial" pitchFamily="34" charset="0"/>
              <a:cs typeface="Arial" pitchFamily="34" charset="0"/>
            </a:endParaRPr>
          </a:p>
        </p:txBody>
      </p:sp>
      <p:sp>
        <p:nvSpPr>
          <p:cNvPr id="35" name="正方形/長方形 34"/>
          <p:cNvSpPr/>
          <p:nvPr/>
        </p:nvSpPr>
        <p:spPr>
          <a:xfrm>
            <a:off x="6435314" y="6281702"/>
            <a:ext cx="872990" cy="171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rgbClr val="FF0000"/>
                </a:solidFill>
                <a:latin typeface="Arial" pitchFamily="34" charset="0"/>
                <a:cs typeface="Arial" pitchFamily="34" charset="0"/>
              </a:rPr>
              <a:t>monitoring</a:t>
            </a:r>
            <a:endParaRPr kumimoji="1" lang="ja-JP" altLang="en-US" sz="1000" dirty="0">
              <a:solidFill>
                <a:srgbClr val="FF0000"/>
              </a:solidFill>
              <a:latin typeface="Arial" pitchFamily="34" charset="0"/>
              <a:cs typeface="Arial" pitchFamily="34" charset="0"/>
            </a:endParaRPr>
          </a:p>
        </p:txBody>
      </p:sp>
      <p:sp>
        <p:nvSpPr>
          <p:cNvPr id="36" name="正方形/長方形 35"/>
          <p:cNvSpPr/>
          <p:nvPr/>
        </p:nvSpPr>
        <p:spPr>
          <a:xfrm>
            <a:off x="6807676" y="5203094"/>
            <a:ext cx="932676" cy="170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smtClean="0">
                <a:solidFill>
                  <a:schemeClr val="tx1"/>
                </a:solidFill>
                <a:latin typeface="Arial" pitchFamily="34" charset="0"/>
                <a:cs typeface="Arial" pitchFamily="34" charset="0"/>
              </a:rPr>
              <a:t>First bulkhead</a:t>
            </a:r>
            <a:endParaRPr kumimoji="1" lang="ja-JP" altLang="en-US" sz="900" dirty="0">
              <a:solidFill>
                <a:schemeClr val="tx1"/>
              </a:solidFill>
              <a:latin typeface="Arial" pitchFamily="34" charset="0"/>
              <a:cs typeface="Arial" pitchFamily="34" charset="0"/>
            </a:endParaRPr>
          </a:p>
        </p:txBody>
      </p:sp>
      <p:sp>
        <p:nvSpPr>
          <p:cNvPr id="37" name="角丸四角形 36"/>
          <p:cNvSpPr/>
          <p:nvPr/>
        </p:nvSpPr>
        <p:spPr>
          <a:xfrm>
            <a:off x="6768388" y="5050790"/>
            <a:ext cx="1080120" cy="1784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900" dirty="0" smtClean="0">
                <a:solidFill>
                  <a:schemeClr val="tx1"/>
                </a:solidFill>
                <a:latin typeface="Arial" pitchFamily="34" charset="0"/>
                <a:cs typeface="Arial" pitchFamily="34" charset="0"/>
              </a:rPr>
              <a:t>Primary beam area</a:t>
            </a:r>
            <a:endParaRPr kumimoji="1" lang="ja-JP" altLang="en-US" sz="900" dirty="0">
              <a:solidFill>
                <a:schemeClr val="tx1"/>
              </a:solidFill>
              <a:latin typeface="Arial" pitchFamily="34" charset="0"/>
              <a:cs typeface="Arial" pitchFamily="34" charset="0"/>
            </a:endParaRPr>
          </a:p>
        </p:txBody>
      </p:sp>
      <p:sp>
        <p:nvSpPr>
          <p:cNvPr id="38" name="正方形/長方形 37"/>
          <p:cNvSpPr/>
          <p:nvPr/>
        </p:nvSpPr>
        <p:spPr>
          <a:xfrm>
            <a:off x="6614358" y="4848925"/>
            <a:ext cx="99134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latin typeface="Arial" pitchFamily="34" charset="0"/>
                <a:cs typeface="Arial" pitchFamily="34" charset="0"/>
              </a:rPr>
              <a:t>Second </a:t>
            </a:r>
            <a:r>
              <a:rPr kumimoji="1" lang="en-US" altLang="ja-JP" sz="800" dirty="0" smtClean="0">
                <a:solidFill>
                  <a:schemeClr val="tx1"/>
                </a:solidFill>
                <a:latin typeface="Arial" pitchFamily="34" charset="0"/>
                <a:cs typeface="Arial" pitchFamily="34" charset="0"/>
              </a:rPr>
              <a:t>bulkhead</a:t>
            </a:r>
            <a:endParaRPr kumimoji="1" lang="ja-JP" altLang="en-US" sz="800" dirty="0">
              <a:solidFill>
                <a:schemeClr val="tx1"/>
              </a:solidFill>
              <a:latin typeface="Arial" pitchFamily="34" charset="0"/>
              <a:cs typeface="Arial" pitchFamily="34" charset="0"/>
            </a:endParaRPr>
          </a:p>
        </p:txBody>
      </p:sp>
      <p:sp>
        <p:nvSpPr>
          <p:cNvPr id="39" name="正方形/長方形 38"/>
          <p:cNvSpPr/>
          <p:nvPr/>
        </p:nvSpPr>
        <p:spPr>
          <a:xfrm>
            <a:off x="7514450" y="4725144"/>
            <a:ext cx="64807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8603432" y="5265696"/>
            <a:ext cx="432048" cy="207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latin typeface="Arial" pitchFamily="34" charset="0"/>
                <a:cs typeface="Arial" pitchFamily="34" charset="0"/>
              </a:rPr>
              <a:t>filter</a:t>
            </a:r>
            <a:endParaRPr kumimoji="1" lang="ja-JP" altLang="en-US" sz="1000" dirty="0">
              <a:solidFill>
                <a:schemeClr val="tx1"/>
              </a:solidFill>
              <a:latin typeface="Arial" pitchFamily="34" charset="0"/>
              <a:cs typeface="Arial" pitchFamily="34" charset="0"/>
            </a:endParaRPr>
          </a:p>
        </p:txBody>
      </p:sp>
      <p:sp>
        <p:nvSpPr>
          <p:cNvPr id="44" name="正方形/長方形 43"/>
          <p:cNvSpPr/>
          <p:nvPr/>
        </p:nvSpPr>
        <p:spPr>
          <a:xfrm>
            <a:off x="8172400" y="4365104"/>
            <a:ext cx="68356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latin typeface="Arial" pitchFamily="34" charset="0"/>
                <a:cs typeface="Arial" pitchFamily="34" charset="0"/>
              </a:rPr>
              <a:t>Exhaust stack</a:t>
            </a:r>
            <a:endParaRPr kumimoji="1" lang="ja-JP" altLang="en-US" sz="1000" dirty="0">
              <a:solidFill>
                <a:schemeClr val="tx1"/>
              </a:solidFill>
              <a:latin typeface="Arial" pitchFamily="34" charset="0"/>
              <a:cs typeface="Arial" pitchFamily="34" charset="0"/>
            </a:endParaRPr>
          </a:p>
        </p:txBody>
      </p:sp>
      <p:sp>
        <p:nvSpPr>
          <p:cNvPr id="47" name="正方形/長方形 46"/>
          <p:cNvSpPr/>
          <p:nvPr/>
        </p:nvSpPr>
        <p:spPr>
          <a:xfrm>
            <a:off x="8351619" y="5877272"/>
            <a:ext cx="792381" cy="321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latin typeface="Arial" pitchFamily="34" charset="0"/>
                <a:cs typeface="Arial" pitchFamily="34" charset="0"/>
              </a:rPr>
              <a:t>Exhaust ventilation</a:t>
            </a:r>
            <a:endParaRPr kumimoji="1" lang="ja-JP" altLang="en-US" sz="1000" dirty="0">
              <a:solidFill>
                <a:schemeClr val="tx1"/>
              </a:solidFill>
              <a:latin typeface="Arial" pitchFamily="34" charset="0"/>
              <a:cs typeface="Arial" pitchFamily="34" charset="0"/>
            </a:endParaRPr>
          </a:p>
        </p:txBody>
      </p:sp>
      <p:pic>
        <p:nvPicPr>
          <p:cNvPr id="3" name="図 2" descr="スクリーンショット 2013-06-21 7.36.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5568" y="1052736"/>
            <a:ext cx="3312368" cy="2256532"/>
          </a:xfrm>
          <a:prstGeom prst="rect">
            <a:avLst/>
          </a:prstGeom>
        </p:spPr>
      </p:pic>
      <p:sp>
        <p:nvSpPr>
          <p:cNvPr id="21" name="正方形/長方形 20"/>
          <p:cNvSpPr/>
          <p:nvPr/>
        </p:nvSpPr>
        <p:spPr>
          <a:xfrm>
            <a:off x="7596320" y="1331890"/>
            <a:ext cx="43204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6911752" y="1916832"/>
            <a:ext cx="720080" cy="504056"/>
          </a:xfrm>
          <a:prstGeom prst="ellipse">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b="1" dirty="0" smtClean="0">
                <a:solidFill>
                  <a:schemeClr val="tx1"/>
                </a:solidFill>
                <a:latin typeface="Arial" pitchFamily="34" charset="0"/>
                <a:cs typeface="Arial" pitchFamily="34" charset="0"/>
              </a:rPr>
              <a:t>Target</a:t>
            </a:r>
            <a:endParaRPr kumimoji="1" lang="ja-JP" altLang="en-US" sz="800" b="1" dirty="0">
              <a:solidFill>
                <a:schemeClr val="tx1"/>
              </a:solidFill>
              <a:latin typeface="Arial" pitchFamily="34" charset="0"/>
              <a:cs typeface="Arial" pitchFamily="34" charset="0"/>
            </a:endParaRPr>
          </a:p>
        </p:txBody>
      </p:sp>
      <p:sp>
        <p:nvSpPr>
          <p:cNvPr id="7" name="円/楕円 6"/>
          <p:cNvSpPr/>
          <p:nvPr/>
        </p:nvSpPr>
        <p:spPr>
          <a:xfrm>
            <a:off x="6911752" y="1916832"/>
            <a:ext cx="720080" cy="504056"/>
          </a:xfrm>
          <a:prstGeom prst="ellipse">
            <a:avLst/>
          </a:prstGeom>
          <a:solidFill>
            <a:schemeClr val="accent6">
              <a:lumMod val="75000"/>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右矢印 7"/>
          <p:cNvSpPr/>
          <p:nvPr/>
        </p:nvSpPr>
        <p:spPr>
          <a:xfrm>
            <a:off x="8135888" y="1844824"/>
            <a:ext cx="539552" cy="57606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dirty="0"/>
          </a:p>
        </p:txBody>
      </p:sp>
      <p:sp>
        <p:nvSpPr>
          <p:cNvPr id="25" name="角丸四角形 24"/>
          <p:cNvSpPr/>
          <p:nvPr/>
        </p:nvSpPr>
        <p:spPr>
          <a:xfrm>
            <a:off x="6732224" y="1647540"/>
            <a:ext cx="1115632" cy="1252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latin typeface="Arial" pitchFamily="34" charset="0"/>
                <a:cs typeface="Arial" pitchFamily="34" charset="0"/>
              </a:rPr>
              <a:t>Primary beam area</a:t>
            </a:r>
            <a:endParaRPr kumimoji="1" lang="ja-JP" altLang="en-US" sz="800" dirty="0">
              <a:solidFill>
                <a:schemeClr val="tx1"/>
              </a:solidFill>
              <a:latin typeface="Arial" pitchFamily="34" charset="0"/>
              <a:cs typeface="Arial" pitchFamily="34" charset="0"/>
            </a:endParaRPr>
          </a:p>
        </p:txBody>
      </p:sp>
      <p:sp>
        <p:nvSpPr>
          <p:cNvPr id="26" name="正方形/長方形 25"/>
          <p:cNvSpPr/>
          <p:nvPr/>
        </p:nvSpPr>
        <p:spPr>
          <a:xfrm>
            <a:off x="6558360" y="1439614"/>
            <a:ext cx="829494" cy="14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latin typeface="Arial" pitchFamily="34" charset="0"/>
                <a:cs typeface="Arial" pitchFamily="34" charset="0"/>
              </a:rPr>
              <a:t>First bulkhead</a:t>
            </a:r>
            <a:endParaRPr kumimoji="1" lang="ja-JP" altLang="en-US" sz="800" dirty="0">
              <a:solidFill>
                <a:schemeClr val="tx1"/>
              </a:solidFill>
              <a:latin typeface="Arial" pitchFamily="34" charset="0"/>
              <a:cs typeface="Arial" pitchFamily="34" charset="0"/>
            </a:endParaRPr>
          </a:p>
        </p:txBody>
      </p:sp>
      <p:sp>
        <p:nvSpPr>
          <p:cNvPr id="9" name="テキスト ボックス 8"/>
          <p:cNvSpPr txBox="1"/>
          <p:nvPr/>
        </p:nvSpPr>
        <p:spPr>
          <a:xfrm>
            <a:off x="7740352" y="2420888"/>
            <a:ext cx="1262723" cy="646331"/>
          </a:xfrm>
          <a:prstGeom prst="rect">
            <a:avLst/>
          </a:prstGeom>
          <a:noFill/>
        </p:spPr>
        <p:txBody>
          <a:bodyPr wrap="none" rtlCol="0">
            <a:spAutoFit/>
          </a:bodyPr>
          <a:lstStyle/>
          <a:p>
            <a:r>
              <a:rPr kumimoji="1" lang="en-US" altLang="ja-JP" dirty="0" smtClean="0">
                <a:latin typeface="Arial" pitchFamily="34" charset="0"/>
                <a:cs typeface="Arial" pitchFamily="34" charset="0"/>
              </a:rPr>
              <a:t>Ventilation </a:t>
            </a:r>
          </a:p>
          <a:p>
            <a:r>
              <a:rPr kumimoji="1" lang="en-US" altLang="ja-JP" dirty="0" smtClean="0">
                <a:latin typeface="Arial" pitchFamily="34" charset="0"/>
                <a:cs typeface="Arial" pitchFamily="34" charset="0"/>
              </a:rPr>
              <a:t>fans</a:t>
            </a:r>
            <a:endParaRPr kumimoji="1" lang="ja-JP" altLang="en-US" dirty="0">
              <a:latin typeface="Arial" pitchFamily="34" charset="0"/>
              <a:cs typeface="Arial" pitchFamily="34" charset="0"/>
            </a:endParaRPr>
          </a:p>
        </p:txBody>
      </p:sp>
      <p:sp>
        <p:nvSpPr>
          <p:cNvPr id="11" name="角丸四角形 10"/>
          <p:cNvSpPr/>
          <p:nvPr/>
        </p:nvSpPr>
        <p:spPr>
          <a:xfrm>
            <a:off x="6321989" y="1286516"/>
            <a:ext cx="1944216" cy="1728192"/>
          </a:xfrm>
          <a:prstGeom prst="roundRect">
            <a:avLst>
              <a:gd name="adj" fmla="val 15556"/>
            </a:avLst>
          </a:prstGeom>
          <a:solidFill>
            <a:schemeClr val="accent6">
              <a:lumMod val="75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3" name="下矢印 12"/>
          <p:cNvSpPr/>
          <p:nvPr/>
        </p:nvSpPr>
        <p:spPr>
          <a:xfrm>
            <a:off x="6839744" y="3140968"/>
            <a:ext cx="864096" cy="115212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5517069" y="1745198"/>
            <a:ext cx="792159" cy="171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latin typeface="Arial" pitchFamily="34" charset="0"/>
                <a:cs typeface="Arial" pitchFamily="34" charset="0"/>
              </a:rPr>
              <a:t>circulation</a:t>
            </a:r>
            <a:endParaRPr kumimoji="1" lang="ja-JP" altLang="en-US" sz="1000" dirty="0">
              <a:solidFill>
                <a:schemeClr val="tx1"/>
              </a:solidFill>
              <a:latin typeface="Arial" pitchFamily="34" charset="0"/>
              <a:cs typeface="Arial" pitchFamily="34" charset="0"/>
            </a:endParaRPr>
          </a:p>
        </p:txBody>
      </p:sp>
      <p:sp>
        <p:nvSpPr>
          <p:cNvPr id="29" name="正方形/長方形 28"/>
          <p:cNvSpPr/>
          <p:nvPr/>
        </p:nvSpPr>
        <p:spPr>
          <a:xfrm>
            <a:off x="5299958" y="2105238"/>
            <a:ext cx="432048" cy="171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latin typeface="Arial" pitchFamily="34" charset="0"/>
                <a:cs typeface="Arial" pitchFamily="34" charset="0"/>
              </a:rPr>
              <a:t>filter</a:t>
            </a:r>
            <a:endParaRPr kumimoji="1" lang="ja-JP" altLang="en-US" sz="1000" dirty="0">
              <a:solidFill>
                <a:schemeClr val="tx1"/>
              </a:solidFill>
              <a:latin typeface="Arial" pitchFamily="34" charset="0"/>
              <a:cs typeface="Arial" pitchFamily="34" charset="0"/>
            </a:endParaRPr>
          </a:p>
        </p:txBody>
      </p:sp>
      <p:sp>
        <p:nvSpPr>
          <p:cNvPr id="18" name="正方形/長方形 17"/>
          <p:cNvSpPr/>
          <p:nvPr/>
        </p:nvSpPr>
        <p:spPr>
          <a:xfrm>
            <a:off x="5220072" y="1124744"/>
            <a:ext cx="1043608" cy="504056"/>
          </a:xfrm>
          <a:prstGeom prst="rect">
            <a:avLst/>
          </a:prstGeom>
          <a:solidFill>
            <a:schemeClr val="bg1"/>
          </a:solidFill>
          <a:ln>
            <a:solidFill>
              <a:srgbClr val="292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latin typeface="Arial" pitchFamily="34" charset="0"/>
                <a:cs typeface="Arial" pitchFamily="34" charset="0"/>
              </a:rPr>
              <a:t>Present status</a:t>
            </a:r>
            <a:endParaRPr kumimoji="1" lang="ja-JP" altLang="en-US" sz="1400" dirty="0">
              <a:solidFill>
                <a:schemeClr val="tx1"/>
              </a:solidFill>
              <a:latin typeface="Arial" pitchFamily="34" charset="0"/>
              <a:cs typeface="Arial" pitchFamily="34" charset="0"/>
            </a:endParaRPr>
          </a:p>
        </p:txBody>
      </p:sp>
      <p:sp>
        <p:nvSpPr>
          <p:cNvPr id="2" name="タイトル 1"/>
          <p:cNvSpPr>
            <a:spLocks noGrp="1"/>
          </p:cNvSpPr>
          <p:nvPr>
            <p:ph type="title"/>
          </p:nvPr>
        </p:nvSpPr>
        <p:spPr>
          <a:xfrm>
            <a:off x="1475656" y="188640"/>
            <a:ext cx="6192688" cy="778098"/>
          </a:xfrm>
        </p:spPr>
        <p:style>
          <a:lnRef idx="3">
            <a:schemeClr val="lt1"/>
          </a:lnRef>
          <a:fillRef idx="1">
            <a:schemeClr val="accent3"/>
          </a:fillRef>
          <a:effectRef idx="1">
            <a:schemeClr val="accent3"/>
          </a:effectRef>
          <a:fontRef idx="minor">
            <a:schemeClr val="lt1"/>
          </a:fontRef>
        </p:style>
        <p:txBody>
          <a:bodyPr>
            <a:normAutofit fontScale="90000"/>
          </a:bodyPr>
          <a:lstStyle/>
          <a:p>
            <a:r>
              <a:rPr lang="en-US" altLang="ja-JP" sz="4000" b="1" dirty="0" smtClean="0">
                <a:latin typeface="Arial" pitchFamily="34" charset="0"/>
                <a:cs typeface="Arial" pitchFamily="34" charset="0"/>
              </a:rPr>
              <a:t>Hadron Experimental Hall</a:t>
            </a:r>
            <a:endParaRPr kumimoji="1" lang="ja-JP" altLang="en-US" sz="4000" b="1" dirty="0">
              <a:latin typeface="Arial" pitchFamily="34" charset="0"/>
              <a:cs typeface="Arial" pitchFamily="34" charset="0"/>
            </a:endParaRPr>
          </a:p>
        </p:txBody>
      </p:sp>
      <p:sp>
        <p:nvSpPr>
          <p:cNvPr id="15" name="テキスト ボックス 14"/>
          <p:cNvSpPr txBox="1"/>
          <p:nvPr/>
        </p:nvSpPr>
        <p:spPr>
          <a:xfrm>
            <a:off x="6119664" y="4581128"/>
            <a:ext cx="646331" cy="369332"/>
          </a:xfrm>
          <a:prstGeom prst="rect">
            <a:avLst/>
          </a:prstGeom>
          <a:noFill/>
        </p:spPr>
        <p:txBody>
          <a:bodyPr wrap="none" rtlCol="0">
            <a:spAutoFit/>
          </a:bodyPr>
          <a:lstStyle/>
          <a:p>
            <a:r>
              <a:rPr kumimoji="1" lang="ja-JP" altLang="en-US" dirty="0" smtClean="0"/>
              <a:t>（案）</a:t>
            </a:r>
            <a:endParaRPr kumimoji="1" lang="ja-JP" altLang="en-US" dirty="0"/>
          </a:p>
        </p:txBody>
      </p:sp>
      <p:sp>
        <p:nvSpPr>
          <p:cNvPr id="19" name="正方形/長方形 18"/>
          <p:cNvSpPr/>
          <p:nvPr/>
        </p:nvSpPr>
        <p:spPr>
          <a:xfrm>
            <a:off x="5220072" y="4437112"/>
            <a:ext cx="1403648" cy="648072"/>
          </a:xfrm>
          <a:prstGeom prst="rect">
            <a:avLst/>
          </a:prstGeom>
          <a:solidFill>
            <a:schemeClr val="bg1"/>
          </a:solidFill>
          <a:ln>
            <a:solidFill>
              <a:srgbClr val="292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tx1"/>
                </a:solidFill>
                <a:latin typeface="Arial" pitchFamily="34" charset="0"/>
                <a:cs typeface="Arial" pitchFamily="34" charset="0"/>
              </a:rPr>
              <a:t>Status after proposed revision </a:t>
            </a:r>
            <a:endParaRPr kumimoji="1" lang="ja-JP" altLang="en-US" sz="1400" dirty="0">
              <a:solidFill>
                <a:schemeClr val="tx1"/>
              </a:solidFill>
              <a:latin typeface="Arial" pitchFamily="34" charset="0"/>
              <a:cs typeface="Arial" pitchFamily="34" charset="0"/>
            </a:endParaRPr>
          </a:p>
        </p:txBody>
      </p:sp>
      <p:sp>
        <p:nvSpPr>
          <p:cNvPr id="41" name="正方形/長方形 40"/>
          <p:cNvSpPr/>
          <p:nvPr/>
        </p:nvSpPr>
        <p:spPr>
          <a:xfrm>
            <a:off x="5137202" y="5454102"/>
            <a:ext cx="432048" cy="207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latin typeface="Arial" pitchFamily="34" charset="0"/>
                <a:cs typeface="Arial" pitchFamily="34" charset="0"/>
              </a:rPr>
              <a:t>filter</a:t>
            </a:r>
            <a:endParaRPr kumimoji="1" lang="ja-JP" altLang="en-US" sz="1000" dirty="0">
              <a:solidFill>
                <a:schemeClr val="tx1"/>
              </a:solidFill>
              <a:latin typeface="Arial" pitchFamily="34" charset="0"/>
              <a:cs typeface="Arial" pitchFamily="34" charset="0"/>
            </a:endParaRPr>
          </a:p>
        </p:txBody>
      </p:sp>
      <p:sp>
        <p:nvSpPr>
          <p:cNvPr id="42" name="正方形/長方形 41"/>
          <p:cNvSpPr/>
          <p:nvPr/>
        </p:nvSpPr>
        <p:spPr>
          <a:xfrm>
            <a:off x="5454820" y="5174948"/>
            <a:ext cx="79208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latin typeface="Arial" pitchFamily="34" charset="0"/>
                <a:cs typeface="Arial" pitchFamily="34" charset="0"/>
              </a:rPr>
              <a:t>circulation</a:t>
            </a:r>
            <a:endParaRPr kumimoji="1" lang="ja-JP" altLang="en-US" sz="1000" dirty="0">
              <a:solidFill>
                <a:schemeClr val="tx1"/>
              </a:solidFill>
              <a:latin typeface="Arial" pitchFamily="34" charset="0"/>
              <a:cs typeface="Arial" pitchFamily="34" charset="0"/>
            </a:endParaRPr>
          </a:p>
        </p:txBody>
      </p:sp>
      <p:sp>
        <p:nvSpPr>
          <p:cNvPr id="45" name="正方形/長方形 44"/>
          <p:cNvSpPr/>
          <p:nvPr/>
        </p:nvSpPr>
        <p:spPr>
          <a:xfrm>
            <a:off x="8638944" y="4797152"/>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6" name="Rectangle 5"/>
          <p:cNvSpPr/>
          <p:nvPr/>
        </p:nvSpPr>
        <p:spPr>
          <a:xfrm>
            <a:off x="7020272" y="2046040"/>
            <a:ext cx="528829" cy="230832"/>
          </a:xfrm>
          <a:prstGeom prst="rect">
            <a:avLst/>
          </a:prstGeom>
        </p:spPr>
        <p:txBody>
          <a:bodyPr wrap="none">
            <a:spAutoFit/>
          </a:bodyPr>
          <a:lstStyle/>
          <a:p>
            <a:pPr algn="ctr"/>
            <a:r>
              <a:rPr lang="en-US" altLang="ja-JP" sz="900" b="1" dirty="0">
                <a:latin typeface="Arial" pitchFamily="34" charset="0"/>
                <a:cs typeface="Arial" pitchFamily="34" charset="0"/>
              </a:rPr>
              <a:t>Target </a:t>
            </a:r>
            <a:endParaRPr lang="ja-JP" altLang="en-US" sz="900" b="1" dirty="0">
              <a:latin typeface="Arial" pitchFamily="34" charset="0"/>
              <a:cs typeface="Arial" pitchFamily="34" charset="0"/>
            </a:endParaRPr>
          </a:p>
        </p:txBody>
      </p:sp>
      <p:sp>
        <p:nvSpPr>
          <p:cNvPr id="4" name="テキスト ボックス 3"/>
          <p:cNvSpPr txBox="1"/>
          <p:nvPr/>
        </p:nvSpPr>
        <p:spPr>
          <a:xfrm>
            <a:off x="7308304" y="1052736"/>
            <a:ext cx="1440159" cy="461665"/>
          </a:xfrm>
          <a:prstGeom prst="rect">
            <a:avLst/>
          </a:prstGeom>
          <a:noFill/>
        </p:spPr>
        <p:txBody>
          <a:bodyPr wrap="square" rtlCol="0">
            <a:spAutoFit/>
          </a:bodyPr>
          <a:lstStyle/>
          <a:p>
            <a:r>
              <a:rPr kumimoji="1" lang="en-US" altLang="ja-JP" sz="2400" dirty="0" smtClean="0"/>
              <a:t>HD Hall</a:t>
            </a:r>
            <a:endParaRPr kumimoji="1" lang="ja-JP" altLang="en-US" sz="2400" dirty="0"/>
          </a:p>
        </p:txBody>
      </p:sp>
      <p:sp>
        <p:nvSpPr>
          <p:cNvPr id="40" name="テキスト ボックス 39"/>
          <p:cNvSpPr txBox="1"/>
          <p:nvPr/>
        </p:nvSpPr>
        <p:spPr>
          <a:xfrm>
            <a:off x="7218540" y="4673698"/>
            <a:ext cx="1499173" cy="246221"/>
          </a:xfrm>
          <a:prstGeom prst="rect">
            <a:avLst/>
          </a:prstGeom>
          <a:noFill/>
        </p:spPr>
        <p:txBody>
          <a:bodyPr wrap="square" rtlCol="0">
            <a:spAutoFit/>
          </a:bodyPr>
          <a:lstStyle/>
          <a:p>
            <a:r>
              <a:rPr kumimoji="1" lang="en-US" altLang="ja-JP" sz="1000" dirty="0" smtClean="0"/>
              <a:t>Experimental Hall</a:t>
            </a:r>
            <a:endParaRPr kumimoji="1" lang="ja-JP" altLang="en-US" sz="1000" dirty="0"/>
          </a:p>
        </p:txBody>
      </p:sp>
      <p:sp>
        <p:nvSpPr>
          <p:cNvPr id="10" name="日付プレースホルダー 9"/>
          <p:cNvSpPr>
            <a:spLocks noGrp="1"/>
          </p:cNvSpPr>
          <p:nvPr>
            <p:ph type="dt" sz="half" idx="10"/>
          </p:nvPr>
        </p:nvSpPr>
        <p:spPr/>
        <p:txBody>
          <a:bodyPr/>
          <a:lstStyle/>
          <a:p>
            <a:fld id="{9889A4BA-397D-D04E-A71C-D24D3046A6B1}" type="datetime1">
              <a:rPr kumimoji="1" lang="ja-JP" altLang="en-US" smtClean="0"/>
              <a:t>2014/8/3</a:t>
            </a:fld>
            <a:endParaRPr kumimoji="1" lang="ja-JP" altLang="en-US"/>
          </a:p>
        </p:txBody>
      </p:sp>
      <p:sp>
        <p:nvSpPr>
          <p:cNvPr id="14" name="スライド番号プレースホルダー 13"/>
          <p:cNvSpPr>
            <a:spLocks noGrp="1"/>
          </p:cNvSpPr>
          <p:nvPr>
            <p:ph type="sldNum" sz="quarter" idx="12"/>
          </p:nvPr>
        </p:nvSpPr>
        <p:spPr/>
        <p:txBody>
          <a:bodyPr/>
          <a:lstStyle/>
          <a:p>
            <a:fld id="{E4F7979C-F3EC-414B-A84B-0E2682D28D37}" type="slidenum">
              <a:rPr kumimoji="1" lang="ja-JP" altLang="en-US" smtClean="0"/>
              <a:pPr/>
              <a:t>40</a:t>
            </a:fld>
            <a:endParaRPr kumimoji="1" lang="ja-JP" altLang="en-US"/>
          </a:p>
        </p:txBody>
      </p:sp>
    </p:spTree>
    <p:extLst>
      <p:ext uri="{BB962C8B-B14F-4D97-AF65-F5344CB8AC3E}">
        <p14:creationId xmlns:p14="http://schemas.microsoft.com/office/powerpoint/2010/main" val="21638746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BNL AGS Supplemental</a:t>
            </a:r>
            <a:endParaRPr lang="en-US" dirty="0"/>
          </a:p>
        </p:txBody>
      </p:sp>
    </p:spTree>
    <p:extLst>
      <p:ext uri="{BB962C8B-B14F-4D97-AF65-F5344CB8AC3E}">
        <p14:creationId xmlns:p14="http://schemas.microsoft.com/office/powerpoint/2010/main" val="27103457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8229600" cy="6340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5257800" y="2971800"/>
            <a:ext cx="2557085" cy="1905000"/>
            <a:chOff x="5257800" y="2971800"/>
            <a:chExt cx="2557085" cy="1905000"/>
          </a:xfrm>
        </p:grpSpPr>
        <p:sp>
          <p:nvSpPr>
            <p:cNvPr id="2" name="Oval 1"/>
            <p:cNvSpPr/>
            <p:nvPr/>
          </p:nvSpPr>
          <p:spPr bwMode="auto">
            <a:xfrm>
              <a:off x="5257800" y="4495800"/>
              <a:ext cx="609600" cy="381000"/>
            </a:xfrm>
            <a:prstGeom prst="ellipse">
              <a:avLst/>
            </a:prstGeom>
            <a:noFill/>
            <a:ln w="222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 name="TextBox 2"/>
            <p:cNvSpPr txBox="1"/>
            <p:nvPr/>
          </p:nvSpPr>
          <p:spPr>
            <a:xfrm>
              <a:off x="6231118" y="2971800"/>
              <a:ext cx="1583767" cy="523220"/>
            </a:xfrm>
            <a:prstGeom prst="rect">
              <a:avLst/>
            </a:prstGeom>
            <a:noFill/>
          </p:spPr>
          <p:txBody>
            <a:bodyPr wrap="none" rtlCol="0">
              <a:spAutoFit/>
            </a:bodyPr>
            <a:lstStyle/>
            <a:p>
              <a:r>
                <a:rPr lang="en-US" dirty="0" smtClean="0">
                  <a:solidFill>
                    <a:srgbClr val="C00000"/>
                  </a:solidFill>
                </a:rPr>
                <a:t>B’ Target</a:t>
              </a:r>
              <a:endParaRPr lang="en-US" dirty="0">
                <a:solidFill>
                  <a:srgbClr val="C00000"/>
                </a:solidFill>
              </a:endParaRPr>
            </a:p>
          </p:txBody>
        </p:sp>
        <p:cxnSp>
          <p:nvCxnSpPr>
            <p:cNvPr id="5" name="Straight Arrow Connector 4"/>
            <p:cNvCxnSpPr/>
            <p:nvPr/>
          </p:nvCxnSpPr>
          <p:spPr bwMode="auto">
            <a:xfrm flipH="1">
              <a:off x="5715000" y="3398959"/>
              <a:ext cx="838200" cy="1096841"/>
            </a:xfrm>
            <a:prstGeom prst="straightConnector1">
              <a:avLst/>
            </a:prstGeom>
            <a:solidFill>
              <a:schemeClr val="accent1"/>
            </a:solidFill>
            <a:ln w="19050" cap="flat" cmpd="sng" algn="ctr">
              <a:solidFill>
                <a:srgbClr val="C00000"/>
              </a:solidFill>
              <a:prstDash val="solid"/>
              <a:round/>
              <a:headEnd type="none" w="med" len="med"/>
              <a:tailEnd type="arrow"/>
            </a:ln>
            <a:effectLst/>
          </p:spPr>
        </p:cxnSp>
      </p:grpSp>
    </p:spTree>
    <p:extLst>
      <p:ext uri="{BB962C8B-B14F-4D97-AF65-F5344CB8AC3E}">
        <p14:creationId xmlns:p14="http://schemas.microsoft.com/office/powerpoint/2010/main" val="322770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04800"/>
            <a:ext cx="4889373"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17972" y="838199"/>
            <a:ext cx="3526928" cy="2308324"/>
          </a:xfrm>
          <a:prstGeom prst="rect">
            <a:avLst/>
          </a:prstGeom>
          <a:noFill/>
        </p:spPr>
        <p:txBody>
          <a:bodyPr wrap="none" rtlCol="0">
            <a:spAutoFit/>
          </a:bodyPr>
          <a:lstStyle/>
          <a:p>
            <a:r>
              <a:rPr lang="en-US" dirty="0" smtClean="0"/>
              <a:t>18 April 2002</a:t>
            </a:r>
          </a:p>
          <a:p>
            <a:r>
              <a:rPr lang="en-US" dirty="0" smtClean="0"/>
              <a:t>22 GeV protons</a:t>
            </a:r>
          </a:p>
          <a:p>
            <a:r>
              <a:rPr lang="en-US" dirty="0" smtClean="0"/>
              <a:t>56 x 10</a:t>
            </a:r>
            <a:r>
              <a:rPr lang="en-US" baseline="30000" dirty="0" smtClean="0"/>
              <a:t>12</a:t>
            </a:r>
            <a:r>
              <a:rPr lang="en-US" dirty="0" smtClean="0"/>
              <a:t> protons per spill</a:t>
            </a:r>
          </a:p>
          <a:p>
            <a:r>
              <a:rPr lang="en-US" dirty="0" smtClean="0"/>
              <a:t>2.2 sec spill every 5.4 sec (41% DF)</a:t>
            </a:r>
          </a:p>
          <a:p>
            <a:endParaRPr lang="en-US" dirty="0"/>
          </a:p>
          <a:p>
            <a:r>
              <a:rPr lang="en-US" dirty="0" smtClean="0"/>
              <a:t>Maximum rate on this target was</a:t>
            </a:r>
          </a:p>
          <a:p>
            <a:r>
              <a:rPr lang="en-US" dirty="0" smtClean="0"/>
              <a:t>~70 TP/2.2 sec flat top = 32 TP/sec</a:t>
            </a:r>
          </a:p>
          <a:p>
            <a:r>
              <a:rPr lang="en-US" b="1" i="1" u="sng" dirty="0" err="1" smtClean="0"/>
              <a:t>Avg</a:t>
            </a:r>
            <a:r>
              <a:rPr lang="en-US" b="1" i="1" u="sng" dirty="0" smtClean="0"/>
              <a:t> Power ~ 45 kW, peak ~110 kW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8595" y="3505200"/>
            <a:ext cx="412588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63171" y="4587359"/>
            <a:ext cx="426720" cy="369332"/>
          </a:xfrm>
          <a:prstGeom prst="rect">
            <a:avLst/>
          </a:prstGeom>
          <a:noFill/>
        </p:spPr>
        <p:txBody>
          <a:bodyPr wrap="none" rtlCol="0">
            <a:spAutoFit/>
          </a:bodyPr>
          <a:lstStyle/>
          <a:p>
            <a:r>
              <a:rPr lang="en-US" dirty="0"/>
              <a:t>5</a:t>
            </a:r>
            <a:r>
              <a:rPr lang="en-US" dirty="0" smtClean="0"/>
              <a:t>R</a:t>
            </a:r>
            <a:endParaRPr lang="en-US" dirty="0"/>
          </a:p>
        </p:txBody>
      </p:sp>
      <p:cxnSp>
        <p:nvCxnSpPr>
          <p:cNvPr id="5" name="Straight Arrow Connector 4"/>
          <p:cNvCxnSpPr>
            <a:stCxn id="3" idx="2"/>
          </p:cNvCxnSpPr>
          <p:nvPr/>
        </p:nvCxnSpPr>
        <p:spPr>
          <a:xfrm>
            <a:off x="6776531" y="4956691"/>
            <a:ext cx="213360" cy="3238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53400" y="5561350"/>
            <a:ext cx="399468" cy="369332"/>
          </a:xfrm>
          <a:prstGeom prst="rect">
            <a:avLst/>
          </a:prstGeom>
          <a:noFill/>
        </p:spPr>
        <p:txBody>
          <a:bodyPr wrap="none" rtlCol="0">
            <a:spAutoFit/>
          </a:bodyPr>
          <a:lstStyle/>
          <a:p>
            <a:r>
              <a:rPr lang="en-US" dirty="0" smtClean="0"/>
              <a:t>4</a:t>
            </a:r>
            <a:r>
              <a:rPr lang="en-US" dirty="0"/>
              <a:t>L</a:t>
            </a:r>
          </a:p>
        </p:txBody>
      </p:sp>
      <p:cxnSp>
        <p:nvCxnSpPr>
          <p:cNvPr id="13" name="Straight Arrow Connector 12"/>
          <p:cNvCxnSpPr/>
          <p:nvPr/>
        </p:nvCxnSpPr>
        <p:spPr>
          <a:xfrm flipH="1" flipV="1">
            <a:off x="7433756" y="5486400"/>
            <a:ext cx="785737" cy="2043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71535" y="4484132"/>
            <a:ext cx="426720" cy="369332"/>
          </a:xfrm>
          <a:prstGeom prst="rect">
            <a:avLst/>
          </a:prstGeom>
          <a:noFill/>
        </p:spPr>
        <p:txBody>
          <a:bodyPr wrap="none" rtlCol="0">
            <a:spAutoFit/>
          </a:bodyPr>
          <a:lstStyle/>
          <a:p>
            <a:r>
              <a:rPr lang="en-US" dirty="0" smtClean="0"/>
              <a:t>3R</a:t>
            </a:r>
            <a:endParaRPr lang="en-US" dirty="0"/>
          </a:p>
        </p:txBody>
      </p:sp>
      <p:cxnSp>
        <p:nvCxnSpPr>
          <p:cNvPr id="15" name="Straight Arrow Connector 14"/>
          <p:cNvCxnSpPr>
            <a:stCxn id="14" idx="2"/>
          </p:cNvCxnSpPr>
          <p:nvPr/>
        </p:nvCxnSpPr>
        <p:spPr>
          <a:xfrm>
            <a:off x="7284895" y="4853464"/>
            <a:ext cx="213360" cy="3238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437120" y="5667970"/>
            <a:ext cx="399468" cy="369332"/>
          </a:xfrm>
          <a:prstGeom prst="rect">
            <a:avLst/>
          </a:prstGeom>
          <a:noFill/>
        </p:spPr>
        <p:txBody>
          <a:bodyPr wrap="none" rtlCol="0">
            <a:spAutoFit/>
          </a:bodyPr>
          <a:lstStyle/>
          <a:p>
            <a:r>
              <a:rPr lang="en-US" dirty="0"/>
              <a:t>6</a:t>
            </a:r>
            <a:r>
              <a:rPr lang="en-US" dirty="0" smtClean="0"/>
              <a:t>L</a:t>
            </a:r>
            <a:endParaRPr lang="en-US" dirty="0"/>
          </a:p>
        </p:txBody>
      </p:sp>
      <p:cxnSp>
        <p:nvCxnSpPr>
          <p:cNvPr id="17" name="Straight Arrow Connector 16"/>
          <p:cNvCxnSpPr/>
          <p:nvPr/>
        </p:nvCxnSpPr>
        <p:spPr>
          <a:xfrm flipH="1" flipV="1">
            <a:off x="6883211" y="5667970"/>
            <a:ext cx="572824" cy="15609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35261" y="2735818"/>
            <a:ext cx="426720" cy="369332"/>
          </a:xfrm>
          <a:prstGeom prst="rect">
            <a:avLst/>
          </a:prstGeom>
          <a:noFill/>
        </p:spPr>
        <p:txBody>
          <a:bodyPr wrap="none" rtlCol="0">
            <a:spAutoFit/>
          </a:bodyPr>
          <a:lstStyle/>
          <a:p>
            <a:r>
              <a:rPr lang="en-US" dirty="0" smtClean="0"/>
              <a:t>3R</a:t>
            </a:r>
            <a:endParaRPr lang="en-US" dirty="0"/>
          </a:p>
        </p:txBody>
      </p:sp>
      <p:cxnSp>
        <p:nvCxnSpPr>
          <p:cNvPr id="22" name="Straight Arrow Connector 21"/>
          <p:cNvCxnSpPr/>
          <p:nvPr/>
        </p:nvCxnSpPr>
        <p:spPr>
          <a:xfrm flipV="1">
            <a:off x="3448621" y="2286000"/>
            <a:ext cx="0" cy="48577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57006" y="935295"/>
            <a:ext cx="399468" cy="369332"/>
          </a:xfrm>
          <a:prstGeom prst="rect">
            <a:avLst/>
          </a:prstGeom>
          <a:noFill/>
        </p:spPr>
        <p:txBody>
          <a:bodyPr wrap="none" rtlCol="0">
            <a:spAutoFit/>
          </a:bodyPr>
          <a:lstStyle/>
          <a:p>
            <a:r>
              <a:rPr lang="en-US" dirty="0" smtClean="0"/>
              <a:t>4</a:t>
            </a:r>
            <a:r>
              <a:rPr lang="en-US" dirty="0"/>
              <a:t>L</a:t>
            </a:r>
          </a:p>
        </p:txBody>
      </p:sp>
      <p:cxnSp>
        <p:nvCxnSpPr>
          <p:cNvPr id="24" name="Straight Arrow Connector 23"/>
          <p:cNvCxnSpPr/>
          <p:nvPr/>
        </p:nvCxnSpPr>
        <p:spPr>
          <a:xfrm>
            <a:off x="3206686" y="1219200"/>
            <a:ext cx="397646" cy="19749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661981" y="2945546"/>
            <a:ext cx="399468" cy="369332"/>
          </a:xfrm>
          <a:prstGeom prst="rect">
            <a:avLst/>
          </a:prstGeom>
          <a:noFill/>
        </p:spPr>
        <p:txBody>
          <a:bodyPr wrap="none" rtlCol="0">
            <a:spAutoFit/>
          </a:bodyPr>
          <a:lstStyle/>
          <a:p>
            <a:r>
              <a:rPr lang="en-US" dirty="0"/>
              <a:t>6</a:t>
            </a:r>
            <a:r>
              <a:rPr lang="en-US" dirty="0" smtClean="0"/>
              <a:t>L</a:t>
            </a:r>
            <a:endParaRPr lang="en-US" dirty="0"/>
          </a:p>
        </p:txBody>
      </p:sp>
      <p:cxnSp>
        <p:nvCxnSpPr>
          <p:cNvPr id="28" name="Straight Arrow Connector 27"/>
          <p:cNvCxnSpPr>
            <a:stCxn id="27" idx="0"/>
          </p:cNvCxnSpPr>
          <p:nvPr/>
        </p:nvCxnSpPr>
        <p:spPr>
          <a:xfrm flipH="1" flipV="1">
            <a:off x="3604332" y="1853862"/>
            <a:ext cx="257383" cy="109168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156740" y="768221"/>
            <a:ext cx="426720" cy="369332"/>
          </a:xfrm>
          <a:prstGeom prst="rect">
            <a:avLst/>
          </a:prstGeom>
          <a:noFill/>
        </p:spPr>
        <p:txBody>
          <a:bodyPr wrap="none" rtlCol="0">
            <a:spAutoFit/>
          </a:bodyPr>
          <a:lstStyle/>
          <a:p>
            <a:r>
              <a:rPr lang="en-US" dirty="0" smtClean="0"/>
              <a:t>5</a:t>
            </a:r>
            <a:r>
              <a:rPr lang="en-US" dirty="0"/>
              <a:t>R</a:t>
            </a:r>
          </a:p>
        </p:txBody>
      </p:sp>
      <p:cxnSp>
        <p:nvCxnSpPr>
          <p:cNvPr id="33" name="Straight Arrow Connector 32"/>
          <p:cNvCxnSpPr/>
          <p:nvPr/>
        </p:nvCxnSpPr>
        <p:spPr>
          <a:xfrm>
            <a:off x="3406420" y="1052126"/>
            <a:ext cx="262161" cy="19749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023753" y="263009"/>
            <a:ext cx="4902689" cy="276999"/>
          </a:xfrm>
          <a:prstGeom prst="rect">
            <a:avLst/>
          </a:prstGeom>
          <a:noFill/>
        </p:spPr>
        <p:txBody>
          <a:bodyPr wrap="none" rtlCol="0">
            <a:spAutoFit/>
          </a:bodyPr>
          <a:lstStyle/>
          <a:p>
            <a:r>
              <a:rPr lang="en-US" sz="1200" dirty="0" smtClean="0"/>
              <a:t>(as measured with type k thermocouples, drilled and peened into platinum)</a:t>
            </a:r>
            <a:endParaRPr lang="en-US" sz="1200" dirty="0"/>
          </a:p>
        </p:txBody>
      </p:sp>
      <p:cxnSp>
        <p:nvCxnSpPr>
          <p:cNvPr id="41" name="Straight Connector 40"/>
          <p:cNvCxnSpPr/>
          <p:nvPr/>
        </p:nvCxnSpPr>
        <p:spPr>
          <a:xfrm flipV="1">
            <a:off x="2488681" y="5015389"/>
            <a:ext cx="0" cy="471011"/>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026409" y="5015389"/>
            <a:ext cx="0" cy="471011"/>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668581" y="5280541"/>
            <a:ext cx="35782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2488681" y="5280541"/>
            <a:ext cx="36017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893279" y="5095875"/>
            <a:ext cx="832279" cy="369332"/>
          </a:xfrm>
          <a:prstGeom prst="rect">
            <a:avLst/>
          </a:prstGeom>
          <a:noFill/>
        </p:spPr>
        <p:txBody>
          <a:bodyPr wrap="none" rtlCol="0">
            <a:spAutoFit/>
          </a:bodyPr>
          <a:lstStyle/>
          <a:p>
            <a:r>
              <a:rPr lang="en-US" dirty="0" smtClean="0"/>
              <a:t>2.2 sec</a:t>
            </a:r>
            <a:endParaRPr lang="en-US" dirty="0"/>
          </a:p>
        </p:txBody>
      </p:sp>
      <p:sp>
        <p:nvSpPr>
          <p:cNvPr id="29" name="Slide Number Placeholder 28"/>
          <p:cNvSpPr>
            <a:spLocks noGrp="1"/>
          </p:cNvSpPr>
          <p:nvPr>
            <p:ph type="sldNum" sz="quarter" idx="12"/>
          </p:nvPr>
        </p:nvSpPr>
        <p:spPr/>
        <p:txBody>
          <a:bodyPr/>
          <a:lstStyle/>
          <a:p>
            <a:fld id="{AFF08293-46EA-4743-9DC1-EA05268FDD08}" type="slidenum">
              <a:rPr lang="en-US" smtClean="0"/>
              <a:pPr/>
              <a:t>43</a:t>
            </a:fld>
            <a:endParaRPr lang="en-US"/>
          </a:p>
        </p:txBody>
      </p:sp>
      <p:sp>
        <p:nvSpPr>
          <p:cNvPr id="31" name="Date Placeholder 30"/>
          <p:cNvSpPr>
            <a:spLocks noGrp="1"/>
          </p:cNvSpPr>
          <p:nvPr>
            <p:ph type="dt" sz="half" idx="10"/>
          </p:nvPr>
        </p:nvSpPr>
        <p:spPr/>
        <p:txBody>
          <a:bodyPr/>
          <a:lstStyle/>
          <a:p>
            <a:r>
              <a:rPr lang="en-US" smtClean="0"/>
              <a:t>4/19/2013</a:t>
            </a:r>
            <a:endParaRPr lang="en-US"/>
          </a:p>
        </p:txBody>
      </p:sp>
    </p:spTree>
    <p:extLst>
      <p:ext uri="{BB962C8B-B14F-4D97-AF65-F5344CB8AC3E}">
        <p14:creationId xmlns:p14="http://schemas.microsoft.com/office/powerpoint/2010/main" val="22423483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ile\Desktop\Snowmass Workshop\talk\ctgt_temp_during_g-2_pulse_on-dem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95" y="0"/>
            <a:ext cx="875981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33529" y="662164"/>
            <a:ext cx="6435864" cy="646331"/>
          </a:xfrm>
          <a:prstGeom prst="rect">
            <a:avLst/>
          </a:prstGeom>
          <a:solidFill>
            <a:schemeClr val="bg1"/>
          </a:solidFill>
        </p:spPr>
        <p:txBody>
          <a:bodyPr wrap="none" rtlCol="0">
            <a:spAutoFit/>
          </a:bodyPr>
          <a:lstStyle/>
          <a:p>
            <a:r>
              <a:rPr lang="en-US" dirty="0" smtClean="0"/>
              <a:t>~ 30-40 TP/spill with interruptions for FEB pulse on demand to the </a:t>
            </a:r>
          </a:p>
          <a:p>
            <a:r>
              <a:rPr lang="en-US" dirty="0" smtClean="0"/>
              <a:t>g-2 experiment, 23 April1997</a:t>
            </a:r>
            <a:endParaRPr lang="en-US" dirty="0"/>
          </a:p>
        </p:txBody>
      </p:sp>
      <p:sp>
        <p:nvSpPr>
          <p:cNvPr id="4" name="Slide Number Placeholder 3"/>
          <p:cNvSpPr>
            <a:spLocks noGrp="1"/>
          </p:cNvSpPr>
          <p:nvPr>
            <p:ph type="sldNum" sz="quarter" idx="12"/>
          </p:nvPr>
        </p:nvSpPr>
        <p:spPr/>
        <p:txBody>
          <a:bodyPr/>
          <a:lstStyle/>
          <a:p>
            <a:fld id="{AFF08293-46EA-4743-9DC1-EA05268FDD08}" type="slidenum">
              <a:rPr lang="en-US" smtClean="0"/>
              <a:pPr/>
              <a:t>44</a:t>
            </a:fld>
            <a:endParaRPr lang="en-US"/>
          </a:p>
        </p:txBody>
      </p:sp>
      <p:sp>
        <p:nvSpPr>
          <p:cNvPr id="5" name="Date Placeholder 4"/>
          <p:cNvSpPr>
            <a:spLocks noGrp="1"/>
          </p:cNvSpPr>
          <p:nvPr>
            <p:ph type="dt" sz="half" idx="10"/>
          </p:nvPr>
        </p:nvSpPr>
        <p:spPr/>
        <p:txBody>
          <a:bodyPr/>
          <a:lstStyle/>
          <a:p>
            <a:r>
              <a:rPr lang="en-US" smtClean="0"/>
              <a:t>4/19/2013</a:t>
            </a:r>
            <a:endParaRPr lang="en-US"/>
          </a:p>
        </p:txBody>
      </p:sp>
    </p:spTree>
    <p:extLst>
      <p:ext uri="{BB962C8B-B14F-4D97-AF65-F5344CB8AC3E}">
        <p14:creationId xmlns:p14="http://schemas.microsoft.com/office/powerpoint/2010/main" val="33621884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r>
              <a:rPr lang="en-US" dirty="0" smtClean="0"/>
              <a:t>4/19/2013</a:t>
            </a:r>
            <a:endParaRPr lang="en-US" dirty="0"/>
          </a:p>
        </p:txBody>
      </p:sp>
      <p:sp>
        <p:nvSpPr>
          <p:cNvPr id="5" name="Slide Number Placeholder 4"/>
          <p:cNvSpPr>
            <a:spLocks noGrp="1"/>
          </p:cNvSpPr>
          <p:nvPr>
            <p:ph type="sldNum" sz="quarter" idx="12"/>
          </p:nvPr>
        </p:nvSpPr>
        <p:spPr/>
        <p:txBody>
          <a:bodyPr/>
          <a:lstStyle/>
          <a:p>
            <a:fld id="{AFF08293-46EA-4743-9DC1-EA05268FDD08}" type="slidenum">
              <a:rPr lang="en-US" smtClean="0"/>
              <a:pPr/>
              <a:t>45</a:t>
            </a:fld>
            <a:endParaRPr lang="en-US" dirty="0"/>
          </a:p>
        </p:txBody>
      </p:sp>
      <p:pic>
        <p:nvPicPr>
          <p:cNvPr id="6" name="Picture 5"/>
          <p:cNvPicPr>
            <a:picLocks noChangeAspect="1"/>
          </p:cNvPicPr>
          <p:nvPr/>
        </p:nvPicPr>
        <p:blipFill>
          <a:blip r:embed="rId3"/>
          <a:stretch>
            <a:fillRect/>
          </a:stretch>
        </p:blipFill>
        <p:spPr>
          <a:xfrm>
            <a:off x="152400" y="76200"/>
            <a:ext cx="8915400" cy="6610403"/>
          </a:xfrm>
          <a:prstGeom prst="rect">
            <a:avLst/>
          </a:prstGeom>
        </p:spPr>
      </p:pic>
      <p:sp>
        <p:nvSpPr>
          <p:cNvPr id="7" name="TextBox 6"/>
          <p:cNvSpPr txBox="1"/>
          <p:nvPr/>
        </p:nvSpPr>
        <p:spPr>
          <a:xfrm>
            <a:off x="4953000" y="762000"/>
            <a:ext cx="3722806" cy="461665"/>
          </a:xfrm>
          <a:prstGeom prst="rect">
            <a:avLst/>
          </a:prstGeom>
          <a:noFill/>
        </p:spPr>
        <p:txBody>
          <a:bodyPr wrap="none" rtlCol="0">
            <a:spAutoFit/>
          </a:bodyPr>
          <a:lstStyle/>
          <a:p>
            <a:r>
              <a:rPr lang="en-US" sz="2400" i="1" u="sng" dirty="0" smtClean="0"/>
              <a:t>Post B’ target failure Target </a:t>
            </a:r>
            <a:endParaRPr lang="en-US" sz="2400" i="1" u="sng" dirty="0"/>
          </a:p>
        </p:txBody>
      </p:sp>
    </p:spTree>
    <p:extLst>
      <p:ext uri="{BB962C8B-B14F-4D97-AF65-F5344CB8AC3E}">
        <p14:creationId xmlns:p14="http://schemas.microsoft.com/office/powerpoint/2010/main" val="4091082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209800"/>
            <a:ext cx="5125121" cy="1077218"/>
          </a:xfrm>
          <a:prstGeom prst="rect">
            <a:avLst/>
          </a:prstGeom>
          <a:noFill/>
        </p:spPr>
        <p:txBody>
          <a:bodyPr wrap="none" rtlCol="0">
            <a:spAutoFit/>
          </a:bodyPr>
          <a:lstStyle/>
          <a:p>
            <a:r>
              <a:rPr lang="en-US" sz="3200" dirty="0" smtClean="0"/>
              <a:t>Some “Dirty” Laundry from </a:t>
            </a:r>
          </a:p>
          <a:p>
            <a:r>
              <a:rPr lang="en-US" sz="3200" dirty="0" smtClean="0"/>
              <a:t>AGS Fixed Target era…….</a:t>
            </a:r>
            <a:endParaRPr lang="en-US" sz="3200" dirty="0"/>
          </a:p>
        </p:txBody>
      </p:sp>
      <p:sp>
        <p:nvSpPr>
          <p:cNvPr id="3" name="Slide Number Placeholder 2"/>
          <p:cNvSpPr>
            <a:spLocks noGrp="1"/>
          </p:cNvSpPr>
          <p:nvPr>
            <p:ph type="sldNum" sz="quarter" idx="12"/>
          </p:nvPr>
        </p:nvSpPr>
        <p:spPr/>
        <p:txBody>
          <a:bodyPr/>
          <a:lstStyle/>
          <a:p>
            <a:fld id="{AFF08293-46EA-4743-9DC1-EA05268FDD08}" type="slidenum">
              <a:rPr lang="en-US" smtClean="0"/>
              <a:pPr/>
              <a:t>46</a:t>
            </a:fld>
            <a:endParaRPr lang="en-US" dirty="0"/>
          </a:p>
        </p:txBody>
      </p:sp>
      <p:sp>
        <p:nvSpPr>
          <p:cNvPr id="4" name="Date Placeholder 3"/>
          <p:cNvSpPr>
            <a:spLocks noGrp="1"/>
          </p:cNvSpPr>
          <p:nvPr>
            <p:ph type="dt" sz="half" idx="10"/>
          </p:nvPr>
        </p:nvSpPr>
        <p:spPr/>
        <p:txBody>
          <a:bodyPr/>
          <a:lstStyle/>
          <a:p>
            <a:r>
              <a:rPr lang="en-US" dirty="0" smtClean="0"/>
              <a:t>4/19/2013</a:t>
            </a:r>
            <a:endParaRPr lang="en-US" dirty="0"/>
          </a:p>
        </p:txBody>
      </p:sp>
    </p:spTree>
    <p:extLst>
      <p:ext uri="{BB962C8B-B14F-4D97-AF65-F5344CB8AC3E}">
        <p14:creationId xmlns:p14="http://schemas.microsoft.com/office/powerpoint/2010/main" val="10940814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ile\Documents\AGS Machine\AGS RHIC Pictures\Experiments\E787\c-target12-4-02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28800"/>
            <a:ext cx="7322820" cy="486835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68" r="13999" b="20667"/>
          <a:stretch/>
        </p:blipFill>
        <p:spPr bwMode="auto">
          <a:xfrm>
            <a:off x="5212080" y="13063"/>
            <a:ext cx="3931920"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51420" y="196334"/>
            <a:ext cx="1130374" cy="369332"/>
          </a:xfrm>
          <a:prstGeom prst="rect">
            <a:avLst/>
          </a:prstGeom>
          <a:noFill/>
        </p:spPr>
        <p:txBody>
          <a:bodyPr wrap="none" rtlCol="0">
            <a:spAutoFit/>
          </a:bodyPr>
          <a:lstStyle/>
          <a:p>
            <a:r>
              <a:rPr lang="en-US" b="1" i="1" u="sng" dirty="0" smtClean="0"/>
              <a:t>“BEFORE”</a:t>
            </a:r>
            <a:endParaRPr lang="en-US" b="1" i="1" u="sng" dirty="0"/>
          </a:p>
        </p:txBody>
      </p:sp>
      <p:sp>
        <p:nvSpPr>
          <p:cNvPr id="5" name="TextBox 4"/>
          <p:cNvSpPr txBox="1"/>
          <p:nvPr/>
        </p:nvSpPr>
        <p:spPr>
          <a:xfrm>
            <a:off x="4419600" y="4495800"/>
            <a:ext cx="971100" cy="369332"/>
          </a:xfrm>
          <a:prstGeom prst="rect">
            <a:avLst/>
          </a:prstGeom>
          <a:noFill/>
        </p:spPr>
        <p:txBody>
          <a:bodyPr wrap="none" rtlCol="0">
            <a:spAutoFit/>
          </a:bodyPr>
          <a:lstStyle/>
          <a:p>
            <a:r>
              <a:rPr lang="en-US" b="1" i="1" u="sng" dirty="0" smtClean="0"/>
              <a:t>“AFTER”</a:t>
            </a:r>
            <a:endParaRPr lang="en-US" b="1" i="1" u="sng" dirty="0"/>
          </a:p>
        </p:txBody>
      </p:sp>
      <p:sp>
        <p:nvSpPr>
          <p:cNvPr id="3" name="TextBox 2"/>
          <p:cNvSpPr txBox="1"/>
          <p:nvPr/>
        </p:nvSpPr>
        <p:spPr>
          <a:xfrm>
            <a:off x="121498" y="196334"/>
            <a:ext cx="4750018" cy="830997"/>
          </a:xfrm>
          <a:prstGeom prst="rect">
            <a:avLst/>
          </a:prstGeom>
          <a:noFill/>
        </p:spPr>
        <p:txBody>
          <a:bodyPr wrap="none" rtlCol="0">
            <a:spAutoFit/>
          </a:bodyPr>
          <a:lstStyle/>
          <a:p>
            <a:r>
              <a:rPr lang="en-US" sz="2400" b="1" i="1" u="sng" dirty="0" smtClean="0"/>
              <a:t>E949 (K</a:t>
            </a:r>
            <a:r>
              <a:rPr lang="en-US" sz="2400" b="1" i="1" u="sng" baseline="30000" dirty="0" smtClean="0"/>
              <a:t>+</a:t>
            </a:r>
            <a:r>
              <a:rPr lang="en-US" sz="2400" b="1" i="1" u="sng" dirty="0" smtClean="0">
                <a:sym typeface="Wingdings" panose="05000000000000000000" pitchFamily="2" charset="2"/>
              </a:rPr>
              <a:t></a:t>
            </a:r>
            <a:r>
              <a:rPr lang="en-US" sz="2400" b="1" i="1" u="sng" dirty="0" smtClean="0">
                <a:latin typeface="Symbol" panose="05050102010706020507" pitchFamily="18" charset="2"/>
                <a:sym typeface="Wingdings" panose="05000000000000000000" pitchFamily="2" charset="2"/>
              </a:rPr>
              <a:t>p</a:t>
            </a:r>
            <a:r>
              <a:rPr lang="en-US" sz="2400" b="1" i="1" u="sng" baseline="30000" dirty="0" smtClean="0">
                <a:sym typeface="Wingdings" panose="05000000000000000000" pitchFamily="2" charset="2"/>
              </a:rPr>
              <a:t>+</a:t>
            </a:r>
            <a:r>
              <a:rPr lang="en-US" sz="2400" b="1" i="1" u="sng" dirty="0">
                <a:latin typeface="Symbol" panose="05050102010706020507" pitchFamily="18" charset="2"/>
                <a:sym typeface="Wingdings" panose="05000000000000000000" pitchFamily="2" charset="2"/>
              </a:rPr>
              <a:t>n</a:t>
            </a:r>
            <a:r>
              <a:rPr lang="en-US" sz="2400" b="1" i="1" u="sng" dirty="0" smtClean="0">
                <a:latin typeface="Symbol" panose="05050102010706020507" pitchFamily="18" charset="2"/>
                <a:sym typeface="Wingdings" panose="05000000000000000000" pitchFamily="2" charset="2"/>
              </a:rPr>
              <a:t>n</a:t>
            </a:r>
            <a:r>
              <a:rPr lang="en-US" sz="2400" b="1" i="1" u="sng" baseline="-25000" dirty="0" smtClean="0">
                <a:sym typeface="Wingdings" panose="05000000000000000000" pitchFamily="2" charset="2"/>
              </a:rPr>
              <a:t>bar</a:t>
            </a:r>
            <a:r>
              <a:rPr lang="en-US" sz="2400" b="1" i="1" u="sng" dirty="0" smtClean="0">
                <a:sym typeface="Wingdings" panose="05000000000000000000" pitchFamily="2" charset="2"/>
              </a:rPr>
              <a:t> ) experiment</a:t>
            </a:r>
            <a:r>
              <a:rPr lang="en-US" sz="2400" b="1" i="1" u="sng" dirty="0" smtClean="0"/>
              <a:t>, </a:t>
            </a:r>
          </a:p>
          <a:p>
            <a:r>
              <a:rPr lang="en-US" sz="2400" b="1" i="1" u="sng" dirty="0" smtClean="0"/>
              <a:t>latest target design, 2002</a:t>
            </a:r>
            <a:endParaRPr lang="en-US" sz="2400" b="1" i="1" u="sng" dirty="0"/>
          </a:p>
        </p:txBody>
      </p:sp>
      <p:sp>
        <p:nvSpPr>
          <p:cNvPr id="4" name="TextBox 3"/>
          <p:cNvSpPr txBox="1"/>
          <p:nvPr/>
        </p:nvSpPr>
        <p:spPr>
          <a:xfrm>
            <a:off x="338447" y="846240"/>
            <a:ext cx="5384807" cy="830997"/>
          </a:xfrm>
          <a:prstGeom prst="rect">
            <a:avLst/>
          </a:prstGeom>
          <a:noFill/>
        </p:spPr>
        <p:txBody>
          <a:bodyPr wrap="none" rtlCol="0">
            <a:spAutoFit/>
          </a:bodyPr>
          <a:lstStyle/>
          <a:p>
            <a:r>
              <a:rPr lang="en-US" sz="2400" dirty="0" smtClean="0"/>
              <a:t>~0.5 x 10</a:t>
            </a:r>
            <a:r>
              <a:rPr lang="en-US" sz="2400" baseline="30000" dirty="0" smtClean="0"/>
              <a:t>19</a:t>
            </a:r>
            <a:r>
              <a:rPr lang="en-US" sz="2400" dirty="0" smtClean="0"/>
              <a:t> protons</a:t>
            </a:r>
          </a:p>
          <a:p>
            <a:r>
              <a:rPr lang="en-US" sz="2400" dirty="0" smtClean="0"/>
              <a:t>~30-70 x 10</a:t>
            </a:r>
            <a:r>
              <a:rPr lang="en-US" sz="2400" baseline="30000" dirty="0" smtClean="0"/>
              <a:t>12</a:t>
            </a:r>
            <a:r>
              <a:rPr lang="en-US" sz="2400" dirty="0" smtClean="0"/>
              <a:t> protons per 2.2 sec spill</a:t>
            </a:r>
            <a:endParaRPr lang="en-US" sz="2400" dirty="0"/>
          </a:p>
        </p:txBody>
      </p:sp>
      <p:sp>
        <p:nvSpPr>
          <p:cNvPr id="8" name="Slide Number Placeholder 7"/>
          <p:cNvSpPr>
            <a:spLocks noGrp="1"/>
          </p:cNvSpPr>
          <p:nvPr>
            <p:ph type="sldNum" sz="quarter" idx="12"/>
          </p:nvPr>
        </p:nvSpPr>
        <p:spPr/>
        <p:txBody>
          <a:bodyPr/>
          <a:lstStyle/>
          <a:p>
            <a:fld id="{AFF08293-46EA-4743-9DC1-EA05268FDD08}" type="slidenum">
              <a:rPr lang="en-US" smtClean="0"/>
              <a:pPr/>
              <a:t>47</a:t>
            </a:fld>
            <a:endParaRPr lang="en-US" dirty="0"/>
          </a:p>
        </p:txBody>
      </p:sp>
      <p:sp>
        <p:nvSpPr>
          <p:cNvPr id="9" name="Date Placeholder 8"/>
          <p:cNvSpPr>
            <a:spLocks noGrp="1"/>
          </p:cNvSpPr>
          <p:nvPr>
            <p:ph type="dt" sz="half" idx="10"/>
          </p:nvPr>
        </p:nvSpPr>
        <p:spPr/>
        <p:txBody>
          <a:bodyPr/>
          <a:lstStyle/>
          <a:p>
            <a:r>
              <a:rPr lang="en-US" dirty="0" smtClean="0"/>
              <a:t>4/19/2013</a:t>
            </a:r>
            <a:endParaRPr lang="en-US" dirty="0"/>
          </a:p>
        </p:txBody>
      </p:sp>
    </p:spTree>
    <p:extLst>
      <p:ext uri="{BB962C8B-B14F-4D97-AF65-F5344CB8AC3E}">
        <p14:creationId xmlns:p14="http://schemas.microsoft.com/office/powerpoint/2010/main" val="30293932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ile\Desktop\Snowmass Workshop\atargetps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33400"/>
            <a:ext cx="8229600" cy="61516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792478"/>
            <a:ext cx="8437631" cy="707886"/>
          </a:xfrm>
          <a:prstGeom prst="rect">
            <a:avLst/>
          </a:prstGeom>
          <a:noFill/>
        </p:spPr>
        <p:txBody>
          <a:bodyPr wrap="none" rtlCol="0">
            <a:spAutoFit/>
          </a:bodyPr>
          <a:lstStyle/>
          <a:p>
            <a:r>
              <a:rPr lang="en-US" sz="2000" dirty="0" smtClean="0"/>
              <a:t>A-Target (E865 – Zeller, K</a:t>
            </a:r>
            <a:r>
              <a:rPr lang="en-US" sz="2000" baseline="30000" dirty="0" smtClean="0"/>
              <a:t>+</a:t>
            </a:r>
            <a:r>
              <a:rPr lang="en-US" sz="2000" dirty="0" smtClean="0">
                <a:sym typeface="Wingdings" panose="05000000000000000000" pitchFamily="2" charset="2"/>
              </a:rPr>
              <a:t> </a:t>
            </a:r>
            <a:r>
              <a:rPr lang="en-US" sz="2000" dirty="0" smtClean="0">
                <a:latin typeface="Symbol" panose="05050102010706020507" pitchFamily="18" charset="2"/>
                <a:sym typeface="Wingdings" panose="05000000000000000000" pitchFamily="2" charset="2"/>
              </a:rPr>
              <a:t>p</a:t>
            </a:r>
            <a:r>
              <a:rPr lang="en-US" sz="2000" baseline="30000" dirty="0" smtClean="0">
                <a:latin typeface="Symbol" panose="05050102010706020507" pitchFamily="18" charset="2"/>
                <a:sym typeface="Wingdings" panose="05000000000000000000" pitchFamily="2" charset="2"/>
              </a:rPr>
              <a:t>+</a:t>
            </a:r>
            <a:r>
              <a:rPr lang="en-US" sz="2000" dirty="0" smtClean="0">
                <a:latin typeface="Symbol" panose="05050102010706020507" pitchFamily="18" charset="2"/>
                <a:sym typeface="Wingdings" panose="05000000000000000000" pitchFamily="2" charset="2"/>
              </a:rPr>
              <a:t>m</a:t>
            </a:r>
            <a:r>
              <a:rPr lang="en-US" sz="2000" baseline="30000" dirty="0" smtClean="0">
                <a:latin typeface="Symbol" panose="05050102010706020507" pitchFamily="18" charset="2"/>
                <a:sym typeface="Wingdings" panose="05000000000000000000" pitchFamily="2" charset="2"/>
              </a:rPr>
              <a:t>+</a:t>
            </a:r>
            <a:r>
              <a:rPr lang="en-US" sz="2000" dirty="0" smtClean="0">
                <a:sym typeface="Wingdings" panose="05000000000000000000" pitchFamily="2" charset="2"/>
              </a:rPr>
              <a:t>e</a:t>
            </a:r>
            <a:r>
              <a:rPr lang="en-US" sz="2000" baseline="30000" dirty="0" smtClean="0">
                <a:sym typeface="Wingdings" panose="05000000000000000000" pitchFamily="2" charset="2"/>
              </a:rPr>
              <a:t>-</a:t>
            </a:r>
            <a:r>
              <a:rPr lang="en-US" sz="2000" dirty="0" smtClean="0"/>
              <a:t>) after ~10-20TP/spill for a few years </a:t>
            </a:r>
          </a:p>
          <a:p>
            <a:r>
              <a:rPr lang="en-US" sz="2000" dirty="0" smtClean="0"/>
              <a:t>15 cm long copper target and water cooled base</a:t>
            </a:r>
            <a:endParaRPr lang="en-US" sz="2000" dirty="0"/>
          </a:p>
        </p:txBody>
      </p:sp>
      <p:sp>
        <p:nvSpPr>
          <p:cNvPr id="4" name="Slide Number Placeholder 3"/>
          <p:cNvSpPr>
            <a:spLocks noGrp="1"/>
          </p:cNvSpPr>
          <p:nvPr>
            <p:ph type="sldNum" sz="quarter" idx="12"/>
          </p:nvPr>
        </p:nvSpPr>
        <p:spPr/>
        <p:txBody>
          <a:bodyPr/>
          <a:lstStyle/>
          <a:p>
            <a:fld id="{AFF08293-46EA-4743-9DC1-EA05268FDD08}" type="slidenum">
              <a:rPr lang="en-US" smtClean="0"/>
              <a:pPr/>
              <a:t>48</a:t>
            </a:fld>
            <a:endParaRPr lang="en-US" dirty="0"/>
          </a:p>
        </p:txBody>
      </p:sp>
      <p:sp>
        <p:nvSpPr>
          <p:cNvPr id="5" name="Date Placeholder 4"/>
          <p:cNvSpPr>
            <a:spLocks noGrp="1"/>
          </p:cNvSpPr>
          <p:nvPr>
            <p:ph type="dt" sz="half" idx="10"/>
          </p:nvPr>
        </p:nvSpPr>
        <p:spPr/>
        <p:txBody>
          <a:bodyPr/>
          <a:lstStyle/>
          <a:p>
            <a:r>
              <a:rPr lang="en-US" dirty="0" smtClean="0"/>
              <a:t>4/19/2013</a:t>
            </a:r>
            <a:endParaRPr lang="en-US" dirty="0"/>
          </a:p>
        </p:txBody>
      </p:sp>
    </p:spTree>
    <p:extLst>
      <p:ext uri="{BB962C8B-B14F-4D97-AF65-F5344CB8AC3E}">
        <p14:creationId xmlns:p14="http://schemas.microsoft.com/office/powerpoint/2010/main" val="3286914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Significant Background Event in Japan</a:t>
            </a:r>
            <a:br>
              <a:rPr lang="en-US" sz="2800" dirty="0" smtClean="0"/>
            </a:br>
            <a:r>
              <a:rPr lang="en-US" sz="2800" dirty="0" smtClean="0"/>
              <a:t>….</a:t>
            </a:r>
            <a:r>
              <a:rPr lang="en-US" sz="2400" dirty="0" smtClean="0"/>
              <a:t>11 March 2011</a:t>
            </a:r>
            <a:endParaRPr lang="en-US" sz="2400" dirty="0"/>
          </a:p>
        </p:txBody>
      </p:sp>
      <p:sp>
        <p:nvSpPr>
          <p:cNvPr id="3" name="Content Placeholder 2"/>
          <p:cNvSpPr>
            <a:spLocks noGrp="1"/>
          </p:cNvSpPr>
          <p:nvPr>
            <p:ph idx="1"/>
          </p:nvPr>
        </p:nvSpPr>
        <p:spPr>
          <a:xfrm>
            <a:off x="228600" y="1447800"/>
            <a:ext cx="8153400" cy="3886200"/>
          </a:xfrm>
        </p:spPr>
        <p:txBody>
          <a:bodyPr/>
          <a:lstStyle/>
          <a:p>
            <a:r>
              <a:rPr lang="en-US" b="1" dirty="0" smtClean="0"/>
              <a:t>Tohoku earthquake triggered a tsunami resulting in Fukushima </a:t>
            </a:r>
            <a:r>
              <a:rPr lang="en-US" b="1" dirty="0"/>
              <a:t>Daiichi nuclear </a:t>
            </a:r>
            <a:r>
              <a:rPr lang="en-US" b="1" dirty="0" smtClean="0"/>
              <a:t>disaster</a:t>
            </a:r>
          </a:p>
          <a:p>
            <a:pPr lvl="1"/>
            <a:r>
              <a:rPr lang="en-US" dirty="0"/>
              <a:t>catastrophic failure at the Fukushima I Nuclear Power Plant on 11 March 2011, resulting in a meltdown of three of the plant's six nuclear </a:t>
            </a:r>
            <a:r>
              <a:rPr lang="en-US" dirty="0" smtClean="0"/>
              <a:t>reactors</a:t>
            </a:r>
            <a:br>
              <a:rPr lang="en-US" dirty="0" smtClean="0"/>
            </a:br>
            <a:endParaRPr lang="en-US" dirty="0" smtClean="0"/>
          </a:p>
          <a:p>
            <a:pPr lvl="1"/>
            <a:r>
              <a:rPr lang="en-US" dirty="0" smtClean="0"/>
              <a:t>The Fukushima Nuclear </a:t>
            </a:r>
            <a:r>
              <a:rPr lang="en-US" dirty="0"/>
              <a:t>Accident Independent Investigation Commission found </a:t>
            </a:r>
            <a:r>
              <a:rPr lang="en-US" b="1" i="1" u="sng" dirty="0"/>
              <a:t>the nuclear disaster was "manmade" and that its direct causes were all foreseeable.</a:t>
            </a:r>
          </a:p>
        </p:txBody>
      </p:sp>
      <p:sp>
        <p:nvSpPr>
          <p:cNvPr id="4" name="TextBox 3"/>
          <p:cNvSpPr txBox="1"/>
          <p:nvPr/>
        </p:nvSpPr>
        <p:spPr>
          <a:xfrm>
            <a:off x="457200" y="4767590"/>
            <a:ext cx="8302273" cy="830997"/>
          </a:xfrm>
          <a:prstGeom prst="rect">
            <a:avLst/>
          </a:prstGeom>
          <a:noFill/>
        </p:spPr>
        <p:txBody>
          <a:bodyPr wrap="none" rtlCol="0">
            <a:spAutoFit/>
          </a:bodyPr>
          <a:lstStyle/>
          <a:p>
            <a:pPr marL="457200" indent="-457200">
              <a:buFont typeface="Wingdings" pitchFamily="2" charset="2"/>
              <a:buChar char="à"/>
            </a:pPr>
            <a:r>
              <a:rPr lang="en-US" sz="2400" b="1" i="1" dirty="0" smtClean="0">
                <a:solidFill>
                  <a:srgbClr val="C00000"/>
                </a:solidFill>
                <a:sym typeface="Wingdings" panose="05000000000000000000" pitchFamily="2" charset="2"/>
              </a:rPr>
              <a:t>Public became highly critical of government </a:t>
            </a:r>
          </a:p>
          <a:p>
            <a:r>
              <a:rPr lang="en-US" sz="2400" b="1" i="1" dirty="0" smtClean="0">
                <a:solidFill>
                  <a:srgbClr val="C00000"/>
                </a:solidFill>
                <a:sym typeface="Wingdings" panose="05000000000000000000" pitchFamily="2" charset="2"/>
              </a:rPr>
              <a:t>and everything associated with nuclear power/radiation</a:t>
            </a:r>
            <a:endParaRPr lang="en-US" sz="2400" b="1" i="1" dirty="0">
              <a:solidFill>
                <a:srgbClr val="C00000"/>
              </a:solidFill>
            </a:endParaRPr>
          </a:p>
        </p:txBody>
      </p:sp>
    </p:spTree>
    <p:extLst>
      <p:ext uri="{BB962C8B-B14F-4D97-AF65-F5344CB8AC3E}">
        <p14:creationId xmlns:p14="http://schemas.microsoft.com/office/powerpoint/2010/main" val="3828639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349318"/>
            <a:ext cx="8659491" cy="1003352"/>
          </a:xfr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defTabSz="912713">
              <a:defRPr/>
            </a:pPr>
            <a:r>
              <a:rPr lang="en-US" altLang="ja-JP" sz="2800" b="1" u="sng" dirty="0" smtClean="0">
                <a:solidFill>
                  <a:srgbClr val="511DE3"/>
                </a:solidFill>
                <a:effectLst>
                  <a:outerShdw blurRad="38100" dist="38100" dir="2700000" algn="tl">
                    <a:srgbClr val="000000">
                      <a:alpha val="43137"/>
                    </a:srgbClr>
                  </a:outerShdw>
                </a:effectLst>
                <a:latin typeface="Arial" pitchFamily="34" charset="0"/>
                <a:cs typeface="Arial" pitchFamily="34" charset="0"/>
              </a:rPr>
              <a:t>Two Years Later at the JPARC facility </a:t>
            </a:r>
            <a:br>
              <a:rPr lang="en-US" altLang="ja-JP" sz="2800" b="1" u="sng" dirty="0" smtClean="0">
                <a:solidFill>
                  <a:srgbClr val="511DE3"/>
                </a:solidFill>
                <a:effectLst>
                  <a:outerShdw blurRad="38100" dist="38100" dir="2700000" algn="tl">
                    <a:srgbClr val="000000">
                      <a:alpha val="43137"/>
                    </a:srgbClr>
                  </a:outerShdw>
                </a:effectLst>
                <a:latin typeface="Arial" pitchFamily="34" charset="0"/>
                <a:cs typeface="Arial" pitchFamily="34" charset="0"/>
              </a:rPr>
            </a:br>
            <a:r>
              <a:rPr lang="en-US" altLang="ja-JP" sz="2800" b="1" dirty="0" smtClean="0">
                <a:solidFill>
                  <a:srgbClr val="511DE3"/>
                </a:solidFill>
                <a:effectLst>
                  <a:outerShdw blurRad="38100" dist="38100" dir="2700000" algn="tl">
                    <a:srgbClr val="000000">
                      <a:alpha val="43137"/>
                    </a:srgbClr>
                  </a:outerShdw>
                </a:effectLst>
                <a:latin typeface="Arial" pitchFamily="34" charset="0"/>
                <a:cs typeface="Arial" pitchFamily="34" charset="0"/>
              </a:rPr>
              <a:t/>
            </a:r>
            <a:br>
              <a:rPr lang="en-US" altLang="ja-JP" sz="2800" b="1" dirty="0" smtClean="0">
                <a:solidFill>
                  <a:srgbClr val="511DE3"/>
                </a:solidFill>
                <a:effectLst>
                  <a:outerShdw blurRad="38100" dist="38100" dir="2700000" algn="tl">
                    <a:srgbClr val="000000">
                      <a:alpha val="43137"/>
                    </a:srgbClr>
                  </a:outerShdw>
                </a:effectLst>
                <a:latin typeface="Arial" pitchFamily="34" charset="0"/>
                <a:cs typeface="Arial" pitchFamily="34" charset="0"/>
              </a:rPr>
            </a:br>
            <a:r>
              <a:rPr lang="en-US" altLang="ja-JP" sz="1800" b="0" dirty="0" smtClean="0">
                <a:solidFill>
                  <a:srgbClr val="511DE3"/>
                </a:solidFill>
                <a:effectLst>
                  <a:outerShdw blurRad="38100" dist="38100" dir="2700000" algn="tl">
                    <a:srgbClr val="000000">
                      <a:alpha val="43137"/>
                    </a:srgbClr>
                  </a:outerShdw>
                </a:effectLst>
                <a:latin typeface="Arial" pitchFamily="34" charset="0"/>
                <a:cs typeface="Arial" pitchFamily="34" charset="0"/>
              </a:rPr>
              <a:t>(~ 1 year after JPARC recovery from the March 2011 earthquake damage)</a:t>
            </a:r>
            <a:endParaRPr lang="ja-JP" altLang="en-US" sz="1800" b="0" dirty="0">
              <a:solidFill>
                <a:srgbClr val="511DE3"/>
              </a:solidFill>
              <a:effectLst>
                <a:outerShdw blurRad="38100" dist="38100" dir="2700000" algn="tl">
                  <a:srgbClr val="000000">
                    <a:alpha val="43137"/>
                  </a:srgbClr>
                </a:outerShdw>
              </a:effectLst>
              <a:latin typeface="Arial" pitchFamily="34" charset="0"/>
              <a:cs typeface="Arial" pitchFamily="34" charset="0"/>
            </a:endParaRPr>
          </a:p>
        </p:txBody>
      </p:sp>
      <p:sp>
        <p:nvSpPr>
          <p:cNvPr id="216066" name="テキスト ボックス 8"/>
          <p:cNvSpPr txBox="1">
            <a:spLocks noChangeArrowheads="1"/>
          </p:cNvSpPr>
          <p:nvPr/>
        </p:nvSpPr>
        <p:spPr bwMode="auto">
          <a:xfrm>
            <a:off x="251148" y="1557115"/>
            <a:ext cx="8713143" cy="538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marL="635000" indent="-381000"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pPr>
              <a:buFont typeface="Arial" charset="0"/>
              <a:buChar char="•"/>
            </a:pPr>
            <a:r>
              <a:rPr lang="en-US" altLang="ja-JP" sz="2400" dirty="0">
                <a:solidFill>
                  <a:srgbClr val="000000"/>
                </a:solidFill>
                <a:latin typeface="Arial" charset="0"/>
                <a:cs typeface="Arial" charset="0"/>
              </a:rPr>
              <a:t>At around 11:55 on May 23</a:t>
            </a:r>
            <a:r>
              <a:rPr lang="en-US" altLang="ja-JP" sz="2400" dirty="0" smtClean="0">
                <a:solidFill>
                  <a:srgbClr val="000000"/>
                </a:solidFill>
                <a:latin typeface="Arial" charset="0"/>
                <a:cs typeface="Arial" charset="0"/>
              </a:rPr>
              <a:t>, 2013 </a:t>
            </a:r>
            <a:r>
              <a:rPr lang="en-US" altLang="ja-JP" sz="2400" dirty="0">
                <a:solidFill>
                  <a:srgbClr val="000000"/>
                </a:solidFill>
                <a:latin typeface="Arial" charset="0"/>
                <a:cs typeface="Arial" charset="0"/>
              </a:rPr>
              <a:t>the power supply system of a special magnet in the 50 GeV Synchrotron malfunctioned.</a:t>
            </a:r>
            <a:endParaRPr lang="ja-JP" altLang="en-US" sz="2400" dirty="0">
              <a:solidFill>
                <a:srgbClr val="000000"/>
              </a:solidFill>
              <a:latin typeface="Arial" charset="0"/>
              <a:ea typeface="ＭＳ Ｐゴシック" charset="0"/>
              <a:cs typeface="ＭＳ Ｐゴシック" charset="0"/>
            </a:endParaRPr>
          </a:p>
          <a:p>
            <a:endParaRPr lang="en-US" altLang="ja-JP" sz="2000" dirty="0">
              <a:solidFill>
                <a:srgbClr val="000000"/>
              </a:solidFill>
              <a:latin typeface="Arial" charset="0"/>
              <a:cs typeface="Arial" charset="0"/>
            </a:endParaRPr>
          </a:p>
          <a:p>
            <a:r>
              <a:rPr lang="en-US" altLang="ja-JP" sz="2000" dirty="0">
                <a:solidFill>
                  <a:srgbClr val="000000"/>
                </a:solidFill>
                <a:latin typeface="Arial" charset="0"/>
                <a:cs typeface="Arial" charset="0"/>
              </a:rPr>
              <a:t>→	2x10</a:t>
            </a:r>
            <a:r>
              <a:rPr lang="en-US" altLang="ja-JP" sz="2000" baseline="30000" dirty="0">
                <a:solidFill>
                  <a:srgbClr val="000000"/>
                </a:solidFill>
                <a:latin typeface="Arial" charset="0"/>
                <a:cs typeface="Arial" charset="0"/>
              </a:rPr>
              <a:t>13</a:t>
            </a:r>
            <a:r>
              <a:rPr lang="en-US" altLang="ja-JP" sz="2000" dirty="0">
                <a:solidFill>
                  <a:srgbClr val="000000"/>
                </a:solidFill>
                <a:latin typeface="Arial" charset="0"/>
                <a:cs typeface="Arial" charset="0"/>
              </a:rPr>
              <a:t> protons were extracted in a very short period of 5 milliseconds, while in normal operation 3x10</a:t>
            </a:r>
            <a:r>
              <a:rPr lang="en-US" altLang="ja-JP" sz="2000" baseline="30000" dirty="0">
                <a:solidFill>
                  <a:srgbClr val="000000"/>
                </a:solidFill>
                <a:latin typeface="Arial" charset="0"/>
                <a:cs typeface="Arial" charset="0"/>
              </a:rPr>
              <a:t>13</a:t>
            </a:r>
            <a:r>
              <a:rPr lang="en-US" altLang="ja-JP" sz="2000" dirty="0">
                <a:solidFill>
                  <a:srgbClr val="000000"/>
                </a:solidFill>
                <a:latin typeface="Arial" charset="0"/>
                <a:cs typeface="Arial" charset="0"/>
              </a:rPr>
              <a:t> protons should have been slowly extracted over 2 seconds.</a:t>
            </a:r>
            <a:endParaRPr lang="ja-JP" altLang="en-US" sz="2000" dirty="0">
              <a:solidFill>
                <a:srgbClr val="000000"/>
              </a:solidFill>
              <a:latin typeface="Arial" charset="0"/>
              <a:ea typeface="ＭＳ Ｐゴシック" charset="0"/>
              <a:cs typeface="ＭＳ Ｐゴシック" charset="0"/>
            </a:endParaRPr>
          </a:p>
          <a:p>
            <a:endParaRPr lang="en-US" altLang="ja-JP" sz="2400" dirty="0">
              <a:solidFill>
                <a:srgbClr val="000000"/>
              </a:solidFill>
              <a:latin typeface="Arial" charset="0"/>
              <a:cs typeface="Arial" charset="0"/>
            </a:endParaRPr>
          </a:p>
          <a:p>
            <a:endParaRPr lang="en-US" altLang="ja-JP" sz="2400" dirty="0">
              <a:solidFill>
                <a:srgbClr val="000000"/>
              </a:solidFill>
              <a:latin typeface="Arial" charset="0"/>
              <a:cs typeface="Arial" charset="0"/>
            </a:endParaRPr>
          </a:p>
          <a:p>
            <a:endParaRPr lang="en-US" altLang="ja-JP" sz="2400" dirty="0">
              <a:solidFill>
                <a:srgbClr val="000000"/>
              </a:solidFill>
              <a:latin typeface="Arial" charset="0"/>
              <a:cs typeface="Arial" charset="0"/>
            </a:endParaRPr>
          </a:p>
          <a:p>
            <a:endParaRPr lang="en-US" altLang="ja-JP" sz="2400" dirty="0">
              <a:solidFill>
                <a:srgbClr val="000000"/>
              </a:solidFill>
              <a:latin typeface="Arial" charset="0"/>
              <a:cs typeface="Arial" charset="0"/>
            </a:endParaRPr>
          </a:p>
          <a:p>
            <a:endParaRPr lang="en-US" altLang="ja-JP" sz="2400" dirty="0">
              <a:solidFill>
                <a:srgbClr val="000000"/>
              </a:solidFill>
              <a:latin typeface="Arial" charset="0"/>
              <a:cs typeface="Arial" charset="0"/>
            </a:endParaRPr>
          </a:p>
          <a:p>
            <a:endParaRPr lang="en-US" altLang="ja-JP" sz="2400" dirty="0">
              <a:solidFill>
                <a:srgbClr val="000000"/>
              </a:solidFill>
              <a:latin typeface="Arial" charset="0"/>
              <a:cs typeface="Arial" charset="0"/>
            </a:endParaRPr>
          </a:p>
          <a:p>
            <a:endParaRPr lang="en-US" altLang="ja-JP" sz="2400" dirty="0">
              <a:solidFill>
                <a:srgbClr val="000000"/>
              </a:solidFill>
              <a:latin typeface="Arial" charset="0"/>
              <a:cs typeface="Arial" charset="0"/>
            </a:endParaRPr>
          </a:p>
          <a:p>
            <a:endParaRPr lang="en-US" altLang="ja-JP" sz="2400" dirty="0">
              <a:solidFill>
                <a:srgbClr val="000000"/>
              </a:solidFill>
              <a:latin typeface="Arial" charset="0"/>
              <a:cs typeface="Arial" charset="0"/>
            </a:endParaRPr>
          </a:p>
        </p:txBody>
      </p:sp>
      <p:sp>
        <p:nvSpPr>
          <p:cNvPr id="10252" name="Rectangle 12"/>
          <p:cNvSpPr>
            <a:spLocks noChangeArrowheads="1"/>
          </p:cNvSpPr>
          <p:nvPr/>
        </p:nvSpPr>
        <p:spPr bwMode="auto">
          <a:xfrm>
            <a:off x="0" y="41300"/>
            <a:ext cx="184175" cy="373930"/>
          </a:xfrm>
          <a:prstGeom prst="rect">
            <a:avLst/>
          </a:prstGeom>
          <a:noFill/>
          <a:ln w="9525">
            <a:noFill/>
            <a:miter lim="800000"/>
            <a:headEnd/>
            <a:tailEnd/>
          </a:ln>
          <a:effectLst/>
        </p:spPr>
        <p:txBody>
          <a:bodyPr wrap="none" lIns="91264" tIns="45633" rIns="91264" bIns="45633" anchor="ctr">
            <a:spAutoFit/>
          </a:bodyPr>
          <a:lstStyle/>
          <a:p>
            <a:pPr defTabSz="912666">
              <a:defRPr/>
            </a:pPr>
            <a:endParaRPr lang="ja-JP" altLang="en-US">
              <a:solidFill>
                <a:prstClr val="black"/>
              </a:solidFill>
              <a:latin typeface="Calibri"/>
              <a:ea typeface="ＭＳ Ｐゴシック"/>
            </a:endParaRPr>
          </a:p>
        </p:txBody>
      </p:sp>
      <p:sp>
        <p:nvSpPr>
          <p:cNvPr id="10257" name="Rectangle 17"/>
          <p:cNvSpPr>
            <a:spLocks noChangeArrowheads="1"/>
          </p:cNvSpPr>
          <p:nvPr/>
        </p:nvSpPr>
        <p:spPr bwMode="auto">
          <a:xfrm>
            <a:off x="0" y="270123"/>
            <a:ext cx="184175" cy="373931"/>
          </a:xfrm>
          <a:prstGeom prst="rect">
            <a:avLst/>
          </a:prstGeom>
          <a:noFill/>
          <a:ln w="9525">
            <a:noFill/>
            <a:miter lim="800000"/>
            <a:headEnd/>
            <a:tailEnd/>
          </a:ln>
          <a:effectLst/>
        </p:spPr>
        <p:txBody>
          <a:bodyPr wrap="none" lIns="91264" tIns="45633" rIns="91264" bIns="45633" anchor="ctr">
            <a:spAutoFit/>
          </a:bodyPr>
          <a:lstStyle/>
          <a:p>
            <a:pPr defTabSz="912666">
              <a:defRPr/>
            </a:pPr>
            <a:endParaRPr lang="ja-JP" altLang="en-US">
              <a:solidFill>
                <a:prstClr val="black"/>
              </a:solidFill>
              <a:latin typeface="Calibri"/>
              <a:ea typeface="ＭＳ Ｐゴシック"/>
            </a:endParaRPr>
          </a:p>
        </p:txBody>
      </p:sp>
      <p:sp>
        <p:nvSpPr>
          <p:cNvPr id="216069" name="スライド番号プレースホルダ 4"/>
          <p:cNvSpPr>
            <a:spLocks noGrp="1"/>
          </p:cNvSpPr>
          <p:nvPr>
            <p:ph type="sldNum" sz="quarter" idx="12"/>
          </p:nvPr>
        </p:nvSpPr>
        <p:spPr bwMode="auto">
          <a:xfrm>
            <a:off x="8532317" y="6448351"/>
            <a:ext cx="504527" cy="365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41799">
              <a:defRPr kumimoji="1" sz="2200">
                <a:solidFill>
                  <a:srgbClr val="424D43"/>
                </a:solidFill>
                <a:latin typeface="Palatino" charset="0"/>
                <a:ea typeface="ヒラギノ明朝 ProN W3" charset="0"/>
                <a:cs typeface="ヒラギノ明朝 ProN W3" charset="0"/>
                <a:sym typeface="Palatino" charset="0"/>
              </a:defRPr>
            </a:lvl1pPr>
            <a:lvl2pPr marL="522368" indent="-200911" defTabSz="641799">
              <a:defRPr kumimoji="1" sz="2200">
                <a:solidFill>
                  <a:srgbClr val="424D43"/>
                </a:solidFill>
                <a:latin typeface="Palatino" charset="0"/>
                <a:ea typeface="ヒラギノ明朝 ProN W3" charset="0"/>
                <a:cs typeface="ヒラギノ明朝 ProN W3" charset="0"/>
                <a:sym typeface="Palatino" charset="0"/>
              </a:defRPr>
            </a:lvl2pPr>
            <a:lvl3pPr marL="803643" indent="-160729" defTabSz="641799">
              <a:defRPr kumimoji="1" sz="2200">
                <a:solidFill>
                  <a:srgbClr val="424D43"/>
                </a:solidFill>
                <a:latin typeface="Palatino" charset="0"/>
                <a:ea typeface="ヒラギノ明朝 ProN W3" charset="0"/>
                <a:cs typeface="ヒラギノ明朝 ProN W3" charset="0"/>
                <a:sym typeface="Palatino" charset="0"/>
              </a:defRPr>
            </a:lvl3pPr>
            <a:lvl4pPr marL="1125101" indent="-160729" defTabSz="641799">
              <a:defRPr kumimoji="1" sz="2200">
                <a:solidFill>
                  <a:srgbClr val="424D43"/>
                </a:solidFill>
                <a:latin typeface="Palatino" charset="0"/>
                <a:ea typeface="ヒラギノ明朝 ProN W3" charset="0"/>
                <a:cs typeface="ヒラギノ明朝 ProN W3" charset="0"/>
                <a:sym typeface="Palatino" charset="0"/>
              </a:defRPr>
            </a:lvl4pPr>
            <a:lvl5pPr marL="1446558" indent="-160729" defTabSz="641799">
              <a:defRPr kumimoji="1" sz="2200">
                <a:solidFill>
                  <a:srgbClr val="424D43"/>
                </a:solidFill>
                <a:latin typeface="Palatino" charset="0"/>
                <a:ea typeface="ヒラギノ明朝 ProN W3" charset="0"/>
                <a:cs typeface="ヒラギノ明朝 ProN W3" charset="0"/>
                <a:sym typeface="Palatino" charset="0"/>
              </a:defRPr>
            </a:lvl5pPr>
            <a:lvl6pPr marL="1768015"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9473"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10930"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32387"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fld id="{0DA01A65-09CE-C04D-85B4-A1E29E3D5FB4}" type="slidenum">
              <a:rPr lang="ja-JP" altLang="en-US" sz="2000">
                <a:solidFill>
                  <a:srgbClr val="000000"/>
                </a:solidFill>
                <a:latin typeface="Calibri" charset="0"/>
                <a:ea typeface="ＭＳ Ｐゴシック" charset="0"/>
                <a:cs typeface="ＭＳ Ｐゴシック" charset="0"/>
              </a:rPr>
              <a:pPr/>
              <a:t>6</a:t>
            </a:fld>
            <a:endParaRPr lang="ja-JP" altLang="en-US" sz="2000">
              <a:solidFill>
                <a:srgbClr val="000000"/>
              </a:solidFill>
              <a:latin typeface="Calibri" charset="0"/>
              <a:ea typeface="ＭＳ Ｐゴシック" charset="0"/>
              <a:cs typeface="ＭＳ Ｐゴシック" charset="0"/>
            </a:endParaRPr>
          </a:p>
        </p:txBody>
      </p:sp>
      <p:sp>
        <p:nvSpPr>
          <p:cNvPr id="36" name="フリーフォーム 35"/>
          <p:cNvSpPr/>
          <p:nvPr/>
        </p:nvSpPr>
        <p:spPr>
          <a:xfrm>
            <a:off x="1501304" y="5817692"/>
            <a:ext cx="1799332" cy="360536"/>
          </a:xfrm>
          <a:custGeom>
            <a:avLst/>
            <a:gdLst>
              <a:gd name="connsiteX0" fmla="*/ 0 w 1656184"/>
              <a:gd name="connsiteY0" fmla="*/ 0 h 360040"/>
              <a:gd name="connsiteX1" fmla="*/ 1656184 w 1656184"/>
              <a:gd name="connsiteY1" fmla="*/ 0 h 360040"/>
              <a:gd name="connsiteX2" fmla="*/ 1656184 w 1656184"/>
              <a:gd name="connsiteY2" fmla="*/ 360040 h 360040"/>
              <a:gd name="connsiteX3" fmla="*/ 0 w 1656184"/>
              <a:gd name="connsiteY3" fmla="*/ 360040 h 360040"/>
              <a:gd name="connsiteX4" fmla="*/ 0 w 1656184"/>
              <a:gd name="connsiteY4" fmla="*/ 0 h 360040"/>
              <a:gd name="connsiteX0" fmla="*/ 0 w 1656184"/>
              <a:gd name="connsiteY0" fmla="*/ 360040 h 451480"/>
              <a:gd name="connsiteX1" fmla="*/ 0 w 1656184"/>
              <a:gd name="connsiteY1" fmla="*/ 0 h 451480"/>
              <a:gd name="connsiteX2" fmla="*/ 1656184 w 1656184"/>
              <a:gd name="connsiteY2" fmla="*/ 0 h 451480"/>
              <a:gd name="connsiteX3" fmla="*/ 1656184 w 1656184"/>
              <a:gd name="connsiteY3" fmla="*/ 360040 h 451480"/>
              <a:gd name="connsiteX4" fmla="*/ 91440 w 1656184"/>
              <a:gd name="connsiteY4" fmla="*/ 451480 h 451480"/>
              <a:gd name="connsiteX0" fmla="*/ 0 w 1656184"/>
              <a:gd name="connsiteY0" fmla="*/ 360040 h 360040"/>
              <a:gd name="connsiteX1" fmla="*/ 0 w 1656184"/>
              <a:gd name="connsiteY1" fmla="*/ 0 h 360040"/>
              <a:gd name="connsiteX2" fmla="*/ 1656184 w 1656184"/>
              <a:gd name="connsiteY2" fmla="*/ 0 h 360040"/>
              <a:gd name="connsiteX3" fmla="*/ 1656184 w 1656184"/>
              <a:gd name="connsiteY3" fmla="*/ 360040 h 360040"/>
            </a:gdLst>
            <a:ahLst/>
            <a:cxnLst>
              <a:cxn ang="0">
                <a:pos x="connsiteX0" y="connsiteY0"/>
              </a:cxn>
              <a:cxn ang="0">
                <a:pos x="connsiteX1" y="connsiteY1"/>
              </a:cxn>
              <a:cxn ang="0">
                <a:pos x="connsiteX2" y="connsiteY2"/>
              </a:cxn>
              <a:cxn ang="0">
                <a:pos x="connsiteX3" y="connsiteY3"/>
              </a:cxn>
            </a:cxnLst>
            <a:rect l="l" t="t" r="r" b="b"/>
            <a:pathLst>
              <a:path w="1656184" h="360040">
                <a:moveTo>
                  <a:pt x="0" y="360040"/>
                </a:moveTo>
                <a:lnTo>
                  <a:pt x="0" y="0"/>
                </a:lnTo>
                <a:lnTo>
                  <a:pt x="1656184" y="0"/>
                </a:lnTo>
                <a:lnTo>
                  <a:pt x="1656184" y="360040"/>
                </a:lnTo>
              </a:path>
            </a:pathLst>
          </a:custGeom>
          <a:solidFill>
            <a:srgbClr val="B7B7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264" tIns="45633" rIns="91264" bIns="45633" anchor="ctr"/>
          <a:lstStyle/>
          <a:p>
            <a:pPr algn="ctr" defTabSz="912666">
              <a:defRPr/>
            </a:pPr>
            <a:endParaRPr lang="ja-JP" altLang="en-US">
              <a:solidFill>
                <a:prstClr val="white"/>
              </a:solidFill>
              <a:latin typeface="Calibri"/>
              <a:ea typeface="ＭＳ Ｐゴシック"/>
            </a:endParaRPr>
          </a:p>
        </p:txBody>
      </p:sp>
      <p:cxnSp>
        <p:nvCxnSpPr>
          <p:cNvPr id="37" name="直線矢印コネクタ 36"/>
          <p:cNvCxnSpPr/>
          <p:nvPr/>
        </p:nvCxnSpPr>
        <p:spPr>
          <a:xfrm>
            <a:off x="1213322" y="6178228"/>
            <a:ext cx="252040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H="1" flipV="1">
            <a:off x="1213322" y="4953744"/>
            <a:ext cx="7813" cy="123229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6073" name="テキスト ボックス 38"/>
          <p:cNvSpPr txBox="1">
            <a:spLocks noChangeArrowheads="1"/>
          </p:cNvSpPr>
          <p:nvPr/>
        </p:nvSpPr>
        <p:spPr bwMode="auto">
          <a:xfrm rot="-5400000">
            <a:off x="172455" y="5320420"/>
            <a:ext cx="1668735" cy="3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pPr algn="ctr"/>
            <a:r>
              <a:rPr lang="en-US" altLang="ja-JP" sz="1400" dirty="0">
                <a:solidFill>
                  <a:srgbClr val="000000"/>
                </a:solidFill>
                <a:latin typeface="Arial" charset="0"/>
                <a:cs typeface="Arial" charset="0"/>
              </a:rPr>
              <a:t>Number of protons</a:t>
            </a:r>
            <a:endParaRPr lang="ja-JP" altLang="en-US" sz="1400">
              <a:solidFill>
                <a:srgbClr val="000000"/>
              </a:solidFill>
              <a:latin typeface="Arial" charset="0"/>
              <a:ea typeface="ＭＳ Ｐゴシック" charset="0"/>
              <a:cs typeface="ＭＳ Ｐゴシック" charset="0"/>
            </a:endParaRPr>
          </a:p>
        </p:txBody>
      </p:sp>
      <p:sp>
        <p:nvSpPr>
          <p:cNvPr id="216074" name="テキスト ボックス 39"/>
          <p:cNvSpPr txBox="1">
            <a:spLocks noChangeArrowheads="1"/>
          </p:cNvSpPr>
          <p:nvPr/>
        </p:nvSpPr>
        <p:spPr bwMode="auto">
          <a:xfrm>
            <a:off x="2149822" y="6205017"/>
            <a:ext cx="575965" cy="3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pPr algn="ctr"/>
            <a:r>
              <a:rPr lang="en-US" altLang="ja-JP" sz="1400" dirty="0">
                <a:solidFill>
                  <a:srgbClr val="000000"/>
                </a:solidFill>
                <a:latin typeface="Arial" charset="0"/>
                <a:cs typeface="Arial" charset="0"/>
              </a:rPr>
              <a:t>Time</a:t>
            </a:r>
          </a:p>
        </p:txBody>
      </p:sp>
      <p:cxnSp>
        <p:nvCxnSpPr>
          <p:cNvPr id="41" name="直線矢印コネクタ 40"/>
          <p:cNvCxnSpPr/>
          <p:nvPr/>
        </p:nvCxnSpPr>
        <p:spPr>
          <a:xfrm>
            <a:off x="1483445" y="5602263"/>
            <a:ext cx="1799332" cy="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6076" name="テキスト ボックス 41"/>
          <p:cNvSpPr txBox="1">
            <a:spLocks noChangeArrowheads="1"/>
          </p:cNvSpPr>
          <p:nvPr/>
        </p:nvSpPr>
        <p:spPr bwMode="auto">
          <a:xfrm>
            <a:off x="1860724" y="5300886"/>
            <a:ext cx="1044773" cy="3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pPr algn="ctr"/>
            <a:r>
              <a:rPr lang="en-US" altLang="ja-JP" sz="1400" dirty="0">
                <a:solidFill>
                  <a:srgbClr val="000000"/>
                </a:solidFill>
                <a:latin typeface="Arial" charset="0"/>
                <a:cs typeface="Arial" charset="0"/>
              </a:rPr>
              <a:t>2</a:t>
            </a:r>
            <a:r>
              <a:rPr lang="ja-JP" altLang="en-US" sz="1400">
                <a:solidFill>
                  <a:srgbClr val="000000"/>
                </a:solidFill>
                <a:latin typeface="Arial" charset="0"/>
                <a:ea typeface="ＭＳ Ｐゴシック" charset="0"/>
                <a:cs typeface="ＭＳ Ｐゴシック" charset="0"/>
              </a:rPr>
              <a:t> </a:t>
            </a:r>
            <a:r>
              <a:rPr lang="en-US" altLang="ja-JP" sz="1400" dirty="0">
                <a:solidFill>
                  <a:srgbClr val="000000"/>
                </a:solidFill>
                <a:latin typeface="Arial" charset="0"/>
                <a:cs typeface="Arial" charset="0"/>
              </a:rPr>
              <a:t>second</a:t>
            </a:r>
            <a:endParaRPr lang="ja-JP" altLang="en-US" sz="1400">
              <a:solidFill>
                <a:srgbClr val="000000"/>
              </a:solidFill>
              <a:latin typeface="Arial" charset="0"/>
              <a:ea typeface="ＭＳ Ｐゴシック" charset="0"/>
              <a:cs typeface="ＭＳ Ｐゴシック" charset="0"/>
            </a:endParaRPr>
          </a:p>
        </p:txBody>
      </p:sp>
      <p:cxnSp>
        <p:nvCxnSpPr>
          <p:cNvPr id="46" name="直線矢印コネクタ 45"/>
          <p:cNvCxnSpPr/>
          <p:nvPr/>
        </p:nvCxnSpPr>
        <p:spPr>
          <a:xfrm>
            <a:off x="5893594" y="6178228"/>
            <a:ext cx="252040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flipV="1">
            <a:off x="5893594" y="4953744"/>
            <a:ext cx="8930" cy="123229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6079" name="テキスト ボックス 47"/>
          <p:cNvSpPr txBox="1">
            <a:spLocks noChangeArrowheads="1"/>
          </p:cNvSpPr>
          <p:nvPr/>
        </p:nvSpPr>
        <p:spPr bwMode="auto">
          <a:xfrm rot="-5400000">
            <a:off x="4859983" y="5327353"/>
            <a:ext cx="1655340" cy="30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pPr algn="ctr"/>
            <a:r>
              <a:rPr lang="en-US" altLang="ja-JP" sz="1400" dirty="0">
                <a:solidFill>
                  <a:srgbClr val="000000"/>
                </a:solidFill>
                <a:latin typeface="Arial" charset="0"/>
                <a:cs typeface="Arial" charset="0"/>
              </a:rPr>
              <a:t>Number of protons</a:t>
            </a:r>
            <a:endParaRPr lang="ja-JP" altLang="en-US" sz="1400">
              <a:solidFill>
                <a:srgbClr val="000000"/>
              </a:solidFill>
              <a:latin typeface="Arial" charset="0"/>
              <a:ea typeface="ＭＳ Ｐゴシック" charset="0"/>
              <a:cs typeface="ＭＳ Ｐゴシック" charset="0"/>
            </a:endParaRPr>
          </a:p>
        </p:txBody>
      </p:sp>
      <p:sp>
        <p:nvSpPr>
          <p:cNvPr id="216080" name="テキスト ボックス 48"/>
          <p:cNvSpPr txBox="1">
            <a:spLocks noChangeArrowheads="1"/>
          </p:cNvSpPr>
          <p:nvPr/>
        </p:nvSpPr>
        <p:spPr bwMode="auto">
          <a:xfrm>
            <a:off x="6830095" y="6205017"/>
            <a:ext cx="575965" cy="3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pPr algn="ctr"/>
            <a:r>
              <a:rPr lang="en-US" altLang="ja-JP" sz="1400" dirty="0">
                <a:solidFill>
                  <a:srgbClr val="000000"/>
                </a:solidFill>
                <a:latin typeface="Arial" charset="0"/>
                <a:cs typeface="Arial" charset="0"/>
              </a:rPr>
              <a:t>Time</a:t>
            </a:r>
          </a:p>
        </p:txBody>
      </p:sp>
      <p:cxnSp>
        <p:nvCxnSpPr>
          <p:cNvPr id="50" name="直線矢印コネクタ 49"/>
          <p:cNvCxnSpPr/>
          <p:nvPr/>
        </p:nvCxnSpPr>
        <p:spPr>
          <a:xfrm>
            <a:off x="6442770" y="5649144"/>
            <a:ext cx="216545" cy="0"/>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16082" name="テキスト ボックス 50"/>
          <p:cNvSpPr txBox="1">
            <a:spLocks noChangeArrowheads="1"/>
          </p:cNvSpPr>
          <p:nvPr/>
        </p:nvSpPr>
        <p:spPr bwMode="auto">
          <a:xfrm>
            <a:off x="6542113" y="5361162"/>
            <a:ext cx="2303859" cy="3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r>
              <a:rPr lang="en-US" altLang="ja-JP" sz="1400" dirty="0">
                <a:solidFill>
                  <a:srgbClr val="000000"/>
                </a:solidFill>
                <a:latin typeface="Arial" charset="0"/>
                <a:cs typeface="Arial" charset="0"/>
              </a:rPr>
              <a:t>1/200 of a second</a:t>
            </a:r>
            <a:endParaRPr lang="ja-JP" altLang="en-US" sz="1400">
              <a:solidFill>
                <a:srgbClr val="000000"/>
              </a:solidFill>
              <a:latin typeface="Arial" charset="0"/>
              <a:ea typeface="ＭＳ Ｐゴシック" charset="0"/>
              <a:cs typeface="ＭＳ Ｐゴシック" charset="0"/>
            </a:endParaRPr>
          </a:p>
        </p:txBody>
      </p:sp>
      <p:cxnSp>
        <p:nvCxnSpPr>
          <p:cNvPr id="55" name="直線矢印コネクタ 54"/>
          <p:cNvCxnSpPr/>
          <p:nvPr/>
        </p:nvCxnSpPr>
        <p:spPr>
          <a:xfrm>
            <a:off x="6172647" y="5649144"/>
            <a:ext cx="216545" cy="0"/>
          </a:xfrm>
          <a:prstGeom prst="straightConnector1">
            <a:avLst/>
          </a:prstGeom>
          <a:ln w="2540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16084" name="テキスト ボックス 55"/>
          <p:cNvSpPr txBox="1">
            <a:spLocks noChangeArrowheads="1"/>
          </p:cNvSpPr>
          <p:nvPr/>
        </p:nvSpPr>
        <p:spPr bwMode="auto">
          <a:xfrm>
            <a:off x="6613550" y="4036219"/>
            <a:ext cx="1583903" cy="46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4" tIns="45633" rIns="91264" bIns="45633">
            <a:spAutoFit/>
          </a:bodyPr>
          <a:lstStyle>
            <a:lvl1pPr defTabSz="1298575">
              <a:defRPr kumimoji="1" sz="3100">
                <a:solidFill>
                  <a:srgbClr val="424D43"/>
                </a:solidFill>
                <a:latin typeface="Palatino" charset="0"/>
                <a:ea typeface="ヒラギノ明朝 ProN W3" charset="0"/>
                <a:cs typeface="ヒラギノ明朝 ProN W3" charset="0"/>
                <a:sym typeface="Palatino" charset="0"/>
              </a:defRPr>
            </a:lvl1pPr>
            <a:lvl2pPr marL="742950" indent="-285750" defTabSz="1298575">
              <a:defRPr kumimoji="1" sz="3100">
                <a:solidFill>
                  <a:srgbClr val="424D43"/>
                </a:solidFill>
                <a:latin typeface="Palatino" charset="0"/>
                <a:ea typeface="ヒラギノ明朝 ProN W3" charset="0"/>
                <a:cs typeface="ヒラギノ明朝 ProN W3" charset="0"/>
                <a:sym typeface="Palatino" charset="0"/>
              </a:defRPr>
            </a:lvl2pPr>
            <a:lvl3pPr marL="1143000" indent="-228600" defTabSz="1298575">
              <a:defRPr kumimoji="1" sz="3100">
                <a:solidFill>
                  <a:srgbClr val="424D43"/>
                </a:solidFill>
                <a:latin typeface="Palatino" charset="0"/>
                <a:ea typeface="ヒラギノ明朝 ProN W3" charset="0"/>
                <a:cs typeface="ヒラギノ明朝 ProN W3" charset="0"/>
                <a:sym typeface="Palatino" charset="0"/>
              </a:defRPr>
            </a:lvl3pPr>
            <a:lvl4pPr marL="1600200" indent="-228600" defTabSz="1298575">
              <a:defRPr kumimoji="1" sz="3100">
                <a:solidFill>
                  <a:srgbClr val="424D43"/>
                </a:solidFill>
                <a:latin typeface="Palatino" charset="0"/>
                <a:ea typeface="ヒラギノ明朝 ProN W3" charset="0"/>
                <a:cs typeface="ヒラギノ明朝 ProN W3" charset="0"/>
                <a:sym typeface="Palatino" charset="0"/>
              </a:defRPr>
            </a:lvl4pPr>
            <a:lvl5pPr marL="2057400" indent="-228600" defTabSz="1298575">
              <a:defRPr kumimoji="1" sz="3100">
                <a:solidFill>
                  <a:srgbClr val="424D43"/>
                </a:solidFill>
                <a:latin typeface="Palatino" charset="0"/>
                <a:ea typeface="ヒラギノ明朝 ProN W3" charset="0"/>
                <a:cs typeface="ヒラギノ明朝 ProN W3" charset="0"/>
                <a:sym typeface="Palatino" charset="0"/>
              </a:defRPr>
            </a:lvl5pPr>
            <a:lvl6pPr marL="25146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6pPr>
            <a:lvl7pPr marL="29718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7pPr>
            <a:lvl8pPr marL="34290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8pPr>
            <a:lvl9pPr marL="3886200" indent="-228600" defTabSz="1298575" fontAlgn="base">
              <a:spcBef>
                <a:spcPct val="0"/>
              </a:spcBef>
              <a:spcAft>
                <a:spcPct val="0"/>
              </a:spcAft>
              <a:defRPr kumimoji="1" sz="3100">
                <a:solidFill>
                  <a:srgbClr val="424D43"/>
                </a:solidFill>
                <a:latin typeface="Palatino" charset="0"/>
                <a:ea typeface="ヒラギノ明朝 ProN W3" charset="0"/>
                <a:cs typeface="ヒラギノ明朝 ProN W3" charset="0"/>
                <a:sym typeface="Palatino" charset="0"/>
              </a:defRPr>
            </a:lvl9pPr>
          </a:lstStyle>
          <a:p>
            <a:pPr algn="ctr"/>
            <a:r>
              <a:rPr lang="en-US" altLang="ja-JP" sz="1200" dirty="0">
                <a:solidFill>
                  <a:srgbClr val="000000"/>
                </a:solidFill>
                <a:latin typeface="Arial" charset="0"/>
                <a:cs typeface="Arial" charset="0"/>
              </a:rPr>
              <a:t>250 times of peak intensity </a:t>
            </a:r>
            <a:endParaRPr lang="ja-JP" altLang="en-US" sz="1200">
              <a:solidFill>
                <a:srgbClr val="000000"/>
              </a:solidFill>
              <a:latin typeface="Arial" charset="0"/>
              <a:ea typeface="ＭＳ Ｐゴシック" charset="0"/>
              <a:cs typeface="ＭＳ Ｐゴシック" charset="0"/>
            </a:endParaRPr>
          </a:p>
        </p:txBody>
      </p:sp>
      <p:cxnSp>
        <p:nvCxnSpPr>
          <p:cNvPr id="57" name="直線矢印コネクタ 56"/>
          <p:cNvCxnSpPr/>
          <p:nvPr/>
        </p:nvCxnSpPr>
        <p:spPr>
          <a:xfrm flipV="1">
            <a:off x="6613550" y="3992687"/>
            <a:ext cx="0" cy="351606"/>
          </a:xfrm>
          <a:prstGeom prst="straightConnector1">
            <a:avLst/>
          </a:prstGeom>
          <a:ln w="38100">
            <a:solidFill>
              <a:srgbClr val="CC3300"/>
            </a:solidFill>
            <a:tailEnd type="arrow"/>
          </a:ln>
        </p:spPr>
        <p:style>
          <a:lnRef idx="1">
            <a:schemeClr val="accent1"/>
          </a:lnRef>
          <a:fillRef idx="0">
            <a:schemeClr val="accent1"/>
          </a:fillRef>
          <a:effectRef idx="0">
            <a:schemeClr val="accent1"/>
          </a:effectRef>
          <a:fontRef idx="minor">
            <a:schemeClr val="tx1"/>
          </a:fontRef>
        </p:style>
      </p:cxnSp>
      <p:sp>
        <p:nvSpPr>
          <p:cNvPr id="26" name="フリーフォーム 25"/>
          <p:cNvSpPr/>
          <p:nvPr/>
        </p:nvSpPr>
        <p:spPr>
          <a:xfrm>
            <a:off x="6398121" y="4008314"/>
            <a:ext cx="45765" cy="2159868"/>
          </a:xfrm>
          <a:custGeom>
            <a:avLst/>
            <a:gdLst>
              <a:gd name="connsiteX0" fmla="*/ 0 w 1656184"/>
              <a:gd name="connsiteY0" fmla="*/ 0 h 360040"/>
              <a:gd name="connsiteX1" fmla="*/ 1656184 w 1656184"/>
              <a:gd name="connsiteY1" fmla="*/ 0 h 360040"/>
              <a:gd name="connsiteX2" fmla="*/ 1656184 w 1656184"/>
              <a:gd name="connsiteY2" fmla="*/ 360040 h 360040"/>
              <a:gd name="connsiteX3" fmla="*/ 0 w 1656184"/>
              <a:gd name="connsiteY3" fmla="*/ 360040 h 360040"/>
              <a:gd name="connsiteX4" fmla="*/ 0 w 1656184"/>
              <a:gd name="connsiteY4" fmla="*/ 0 h 360040"/>
              <a:gd name="connsiteX0" fmla="*/ 0 w 1656184"/>
              <a:gd name="connsiteY0" fmla="*/ 360040 h 451480"/>
              <a:gd name="connsiteX1" fmla="*/ 0 w 1656184"/>
              <a:gd name="connsiteY1" fmla="*/ 0 h 451480"/>
              <a:gd name="connsiteX2" fmla="*/ 1656184 w 1656184"/>
              <a:gd name="connsiteY2" fmla="*/ 0 h 451480"/>
              <a:gd name="connsiteX3" fmla="*/ 1656184 w 1656184"/>
              <a:gd name="connsiteY3" fmla="*/ 360040 h 451480"/>
              <a:gd name="connsiteX4" fmla="*/ 91440 w 1656184"/>
              <a:gd name="connsiteY4" fmla="*/ 451480 h 451480"/>
              <a:gd name="connsiteX0" fmla="*/ 0 w 1656184"/>
              <a:gd name="connsiteY0" fmla="*/ 360040 h 360040"/>
              <a:gd name="connsiteX1" fmla="*/ 0 w 1656184"/>
              <a:gd name="connsiteY1" fmla="*/ 0 h 360040"/>
              <a:gd name="connsiteX2" fmla="*/ 1656184 w 1656184"/>
              <a:gd name="connsiteY2" fmla="*/ 0 h 360040"/>
              <a:gd name="connsiteX3" fmla="*/ 1656184 w 1656184"/>
              <a:gd name="connsiteY3" fmla="*/ 360040 h 360040"/>
            </a:gdLst>
            <a:ahLst/>
            <a:cxnLst>
              <a:cxn ang="0">
                <a:pos x="connsiteX0" y="connsiteY0"/>
              </a:cxn>
              <a:cxn ang="0">
                <a:pos x="connsiteX1" y="connsiteY1"/>
              </a:cxn>
              <a:cxn ang="0">
                <a:pos x="connsiteX2" y="connsiteY2"/>
              </a:cxn>
              <a:cxn ang="0">
                <a:pos x="connsiteX3" y="connsiteY3"/>
              </a:cxn>
            </a:cxnLst>
            <a:rect l="l" t="t" r="r" b="b"/>
            <a:pathLst>
              <a:path w="1656184" h="360040">
                <a:moveTo>
                  <a:pt x="0" y="360040"/>
                </a:moveTo>
                <a:lnTo>
                  <a:pt x="0" y="0"/>
                </a:lnTo>
                <a:lnTo>
                  <a:pt x="1656184" y="0"/>
                </a:lnTo>
                <a:lnTo>
                  <a:pt x="1656184" y="360040"/>
                </a:lnTo>
              </a:path>
            </a:pathLst>
          </a:custGeom>
          <a:solidFill>
            <a:srgbClr val="B7B7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264" tIns="45633" rIns="91264" bIns="45633" anchor="ctr"/>
          <a:lstStyle/>
          <a:p>
            <a:pPr algn="ctr" defTabSz="912666">
              <a:defRPr/>
            </a:pPr>
            <a:endParaRPr lang="ja-JP" altLang="en-US">
              <a:solidFill>
                <a:prstClr val="white"/>
              </a:solidFill>
              <a:latin typeface="Calibri"/>
              <a:ea typeface="ＭＳ Ｐゴシック"/>
            </a:endParaRPr>
          </a:p>
        </p:txBody>
      </p:sp>
      <p:grpSp>
        <p:nvGrpSpPr>
          <p:cNvPr id="216087" name="グループ化 3"/>
          <p:cNvGrpSpPr>
            <a:grpSpLocks/>
          </p:cNvGrpSpPr>
          <p:nvPr/>
        </p:nvGrpSpPr>
        <p:grpSpPr bwMode="auto">
          <a:xfrm>
            <a:off x="6082234" y="4404568"/>
            <a:ext cx="708794" cy="496714"/>
            <a:chOff x="5192308" y="2992720"/>
            <a:chExt cx="709246" cy="496972"/>
          </a:xfrm>
        </p:grpSpPr>
        <p:sp>
          <p:nvSpPr>
            <p:cNvPr id="3" name="正方形/長方形 2"/>
            <p:cNvSpPr/>
            <p:nvPr/>
          </p:nvSpPr>
          <p:spPr>
            <a:xfrm rot="1861412">
              <a:off x="5359847" y="3202677"/>
              <a:ext cx="369701" cy="82642"/>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666">
                <a:defRPr/>
              </a:pPr>
              <a:endParaRPr lang="ja-JP" altLang="en-US">
                <a:solidFill>
                  <a:prstClr val="white"/>
                </a:solidFill>
                <a:latin typeface="Calibri"/>
                <a:ea typeface="ＭＳ Ｐゴシック"/>
              </a:endParaRPr>
            </a:p>
          </p:txBody>
        </p:sp>
        <p:sp>
          <p:nvSpPr>
            <p:cNvPr id="28" name="正方形/長方形 27"/>
            <p:cNvSpPr/>
            <p:nvPr/>
          </p:nvSpPr>
          <p:spPr>
            <a:xfrm>
              <a:off x="5684871" y="3245115"/>
              <a:ext cx="216683" cy="244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666">
                <a:defRPr/>
              </a:pPr>
              <a:endParaRPr lang="ja-JP" altLang="en-US">
                <a:solidFill>
                  <a:prstClr val="white"/>
                </a:solidFill>
                <a:latin typeface="Calibri"/>
                <a:ea typeface="ＭＳ Ｐゴシック"/>
              </a:endParaRPr>
            </a:p>
          </p:txBody>
        </p:sp>
        <p:sp>
          <p:nvSpPr>
            <p:cNvPr id="29" name="正方形/長方形 28"/>
            <p:cNvSpPr/>
            <p:nvPr/>
          </p:nvSpPr>
          <p:spPr>
            <a:xfrm>
              <a:off x="5192308" y="2992720"/>
              <a:ext cx="216683" cy="244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666">
                <a:defRPr/>
              </a:pPr>
              <a:endParaRPr lang="ja-JP" altLang="en-US">
                <a:solidFill>
                  <a:prstClr val="white"/>
                </a:solidFill>
                <a:latin typeface="Calibri"/>
                <a:ea typeface="ＭＳ Ｐゴシック"/>
              </a:endParaRPr>
            </a:p>
          </p:txBody>
        </p:sp>
      </p:grpSp>
      <p:sp>
        <p:nvSpPr>
          <p:cNvPr id="5" name="右矢印 4"/>
          <p:cNvSpPr/>
          <p:nvPr/>
        </p:nvSpPr>
        <p:spPr>
          <a:xfrm>
            <a:off x="3589734" y="4653484"/>
            <a:ext cx="1871886" cy="863947"/>
          </a:xfrm>
          <a:prstGeom prst="rightArrow">
            <a:avLst/>
          </a:prstGeom>
        </p:spPr>
        <p:style>
          <a:lnRef idx="1">
            <a:schemeClr val="accent2"/>
          </a:lnRef>
          <a:fillRef idx="3">
            <a:schemeClr val="accent2"/>
          </a:fillRef>
          <a:effectRef idx="2">
            <a:schemeClr val="accent2"/>
          </a:effectRef>
          <a:fontRef idx="minor">
            <a:schemeClr val="lt1"/>
          </a:fontRef>
        </p:style>
        <p:txBody>
          <a:bodyPr lIns="91264" tIns="45633" rIns="91264" bIns="45633" anchor="ctr"/>
          <a:lstStyle/>
          <a:p>
            <a:pPr algn="ctr" defTabSz="912666">
              <a:defRPr/>
            </a:pPr>
            <a:r>
              <a:rPr lang="ja-JP" altLang="en-US" sz="1600" dirty="0">
                <a:solidFill>
                  <a:prstClr val="white"/>
                </a:solidFill>
                <a:latin typeface="Arial" pitchFamily="34" charset="0"/>
                <a:ea typeface="ＭＳ Ｐゴシック"/>
                <a:cs typeface="Arial" pitchFamily="34" charset="0"/>
              </a:rPr>
              <a:t>　</a:t>
            </a:r>
            <a:r>
              <a:rPr lang="en-US" altLang="ja-JP" sz="2000" dirty="0">
                <a:solidFill>
                  <a:schemeClr val="tx1"/>
                </a:solidFill>
                <a:latin typeface="Arial" pitchFamily="34" charset="0"/>
                <a:ea typeface="ＭＳ Ｐゴシック"/>
                <a:cs typeface="Arial" pitchFamily="34" charset="0"/>
              </a:rPr>
              <a:t>Malfunction </a:t>
            </a:r>
          </a:p>
        </p:txBody>
      </p:sp>
      <p:sp>
        <p:nvSpPr>
          <p:cNvPr id="6" name="テキスト ボックス 5"/>
          <p:cNvSpPr txBox="1"/>
          <p:nvPr/>
        </p:nvSpPr>
        <p:spPr>
          <a:xfrm>
            <a:off x="3895135" y="4034802"/>
            <a:ext cx="2359670" cy="462111"/>
          </a:xfrm>
          <a:prstGeom prst="rect">
            <a:avLst/>
          </a:prstGeom>
        </p:spPr>
        <p:style>
          <a:lnRef idx="3">
            <a:schemeClr val="lt1"/>
          </a:lnRef>
          <a:fillRef idx="1">
            <a:schemeClr val="accent1"/>
          </a:fillRef>
          <a:effectRef idx="1">
            <a:schemeClr val="accent1"/>
          </a:effectRef>
          <a:fontRef idx="minor">
            <a:schemeClr val="lt1"/>
          </a:fontRef>
        </p:style>
        <p:txBody>
          <a:bodyPr wrap="none" lIns="91264" tIns="45633" rIns="91264" bIns="45633">
            <a:spAutoFit/>
          </a:bodyPr>
          <a:lstStyle/>
          <a:p>
            <a:pPr defTabSz="912666">
              <a:defRPr/>
            </a:pPr>
            <a:r>
              <a:rPr lang="en-US" altLang="ja-JP" sz="2400" dirty="0">
                <a:solidFill>
                  <a:srgbClr val="C00000"/>
                </a:solidFill>
                <a:latin typeface="Arial" pitchFamily="34" charset="0"/>
                <a:ea typeface="ＭＳ Ｐゴシック"/>
                <a:cs typeface="Arial" pitchFamily="34" charset="0"/>
              </a:rPr>
              <a:t>Abnormal beam</a:t>
            </a:r>
            <a:endParaRPr lang="ja-JP" altLang="en-US" sz="2400" dirty="0">
              <a:solidFill>
                <a:srgbClr val="C00000"/>
              </a:solidFill>
              <a:latin typeface="Arial" pitchFamily="34" charset="0"/>
              <a:ea typeface="ＭＳ Ｐゴシック"/>
              <a:cs typeface="Arial" pitchFamily="34" charset="0"/>
            </a:endParaRPr>
          </a:p>
        </p:txBody>
      </p:sp>
      <p:sp>
        <p:nvSpPr>
          <p:cNvPr id="30" name="テキスト ボックス 29"/>
          <p:cNvSpPr txBox="1"/>
          <p:nvPr/>
        </p:nvSpPr>
        <p:spPr>
          <a:xfrm>
            <a:off x="1446785" y="4624462"/>
            <a:ext cx="2031504" cy="460995"/>
          </a:xfrm>
          <a:prstGeom prst="rect">
            <a:avLst/>
          </a:prstGeom>
        </p:spPr>
        <p:style>
          <a:lnRef idx="3">
            <a:schemeClr val="lt1"/>
          </a:lnRef>
          <a:fillRef idx="1">
            <a:schemeClr val="accent1"/>
          </a:fillRef>
          <a:effectRef idx="1">
            <a:schemeClr val="accent1"/>
          </a:effectRef>
          <a:fontRef idx="minor">
            <a:schemeClr val="lt1"/>
          </a:fontRef>
        </p:style>
        <p:txBody>
          <a:bodyPr wrap="none" lIns="91264" tIns="45633" rIns="91264" bIns="45633">
            <a:spAutoFit/>
          </a:bodyPr>
          <a:lstStyle/>
          <a:p>
            <a:pPr defTabSz="912666">
              <a:defRPr/>
            </a:pPr>
            <a:r>
              <a:rPr lang="en-US" altLang="ja-JP" sz="2400" dirty="0">
                <a:solidFill>
                  <a:schemeClr val="tx1"/>
                </a:solidFill>
                <a:latin typeface="Arial" pitchFamily="34" charset="0"/>
                <a:ea typeface="ＭＳ Ｐゴシック"/>
                <a:cs typeface="Arial" pitchFamily="34" charset="0"/>
              </a:rPr>
              <a:t>Normal beam</a:t>
            </a:r>
            <a:endParaRPr lang="ja-JP" altLang="en-US" sz="2400" dirty="0">
              <a:solidFill>
                <a:schemeClr val="tx1"/>
              </a:solidFill>
              <a:latin typeface="Arial" pitchFamily="34" charset="0"/>
              <a:ea typeface="ＭＳ Ｐゴシック"/>
              <a:cs typeface="Arial" pitchFamily="34" charset="0"/>
            </a:endParaRPr>
          </a:p>
        </p:txBody>
      </p:sp>
      <p:sp>
        <p:nvSpPr>
          <p:cNvPr id="216091" name="日付プレースホルダー 6"/>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41799">
              <a:defRPr kumimoji="1" sz="2200">
                <a:solidFill>
                  <a:srgbClr val="424D43"/>
                </a:solidFill>
                <a:latin typeface="Palatino" charset="0"/>
                <a:ea typeface="ヒラギノ明朝 ProN W3" charset="0"/>
                <a:cs typeface="ヒラギノ明朝 ProN W3" charset="0"/>
                <a:sym typeface="Palatino" charset="0"/>
              </a:defRPr>
            </a:lvl1pPr>
            <a:lvl2pPr marL="522368" indent="-200911" defTabSz="641799">
              <a:defRPr kumimoji="1" sz="2200">
                <a:solidFill>
                  <a:srgbClr val="424D43"/>
                </a:solidFill>
                <a:latin typeface="Palatino" charset="0"/>
                <a:ea typeface="ヒラギノ明朝 ProN W3" charset="0"/>
                <a:cs typeface="ヒラギノ明朝 ProN W3" charset="0"/>
                <a:sym typeface="Palatino" charset="0"/>
              </a:defRPr>
            </a:lvl2pPr>
            <a:lvl3pPr marL="803643" indent="-160729" defTabSz="641799">
              <a:defRPr kumimoji="1" sz="2200">
                <a:solidFill>
                  <a:srgbClr val="424D43"/>
                </a:solidFill>
                <a:latin typeface="Palatino" charset="0"/>
                <a:ea typeface="ヒラギノ明朝 ProN W3" charset="0"/>
                <a:cs typeface="ヒラギノ明朝 ProN W3" charset="0"/>
                <a:sym typeface="Palatino" charset="0"/>
              </a:defRPr>
            </a:lvl3pPr>
            <a:lvl4pPr marL="1125101" indent="-160729" defTabSz="641799">
              <a:defRPr kumimoji="1" sz="2200">
                <a:solidFill>
                  <a:srgbClr val="424D43"/>
                </a:solidFill>
                <a:latin typeface="Palatino" charset="0"/>
                <a:ea typeface="ヒラギノ明朝 ProN W3" charset="0"/>
                <a:cs typeface="ヒラギノ明朝 ProN W3" charset="0"/>
                <a:sym typeface="Palatino" charset="0"/>
              </a:defRPr>
            </a:lvl4pPr>
            <a:lvl5pPr marL="1446558" indent="-160729" defTabSz="641799">
              <a:defRPr kumimoji="1" sz="2200">
                <a:solidFill>
                  <a:srgbClr val="424D43"/>
                </a:solidFill>
                <a:latin typeface="Palatino" charset="0"/>
                <a:ea typeface="ヒラギノ明朝 ProN W3" charset="0"/>
                <a:cs typeface="ヒラギノ明朝 ProN W3" charset="0"/>
                <a:sym typeface="Palatino" charset="0"/>
              </a:defRPr>
            </a:lvl5pPr>
            <a:lvl6pPr marL="1768015"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9473"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10930"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32387"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fld id="{B9EC5818-1F32-7546-8A5A-69A5CC983645}" type="datetime1">
              <a:rPr lang="ja-JP" altLang="en-US" sz="1200">
                <a:solidFill>
                  <a:srgbClr val="898989"/>
                </a:solidFill>
                <a:latin typeface="Calibri" charset="0"/>
                <a:ea typeface="ＭＳ Ｐゴシック" charset="0"/>
                <a:cs typeface="ＭＳ Ｐゴシック" charset="0"/>
              </a:rPr>
              <a:pPr/>
              <a:t>2014/8/3</a:t>
            </a:fld>
            <a:endParaRPr lang="ja-JP" altLang="en-US" sz="1200">
              <a:solidFill>
                <a:srgbClr val="898989"/>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44836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447800"/>
            <a:ext cx="7620000" cy="3886200"/>
          </a:xfrm>
        </p:spPr>
        <p:txBody>
          <a:bodyPr/>
          <a:lstStyle/>
          <a:p>
            <a:pPr marL="0" indent="0">
              <a:buNone/>
            </a:pPr>
            <a:r>
              <a:rPr lang="en-US" sz="2000" b="1" i="1" u="sng" dirty="0">
                <a:solidFill>
                  <a:srgbClr val="C00000"/>
                </a:solidFill>
              </a:rPr>
              <a:t>J-PARC leak signals poor sense of </a:t>
            </a:r>
            <a:r>
              <a:rPr lang="en-US" sz="2000" b="1" i="1" u="sng" dirty="0" smtClean="0">
                <a:solidFill>
                  <a:srgbClr val="C00000"/>
                </a:solidFill>
              </a:rPr>
              <a:t>crisis</a:t>
            </a:r>
            <a:br>
              <a:rPr lang="en-US" sz="2000" b="1" i="1" u="sng" dirty="0" smtClean="0">
                <a:solidFill>
                  <a:srgbClr val="C00000"/>
                </a:solidFill>
              </a:rPr>
            </a:br>
            <a:endParaRPr lang="en-US" sz="2000" b="1" i="1" u="sng" dirty="0">
              <a:solidFill>
                <a:srgbClr val="C00000"/>
              </a:solidFill>
            </a:endParaRPr>
          </a:p>
          <a:p>
            <a:r>
              <a:rPr lang="en-US" sz="1800" dirty="0" smtClean="0"/>
              <a:t>The </a:t>
            </a:r>
            <a:r>
              <a:rPr lang="en-US" sz="1800" dirty="0"/>
              <a:t>release of radioactive material from a Japan Atomic Energy Agency facility in Tokai, Ibaraki Prefecture, last week suggests </a:t>
            </a:r>
            <a:r>
              <a:rPr lang="en-US" sz="1800" b="1" i="1" u="sng" dirty="0"/>
              <a:t>scientists still lack a sense of crisis and urgency about radiation dangers despite the 2011 Fukushima disaster</a:t>
            </a:r>
            <a:r>
              <a:rPr lang="en-US" sz="1800" dirty="0" smtClean="0"/>
              <a:t>.</a:t>
            </a:r>
            <a:br>
              <a:rPr lang="en-US" sz="1800" dirty="0" smtClean="0"/>
            </a:br>
            <a:endParaRPr lang="en-US" sz="1800" dirty="0"/>
          </a:p>
          <a:p>
            <a:r>
              <a:rPr lang="en-US" sz="1800" dirty="0"/>
              <a:t>At least </a:t>
            </a:r>
            <a:r>
              <a:rPr lang="en-US" sz="1800" b="1" i="1" u="sng" dirty="0"/>
              <a:t>30 researchers </a:t>
            </a:r>
            <a:r>
              <a:rPr lang="en-US" sz="1800" dirty="0"/>
              <a:t>at the Hadron Experimental Facility of the Japan Proton Accelerator Research Complex (J-PARC) </a:t>
            </a:r>
            <a:r>
              <a:rPr lang="en-US" sz="1800" b="1" i="1" u="sng" dirty="0"/>
              <a:t>sustained internal radiation exposure in Thursday’s accident</a:t>
            </a:r>
            <a:r>
              <a:rPr lang="en-US" sz="1800" dirty="0" smtClean="0"/>
              <a:t>.</a:t>
            </a:r>
            <a:br>
              <a:rPr lang="en-US" sz="1800" dirty="0" smtClean="0"/>
            </a:br>
            <a:endParaRPr lang="en-US" sz="1800" dirty="0"/>
          </a:p>
          <a:p>
            <a:r>
              <a:rPr lang="en-US" sz="1800" dirty="0"/>
              <a:t>An alarm went off at 11:55 a.m. Thursday in a radiation-controlled part of the Hadron facility when an experiment to generate elementary particles by aiming a proton beam at a target made of gold went haywire. </a:t>
            </a:r>
            <a:r>
              <a:rPr lang="en-US" sz="1800" b="1" i="1" u="sng" dirty="0"/>
              <a:t>After halting the experiment for the alarm, a researcher in charge decided there was no danger and restarted the equipment just 13 minutes later</a:t>
            </a:r>
            <a:r>
              <a:rPr lang="en-US" sz="1800" dirty="0" smtClean="0"/>
              <a:t>.</a:t>
            </a:r>
            <a:endParaRPr lang="en-US" sz="1800" dirty="0"/>
          </a:p>
        </p:txBody>
      </p:sp>
      <p:sp>
        <p:nvSpPr>
          <p:cNvPr id="5" name="Title 1"/>
          <p:cNvSpPr>
            <a:spLocks noGrp="1"/>
          </p:cNvSpPr>
          <p:nvPr>
            <p:ph type="title"/>
          </p:nvPr>
        </p:nvSpPr>
        <p:spPr>
          <a:xfrm>
            <a:off x="304800" y="304800"/>
            <a:ext cx="8382000" cy="1090613"/>
          </a:xfrm>
        </p:spPr>
        <p:txBody>
          <a:bodyPr/>
          <a:lstStyle/>
          <a:p>
            <a:r>
              <a:rPr lang="en-US" sz="2400" dirty="0" smtClean="0"/>
              <a:t>Japan Times Article, 27 </a:t>
            </a:r>
            <a:r>
              <a:rPr lang="en-US" sz="2400" dirty="0"/>
              <a:t>May </a:t>
            </a:r>
            <a:r>
              <a:rPr lang="en-US" sz="2400" dirty="0" smtClean="0"/>
              <a:t>2013 (first 3 paragraphs)</a:t>
            </a:r>
            <a:r>
              <a:rPr lang="en-US" sz="2800" dirty="0" smtClean="0"/>
              <a:t/>
            </a:r>
            <a:br>
              <a:rPr lang="en-US" sz="2800" dirty="0" smtClean="0"/>
            </a:br>
            <a:r>
              <a:rPr lang="en-US" sz="2000" dirty="0" smtClean="0"/>
              <a:t>(4 days after the target incident)</a:t>
            </a:r>
            <a:r>
              <a:rPr lang="en-US" dirty="0" smtClean="0"/>
              <a:t/>
            </a:r>
            <a:br>
              <a:rPr lang="en-US" dirty="0" smtClean="0"/>
            </a:br>
            <a:r>
              <a:rPr lang="en-US" sz="600" dirty="0"/>
              <a:t/>
            </a:r>
            <a:br>
              <a:rPr lang="en-US" sz="600" dirty="0"/>
            </a:br>
            <a:r>
              <a:rPr lang="en-US" sz="1200" dirty="0"/>
              <a:t>http://www.japantimes.co.jp/news/2013/05/27/national/j-parc-leak-signals-poor-sense-of-crisis/#.U9qNOrHN3ps</a:t>
            </a:r>
          </a:p>
        </p:txBody>
      </p:sp>
    </p:spTree>
    <p:extLst>
      <p:ext uri="{BB962C8B-B14F-4D97-AF65-F5344CB8AC3E}">
        <p14:creationId xmlns:p14="http://schemas.microsoft.com/office/powerpoint/2010/main" val="20415047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590800"/>
            <a:ext cx="7620000" cy="1371600"/>
          </a:xfrm>
        </p:spPr>
        <p:txBody>
          <a:bodyPr/>
          <a:lstStyle/>
          <a:p>
            <a:pPr marL="0" indent="0">
              <a:buNone/>
            </a:pPr>
            <a:r>
              <a:rPr lang="en-US" sz="3600" dirty="0" smtClean="0"/>
              <a:t>                  Some Details</a:t>
            </a:r>
            <a:endParaRPr lang="en-US" sz="3600" dirty="0"/>
          </a:p>
        </p:txBody>
      </p:sp>
    </p:spTree>
    <p:extLst>
      <p:ext uri="{BB962C8B-B14F-4D97-AF65-F5344CB8AC3E}">
        <p14:creationId xmlns:p14="http://schemas.microsoft.com/office/powerpoint/2010/main" val="1120576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a:bodyPr>
          <a:lstStyle/>
          <a:p>
            <a:pPr defTabSz="912713">
              <a:defRPr/>
            </a:pPr>
            <a:r>
              <a:rPr lang="ja-JP" altLang="ja-JP" dirty="0">
                <a:ea typeface="+mj-ea"/>
                <a:cs typeface="+mj-cs"/>
              </a:rPr>
              <a:t>金標的のビーム下流方向に向かって左側の側面</a:t>
            </a:r>
            <a:endParaRPr lang="ja-JP" altLang="en-US" dirty="0">
              <a:ea typeface="+mj-ea"/>
              <a:cs typeface="+mj-cs"/>
            </a:endParaRPr>
          </a:p>
        </p:txBody>
      </p:sp>
      <p:sp>
        <p:nvSpPr>
          <p:cNvPr id="220162"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41799">
              <a:defRPr kumimoji="1" sz="2200">
                <a:solidFill>
                  <a:srgbClr val="424D43"/>
                </a:solidFill>
                <a:latin typeface="Palatino" charset="0"/>
                <a:ea typeface="ヒラギノ明朝 ProN W3" charset="0"/>
                <a:cs typeface="ヒラギノ明朝 ProN W3" charset="0"/>
                <a:sym typeface="Palatino" charset="0"/>
              </a:defRPr>
            </a:lvl1pPr>
            <a:lvl2pPr marL="522368" indent="-200911" defTabSz="641799">
              <a:defRPr kumimoji="1" sz="2200">
                <a:solidFill>
                  <a:srgbClr val="424D43"/>
                </a:solidFill>
                <a:latin typeface="Palatino" charset="0"/>
                <a:ea typeface="ヒラギノ明朝 ProN W3" charset="0"/>
                <a:cs typeface="ヒラギノ明朝 ProN W3" charset="0"/>
                <a:sym typeface="Palatino" charset="0"/>
              </a:defRPr>
            </a:lvl2pPr>
            <a:lvl3pPr marL="803643" indent="-160729" defTabSz="641799">
              <a:defRPr kumimoji="1" sz="2200">
                <a:solidFill>
                  <a:srgbClr val="424D43"/>
                </a:solidFill>
                <a:latin typeface="Palatino" charset="0"/>
                <a:ea typeface="ヒラギノ明朝 ProN W3" charset="0"/>
                <a:cs typeface="ヒラギノ明朝 ProN W3" charset="0"/>
                <a:sym typeface="Palatino" charset="0"/>
              </a:defRPr>
            </a:lvl3pPr>
            <a:lvl4pPr marL="1125101" indent="-160729" defTabSz="641799">
              <a:defRPr kumimoji="1" sz="2200">
                <a:solidFill>
                  <a:srgbClr val="424D43"/>
                </a:solidFill>
                <a:latin typeface="Palatino" charset="0"/>
                <a:ea typeface="ヒラギノ明朝 ProN W3" charset="0"/>
                <a:cs typeface="ヒラギノ明朝 ProN W3" charset="0"/>
                <a:sym typeface="Palatino" charset="0"/>
              </a:defRPr>
            </a:lvl4pPr>
            <a:lvl5pPr marL="1446558" indent="-160729" defTabSz="641799">
              <a:defRPr kumimoji="1" sz="2200">
                <a:solidFill>
                  <a:srgbClr val="424D43"/>
                </a:solidFill>
                <a:latin typeface="Palatino" charset="0"/>
                <a:ea typeface="ヒラギノ明朝 ProN W3" charset="0"/>
                <a:cs typeface="ヒラギノ明朝 ProN W3" charset="0"/>
                <a:sym typeface="Palatino" charset="0"/>
              </a:defRPr>
            </a:lvl5pPr>
            <a:lvl6pPr marL="1768015"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9473"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10930"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32387"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fld id="{CDC49214-84B1-604F-A398-ED623DADA1CE}" type="slidenum">
              <a:rPr lang="ja-JP" altLang="en-US" sz="1200">
                <a:solidFill>
                  <a:srgbClr val="898989"/>
                </a:solidFill>
                <a:latin typeface="Calibri" charset="0"/>
                <a:ea typeface="ＭＳ Ｐゴシック" charset="0"/>
                <a:cs typeface="ＭＳ Ｐゴシック" charset="0"/>
              </a:rPr>
              <a:pPr/>
              <a:t>9</a:t>
            </a:fld>
            <a:endParaRPr lang="ja-JP" altLang="en-US" sz="1200">
              <a:solidFill>
                <a:srgbClr val="898989"/>
              </a:solidFill>
              <a:latin typeface="Calibri" charset="0"/>
              <a:ea typeface="ＭＳ Ｐゴシック" charset="0"/>
              <a:cs typeface="ＭＳ Ｐゴシック" charset="0"/>
            </a:endParaRPr>
          </a:p>
        </p:txBody>
      </p:sp>
      <p:pic>
        <p:nvPicPr>
          <p:cNvPr id="220163" name="Picture 2" descr="C:\Users\sawadas\Documents\D_Sawadas\JHF\ハドロン事故対応２０１３年\原因究明手順\金標的観察結果説明\w-bea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8640"/>
            <a:ext cx="8650147" cy="648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4953000" y="1093874"/>
            <a:ext cx="2186658" cy="373931"/>
          </a:xfrm>
          <a:prstGeom prst="rect">
            <a:avLst/>
          </a:prstGeom>
          <a:noFill/>
        </p:spPr>
        <p:txBody>
          <a:bodyPr lIns="91264" tIns="45633" rIns="91264" bIns="45633">
            <a:spAutoFit/>
          </a:bodyPr>
          <a:lstStyle/>
          <a:p>
            <a:pPr defTabSz="912666">
              <a:defRPr/>
            </a:pPr>
            <a:r>
              <a:rPr lang="en-US" altLang="ja-JP" dirty="0">
                <a:solidFill>
                  <a:srgbClr val="FFFF00"/>
                </a:solidFill>
                <a:latin typeface="Calibri"/>
                <a:ea typeface="ＭＳ Ｐゴシック"/>
              </a:rPr>
              <a:t>Proton Beam</a:t>
            </a:r>
            <a:endParaRPr lang="ja-JP" altLang="en-US" dirty="0">
              <a:solidFill>
                <a:srgbClr val="FFFF00"/>
              </a:solidFill>
              <a:latin typeface="Calibri"/>
              <a:ea typeface="ＭＳ Ｐゴシック"/>
            </a:endParaRPr>
          </a:p>
        </p:txBody>
      </p:sp>
      <p:sp>
        <p:nvSpPr>
          <p:cNvPr id="220166" name="日付プレースホルダー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41799">
              <a:defRPr kumimoji="1" sz="2200">
                <a:solidFill>
                  <a:srgbClr val="424D43"/>
                </a:solidFill>
                <a:latin typeface="Palatino" charset="0"/>
                <a:ea typeface="ヒラギノ明朝 ProN W3" charset="0"/>
                <a:cs typeface="ヒラギノ明朝 ProN W3" charset="0"/>
                <a:sym typeface="Palatino" charset="0"/>
              </a:defRPr>
            </a:lvl1pPr>
            <a:lvl2pPr marL="522368" indent="-200911" defTabSz="641799">
              <a:defRPr kumimoji="1" sz="2200">
                <a:solidFill>
                  <a:srgbClr val="424D43"/>
                </a:solidFill>
                <a:latin typeface="Palatino" charset="0"/>
                <a:ea typeface="ヒラギノ明朝 ProN W3" charset="0"/>
                <a:cs typeface="ヒラギノ明朝 ProN W3" charset="0"/>
                <a:sym typeface="Palatino" charset="0"/>
              </a:defRPr>
            </a:lvl2pPr>
            <a:lvl3pPr marL="803643" indent="-160729" defTabSz="641799">
              <a:defRPr kumimoji="1" sz="2200">
                <a:solidFill>
                  <a:srgbClr val="424D43"/>
                </a:solidFill>
                <a:latin typeface="Palatino" charset="0"/>
                <a:ea typeface="ヒラギノ明朝 ProN W3" charset="0"/>
                <a:cs typeface="ヒラギノ明朝 ProN W3" charset="0"/>
                <a:sym typeface="Palatino" charset="0"/>
              </a:defRPr>
            </a:lvl3pPr>
            <a:lvl4pPr marL="1125101" indent="-160729" defTabSz="641799">
              <a:defRPr kumimoji="1" sz="2200">
                <a:solidFill>
                  <a:srgbClr val="424D43"/>
                </a:solidFill>
                <a:latin typeface="Palatino" charset="0"/>
                <a:ea typeface="ヒラギノ明朝 ProN W3" charset="0"/>
                <a:cs typeface="ヒラギノ明朝 ProN W3" charset="0"/>
                <a:sym typeface="Palatino" charset="0"/>
              </a:defRPr>
            </a:lvl4pPr>
            <a:lvl5pPr marL="1446558" indent="-160729" defTabSz="641799">
              <a:defRPr kumimoji="1" sz="2200">
                <a:solidFill>
                  <a:srgbClr val="424D43"/>
                </a:solidFill>
                <a:latin typeface="Palatino" charset="0"/>
                <a:ea typeface="ヒラギノ明朝 ProN W3" charset="0"/>
                <a:cs typeface="ヒラギノ明朝 ProN W3" charset="0"/>
                <a:sym typeface="Palatino" charset="0"/>
              </a:defRPr>
            </a:lvl5pPr>
            <a:lvl6pPr marL="1768015"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9473"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10930"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32387" indent="-160729" defTabSz="641799"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fld id="{36782AF0-3194-D647-9F55-9E7E95DFA4D1}" type="datetime1">
              <a:rPr lang="ja-JP" altLang="en-US" sz="1200">
                <a:solidFill>
                  <a:srgbClr val="898989"/>
                </a:solidFill>
                <a:latin typeface="Calibri" charset="0"/>
                <a:ea typeface="ＭＳ Ｐゴシック" charset="0"/>
                <a:cs typeface="ＭＳ Ｐゴシック" charset="0"/>
              </a:rPr>
              <a:pPr/>
              <a:t>2014/8/3</a:t>
            </a:fld>
            <a:endParaRPr lang="ja-JP" altLang="en-US" sz="1200">
              <a:solidFill>
                <a:srgbClr val="898989"/>
              </a:solidFill>
              <a:latin typeface="Calibri" charset="0"/>
              <a:ea typeface="ＭＳ Ｐゴシック" charset="0"/>
              <a:cs typeface="ＭＳ Ｐゴシック" charset="0"/>
            </a:endParaRPr>
          </a:p>
        </p:txBody>
      </p:sp>
      <p:sp>
        <p:nvSpPr>
          <p:cNvPr id="3" name="TextBox 2"/>
          <p:cNvSpPr txBox="1"/>
          <p:nvPr/>
        </p:nvSpPr>
        <p:spPr>
          <a:xfrm>
            <a:off x="4553673" y="1477496"/>
            <a:ext cx="4035079" cy="707886"/>
          </a:xfrm>
          <a:prstGeom prst="rect">
            <a:avLst/>
          </a:prstGeom>
          <a:noFill/>
        </p:spPr>
        <p:txBody>
          <a:bodyPr wrap="none" rtlCol="0">
            <a:spAutoFit/>
          </a:bodyPr>
          <a:lstStyle/>
          <a:p>
            <a:r>
              <a:rPr lang="en-US" sz="2000" dirty="0" smtClean="0">
                <a:solidFill>
                  <a:schemeClr val="bg1"/>
                </a:solidFill>
              </a:rPr>
              <a:t>(</a:t>
            </a:r>
            <a:r>
              <a:rPr lang="en-US" sz="2000" dirty="0" smtClean="0">
                <a:solidFill>
                  <a:schemeClr val="bg1"/>
                </a:solidFill>
                <a:latin typeface="Symbol" panose="05050102010706020507" pitchFamily="18" charset="2"/>
              </a:rPr>
              <a:t>s</a:t>
            </a:r>
            <a:r>
              <a:rPr lang="en-US" sz="2000" baseline="-25000" dirty="0" smtClean="0">
                <a:solidFill>
                  <a:schemeClr val="bg1"/>
                </a:solidFill>
              </a:rPr>
              <a:t>x</a:t>
            </a:r>
            <a:r>
              <a:rPr lang="en-US" sz="2000" dirty="0" smtClean="0">
                <a:solidFill>
                  <a:schemeClr val="bg1"/>
                </a:solidFill>
              </a:rPr>
              <a:t>=0.6mm</a:t>
            </a:r>
            <a:r>
              <a:rPr lang="en-US" sz="2000" dirty="0">
                <a:solidFill>
                  <a:schemeClr val="bg1"/>
                </a:solidFill>
              </a:rPr>
              <a:t>, </a:t>
            </a:r>
            <a:r>
              <a:rPr lang="en-US" sz="2000" dirty="0">
                <a:solidFill>
                  <a:schemeClr val="bg1"/>
                </a:solidFill>
                <a:latin typeface="Symbol" panose="05050102010706020507" pitchFamily="18" charset="2"/>
              </a:rPr>
              <a:t>s</a:t>
            </a:r>
            <a:r>
              <a:rPr lang="en-US" sz="2000" baseline="-25000" dirty="0">
                <a:solidFill>
                  <a:schemeClr val="bg1"/>
                </a:solidFill>
              </a:rPr>
              <a:t>y</a:t>
            </a:r>
            <a:r>
              <a:rPr lang="en-US" sz="2000" dirty="0">
                <a:solidFill>
                  <a:schemeClr val="bg1"/>
                </a:solidFill>
              </a:rPr>
              <a:t>=0.6mm) </a:t>
            </a:r>
            <a:r>
              <a:rPr lang="en-US" sz="2000" dirty="0" smtClean="0">
                <a:solidFill>
                  <a:schemeClr val="bg1"/>
                </a:solidFill>
              </a:rPr>
              <a:t>20TP/spill</a:t>
            </a:r>
          </a:p>
          <a:p>
            <a:r>
              <a:rPr lang="en-US" sz="2000" dirty="0" smtClean="0">
                <a:solidFill>
                  <a:schemeClr val="bg1"/>
                </a:solidFill>
              </a:rPr>
              <a:t>in March </a:t>
            </a:r>
            <a:r>
              <a:rPr lang="en-US" sz="2000" dirty="0">
                <a:solidFill>
                  <a:schemeClr val="bg1"/>
                </a:solidFill>
              </a:rPr>
              <a:t>2013 </a:t>
            </a:r>
          </a:p>
        </p:txBody>
      </p:sp>
      <p:sp>
        <p:nvSpPr>
          <p:cNvPr id="4" name="TextBox 3"/>
          <p:cNvSpPr txBox="1"/>
          <p:nvPr/>
        </p:nvSpPr>
        <p:spPr>
          <a:xfrm>
            <a:off x="977276" y="570654"/>
            <a:ext cx="6178486" cy="523220"/>
          </a:xfrm>
          <a:prstGeom prst="rect">
            <a:avLst/>
          </a:prstGeom>
          <a:noFill/>
        </p:spPr>
        <p:txBody>
          <a:bodyPr wrap="none" rtlCol="0">
            <a:spAutoFit/>
          </a:bodyPr>
          <a:lstStyle/>
          <a:p>
            <a:r>
              <a:rPr lang="en-US" dirty="0" smtClean="0">
                <a:solidFill>
                  <a:schemeClr val="bg1"/>
                </a:solidFill>
              </a:rPr>
              <a:t>The Target in question – located in air</a:t>
            </a:r>
            <a:endParaRPr lang="en-US" dirty="0">
              <a:solidFill>
                <a:schemeClr val="bg1"/>
              </a:solidFill>
            </a:endParaRPr>
          </a:p>
        </p:txBody>
      </p:sp>
      <p:sp>
        <p:nvSpPr>
          <p:cNvPr id="10" name="TextBox 9"/>
          <p:cNvSpPr txBox="1"/>
          <p:nvPr/>
        </p:nvSpPr>
        <p:spPr>
          <a:xfrm>
            <a:off x="609600" y="2667000"/>
            <a:ext cx="3466013" cy="523220"/>
          </a:xfrm>
          <a:prstGeom prst="rect">
            <a:avLst/>
          </a:prstGeom>
          <a:noFill/>
        </p:spPr>
        <p:txBody>
          <a:bodyPr wrap="none" rtlCol="0">
            <a:spAutoFit/>
          </a:bodyPr>
          <a:lstStyle/>
          <a:p>
            <a:r>
              <a:rPr lang="en-US" dirty="0" smtClean="0">
                <a:solidFill>
                  <a:schemeClr val="bg1"/>
                </a:solidFill>
              </a:rPr>
              <a:t>Hole drilled by beam</a:t>
            </a:r>
            <a:endParaRPr lang="en-US" dirty="0">
              <a:solidFill>
                <a:schemeClr val="bg1"/>
              </a:solidFill>
            </a:endParaRPr>
          </a:p>
        </p:txBody>
      </p:sp>
      <p:cxnSp>
        <p:nvCxnSpPr>
          <p:cNvPr id="6" name="Straight Arrow Connector 5"/>
          <p:cNvCxnSpPr/>
          <p:nvPr/>
        </p:nvCxnSpPr>
        <p:spPr bwMode="auto">
          <a:xfrm flipV="1">
            <a:off x="1143000" y="1676400"/>
            <a:ext cx="1066800" cy="1066800"/>
          </a:xfrm>
          <a:prstGeom prst="straightConnector1">
            <a:avLst/>
          </a:prstGeom>
          <a:solidFill>
            <a:schemeClr val="accent1"/>
          </a:solidFill>
          <a:ln w="22225" cap="flat" cmpd="sng" algn="ctr">
            <a:solidFill>
              <a:schemeClr val="bg1"/>
            </a:solidFill>
            <a:prstDash val="solid"/>
            <a:round/>
            <a:headEnd type="none" w="med" len="med"/>
            <a:tailEnd type="arrow"/>
          </a:ln>
          <a:effectLst/>
        </p:spPr>
      </p:cxnSp>
      <p:sp>
        <p:nvSpPr>
          <p:cNvPr id="13" name="TextBox 12"/>
          <p:cNvSpPr txBox="1"/>
          <p:nvPr/>
        </p:nvSpPr>
        <p:spPr>
          <a:xfrm>
            <a:off x="3654006" y="5486400"/>
            <a:ext cx="1962397" cy="523220"/>
          </a:xfrm>
          <a:prstGeom prst="rect">
            <a:avLst/>
          </a:prstGeom>
          <a:noFill/>
        </p:spPr>
        <p:txBody>
          <a:bodyPr wrap="none" rtlCol="0">
            <a:spAutoFit/>
          </a:bodyPr>
          <a:lstStyle/>
          <a:p>
            <a:r>
              <a:rPr lang="en-US" dirty="0" smtClean="0">
                <a:solidFill>
                  <a:schemeClr val="bg1"/>
                </a:solidFill>
              </a:rPr>
              <a:t>Bits of gold</a:t>
            </a:r>
            <a:endParaRPr lang="en-US" dirty="0">
              <a:solidFill>
                <a:schemeClr val="bg1"/>
              </a:solidFill>
            </a:endParaRPr>
          </a:p>
        </p:txBody>
      </p:sp>
      <p:cxnSp>
        <p:nvCxnSpPr>
          <p:cNvPr id="14" name="Straight Arrow Connector 13"/>
          <p:cNvCxnSpPr/>
          <p:nvPr/>
        </p:nvCxnSpPr>
        <p:spPr bwMode="auto">
          <a:xfrm flipH="1" flipV="1">
            <a:off x="3276600" y="5029200"/>
            <a:ext cx="905992" cy="533400"/>
          </a:xfrm>
          <a:prstGeom prst="straightConnector1">
            <a:avLst/>
          </a:prstGeom>
          <a:solidFill>
            <a:schemeClr val="accent1"/>
          </a:solidFill>
          <a:ln w="22225" cap="flat" cmpd="sng" algn="ctr">
            <a:solidFill>
              <a:schemeClr val="bg1"/>
            </a:solidFill>
            <a:prstDash val="solid"/>
            <a:round/>
            <a:headEnd type="none" w="med" len="med"/>
            <a:tailEnd type="arrow"/>
          </a:ln>
          <a:effectLst/>
        </p:spPr>
      </p:cxnSp>
      <p:cxnSp>
        <p:nvCxnSpPr>
          <p:cNvPr id="16" name="Straight Arrow Connector 15"/>
          <p:cNvCxnSpPr/>
          <p:nvPr/>
        </p:nvCxnSpPr>
        <p:spPr bwMode="auto">
          <a:xfrm flipH="1" flipV="1">
            <a:off x="3048000" y="5295900"/>
            <a:ext cx="1134592" cy="266700"/>
          </a:xfrm>
          <a:prstGeom prst="straightConnector1">
            <a:avLst/>
          </a:prstGeom>
          <a:solidFill>
            <a:schemeClr val="accent1"/>
          </a:solidFill>
          <a:ln w="22225"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1754938158"/>
      </p:ext>
    </p:extLst>
  </p:cSld>
  <p:clrMapOvr>
    <a:masterClrMapping/>
  </p:clrMapOvr>
  <p:timing>
    <p:tnLst>
      <p:par>
        <p:cTn id="1" dur="indefinite" restart="never" nodeType="tmRoot"/>
      </p:par>
    </p:tnLst>
  </p:timing>
</p:sld>
</file>

<file path=ppt/theme/theme1.xml><?xml version="1.0" encoding="utf-8"?>
<a:theme xmlns:a="http://schemas.openxmlformats.org/drawingml/2006/main" name="BNL_rev0412">
  <a:themeElements>
    <a:clrScheme name="BNL Blue 2">
      <a:dk1>
        <a:srgbClr val="141313"/>
      </a:dk1>
      <a:lt1>
        <a:srgbClr val="FFFFFF"/>
      </a:lt1>
      <a:dk2>
        <a:srgbClr val="082957"/>
      </a:dk2>
      <a:lt2>
        <a:srgbClr val="8DABCC"/>
      </a:lt2>
      <a:accent1>
        <a:srgbClr val="C9DBE8"/>
      </a:accent1>
      <a:accent2>
        <a:srgbClr val="8DABCC"/>
      </a:accent2>
      <a:accent3>
        <a:srgbClr val="3A75AB"/>
      </a:accent3>
      <a:accent4>
        <a:srgbClr val="2D4D7B"/>
      </a:accent4>
      <a:accent5>
        <a:srgbClr val="082957"/>
      </a:accent5>
      <a:accent6>
        <a:srgbClr val="141313"/>
      </a:accent6>
      <a:hlink>
        <a:srgbClr val="3A75AB"/>
      </a:hlink>
      <a:folHlink>
        <a:srgbClr val="2D4D7B"/>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NL_rev1212">
  <a:themeElements>
    <a:clrScheme name="BNL Blue 2">
      <a:dk1>
        <a:srgbClr val="141313"/>
      </a:dk1>
      <a:lt1>
        <a:srgbClr val="FFFFFF"/>
      </a:lt1>
      <a:dk2>
        <a:srgbClr val="082957"/>
      </a:dk2>
      <a:lt2>
        <a:srgbClr val="8DABCC"/>
      </a:lt2>
      <a:accent1>
        <a:srgbClr val="C9DBE8"/>
      </a:accent1>
      <a:accent2>
        <a:srgbClr val="8DABCC"/>
      </a:accent2>
      <a:accent3>
        <a:srgbClr val="3A75AB"/>
      </a:accent3>
      <a:accent4>
        <a:srgbClr val="2D4D7B"/>
      </a:accent4>
      <a:accent5>
        <a:srgbClr val="082957"/>
      </a:accent5>
      <a:accent6>
        <a:srgbClr val="141313"/>
      </a:accent6>
      <a:hlink>
        <a:srgbClr val="3A75AB"/>
      </a:hlink>
      <a:folHlink>
        <a:srgbClr val="2D4D7B"/>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6267</TotalTime>
  <Words>2265</Words>
  <Application>Microsoft Office PowerPoint</Application>
  <PresentationFormat>On-screen Show (4:3)</PresentationFormat>
  <Paragraphs>495</Paragraphs>
  <Slides>48</Slides>
  <Notes>46</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BNL_rev0412</vt:lpstr>
      <vt:lpstr>BNL_rev1212</vt:lpstr>
      <vt:lpstr>Lessons Learned:   JPARC &amp; BNL Target Incidents</vt:lpstr>
      <vt:lpstr>Outline</vt:lpstr>
      <vt:lpstr>PowerPoint Presentation</vt:lpstr>
      <vt:lpstr>PowerPoint Presentation</vt:lpstr>
      <vt:lpstr>Significant Background Event in Japan ….11 March 2011</vt:lpstr>
      <vt:lpstr>Two Years Later at the JPARC facility   (~ 1 year after JPARC recovery from the March 2011 earthquake damage)</vt:lpstr>
      <vt:lpstr>Japan Times Article, 27 May 2013 (first 3 paragraphs) (4 days after the target incident)  http://www.japantimes.co.jp/news/2013/05/27/national/j-parc-leak-signals-poor-sense-of-crisis/#.U9qNOrHN3ps</vt:lpstr>
      <vt:lpstr>PowerPoint Presentation</vt:lpstr>
      <vt:lpstr>金標的のビーム下流方向に向かって左側の側面</vt:lpstr>
      <vt:lpstr>Chronological Sequence of Events</vt:lpstr>
      <vt:lpstr>Short list of major mistakes</vt:lpstr>
      <vt:lpstr>Fallout from the incident</vt:lpstr>
      <vt:lpstr>Resumption of operations</vt:lpstr>
      <vt:lpstr>What’s left to do to restart slow extraction to the JPARC hadron hall</vt:lpstr>
      <vt:lpstr>Blast from the past</vt:lpstr>
      <vt:lpstr>PowerPoint Presentation</vt:lpstr>
      <vt:lpstr>The AGS target incident – March 1995</vt:lpstr>
      <vt:lpstr>PowerPoint Presentation</vt:lpstr>
      <vt:lpstr>Cause of failure</vt:lpstr>
      <vt:lpstr>Contamination issues/recommendations</vt:lpstr>
      <vt:lpstr>Recommendations (cont’)</vt:lpstr>
      <vt:lpstr>Postscript</vt:lpstr>
      <vt:lpstr>Lessons Learned</vt:lpstr>
      <vt:lpstr>PowerPoint Presentation</vt:lpstr>
      <vt:lpstr>PowerPoint Presentation</vt:lpstr>
      <vt:lpstr>Japan Times Article (cont’ from slide 6)</vt:lpstr>
      <vt:lpstr>Japan Times Article (cont’)</vt:lpstr>
      <vt:lpstr>Japan Times Article (cont’)</vt:lpstr>
      <vt:lpstr>Japan Times Article (cont’)</vt:lpstr>
      <vt:lpstr>PowerPoint Presentation</vt:lpstr>
      <vt:lpstr>From JPARC Website, today</vt:lpstr>
      <vt:lpstr>JPARC Trail to Renovation</vt:lpstr>
      <vt:lpstr>JPARC Radiation Exposure</vt:lpstr>
      <vt:lpstr>PowerPoint Presentation</vt:lpstr>
      <vt:lpstr>PowerPoint Presentation</vt:lpstr>
      <vt:lpstr>PowerPoint Presentation</vt:lpstr>
      <vt:lpstr>PowerPoint Presentation</vt:lpstr>
      <vt:lpstr>HEF safety improvements</vt:lpstr>
      <vt:lpstr>PowerPoint Presentation</vt:lpstr>
      <vt:lpstr>Hadron Experimental Hall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Gagnon</dc:creator>
  <cp:lastModifiedBy>Lynanne DiFilippo</cp:lastModifiedBy>
  <cp:revision>108</cp:revision>
  <cp:lastPrinted>2014-08-01T21:58:12Z</cp:lastPrinted>
  <dcterms:created xsi:type="dcterms:W3CDTF">2007-06-28T20:22:43Z</dcterms:created>
  <dcterms:modified xsi:type="dcterms:W3CDTF">2014-08-03T20:47:24Z</dcterms:modified>
</cp:coreProperties>
</file>