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274" r:id="rId3"/>
    <p:sldId id="271" r:id="rId4"/>
    <p:sldId id="270" r:id="rId5"/>
    <p:sldId id="276" r:id="rId6"/>
    <p:sldId id="275" r:id="rId7"/>
    <p:sldId id="284" r:id="rId8"/>
    <p:sldId id="28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7" r:id="rId17"/>
  </p:sldIdLst>
  <p:sldSz cx="9144000" cy="6858000" type="screen4x3"/>
  <p:notesSz cx="9144000" cy="6858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F09F"/>
    <a:srgbClr val="981E32"/>
    <a:srgbClr val="FFFFFF"/>
    <a:srgbClr val="C75B12"/>
    <a:srgbClr val="E17000"/>
    <a:srgbClr val="5B8F22"/>
    <a:srgbClr val="D2C295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47" autoAdjust="0"/>
  </p:normalViewPr>
  <p:slideViewPr>
    <p:cSldViewPr snapToObjects="1" showGuides="1">
      <p:cViewPr>
        <p:scale>
          <a:sx n="120" d="100"/>
          <a:sy n="120" d="100"/>
        </p:scale>
        <p:origin x="-72" y="258"/>
      </p:cViewPr>
      <p:guideLst>
        <p:guide orient="horz" pos="326"/>
        <p:guide orient="horz" pos="1680"/>
        <p:guide orient="horz" pos="3600"/>
        <p:guide orient="horz" pos="3980"/>
        <p:guide orient="horz" pos="1056"/>
        <p:guide orient="horz" pos="1488"/>
        <p:guide orient="horz" pos="3984"/>
        <p:guide orient="horz" pos="566"/>
        <p:guide orient="horz" pos="3216"/>
        <p:guide pos="3120"/>
        <p:guide pos="480"/>
        <p:guide pos="5424"/>
        <p:guide pos="282"/>
        <p:guide pos="3792"/>
        <p:guide pos="3408"/>
        <p:guide pos="1152"/>
        <p:guide pos="5472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0AC61-297D-402F-A925-BED9214FC5A6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A7FC-E621-46FE-B110-EAC263381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 scope of work (won’t change often)</a:t>
            </a:r>
          </a:p>
          <a:p>
            <a:r>
              <a:rPr lang="en-US" i="1" dirty="0" smtClean="0">
                <a:ea typeface="ＭＳ Ｐゴシック" pitchFamily="34" charset="-128"/>
              </a:rPr>
              <a:t>Highlight any scoping decisions or changes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Keep drawings and photos to a minimum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 smtClean="0"/>
              <a:t>Deep Science  </a:t>
            </a:r>
            <a:r>
              <a:rPr lang="en-US" dirty="0" smtClean="0"/>
              <a:t>Mining for Matter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 smtClean="0"/>
              <a:t>Deep Science  </a:t>
            </a:r>
            <a:r>
              <a:rPr lang="en-US" dirty="0" smtClean="0"/>
              <a:t>Mining for Matter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 smtClean="0"/>
              <a:t>Deep Science  </a:t>
            </a:r>
            <a:r>
              <a:rPr lang="en-US" dirty="0" smtClean="0"/>
              <a:t>Mining for Matter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FOR APPLYING IMAGE BACKGROUNDTO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="1" dirty="0" smtClean="0"/>
              <a:t>Deep Science  </a:t>
            </a:r>
            <a:r>
              <a:rPr lang="en-US" dirty="0" smtClean="0"/>
              <a:t>Mining for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7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16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6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6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6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Voltage Substation Fire</a:t>
            </a:r>
            <a:endParaRPr lang="en-CA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7675" y="3646170"/>
            <a:ext cx="7989887" cy="2187702"/>
          </a:xfrm>
        </p:spPr>
        <p:txBody>
          <a:bodyPr/>
          <a:lstStyle/>
          <a:p>
            <a:r>
              <a:rPr lang="en-CA" dirty="0" smtClean="0"/>
              <a:t>John Seabury, Accelerator Directorate Quality and Safety Manager</a:t>
            </a:r>
          </a:p>
          <a:p>
            <a:r>
              <a:rPr lang="en-CA" dirty="0" smtClean="0"/>
              <a:t>5 August, 2014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C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 Accelerator Safety Workshop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058436">
            <a:off x="914401" y="2705727"/>
            <a:ext cx="73152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Unofficial!</a:t>
            </a:r>
            <a:endParaRPr lang="en-US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VVS13 Repair - Replacement Project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34400" cy="5065522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VVS13 Repair</a:t>
            </a:r>
            <a:endParaRPr lang="en-US" dirty="0"/>
          </a:p>
        </p:txBody>
      </p:sp>
      <p:pic>
        <p:nvPicPr>
          <p:cNvPr id="1026" name="Picture 2" descr="C:\Users\lorih\AppData\Local\Microsoft\Windows\Temporary Internet Files\Content.Outlook\5LWUEQDR\IMG_142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3584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4700" y="579503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…containment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VVS13 Repair - Replacement Project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34400" cy="5065522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VVS13 Repair</a:t>
            </a:r>
            <a:endParaRPr lang="en-US" dirty="0"/>
          </a:p>
        </p:txBody>
      </p:sp>
      <p:pic>
        <p:nvPicPr>
          <p:cNvPr id="6146" name="Picture 2" descr="C:\Users\lorih\AppData\Local\Microsoft\Windows\Temporary Internet Files\Content.Outlook\5LWUEQDR\WP_20140705_00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8" y="1390650"/>
            <a:ext cx="6739467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9633" y="5105401"/>
            <a:ext cx="531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…abatement complete, clearance received, containment removed, VVS removed.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VVS13 Repair - Replacement Project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34400" cy="5065522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VVS13 Repair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57150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…VVS4 riding down the gallery</a:t>
            </a:r>
            <a:endParaRPr lang="en-US" dirty="0"/>
          </a:p>
        </p:txBody>
      </p:sp>
      <p:pic>
        <p:nvPicPr>
          <p:cNvPr id="3" name="Picture 2" descr="C:\Users\lorih\AppData\Local\Microsoft\Windows\Temporary Internet Files\Content.Outlook\5LWUEQDR\WP_20140705_01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34303"/>
            <a:ext cx="7604626" cy="42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VVS13 Repair - Replacement Project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34400" cy="5065522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VVS13 Repair</a:t>
            </a:r>
            <a:endParaRPr lang="en-US" dirty="0"/>
          </a:p>
        </p:txBody>
      </p:sp>
      <p:pic>
        <p:nvPicPr>
          <p:cNvPr id="5122" name="Picture 2" descr="C:\Users\lorih\AppData\Local\Microsoft\Windows\Temporary Internet Files\Content.Outlook\5LWUEQDR\WP_20140705_01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8495"/>
            <a:ext cx="7538320" cy="42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8067" y="561190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…VVS4 at its new home in S26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VVS13 Repair - Replacement Project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34400" cy="5065522"/>
          </a:xfrm>
        </p:spPr>
        <p:txBody>
          <a:bodyPr>
            <a:normAutofit/>
          </a:bodyPr>
          <a:lstStyle/>
          <a:p>
            <a:pPr marL="233362" lvl="1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VVS13 Repair</a:t>
            </a:r>
            <a:endParaRPr lang="en-US" dirty="0"/>
          </a:p>
        </p:txBody>
      </p:sp>
      <p:pic>
        <p:nvPicPr>
          <p:cNvPr id="3074" name="Picture 2" descr="C:\Users\lorih\AppData\Local\Microsoft\Windows\Temporary Internet Files\Content.Outlook\5LWUEQDR\Setting up for  Modulator Feeder Installation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9871"/>
            <a:ext cx="7145867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503208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…new modulator conductors readied for pull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VVS13 Repair - Replacement Project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34400" cy="5065522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VVS13 Repair</a:t>
            </a:r>
            <a:endParaRPr lang="en-US" dirty="0"/>
          </a:p>
        </p:txBody>
      </p:sp>
      <p:pic>
        <p:nvPicPr>
          <p:cNvPr id="4098" name="Picture 2" descr="C:\Users\lorih\Pictures\vvs13 replacement\IMG_2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300991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…complete!!!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7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2580" y="145492"/>
            <a:ext cx="8103570" cy="753033"/>
          </a:xfrm>
        </p:spPr>
        <p:txBody>
          <a:bodyPr/>
          <a:lstStyle/>
          <a:p>
            <a:r>
              <a:rPr lang="en-US" dirty="0" smtClean="0"/>
              <a:t>Where do we go from here?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143000"/>
            <a:ext cx="8534400" cy="57150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Investigation is underway, report with recommendations is being prepared</a:t>
            </a:r>
          </a:p>
          <a:p>
            <a:pPr lvl="1"/>
            <a:r>
              <a:rPr lang="en-US" sz="2000" dirty="0" smtClean="0"/>
              <a:t>August/September downtime includes detailed inspection and maintenance on </a:t>
            </a:r>
            <a:r>
              <a:rPr lang="en-US" sz="2000" u="sng" dirty="0" smtClean="0"/>
              <a:t>all</a:t>
            </a:r>
            <a:r>
              <a:rPr lang="en-US" sz="2000" dirty="0" smtClean="0"/>
              <a:t> VVS</a:t>
            </a:r>
          </a:p>
          <a:p>
            <a:pPr lvl="1"/>
            <a:r>
              <a:rPr lang="en-US" sz="2000" dirty="0" smtClean="0"/>
              <a:t>Right now we have no spare VVS</a:t>
            </a:r>
          </a:p>
          <a:p>
            <a:pPr lvl="2"/>
            <a:r>
              <a:rPr lang="en-US" sz="2000" dirty="0" smtClean="0"/>
              <a:t>We do have designs and could have additional ones fabricated, but that likely would be weeks offline</a:t>
            </a:r>
          </a:p>
          <a:p>
            <a:pPr lvl="2"/>
            <a:r>
              <a:rPr lang="en-US" sz="2000" dirty="0" smtClean="0"/>
              <a:t>After 2016 there will be spare VVS available from the demolition of Sectors 0-10 for LCLS-II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62580" y="6481763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VVS13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28600" y="1219200"/>
            <a:ext cx="5486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Original SLAC 3 km electron </a:t>
            </a:r>
            <a:r>
              <a:rPr lang="en-US" sz="1800" dirty="0" err="1" smtClean="0">
                <a:solidFill>
                  <a:srgbClr val="002060"/>
                </a:solidFill>
              </a:rPr>
              <a:t>Linac</a:t>
            </a:r>
            <a:r>
              <a:rPr lang="en-US" sz="1800" dirty="0" smtClean="0">
                <a:solidFill>
                  <a:srgbClr val="002060"/>
                </a:solidFill>
              </a:rPr>
              <a:t> was constructed in the mid-1960’s</a:t>
            </a:r>
          </a:p>
          <a:p>
            <a:pPr lvl="1"/>
            <a:r>
              <a:rPr lang="en-US" dirty="0" smtClean="0"/>
              <a:t>Based upon 30, 100-m sectors, each of which has 8 klystrons (except at injectors) </a:t>
            </a:r>
            <a:r>
              <a:rPr lang="en-US" dirty="0" err="1" smtClean="0"/>
              <a:t>providng</a:t>
            </a:r>
            <a:r>
              <a:rPr lang="en-US" dirty="0" smtClean="0"/>
              <a:t> RF power to the accelerator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002060"/>
                </a:solidFill>
              </a:rPr>
              <a:t>Mid-2000’s Sectors 21-30 were separated from Sectors 0-20</a:t>
            </a:r>
          </a:p>
          <a:p>
            <a:pPr lvl="1"/>
            <a:r>
              <a:rPr lang="en-US" dirty="0" smtClean="0"/>
              <a:t>Sectors 21-30 got a new injector and provide electrons to the </a:t>
            </a:r>
            <a:r>
              <a:rPr lang="en-US" dirty="0" err="1" smtClean="0"/>
              <a:t>Linac</a:t>
            </a:r>
            <a:r>
              <a:rPr lang="en-US" dirty="0" smtClean="0"/>
              <a:t> Coherent Light Source (LCLS)</a:t>
            </a:r>
          </a:p>
          <a:p>
            <a:pPr lvl="1"/>
            <a:r>
              <a:rPr lang="en-US" dirty="0" smtClean="0"/>
              <a:t>Sectors 0-20 provide electrons to Facility for Advanced Accelerator Experimental Tests (FACET)</a:t>
            </a:r>
          </a:p>
          <a:p>
            <a:pPr lvl="2"/>
            <a:r>
              <a:rPr lang="en-US" dirty="0" smtClean="0"/>
              <a:t>In 2016 the “guts</a:t>
            </a:r>
            <a:r>
              <a:rPr lang="en-US" smtClean="0"/>
              <a:t>” of Sectors </a:t>
            </a:r>
            <a:r>
              <a:rPr lang="en-US" dirty="0" smtClean="0"/>
              <a:t>0-10 will be demolished and the space repurposed as LCLS-II (new cryogenic accelerator modules)</a:t>
            </a:r>
          </a:p>
          <a:p>
            <a:pPr lvl="2"/>
            <a:r>
              <a:rPr lang="en-US" dirty="0" smtClean="0"/>
              <a:t>Sectors 11-20 are under discussion for additional experiments</a:t>
            </a:r>
          </a:p>
          <a:p>
            <a:pPr lvl="2"/>
            <a:r>
              <a:rPr lang="en-US" dirty="0" smtClean="0"/>
              <a:t>Sectors 21-30 will remain as LCLS</a:t>
            </a:r>
          </a:p>
          <a:p>
            <a:pPr marL="0" lvl="1" indent="0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1800" dirty="0" err="1" smtClean="0">
                <a:solidFill>
                  <a:srgbClr val="002060"/>
                </a:solidFill>
              </a:rPr>
              <a:t>Linac</a:t>
            </a:r>
            <a:r>
              <a:rPr lang="en-US" sz="1800" dirty="0" smtClean="0">
                <a:solidFill>
                  <a:srgbClr val="002060"/>
                </a:solidFill>
              </a:rPr>
              <a:t> klystron AC power distribution system is essentially unchanged since the 1960’s</a:t>
            </a:r>
          </a:p>
        </p:txBody>
      </p:sp>
      <p:pic>
        <p:nvPicPr>
          <p:cNvPr id="6" name="Picture 5" descr="SLAC-end-to-e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52351"/>
            <a:ext cx="3185865" cy="477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1"/>
          <p:cNvSpPr txBox="1"/>
          <p:nvPr/>
        </p:nvSpPr>
        <p:spPr>
          <a:xfrm rot="16200000">
            <a:off x="6605201" y="49669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250 kV pulse</a:t>
            </a:r>
            <a:endParaRPr lang="en-US" sz="1200" dirty="0"/>
          </a:p>
        </p:txBody>
      </p:sp>
      <p:sp>
        <p:nvSpPr>
          <p:cNvPr id="337" name="TextBox 336"/>
          <p:cNvSpPr txBox="1"/>
          <p:nvPr/>
        </p:nvSpPr>
        <p:spPr>
          <a:xfrm rot="16200000">
            <a:off x="3834200" y="496055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250 kV pulse</a:t>
            </a:r>
            <a:endParaRPr lang="en-US" sz="1200" dirty="0"/>
          </a:p>
        </p:txBody>
      </p:sp>
      <p:sp>
        <p:nvSpPr>
          <p:cNvPr id="143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sz="3400" dirty="0" smtClean="0">
                <a:latin typeface="Calibri" panose="020F0502020204030204" pitchFamily="34" charset="0"/>
              </a:rPr>
              <a:t>AC Power Distribution to </a:t>
            </a:r>
            <a:r>
              <a:rPr lang="en-US" sz="3400" dirty="0" err="1" smtClean="0">
                <a:latin typeface="Calibri" panose="020F0502020204030204" pitchFamily="34" charset="0"/>
              </a:rPr>
              <a:t>Linac</a:t>
            </a:r>
            <a:r>
              <a:rPr lang="en-US" sz="3400" dirty="0" smtClean="0">
                <a:latin typeface="Calibri" panose="020F0502020204030204" pitchFamily="34" charset="0"/>
              </a:rPr>
              <a:t> Klystrons</a:t>
            </a:r>
            <a:endParaRPr lang="en-CA" sz="3400" dirty="0"/>
          </a:p>
        </p:txBody>
      </p:sp>
      <p:sp>
        <p:nvSpPr>
          <p:cNvPr id="152" name="Rectangle 151"/>
          <p:cNvSpPr/>
          <p:nvPr/>
        </p:nvSpPr>
        <p:spPr>
          <a:xfrm>
            <a:off x="2324100" y="2010549"/>
            <a:ext cx="1295400" cy="11557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Substation (A/B)</a:t>
            </a:r>
            <a:endParaRPr lang="en-US" dirty="0"/>
          </a:p>
        </p:txBody>
      </p:sp>
      <p:pic>
        <p:nvPicPr>
          <p:cNvPr id="153" name="Picture 152" descr="PG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2010549"/>
            <a:ext cx="1000125" cy="1152525"/>
          </a:xfrm>
          <a:prstGeom prst="rect">
            <a:avLst/>
          </a:prstGeom>
        </p:spPr>
      </p:pic>
      <p:sp>
        <p:nvSpPr>
          <p:cNvPr id="156" name="Rectangle 155"/>
          <p:cNvSpPr/>
          <p:nvPr/>
        </p:nvSpPr>
        <p:spPr>
          <a:xfrm>
            <a:off x="5029200" y="2324100"/>
            <a:ext cx="1371600" cy="457200"/>
          </a:xfrm>
          <a:prstGeom prst="rect">
            <a:avLst/>
          </a:prstGeom>
          <a:solidFill>
            <a:srgbClr val="1CF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12.47 kV switchgear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029200" y="2781300"/>
            <a:ext cx="1371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transformer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029200" y="3009900"/>
            <a:ext cx="1371600" cy="4572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600 V switchgear</a:t>
            </a:r>
            <a:endParaRPr lang="en-US" sz="1400" dirty="0"/>
          </a:p>
        </p:txBody>
      </p:sp>
      <p:sp>
        <p:nvSpPr>
          <p:cNvPr id="165" name="Rectangle 164"/>
          <p:cNvSpPr/>
          <p:nvPr/>
        </p:nvSpPr>
        <p:spPr>
          <a:xfrm>
            <a:off x="3276600" y="38862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6" name="Rectangle 165"/>
          <p:cNvSpPr/>
          <p:nvPr/>
        </p:nvSpPr>
        <p:spPr>
          <a:xfrm>
            <a:off x="3276600" y="41910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7" name="Rectangle 166"/>
          <p:cNvSpPr/>
          <p:nvPr/>
        </p:nvSpPr>
        <p:spPr>
          <a:xfrm>
            <a:off x="3276600" y="44958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8" name="Rectangle 167"/>
          <p:cNvSpPr/>
          <p:nvPr/>
        </p:nvSpPr>
        <p:spPr>
          <a:xfrm>
            <a:off x="3276600" y="48006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9" name="Rectangle 168"/>
          <p:cNvSpPr/>
          <p:nvPr/>
        </p:nvSpPr>
        <p:spPr>
          <a:xfrm>
            <a:off x="3276600" y="51054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0" name="Rectangle 169"/>
          <p:cNvSpPr/>
          <p:nvPr/>
        </p:nvSpPr>
        <p:spPr>
          <a:xfrm>
            <a:off x="3276600" y="54102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1" name="Rectangle 170"/>
          <p:cNvSpPr/>
          <p:nvPr/>
        </p:nvSpPr>
        <p:spPr>
          <a:xfrm>
            <a:off x="3276600" y="57150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2" name="Rectangle 171"/>
          <p:cNvSpPr/>
          <p:nvPr/>
        </p:nvSpPr>
        <p:spPr>
          <a:xfrm>
            <a:off x="3276600" y="60198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3" name="Rectangle 172"/>
          <p:cNvSpPr/>
          <p:nvPr/>
        </p:nvSpPr>
        <p:spPr>
          <a:xfrm>
            <a:off x="4495800" y="38798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4" name="Rectangle 173"/>
          <p:cNvSpPr/>
          <p:nvPr/>
        </p:nvSpPr>
        <p:spPr>
          <a:xfrm>
            <a:off x="4495800" y="41846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7" name="Rectangle 176"/>
          <p:cNvSpPr/>
          <p:nvPr/>
        </p:nvSpPr>
        <p:spPr>
          <a:xfrm>
            <a:off x="4495800" y="44894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8" name="Rectangle 177"/>
          <p:cNvSpPr/>
          <p:nvPr/>
        </p:nvSpPr>
        <p:spPr>
          <a:xfrm>
            <a:off x="4495800" y="47942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9" name="Rectangle 178"/>
          <p:cNvSpPr/>
          <p:nvPr/>
        </p:nvSpPr>
        <p:spPr>
          <a:xfrm>
            <a:off x="4495800" y="50990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4495800" y="54038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81" name="Rectangle 180"/>
          <p:cNvSpPr/>
          <p:nvPr/>
        </p:nvSpPr>
        <p:spPr>
          <a:xfrm>
            <a:off x="4495800" y="57086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82" name="Rectangle 181"/>
          <p:cNvSpPr/>
          <p:nvPr/>
        </p:nvSpPr>
        <p:spPr>
          <a:xfrm>
            <a:off x="4495800" y="60134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cxnSp>
        <p:nvCxnSpPr>
          <p:cNvPr id="186" name="Straight Arrow Connector 185"/>
          <p:cNvCxnSpPr>
            <a:stCxn id="173" idx="1"/>
            <a:endCxn id="165" idx="3"/>
          </p:cNvCxnSpPr>
          <p:nvPr/>
        </p:nvCxnSpPr>
        <p:spPr>
          <a:xfrm flipH="1">
            <a:off x="4191000" y="403225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4191000" y="43434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>
            <a:off x="4191000" y="46482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>
            <a:off x="4191000" y="55626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4191000" y="58674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191000" y="61722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6019800" y="38862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98" name="Rectangle 197"/>
          <p:cNvSpPr/>
          <p:nvPr/>
        </p:nvSpPr>
        <p:spPr>
          <a:xfrm>
            <a:off x="6019800" y="41910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99" name="Rectangle 198"/>
          <p:cNvSpPr/>
          <p:nvPr/>
        </p:nvSpPr>
        <p:spPr>
          <a:xfrm>
            <a:off x="6019800" y="44958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0" name="Rectangle 199"/>
          <p:cNvSpPr/>
          <p:nvPr/>
        </p:nvSpPr>
        <p:spPr>
          <a:xfrm>
            <a:off x="6019800" y="48006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1" name="Rectangle 200"/>
          <p:cNvSpPr/>
          <p:nvPr/>
        </p:nvSpPr>
        <p:spPr>
          <a:xfrm>
            <a:off x="6019800" y="51054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2" name="Rectangle 201"/>
          <p:cNvSpPr/>
          <p:nvPr/>
        </p:nvSpPr>
        <p:spPr>
          <a:xfrm>
            <a:off x="6019800" y="54102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3" name="Rectangle 202"/>
          <p:cNvSpPr/>
          <p:nvPr/>
        </p:nvSpPr>
        <p:spPr>
          <a:xfrm>
            <a:off x="6019800" y="57150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4" name="Rectangle 203"/>
          <p:cNvSpPr/>
          <p:nvPr/>
        </p:nvSpPr>
        <p:spPr>
          <a:xfrm>
            <a:off x="6019800" y="60198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8" name="Rectangle 207"/>
          <p:cNvSpPr/>
          <p:nvPr/>
        </p:nvSpPr>
        <p:spPr>
          <a:xfrm>
            <a:off x="7251700" y="38798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09" name="Rectangle 208"/>
          <p:cNvSpPr/>
          <p:nvPr/>
        </p:nvSpPr>
        <p:spPr>
          <a:xfrm>
            <a:off x="7251700" y="41846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0" name="Rectangle 209"/>
          <p:cNvSpPr/>
          <p:nvPr/>
        </p:nvSpPr>
        <p:spPr>
          <a:xfrm>
            <a:off x="7251700" y="44894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4" name="Rectangle 213"/>
          <p:cNvSpPr/>
          <p:nvPr/>
        </p:nvSpPr>
        <p:spPr>
          <a:xfrm>
            <a:off x="7251700" y="47942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5" name="Rectangle 214"/>
          <p:cNvSpPr/>
          <p:nvPr/>
        </p:nvSpPr>
        <p:spPr>
          <a:xfrm>
            <a:off x="7251700" y="50990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6" name="Rectangle 215"/>
          <p:cNvSpPr/>
          <p:nvPr/>
        </p:nvSpPr>
        <p:spPr>
          <a:xfrm>
            <a:off x="7251700" y="54038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7" name="Rectangle 216"/>
          <p:cNvSpPr/>
          <p:nvPr/>
        </p:nvSpPr>
        <p:spPr>
          <a:xfrm>
            <a:off x="7251700" y="57086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8" name="Rectangle 217"/>
          <p:cNvSpPr/>
          <p:nvPr/>
        </p:nvSpPr>
        <p:spPr>
          <a:xfrm>
            <a:off x="7251700" y="60134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cxnSp>
        <p:nvCxnSpPr>
          <p:cNvPr id="219" name="Straight Arrow Connector 218"/>
          <p:cNvCxnSpPr/>
          <p:nvPr/>
        </p:nvCxnSpPr>
        <p:spPr>
          <a:xfrm flipH="1">
            <a:off x="6934200" y="402590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H="1">
            <a:off x="6934200" y="43370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>
            <a:off x="6934200" y="46418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6934200" y="55562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6934200" y="58610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6934200" y="61658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1447800" y="3009900"/>
            <a:ext cx="872153" cy="1587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3619500" y="2362200"/>
            <a:ext cx="1447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3619500" y="2667000"/>
            <a:ext cx="1409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>
            <a:off x="1447800" y="30099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60 kV</a:t>
            </a:r>
            <a:endParaRPr lang="en-US" dirty="0"/>
          </a:p>
        </p:txBody>
      </p:sp>
      <p:sp>
        <p:nvSpPr>
          <p:cNvPr id="279" name="TextBox 278"/>
          <p:cNvSpPr txBox="1"/>
          <p:nvPr/>
        </p:nvSpPr>
        <p:spPr>
          <a:xfrm>
            <a:off x="3796066" y="2324100"/>
            <a:ext cx="109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12.47 kV</a:t>
            </a:r>
            <a:endParaRPr lang="en-US" dirty="0"/>
          </a:p>
        </p:txBody>
      </p:sp>
      <p:sp>
        <p:nvSpPr>
          <p:cNvPr id="282" name="Left Bracket 281"/>
          <p:cNvSpPr/>
          <p:nvPr/>
        </p:nvSpPr>
        <p:spPr>
          <a:xfrm rot="16200000">
            <a:off x="4163623" y="5118099"/>
            <a:ext cx="245255" cy="240030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Left Bracket 284"/>
          <p:cNvSpPr/>
          <p:nvPr/>
        </p:nvSpPr>
        <p:spPr>
          <a:xfrm rot="16200000">
            <a:off x="6957623" y="5118099"/>
            <a:ext cx="245255" cy="240030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/>
        </p:nvSpPr>
        <p:spPr>
          <a:xfrm>
            <a:off x="3657600" y="6440877"/>
            <a:ext cx="130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Sector (</a:t>
            </a:r>
            <a:r>
              <a:rPr lang="en-US" sz="1200" dirty="0" err="1" smtClean="0"/>
              <a:t>typ</a:t>
            </a:r>
            <a:r>
              <a:rPr lang="en-US" sz="1200" dirty="0" smtClean="0"/>
              <a:t> of 30)</a:t>
            </a:r>
            <a:endParaRPr lang="en-US" sz="1200" dirty="0"/>
          </a:p>
        </p:txBody>
      </p:sp>
      <p:sp>
        <p:nvSpPr>
          <p:cNvPr id="303" name="TextBox 302"/>
          <p:cNvSpPr txBox="1"/>
          <p:nvPr/>
        </p:nvSpPr>
        <p:spPr>
          <a:xfrm>
            <a:off x="6400800" y="6453577"/>
            <a:ext cx="130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Sector (</a:t>
            </a:r>
            <a:r>
              <a:rPr lang="en-US" sz="1200" dirty="0" err="1" smtClean="0"/>
              <a:t>typ</a:t>
            </a:r>
            <a:r>
              <a:rPr lang="en-US" sz="1200" dirty="0" smtClean="0"/>
              <a:t> of 30)</a:t>
            </a:r>
            <a:endParaRPr lang="en-US" sz="1200" dirty="0"/>
          </a:p>
        </p:txBody>
      </p:sp>
      <p:sp>
        <p:nvSpPr>
          <p:cNvPr id="306" name="TextBox 305"/>
          <p:cNvSpPr txBox="1"/>
          <p:nvPr/>
        </p:nvSpPr>
        <p:spPr>
          <a:xfrm>
            <a:off x="6248400" y="19420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Variable Voltage Substation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 err="1" smtClean="0"/>
              <a:t>typ</a:t>
            </a:r>
            <a:r>
              <a:rPr lang="en-US" sz="1200" b="1" dirty="0" smtClean="0"/>
              <a:t> of 15)</a:t>
            </a:r>
            <a:endParaRPr lang="en-US" sz="1200" b="1" dirty="0"/>
          </a:p>
        </p:txBody>
      </p:sp>
      <p:cxnSp>
        <p:nvCxnSpPr>
          <p:cNvPr id="319" name="Straight Connector 318"/>
          <p:cNvCxnSpPr/>
          <p:nvPr/>
        </p:nvCxnSpPr>
        <p:spPr>
          <a:xfrm>
            <a:off x="5410200" y="3467100"/>
            <a:ext cx="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4953000" y="36576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173" idx="0"/>
          </p:cNvCxnSpPr>
          <p:nvPr/>
        </p:nvCxnSpPr>
        <p:spPr>
          <a:xfrm>
            <a:off x="4953000" y="3657600"/>
            <a:ext cx="0" cy="222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6019800" y="3467100"/>
            <a:ext cx="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6019800" y="36576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6477000" y="3657600"/>
            <a:ext cx="0" cy="222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5288933" y="3609201"/>
            <a:ext cx="85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300-600 V</a:t>
            </a:r>
            <a:endParaRPr lang="en-US" sz="1200" dirty="0"/>
          </a:p>
        </p:txBody>
      </p:sp>
      <p:cxnSp>
        <p:nvCxnSpPr>
          <p:cNvPr id="345" name="Straight Arrow Connector 344"/>
          <p:cNvCxnSpPr/>
          <p:nvPr/>
        </p:nvCxnSpPr>
        <p:spPr>
          <a:xfrm>
            <a:off x="1447800" y="2133600"/>
            <a:ext cx="872153" cy="1587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1416667" y="1825883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230 kV</a:t>
            </a:r>
            <a:endParaRPr lang="en-US" dirty="0"/>
          </a:p>
        </p:txBody>
      </p:sp>
      <p:sp>
        <p:nvSpPr>
          <p:cNvPr id="347" name="Oval 346"/>
          <p:cNvSpPr/>
          <p:nvPr/>
        </p:nvSpPr>
        <p:spPr>
          <a:xfrm>
            <a:off x="1828801" y="1369199"/>
            <a:ext cx="5874088" cy="2438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144" idx="3"/>
            <a:endCxn id="99" idx="6"/>
          </p:cNvCxnSpPr>
          <p:nvPr/>
        </p:nvCxnSpPr>
        <p:spPr>
          <a:xfrm flipV="1">
            <a:off x="943722" y="2221153"/>
            <a:ext cx="7743078" cy="31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1" idx="6"/>
          </p:cNvCxnSpPr>
          <p:nvPr/>
        </p:nvCxnSpPr>
        <p:spPr>
          <a:xfrm flipV="1">
            <a:off x="884172" y="2754553"/>
            <a:ext cx="7574028" cy="31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47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15</a:t>
            </a:r>
            <a:endParaRPr lang="en-US" sz="1200" b="1" dirty="0">
              <a:solidFill>
                <a:schemeClr val="bg2"/>
              </a:solidFill>
            </a:endParaRPr>
          </a:p>
        </p:txBody>
      </p:sp>
      <p:cxnSp>
        <p:nvCxnSpPr>
          <p:cNvPr id="14" name="Straight Connector 13"/>
          <p:cNvCxnSpPr>
            <a:stCxn id="146" idx="3"/>
          </p:cNvCxnSpPr>
          <p:nvPr/>
        </p:nvCxnSpPr>
        <p:spPr>
          <a:xfrm>
            <a:off x="943722" y="3288268"/>
            <a:ext cx="49236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050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62200" y="5498068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13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194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12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33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10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10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9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482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8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054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7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5626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6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19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5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77000" y="5498068"/>
            <a:ext cx="4572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9342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</a:t>
            </a:r>
            <a:r>
              <a:rPr lang="en-US" sz="1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3914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</a:t>
            </a:r>
            <a:r>
              <a:rPr lang="en-US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486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1B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305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1A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8610600" y="2183053"/>
            <a:ext cx="76200" cy="3315015"/>
            <a:chOff x="8259828" y="1561785"/>
            <a:chExt cx="76200" cy="3315015"/>
          </a:xfrm>
        </p:grpSpPr>
        <p:cxnSp>
          <p:nvCxnSpPr>
            <p:cNvPr id="98" name="Straight Connector 97"/>
            <p:cNvCxnSpPr>
              <a:endCxn id="99" idx="0"/>
            </p:cNvCxnSpPr>
            <p:nvPr/>
          </p:nvCxnSpPr>
          <p:spPr>
            <a:xfrm flipH="1" flipV="1">
              <a:off x="8297928" y="1561785"/>
              <a:ext cx="315" cy="3315015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382000" y="2716453"/>
            <a:ext cx="76200" cy="2781617"/>
            <a:chOff x="8412228" y="2095185"/>
            <a:chExt cx="76200" cy="2781617"/>
          </a:xfrm>
        </p:grpSpPr>
        <p:cxnSp>
          <p:nvCxnSpPr>
            <p:cNvPr id="100" name="Straight Connector 99"/>
            <p:cNvCxnSpPr>
              <a:endCxn id="101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942443" y="3745368"/>
            <a:ext cx="3400957" cy="10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7696200" y="2183053"/>
            <a:ext cx="76200" cy="3315016"/>
            <a:chOff x="8259828" y="1561785"/>
            <a:chExt cx="76200" cy="3315016"/>
          </a:xfrm>
        </p:grpSpPr>
        <p:cxnSp>
          <p:nvCxnSpPr>
            <p:cNvPr id="149" name="Straight Connector 148"/>
            <p:cNvCxnSpPr>
              <a:endCxn id="150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267200" y="3707269"/>
            <a:ext cx="76200" cy="1790800"/>
            <a:chOff x="3846564" y="3086001"/>
            <a:chExt cx="76200" cy="1790800"/>
          </a:xfrm>
        </p:grpSpPr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867400" y="3250168"/>
            <a:ext cx="76200" cy="2247900"/>
            <a:chOff x="5486400" y="2628900"/>
            <a:chExt cx="76200" cy="2247900"/>
          </a:xfrm>
        </p:grpSpPr>
        <p:cxnSp>
          <p:nvCxnSpPr>
            <p:cNvPr id="193" name="Straight Connector 192"/>
            <p:cNvCxnSpPr>
              <a:endCxn id="194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924800" y="2716453"/>
            <a:ext cx="76200" cy="2781615"/>
            <a:chOff x="8412228" y="2095185"/>
            <a:chExt cx="76200" cy="2781615"/>
          </a:xfrm>
        </p:grpSpPr>
        <p:cxnSp>
          <p:nvCxnSpPr>
            <p:cNvPr id="205" name="Straight Connector 204"/>
            <p:cNvCxnSpPr>
              <a:endCxn id="206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6781800" y="2183053"/>
            <a:ext cx="76200" cy="3315016"/>
            <a:chOff x="8259828" y="1561785"/>
            <a:chExt cx="76200" cy="3315016"/>
          </a:xfrm>
        </p:grpSpPr>
        <p:cxnSp>
          <p:nvCxnSpPr>
            <p:cNvPr id="227" name="Straight Connector 226"/>
            <p:cNvCxnSpPr>
              <a:endCxn id="228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239000" y="2183053"/>
            <a:ext cx="76200" cy="3315016"/>
            <a:chOff x="8259828" y="1561785"/>
            <a:chExt cx="76200" cy="3315016"/>
          </a:xfrm>
        </p:grpSpPr>
        <p:cxnSp>
          <p:nvCxnSpPr>
            <p:cNvPr id="230" name="Straight Connector 229"/>
            <p:cNvCxnSpPr>
              <a:endCxn id="231" idx="0"/>
            </p:cNvCxnSpPr>
            <p:nvPr/>
          </p:nvCxnSpPr>
          <p:spPr>
            <a:xfrm flipH="1" flipV="1">
              <a:off x="8297928" y="1561785"/>
              <a:ext cx="315" cy="33150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8153400" y="2183053"/>
            <a:ext cx="76200" cy="3315016"/>
            <a:chOff x="8259828" y="1561785"/>
            <a:chExt cx="76200" cy="3315016"/>
          </a:xfrm>
        </p:grpSpPr>
        <p:cxnSp>
          <p:nvCxnSpPr>
            <p:cNvPr id="233" name="Straight Connector 232"/>
            <p:cNvCxnSpPr>
              <a:endCxn id="234" idx="0"/>
            </p:cNvCxnSpPr>
            <p:nvPr/>
          </p:nvCxnSpPr>
          <p:spPr>
            <a:xfrm flipH="1" flipV="1">
              <a:off x="8297928" y="1561785"/>
              <a:ext cx="315" cy="33150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381000" y="1916668"/>
            <a:ext cx="984482" cy="3505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1" y="1459468"/>
            <a:ext cx="1523999" cy="307777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Master Substation </a:t>
            </a:r>
            <a:endParaRPr lang="en-US" sz="1400" dirty="0"/>
          </a:p>
        </p:txBody>
      </p:sp>
      <p:sp>
        <p:nvSpPr>
          <p:cNvPr id="143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sz="3400" dirty="0" smtClean="0">
                <a:latin typeface="Calibri" panose="020F0502020204030204" pitchFamily="34" charset="0"/>
              </a:rPr>
              <a:t>12.47 kV Power Distribution to VVS Subs</a:t>
            </a:r>
            <a:endParaRPr lang="en-CA" sz="3400" dirty="0"/>
          </a:p>
        </p:txBody>
      </p:sp>
      <p:sp>
        <p:nvSpPr>
          <p:cNvPr id="144" name="Rectangle 143"/>
          <p:cNvSpPr/>
          <p:nvPr/>
        </p:nvSpPr>
        <p:spPr>
          <a:xfrm>
            <a:off x="606529" y="20690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62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06529" y="26024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40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06529" y="31358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36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43722" y="1916668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VV1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43722" y="24470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VV2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43722" y="29804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VV3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06529" y="35930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76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943722" y="34376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VV4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3" name="Straight Connector 212"/>
          <p:cNvCxnSpPr>
            <a:stCxn id="237" idx="3"/>
          </p:cNvCxnSpPr>
          <p:nvPr/>
        </p:nvCxnSpPr>
        <p:spPr>
          <a:xfrm>
            <a:off x="942443" y="4659868"/>
            <a:ext cx="810157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05250" y="40502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61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942443" y="38948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VV5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605250" y="45074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64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942443" y="43520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VV6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08322" y="49646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30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945515" y="48092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VV7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241" name="Straight Connector 240"/>
          <p:cNvCxnSpPr>
            <a:endCxn id="314" idx="6"/>
          </p:cNvCxnSpPr>
          <p:nvPr/>
        </p:nvCxnSpPr>
        <p:spPr>
          <a:xfrm>
            <a:off x="943722" y="5117069"/>
            <a:ext cx="65647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945515" y="4202668"/>
            <a:ext cx="202628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6324600" y="2183052"/>
            <a:ext cx="76200" cy="3315016"/>
            <a:chOff x="8259828" y="1561785"/>
            <a:chExt cx="76200" cy="3315016"/>
          </a:xfrm>
        </p:grpSpPr>
        <p:cxnSp>
          <p:nvCxnSpPr>
            <p:cNvPr id="244" name="Straight Connector 243"/>
            <p:cNvCxnSpPr>
              <a:endCxn id="245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4953000" y="2183052"/>
            <a:ext cx="76200" cy="3315016"/>
            <a:chOff x="8259828" y="1561785"/>
            <a:chExt cx="76200" cy="3315016"/>
          </a:xfrm>
        </p:grpSpPr>
        <p:cxnSp>
          <p:nvCxnSpPr>
            <p:cNvPr id="247" name="Straight Connector 246"/>
            <p:cNvCxnSpPr>
              <a:endCxn id="248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4495800" y="2183052"/>
            <a:ext cx="76200" cy="3315016"/>
            <a:chOff x="8259828" y="1561785"/>
            <a:chExt cx="76200" cy="3315016"/>
          </a:xfrm>
        </p:grpSpPr>
        <p:cxnSp>
          <p:nvCxnSpPr>
            <p:cNvPr id="250" name="Straight Connector 249"/>
            <p:cNvCxnSpPr>
              <a:endCxn id="251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7467600" y="2716451"/>
            <a:ext cx="76200" cy="2781617"/>
            <a:chOff x="8412228" y="2095185"/>
            <a:chExt cx="76200" cy="2781617"/>
          </a:xfrm>
        </p:grpSpPr>
        <p:cxnSp>
          <p:nvCxnSpPr>
            <p:cNvPr id="256" name="Straight Connector 255"/>
            <p:cNvCxnSpPr>
              <a:endCxn id="257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7010400" y="2716451"/>
            <a:ext cx="76200" cy="2781615"/>
            <a:chOff x="8412228" y="2095185"/>
            <a:chExt cx="76200" cy="2781615"/>
          </a:xfrm>
        </p:grpSpPr>
        <p:cxnSp>
          <p:nvCxnSpPr>
            <p:cNvPr id="259" name="Straight Connector 258"/>
            <p:cNvCxnSpPr>
              <a:endCxn id="260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6553200" y="2716451"/>
            <a:ext cx="76200" cy="2781617"/>
            <a:chOff x="8412228" y="2095185"/>
            <a:chExt cx="76200" cy="2781617"/>
          </a:xfrm>
        </p:grpSpPr>
        <p:cxnSp>
          <p:nvCxnSpPr>
            <p:cNvPr id="262" name="Straight Connector 261"/>
            <p:cNvCxnSpPr>
              <a:endCxn id="263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096000" y="2716451"/>
            <a:ext cx="76200" cy="2781615"/>
            <a:chOff x="8412228" y="2095185"/>
            <a:chExt cx="76200" cy="2781615"/>
          </a:xfrm>
        </p:grpSpPr>
        <p:cxnSp>
          <p:nvCxnSpPr>
            <p:cNvPr id="265" name="Straight Connector 264"/>
            <p:cNvCxnSpPr>
              <a:endCxn id="266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638800" y="2716451"/>
            <a:ext cx="76200" cy="2781617"/>
            <a:chOff x="8412228" y="2095185"/>
            <a:chExt cx="76200" cy="2781617"/>
          </a:xfrm>
        </p:grpSpPr>
        <p:cxnSp>
          <p:nvCxnSpPr>
            <p:cNvPr id="268" name="Straight Connector 267"/>
            <p:cNvCxnSpPr>
              <a:endCxn id="269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181600" y="2716451"/>
            <a:ext cx="76200" cy="2781615"/>
            <a:chOff x="8412228" y="2095185"/>
            <a:chExt cx="76200" cy="2781615"/>
          </a:xfrm>
        </p:grpSpPr>
        <p:cxnSp>
          <p:nvCxnSpPr>
            <p:cNvPr id="271" name="Straight Connector 270"/>
            <p:cNvCxnSpPr>
              <a:endCxn id="272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038600" y="2716453"/>
            <a:ext cx="76200" cy="2781615"/>
            <a:chOff x="8412228" y="2095185"/>
            <a:chExt cx="76200" cy="2781615"/>
          </a:xfrm>
        </p:grpSpPr>
        <p:cxnSp>
          <p:nvCxnSpPr>
            <p:cNvPr id="274" name="Straight Connector 273"/>
            <p:cNvCxnSpPr>
              <a:endCxn id="275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Oval 274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3124200" y="2716453"/>
            <a:ext cx="76200" cy="2781615"/>
            <a:chOff x="8412228" y="2095185"/>
            <a:chExt cx="76200" cy="2781615"/>
          </a:xfrm>
        </p:grpSpPr>
        <p:cxnSp>
          <p:nvCxnSpPr>
            <p:cNvPr id="277" name="Straight Connector 276"/>
            <p:cNvCxnSpPr>
              <a:endCxn id="278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410200" y="3250168"/>
            <a:ext cx="76200" cy="2247900"/>
            <a:chOff x="5486400" y="2628900"/>
            <a:chExt cx="76200" cy="2247900"/>
          </a:xfrm>
        </p:grpSpPr>
        <p:cxnSp>
          <p:nvCxnSpPr>
            <p:cNvPr id="280" name="Straight Connector 279"/>
            <p:cNvCxnSpPr>
              <a:endCxn id="281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4724400" y="3250168"/>
            <a:ext cx="76200" cy="2247900"/>
            <a:chOff x="5486400" y="2628900"/>
            <a:chExt cx="76200" cy="2247900"/>
          </a:xfrm>
        </p:grpSpPr>
        <p:cxnSp>
          <p:nvCxnSpPr>
            <p:cNvPr id="283" name="Straight Connector 282"/>
            <p:cNvCxnSpPr>
              <a:endCxn id="284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83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3581400" y="3250168"/>
            <a:ext cx="76200" cy="2247900"/>
            <a:chOff x="5486400" y="2628900"/>
            <a:chExt cx="76200" cy="2247900"/>
          </a:xfrm>
        </p:grpSpPr>
        <p:cxnSp>
          <p:nvCxnSpPr>
            <p:cNvPr id="286" name="Straight Connector 285"/>
            <p:cNvCxnSpPr>
              <a:endCxn id="287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2667000" y="3250168"/>
            <a:ext cx="76200" cy="2247900"/>
            <a:chOff x="5486400" y="2628900"/>
            <a:chExt cx="76200" cy="2247900"/>
          </a:xfrm>
        </p:grpSpPr>
        <p:cxnSp>
          <p:nvCxnSpPr>
            <p:cNvPr id="289" name="Straight Connector 288"/>
            <p:cNvCxnSpPr>
              <a:endCxn id="290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3810000" y="3707268"/>
            <a:ext cx="76200" cy="1790800"/>
            <a:chOff x="3846564" y="3086001"/>
            <a:chExt cx="76200" cy="1790800"/>
          </a:xfrm>
        </p:grpSpPr>
        <p:cxnSp>
          <p:nvCxnSpPr>
            <p:cNvPr id="292" name="Straight Connector 291"/>
            <p:cNvCxnSpPr>
              <a:endCxn id="293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Oval 292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3352800" y="3707268"/>
            <a:ext cx="76200" cy="1790800"/>
            <a:chOff x="3846564" y="3086001"/>
            <a:chExt cx="76200" cy="1790800"/>
          </a:xfrm>
        </p:grpSpPr>
        <p:cxnSp>
          <p:nvCxnSpPr>
            <p:cNvPr id="295" name="Straight Connector 294"/>
            <p:cNvCxnSpPr>
              <a:endCxn id="296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2209800" y="3707268"/>
            <a:ext cx="76200" cy="1790800"/>
            <a:chOff x="3846564" y="3086001"/>
            <a:chExt cx="76200" cy="1790800"/>
          </a:xfrm>
        </p:grpSpPr>
        <p:cxnSp>
          <p:nvCxnSpPr>
            <p:cNvPr id="298" name="Straight Connector 297"/>
            <p:cNvCxnSpPr>
              <a:endCxn id="299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2898258" y="4164668"/>
            <a:ext cx="76200" cy="1333400"/>
            <a:chOff x="3849222" y="3543401"/>
            <a:chExt cx="76200" cy="1333400"/>
          </a:xfrm>
          <a:solidFill>
            <a:schemeClr val="accent2"/>
          </a:solidFill>
        </p:grpSpPr>
        <p:cxnSp>
          <p:nvCxnSpPr>
            <p:cNvPr id="301" name="Straight Connector 300"/>
            <p:cNvCxnSpPr/>
            <p:nvPr/>
          </p:nvCxnSpPr>
          <p:spPr>
            <a:xfrm flipV="1">
              <a:off x="3886200" y="3581501"/>
              <a:ext cx="0" cy="1295300"/>
            </a:xfrm>
            <a:prstGeom prst="line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Oval 301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2438400" y="4164668"/>
            <a:ext cx="76200" cy="1333400"/>
            <a:chOff x="3849222" y="3543401"/>
            <a:chExt cx="76200" cy="1333400"/>
          </a:xfrm>
          <a:solidFill>
            <a:schemeClr val="accent2"/>
          </a:solidFill>
        </p:grpSpPr>
        <p:cxnSp>
          <p:nvCxnSpPr>
            <p:cNvPr id="304" name="Straight Connector 303"/>
            <p:cNvCxnSpPr/>
            <p:nvPr/>
          </p:nvCxnSpPr>
          <p:spPr>
            <a:xfrm flipV="1">
              <a:off x="3886200" y="3581501"/>
              <a:ext cx="0" cy="1295300"/>
            </a:xfrm>
            <a:prstGeom prst="line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1752600" y="4622656"/>
            <a:ext cx="76200" cy="875412"/>
            <a:chOff x="3849222" y="3543401"/>
            <a:chExt cx="76200" cy="875412"/>
          </a:xfrm>
          <a:solidFill>
            <a:schemeClr val="accent6">
              <a:lumMod val="75000"/>
            </a:schemeClr>
          </a:solidFill>
        </p:grpSpPr>
        <p:cxnSp>
          <p:nvCxnSpPr>
            <p:cNvPr id="307" name="Straight Connector 306"/>
            <p:cNvCxnSpPr>
              <a:endCxn id="308" idx="4"/>
            </p:cNvCxnSpPr>
            <p:nvPr/>
          </p:nvCxnSpPr>
          <p:spPr>
            <a:xfrm flipV="1">
              <a:off x="3887322" y="3619601"/>
              <a:ext cx="0" cy="799212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1981200" y="4164668"/>
            <a:ext cx="76200" cy="1333400"/>
            <a:chOff x="3849222" y="3543401"/>
            <a:chExt cx="76200" cy="1333400"/>
          </a:xfrm>
          <a:solidFill>
            <a:schemeClr val="accent2"/>
          </a:solidFill>
        </p:grpSpPr>
        <p:cxnSp>
          <p:nvCxnSpPr>
            <p:cNvPr id="310" name="Straight Connector 309"/>
            <p:cNvCxnSpPr/>
            <p:nvPr/>
          </p:nvCxnSpPr>
          <p:spPr>
            <a:xfrm flipV="1">
              <a:off x="3886200" y="3581501"/>
              <a:ext cx="0" cy="1295300"/>
            </a:xfrm>
            <a:prstGeom prst="line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Oval 310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1524000" y="5078969"/>
            <a:ext cx="76200" cy="419101"/>
            <a:chOff x="3849222" y="3999714"/>
            <a:chExt cx="76200" cy="419101"/>
          </a:xfrm>
          <a:solidFill>
            <a:srgbClr val="7030A0"/>
          </a:solidFill>
        </p:grpSpPr>
        <p:cxnSp>
          <p:nvCxnSpPr>
            <p:cNvPr id="313" name="Straight Connector 312"/>
            <p:cNvCxnSpPr>
              <a:endCxn id="314" idx="4"/>
            </p:cNvCxnSpPr>
            <p:nvPr/>
          </p:nvCxnSpPr>
          <p:spPr>
            <a:xfrm flipV="1">
              <a:off x="3887322" y="4075914"/>
              <a:ext cx="0" cy="342901"/>
            </a:xfrm>
            <a:prstGeom prst="line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Oval 313"/>
            <p:cNvSpPr/>
            <p:nvPr/>
          </p:nvSpPr>
          <p:spPr>
            <a:xfrm>
              <a:off x="3849222" y="3999714"/>
              <a:ext cx="76200" cy="762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447800" y="61076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3962400" y="61076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8763000" y="61076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433951" y="6031468"/>
            <a:ext cx="60696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LCLS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5996702" y="6031468"/>
            <a:ext cx="7567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FACET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3162300" y="6183868"/>
            <a:ext cx="7239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ight Arrow 317"/>
          <p:cNvSpPr/>
          <p:nvPr/>
        </p:nvSpPr>
        <p:spPr>
          <a:xfrm>
            <a:off x="6934200" y="6183868"/>
            <a:ext cx="1752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ight Arrow 319"/>
          <p:cNvSpPr/>
          <p:nvPr/>
        </p:nvSpPr>
        <p:spPr>
          <a:xfrm rot="10800000">
            <a:off x="4038601" y="6183868"/>
            <a:ext cx="1752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ight Arrow 320"/>
          <p:cNvSpPr/>
          <p:nvPr/>
        </p:nvSpPr>
        <p:spPr>
          <a:xfrm rot="10800000">
            <a:off x="1524000" y="6183867"/>
            <a:ext cx="762000" cy="762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2" name="Straight Connector 321"/>
          <p:cNvCxnSpPr/>
          <p:nvPr/>
        </p:nvCxnSpPr>
        <p:spPr>
          <a:xfrm>
            <a:off x="1447800" y="18404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8763000" y="18404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4625102" y="1699736"/>
            <a:ext cx="70889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Linac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5" name="Right Arrow 324"/>
          <p:cNvSpPr/>
          <p:nvPr/>
        </p:nvSpPr>
        <p:spPr>
          <a:xfrm>
            <a:off x="5562600" y="1916668"/>
            <a:ext cx="3124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ight Arrow 325"/>
          <p:cNvSpPr/>
          <p:nvPr/>
        </p:nvSpPr>
        <p:spPr>
          <a:xfrm rot="10800000">
            <a:off x="1562100" y="1916667"/>
            <a:ext cx="2857501" cy="762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2580" y="145492"/>
            <a:ext cx="8103570" cy="753033"/>
          </a:xfrm>
        </p:spPr>
        <p:txBody>
          <a:bodyPr/>
          <a:lstStyle/>
          <a:p>
            <a:r>
              <a:rPr lang="en-US" dirty="0" smtClean="0"/>
              <a:t>Incident Response and Initial Assessment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143000"/>
            <a:ext cx="8534400" cy="552400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 smtClean="0"/>
              <a:t>6/25 Wednesday</a:t>
            </a:r>
          </a:p>
          <a:p>
            <a:pPr lvl="2"/>
            <a:r>
              <a:rPr lang="en-US" sz="2000" dirty="0" smtClean="0"/>
              <a:t>2145 VVS13 tripped. </a:t>
            </a:r>
            <a:r>
              <a:rPr lang="en-US" sz="2000" dirty="0" err="1" smtClean="0"/>
              <a:t>Vesda</a:t>
            </a:r>
            <a:r>
              <a:rPr lang="en-US" sz="2000" dirty="0" smtClean="0"/>
              <a:t> system alarmed. Onsite electrician reported that VVS13 was on fire. </a:t>
            </a:r>
          </a:p>
          <a:p>
            <a:pPr lvl="3"/>
            <a:r>
              <a:rPr lang="en-US" sz="2000" dirty="0" smtClean="0"/>
              <a:t>Second alarm, 22 apparatus from sheriff and local fire departments responded</a:t>
            </a:r>
          </a:p>
          <a:p>
            <a:pPr lvl="3"/>
            <a:r>
              <a:rPr lang="en-US" sz="2000" dirty="0" smtClean="0"/>
              <a:t>So did news crews from three local television stations</a:t>
            </a:r>
          </a:p>
          <a:p>
            <a:pPr lvl="2"/>
            <a:r>
              <a:rPr lang="en-US" sz="2000" dirty="0" smtClean="0"/>
              <a:t>2225 12kV locked off, suppression commences. EOC activated, notifications made.</a:t>
            </a:r>
          </a:p>
          <a:p>
            <a:pPr lvl="2"/>
            <a:r>
              <a:rPr lang="en-US" sz="2000" dirty="0" smtClean="0"/>
              <a:t>2300 fire is out</a:t>
            </a:r>
          </a:p>
          <a:p>
            <a:pPr lvl="2"/>
            <a:r>
              <a:rPr lang="en-US" sz="2000" dirty="0" smtClean="0"/>
              <a:t>2345 PPS is interrupted, locked out </a:t>
            </a:r>
          </a:p>
          <a:p>
            <a:pPr marL="503238" lvl="2" indent="14288">
              <a:buNone/>
            </a:pPr>
            <a:r>
              <a:rPr lang="en-US" sz="2000" dirty="0" err="1" smtClean="0"/>
              <a:t>Linac</a:t>
            </a:r>
            <a:r>
              <a:rPr lang="en-US" sz="2000" dirty="0" smtClean="0"/>
              <a:t> East (Sectors 0-20)</a:t>
            </a:r>
          </a:p>
          <a:p>
            <a:pPr lvl="1"/>
            <a:r>
              <a:rPr lang="en-US" sz="2000" dirty="0" smtClean="0"/>
              <a:t>6/26 Thursday</a:t>
            </a:r>
          </a:p>
          <a:p>
            <a:pPr lvl="2"/>
            <a:r>
              <a:rPr lang="en-US" sz="2000" dirty="0" smtClean="0"/>
              <a:t>~0200 EOC deactivated</a:t>
            </a:r>
          </a:p>
          <a:p>
            <a:pPr lvl="2"/>
            <a:r>
              <a:rPr lang="en-US" sz="2000" dirty="0" smtClean="0"/>
              <a:t>News report went viral</a:t>
            </a:r>
          </a:p>
          <a:p>
            <a:pPr lvl="2"/>
            <a:r>
              <a:rPr lang="en-US" sz="2000" dirty="0" smtClean="0"/>
              <a:t>During day: assess damage to 12kV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62580" y="6481763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VVS13 Repair</a:t>
            </a:r>
            <a:endParaRPr lang="en-US" dirty="0"/>
          </a:p>
        </p:txBody>
      </p:sp>
      <p:pic>
        <p:nvPicPr>
          <p:cNvPr id="9" name="Picture 8" descr="Fire suppres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81400"/>
            <a:ext cx="3888054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Box 341"/>
          <p:cNvSpPr txBox="1"/>
          <p:nvPr/>
        </p:nvSpPr>
        <p:spPr>
          <a:xfrm rot="16200000">
            <a:off x="6605201" y="49669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250 kV pulse</a:t>
            </a:r>
            <a:endParaRPr lang="en-US" sz="1200" dirty="0"/>
          </a:p>
        </p:txBody>
      </p:sp>
      <p:sp>
        <p:nvSpPr>
          <p:cNvPr id="337" name="TextBox 336"/>
          <p:cNvSpPr txBox="1"/>
          <p:nvPr/>
        </p:nvSpPr>
        <p:spPr>
          <a:xfrm rot="16200000">
            <a:off x="3834200" y="496055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250 kV pulse</a:t>
            </a:r>
            <a:endParaRPr lang="en-US" sz="1200" dirty="0"/>
          </a:p>
        </p:txBody>
      </p:sp>
      <p:sp>
        <p:nvSpPr>
          <p:cNvPr id="143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sz="3400" dirty="0" smtClean="0">
                <a:latin typeface="Calibri" panose="020F0502020204030204" pitchFamily="34" charset="0"/>
              </a:rPr>
              <a:t>AC Power Distribution to </a:t>
            </a:r>
            <a:r>
              <a:rPr lang="en-US" sz="3400" dirty="0" err="1" smtClean="0">
                <a:latin typeface="Calibri" panose="020F0502020204030204" pitchFamily="34" charset="0"/>
              </a:rPr>
              <a:t>Linac</a:t>
            </a:r>
            <a:r>
              <a:rPr lang="en-US" sz="3400" dirty="0" smtClean="0">
                <a:latin typeface="Calibri" panose="020F0502020204030204" pitchFamily="34" charset="0"/>
              </a:rPr>
              <a:t> Klystrons</a:t>
            </a:r>
            <a:endParaRPr lang="en-CA" sz="3400" dirty="0"/>
          </a:p>
        </p:txBody>
      </p:sp>
      <p:sp>
        <p:nvSpPr>
          <p:cNvPr id="152" name="Rectangle 151"/>
          <p:cNvSpPr/>
          <p:nvPr/>
        </p:nvSpPr>
        <p:spPr>
          <a:xfrm>
            <a:off x="2324100" y="2010549"/>
            <a:ext cx="1295400" cy="11557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Substation (A/B)</a:t>
            </a:r>
            <a:endParaRPr lang="en-US" dirty="0"/>
          </a:p>
        </p:txBody>
      </p:sp>
      <p:pic>
        <p:nvPicPr>
          <p:cNvPr id="153" name="Picture 152" descr="PG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2010549"/>
            <a:ext cx="1000125" cy="1152525"/>
          </a:xfrm>
          <a:prstGeom prst="rect">
            <a:avLst/>
          </a:prstGeom>
        </p:spPr>
      </p:pic>
      <p:sp>
        <p:nvSpPr>
          <p:cNvPr id="156" name="Rectangle 155"/>
          <p:cNvSpPr/>
          <p:nvPr/>
        </p:nvSpPr>
        <p:spPr>
          <a:xfrm>
            <a:off x="5029200" y="2324100"/>
            <a:ext cx="1371600" cy="457200"/>
          </a:xfrm>
          <a:prstGeom prst="rect">
            <a:avLst/>
          </a:prstGeom>
          <a:solidFill>
            <a:srgbClr val="1CF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12.47 kV switchgear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029200" y="2781300"/>
            <a:ext cx="1371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transformer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029200" y="3009900"/>
            <a:ext cx="1371600" cy="4572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600 V switchgear</a:t>
            </a:r>
            <a:endParaRPr lang="en-US" sz="1400" dirty="0"/>
          </a:p>
        </p:txBody>
      </p:sp>
      <p:sp>
        <p:nvSpPr>
          <p:cNvPr id="165" name="Rectangle 164"/>
          <p:cNvSpPr/>
          <p:nvPr/>
        </p:nvSpPr>
        <p:spPr>
          <a:xfrm>
            <a:off x="3276600" y="38862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6" name="Rectangle 165"/>
          <p:cNvSpPr/>
          <p:nvPr/>
        </p:nvSpPr>
        <p:spPr>
          <a:xfrm>
            <a:off x="3276600" y="41910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7" name="Rectangle 166"/>
          <p:cNvSpPr/>
          <p:nvPr/>
        </p:nvSpPr>
        <p:spPr>
          <a:xfrm>
            <a:off x="3276600" y="44958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8" name="Rectangle 167"/>
          <p:cNvSpPr/>
          <p:nvPr/>
        </p:nvSpPr>
        <p:spPr>
          <a:xfrm>
            <a:off x="3276600" y="48006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69" name="Rectangle 168"/>
          <p:cNvSpPr/>
          <p:nvPr/>
        </p:nvSpPr>
        <p:spPr>
          <a:xfrm>
            <a:off x="3276600" y="51054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0" name="Rectangle 169"/>
          <p:cNvSpPr/>
          <p:nvPr/>
        </p:nvSpPr>
        <p:spPr>
          <a:xfrm>
            <a:off x="3276600" y="54102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1" name="Rectangle 170"/>
          <p:cNvSpPr/>
          <p:nvPr/>
        </p:nvSpPr>
        <p:spPr>
          <a:xfrm>
            <a:off x="3276600" y="57150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2" name="Rectangle 171"/>
          <p:cNvSpPr/>
          <p:nvPr/>
        </p:nvSpPr>
        <p:spPr>
          <a:xfrm>
            <a:off x="3276600" y="601980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173" name="Rectangle 172"/>
          <p:cNvSpPr/>
          <p:nvPr/>
        </p:nvSpPr>
        <p:spPr>
          <a:xfrm>
            <a:off x="4495800" y="38798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4" name="Rectangle 173"/>
          <p:cNvSpPr/>
          <p:nvPr/>
        </p:nvSpPr>
        <p:spPr>
          <a:xfrm>
            <a:off x="4495800" y="41846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7" name="Rectangle 176"/>
          <p:cNvSpPr/>
          <p:nvPr/>
        </p:nvSpPr>
        <p:spPr>
          <a:xfrm>
            <a:off x="4495800" y="44894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8" name="Rectangle 177"/>
          <p:cNvSpPr/>
          <p:nvPr/>
        </p:nvSpPr>
        <p:spPr>
          <a:xfrm>
            <a:off x="4495800" y="47942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79" name="Rectangle 178"/>
          <p:cNvSpPr/>
          <p:nvPr/>
        </p:nvSpPr>
        <p:spPr>
          <a:xfrm>
            <a:off x="4495800" y="50990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4495800" y="54038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81" name="Rectangle 180"/>
          <p:cNvSpPr/>
          <p:nvPr/>
        </p:nvSpPr>
        <p:spPr>
          <a:xfrm>
            <a:off x="4495800" y="57086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82" name="Rectangle 181"/>
          <p:cNvSpPr/>
          <p:nvPr/>
        </p:nvSpPr>
        <p:spPr>
          <a:xfrm>
            <a:off x="4495800" y="601345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cxnSp>
        <p:nvCxnSpPr>
          <p:cNvPr id="186" name="Straight Arrow Connector 185"/>
          <p:cNvCxnSpPr>
            <a:stCxn id="173" idx="1"/>
            <a:endCxn id="165" idx="3"/>
          </p:cNvCxnSpPr>
          <p:nvPr/>
        </p:nvCxnSpPr>
        <p:spPr>
          <a:xfrm flipH="1">
            <a:off x="4191000" y="403225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4191000" y="43434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>
            <a:off x="4191000" y="46482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>
            <a:off x="4191000" y="55626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4191000" y="58674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191000" y="6172200"/>
            <a:ext cx="304800" cy="63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6019800" y="38862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98" name="Rectangle 197"/>
          <p:cNvSpPr/>
          <p:nvPr/>
        </p:nvSpPr>
        <p:spPr>
          <a:xfrm>
            <a:off x="6019800" y="41910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199" name="Rectangle 198"/>
          <p:cNvSpPr/>
          <p:nvPr/>
        </p:nvSpPr>
        <p:spPr>
          <a:xfrm>
            <a:off x="6019800" y="44958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0" name="Rectangle 199"/>
          <p:cNvSpPr/>
          <p:nvPr/>
        </p:nvSpPr>
        <p:spPr>
          <a:xfrm>
            <a:off x="6019800" y="48006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1" name="Rectangle 200"/>
          <p:cNvSpPr/>
          <p:nvPr/>
        </p:nvSpPr>
        <p:spPr>
          <a:xfrm>
            <a:off x="6019800" y="51054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2" name="Rectangle 201"/>
          <p:cNvSpPr/>
          <p:nvPr/>
        </p:nvSpPr>
        <p:spPr>
          <a:xfrm>
            <a:off x="6019800" y="54102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3" name="Rectangle 202"/>
          <p:cNvSpPr/>
          <p:nvPr/>
        </p:nvSpPr>
        <p:spPr>
          <a:xfrm>
            <a:off x="6019800" y="57150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4" name="Rectangle 203"/>
          <p:cNvSpPr/>
          <p:nvPr/>
        </p:nvSpPr>
        <p:spPr>
          <a:xfrm>
            <a:off x="6019800" y="6019800"/>
            <a:ext cx="914400" cy="3048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08" name="Rectangle 207"/>
          <p:cNvSpPr/>
          <p:nvPr/>
        </p:nvSpPr>
        <p:spPr>
          <a:xfrm>
            <a:off x="7251700" y="38798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09" name="Rectangle 208"/>
          <p:cNvSpPr/>
          <p:nvPr/>
        </p:nvSpPr>
        <p:spPr>
          <a:xfrm>
            <a:off x="7251700" y="41846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0" name="Rectangle 209"/>
          <p:cNvSpPr/>
          <p:nvPr/>
        </p:nvSpPr>
        <p:spPr>
          <a:xfrm>
            <a:off x="7251700" y="44894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4" name="Rectangle 213"/>
          <p:cNvSpPr/>
          <p:nvPr/>
        </p:nvSpPr>
        <p:spPr>
          <a:xfrm>
            <a:off x="7251700" y="47942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5" name="Rectangle 214"/>
          <p:cNvSpPr/>
          <p:nvPr/>
        </p:nvSpPr>
        <p:spPr>
          <a:xfrm>
            <a:off x="7251700" y="50990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6" name="Rectangle 215"/>
          <p:cNvSpPr/>
          <p:nvPr/>
        </p:nvSpPr>
        <p:spPr>
          <a:xfrm>
            <a:off x="7251700" y="54038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7" name="Rectangle 216"/>
          <p:cNvSpPr/>
          <p:nvPr/>
        </p:nvSpPr>
        <p:spPr>
          <a:xfrm>
            <a:off x="7251700" y="57086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218" name="Rectangle 217"/>
          <p:cNvSpPr/>
          <p:nvPr/>
        </p:nvSpPr>
        <p:spPr>
          <a:xfrm>
            <a:off x="7251700" y="6013450"/>
            <a:ext cx="914400" cy="304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cxnSp>
        <p:nvCxnSpPr>
          <p:cNvPr id="219" name="Straight Arrow Connector 218"/>
          <p:cNvCxnSpPr/>
          <p:nvPr/>
        </p:nvCxnSpPr>
        <p:spPr>
          <a:xfrm flipH="1">
            <a:off x="6934200" y="402590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H="1">
            <a:off x="6934200" y="43370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H="1">
            <a:off x="6934200" y="46418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6934200" y="55562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6934200" y="58610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6934200" y="6165850"/>
            <a:ext cx="304800" cy="6350"/>
          </a:xfrm>
          <a:prstGeom prst="straightConnector1">
            <a:avLst/>
          </a:prstGeom>
          <a:ln w="1587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1447800" y="3009900"/>
            <a:ext cx="872153" cy="1587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3619500" y="2362200"/>
            <a:ext cx="1447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3619500" y="2667000"/>
            <a:ext cx="1409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>
            <a:off x="1447800" y="30099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60 kV</a:t>
            </a:r>
            <a:endParaRPr lang="en-US" dirty="0"/>
          </a:p>
        </p:txBody>
      </p:sp>
      <p:sp>
        <p:nvSpPr>
          <p:cNvPr id="279" name="TextBox 278"/>
          <p:cNvSpPr txBox="1"/>
          <p:nvPr/>
        </p:nvSpPr>
        <p:spPr>
          <a:xfrm>
            <a:off x="3796066" y="2324100"/>
            <a:ext cx="109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12.47 kV</a:t>
            </a:r>
            <a:endParaRPr lang="en-US" dirty="0"/>
          </a:p>
        </p:txBody>
      </p:sp>
      <p:sp>
        <p:nvSpPr>
          <p:cNvPr id="282" name="Left Bracket 281"/>
          <p:cNvSpPr/>
          <p:nvPr/>
        </p:nvSpPr>
        <p:spPr>
          <a:xfrm rot="16200000">
            <a:off x="4163623" y="5118099"/>
            <a:ext cx="245255" cy="240030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Left Bracket 284"/>
          <p:cNvSpPr/>
          <p:nvPr/>
        </p:nvSpPr>
        <p:spPr>
          <a:xfrm rot="16200000">
            <a:off x="6957623" y="5118099"/>
            <a:ext cx="245255" cy="240030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/>
        </p:nvSpPr>
        <p:spPr>
          <a:xfrm>
            <a:off x="3657600" y="6440877"/>
            <a:ext cx="130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Sector (</a:t>
            </a:r>
            <a:r>
              <a:rPr lang="en-US" sz="1200" dirty="0" err="1" smtClean="0"/>
              <a:t>typ</a:t>
            </a:r>
            <a:r>
              <a:rPr lang="en-US" sz="1200" dirty="0" smtClean="0"/>
              <a:t> of 30)</a:t>
            </a:r>
            <a:endParaRPr lang="en-US" sz="1200" dirty="0"/>
          </a:p>
        </p:txBody>
      </p:sp>
      <p:sp>
        <p:nvSpPr>
          <p:cNvPr id="303" name="TextBox 302"/>
          <p:cNvSpPr txBox="1"/>
          <p:nvPr/>
        </p:nvSpPr>
        <p:spPr>
          <a:xfrm>
            <a:off x="6400800" y="6453577"/>
            <a:ext cx="130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Sector (</a:t>
            </a:r>
            <a:r>
              <a:rPr lang="en-US" sz="1200" dirty="0" err="1" smtClean="0"/>
              <a:t>typ</a:t>
            </a:r>
            <a:r>
              <a:rPr lang="en-US" sz="1200" dirty="0" smtClean="0"/>
              <a:t> of 30)</a:t>
            </a:r>
            <a:endParaRPr lang="en-US" sz="1200" dirty="0"/>
          </a:p>
        </p:txBody>
      </p:sp>
      <p:sp>
        <p:nvSpPr>
          <p:cNvPr id="306" name="TextBox 305"/>
          <p:cNvSpPr txBox="1"/>
          <p:nvPr/>
        </p:nvSpPr>
        <p:spPr>
          <a:xfrm>
            <a:off x="6248400" y="19420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Variable Voltage Substation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 err="1" smtClean="0"/>
              <a:t>typ</a:t>
            </a:r>
            <a:r>
              <a:rPr lang="en-US" sz="1200" b="1" dirty="0" smtClean="0"/>
              <a:t> of 15)</a:t>
            </a:r>
            <a:endParaRPr lang="en-US" sz="1200" b="1" dirty="0"/>
          </a:p>
        </p:txBody>
      </p:sp>
      <p:cxnSp>
        <p:nvCxnSpPr>
          <p:cNvPr id="319" name="Straight Connector 318"/>
          <p:cNvCxnSpPr/>
          <p:nvPr/>
        </p:nvCxnSpPr>
        <p:spPr>
          <a:xfrm>
            <a:off x="5410200" y="3467100"/>
            <a:ext cx="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4953000" y="36576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173" idx="0"/>
          </p:cNvCxnSpPr>
          <p:nvPr/>
        </p:nvCxnSpPr>
        <p:spPr>
          <a:xfrm>
            <a:off x="4953000" y="3657600"/>
            <a:ext cx="0" cy="222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6019800" y="3467100"/>
            <a:ext cx="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6019800" y="3657600"/>
            <a:ext cx="457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6477000" y="3657600"/>
            <a:ext cx="0" cy="222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5288933" y="3609201"/>
            <a:ext cx="852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300-600 V</a:t>
            </a:r>
            <a:endParaRPr lang="en-US" sz="1200" dirty="0"/>
          </a:p>
        </p:txBody>
      </p:sp>
      <p:cxnSp>
        <p:nvCxnSpPr>
          <p:cNvPr id="345" name="Straight Arrow Connector 344"/>
          <p:cNvCxnSpPr/>
          <p:nvPr/>
        </p:nvCxnSpPr>
        <p:spPr>
          <a:xfrm>
            <a:off x="1447800" y="2133600"/>
            <a:ext cx="872153" cy="1587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1416667" y="1825883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230 kV</a:t>
            </a:r>
            <a:endParaRPr lang="en-US" dirty="0"/>
          </a:p>
        </p:txBody>
      </p:sp>
      <p:sp>
        <p:nvSpPr>
          <p:cNvPr id="348" name="Left Arrow Callout 347"/>
          <p:cNvSpPr/>
          <p:nvPr/>
        </p:nvSpPr>
        <p:spPr>
          <a:xfrm>
            <a:off x="6400800" y="2781300"/>
            <a:ext cx="1689100" cy="533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6/25 Fire</a:t>
            </a:r>
          </a:p>
          <a:p>
            <a:pPr algn="ctr"/>
            <a:r>
              <a:rPr lang="en-US" dirty="0" smtClean="0"/>
              <a:t>VVS13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144" idx="3"/>
            <a:endCxn id="99" idx="6"/>
          </p:cNvCxnSpPr>
          <p:nvPr/>
        </p:nvCxnSpPr>
        <p:spPr>
          <a:xfrm flipV="1">
            <a:off x="943722" y="2221153"/>
            <a:ext cx="7743078" cy="31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1" idx="6"/>
          </p:cNvCxnSpPr>
          <p:nvPr/>
        </p:nvCxnSpPr>
        <p:spPr>
          <a:xfrm flipV="1">
            <a:off x="884172" y="2754553"/>
            <a:ext cx="7574028" cy="31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47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15</a:t>
            </a:r>
            <a:endParaRPr lang="en-US" sz="1200" b="1" dirty="0">
              <a:solidFill>
                <a:schemeClr val="bg2"/>
              </a:solidFill>
            </a:endParaRPr>
          </a:p>
        </p:txBody>
      </p:sp>
      <p:cxnSp>
        <p:nvCxnSpPr>
          <p:cNvPr id="14" name="Straight Connector 13"/>
          <p:cNvCxnSpPr>
            <a:stCxn id="146" idx="3"/>
          </p:cNvCxnSpPr>
          <p:nvPr/>
        </p:nvCxnSpPr>
        <p:spPr>
          <a:xfrm>
            <a:off x="943722" y="3288268"/>
            <a:ext cx="49236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050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62200" y="5498068"/>
            <a:ext cx="457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13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194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12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33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10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10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9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482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8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054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7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5626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6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19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5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77000" y="5498068"/>
            <a:ext cx="4572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4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9342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</a:t>
            </a:r>
            <a:r>
              <a:rPr lang="en-US" sz="1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3914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</a:t>
            </a:r>
            <a:r>
              <a:rPr lang="en-US" sz="1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8486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1B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305800" y="549806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VVS 1A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2" name="Group 132"/>
          <p:cNvGrpSpPr/>
          <p:nvPr/>
        </p:nvGrpSpPr>
        <p:grpSpPr>
          <a:xfrm>
            <a:off x="8610600" y="2183053"/>
            <a:ext cx="76200" cy="3315015"/>
            <a:chOff x="8259828" y="1561785"/>
            <a:chExt cx="76200" cy="3315015"/>
          </a:xfrm>
        </p:grpSpPr>
        <p:cxnSp>
          <p:nvCxnSpPr>
            <p:cNvPr id="98" name="Straight Connector 97"/>
            <p:cNvCxnSpPr>
              <a:endCxn id="99" idx="0"/>
            </p:cNvCxnSpPr>
            <p:nvPr/>
          </p:nvCxnSpPr>
          <p:spPr>
            <a:xfrm flipH="1" flipV="1">
              <a:off x="8297928" y="1561785"/>
              <a:ext cx="315" cy="3315015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3"/>
          <p:cNvGrpSpPr/>
          <p:nvPr/>
        </p:nvGrpSpPr>
        <p:grpSpPr>
          <a:xfrm>
            <a:off x="8382000" y="2716453"/>
            <a:ext cx="76200" cy="2781617"/>
            <a:chOff x="8412228" y="2095185"/>
            <a:chExt cx="76200" cy="2781617"/>
          </a:xfrm>
        </p:grpSpPr>
        <p:cxnSp>
          <p:nvCxnSpPr>
            <p:cNvPr id="100" name="Straight Connector 99"/>
            <p:cNvCxnSpPr>
              <a:endCxn id="101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942443" y="3745368"/>
            <a:ext cx="3400957" cy="10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7"/>
          <p:cNvGrpSpPr/>
          <p:nvPr/>
        </p:nvGrpSpPr>
        <p:grpSpPr>
          <a:xfrm>
            <a:off x="7696200" y="2183053"/>
            <a:ext cx="76200" cy="3315016"/>
            <a:chOff x="8259828" y="1561785"/>
            <a:chExt cx="76200" cy="3315016"/>
          </a:xfrm>
        </p:grpSpPr>
        <p:cxnSp>
          <p:nvCxnSpPr>
            <p:cNvPr id="149" name="Straight Connector 148"/>
            <p:cNvCxnSpPr>
              <a:endCxn id="150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2"/>
          <p:cNvGrpSpPr/>
          <p:nvPr/>
        </p:nvGrpSpPr>
        <p:grpSpPr>
          <a:xfrm>
            <a:off x="4267200" y="3707269"/>
            <a:ext cx="76200" cy="1790800"/>
            <a:chOff x="3846564" y="3086001"/>
            <a:chExt cx="76200" cy="1790800"/>
          </a:xfrm>
        </p:grpSpPr>
        <p:cxnSp>
          <p:nvCxnSpPr>
            <p:cNvPr id="184" name="Straight Connector 183"/>
            <p:cNvCxnSpPr>
              <a:endCxn id="185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91"/>
          <p:cNvGrpSpPr/>
          <p:nvPr/>
        </p:nvGrpSpPr>
        <p:grpSpPr>
          <a:xfrm>
            <a:off x="5867400" y="3250168"/>
            <a:ext cx="76200" cy="2247900"/>
            <a:chOff x="5486400" y="2628900"/>
            <a:chExt cx="76200" cy="2247900"/>
          </a:xfrm>
        </p:grpSpPr>
        <p:cxnSp>
          <p:nvCxnSpPr>
            <p:cNvPr id="193" name="Straight Connector 192"/>
            <p:cNvCxnSpPr>
              <a:endCxn id="194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03"/>
          <p:cNvGrpSpPr/>
          <p:nvPr/>
        </p:nvGrpSpPr>
        <p:grpSpPr>
          <a:xfrm>
            <a:off x="7924800" y="2716453"/>
            <a:ext cx="76200" cy="2781615"/>
            <a:chOff x="8412228" y="2095185"/>
            <a:chExt cx="76200" cy="2781615"/>
          </a:xfrm>
        </p:grpSpPr>
        <p:cxnSp>
          <p:nvCxnSpPr>
            <p:cNvPr id="205" name="Straight Connector 204"/>
            <p:cNvCxnSpPr>
              <a:endCxn id="206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205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25"/>
          <p:cNvGrpSpPr/>
          <p:nvPr/>
        </p:nvGrpSpPr>
        <p:grpSpPr>
          <a:xfrm>
            <a:off x="6781800" y="2183053"/>
            <a:ext cx="76200" cy="3315016"/>
            <a:chOff x="8259828" y="1561785"/>
            <a:chExt cx="76200" cy="3315016"/>
          </a:xfrm>
        </p:grpSpPr>
        <p:cxnSp>
          <p:nvCxnSpPr>
            <p:cNvPr id="227" name="Straight Connector 226"/>
            <p:cNvCxnSpPr>
              <a:endCxn id="228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228"/>
          <p:cNvGrpSpPr/>
          <p:nvPr/>
        </p:nvGrpSpPr>
        <p:grpSpPr>
          <a:xfrm>
            <a:off x="7239000" y="2183053"/>
            <a:ext cx="76200" cy="3315016"/>
            <a:chOff x="8259828" y="1561785"/>
            <a:chExt cx="76200" cy="3315016"/>
          </a:xfrm>
        </p:grpSpPr>
        <p:cxnSp>
          <p:nvCxnSpPr>
            <p:cNvPr id="230" name="Straight Connector 229"/>
            <p:cNvCxnSpPr>
              <a:endCxn id="231" idx="0"/>
            </p:cNvCxnSpPr>
            <p:nvPr/>
          </p:nvCxnSpPr>
          <p:spPr>
            <a:xfrm flipH="1" flipV="1">
              <a:off x="8297928" y="1561785"/>
              <a:ext cx="315" cy="33150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31"/>
          <p:cNvGrpSpPr/>
          <p:nvPr/>
        </p:nvGrpSpPr>
        <p:grpSpPr>
          <a:xfrm>
            <a:off x="8153400" y="2183053"/>
            <a:ext cx="76200" cy="3315016"/>
            <a:chOff x="8259828" y="1561785"/>
            <a:chExt cx="76200" cy="3315016"/>
          </a:xfrm>
        </p:grpSpPr>
        <p:cxnSp>
          <p:nvCxnSpPr>
            <p:cNvPr id="233" name="Straight Connector 232"/>
            <p:cNvCxnSpPr>
              <a:endCxn id="234" idx="0"/>
            </p:cNvCxnSpPr>
            <p:nvPr/>
          </p:nvCxnSpPr>
          <p:spPr>
            <a:xfrm flipH="1" flipV="1">
              <a:off x="8297928" y="1561785"/>
              <a:ext cx="315" cy="33150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381000" y="1916668"/>
            <a:ext cx="984482" cy="3505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1" y="1459468"/>
            <a:ext cx="1523999" cy="307777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Master Substation </a:t>
            </a:r>
            <a:endParaRPr lang="en-US" sz="1400" dirty="0"/>
          </a:p>
        </p:txBody>
      </p:sp>
      <p:sp>
        <p:nvSpPr>
          <p:cNvPr id="143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sz="3400" dirty="0" smtClean="0">
                <a:latin typeface="Calibri" panose="020F0502020204030204" pitchFamily="34" charset="0"/>
              </a:rPr>
              <a:t>12.47 kV Power Distribution to VVS Subs</a:t>
            </a:r>
            <a:endParaRPr lang="en-CA" sz="3400" dirty="0"/>
          </a:p>
        </p:txBody>
      </p:sp>
      <p:sp>
        <p:nvSpPr>
          <p:cNvPr id="144" name="Rectangle 143"/>
          <p:cNvSpPr/>
          <p:nvPr/>
        </p:nvSpPr>
        <p:spPr>
          <a:xfrm>
            <a:off x="606529" y="20690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62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06529" y="26024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40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06529" y="31358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36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43722" y="1916668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VV1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43722" y="24470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VV2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43722" y="29804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VV3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06529" y="35930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76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943722" y="34376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VV4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3" name="Straight Connector 212"/>
          <p:cNvCxnSpPr>
            <a:stCxn id="237" idx="3"/>
          </p:cNvCxnSpPr>
          <p:nvPr/>
        </p:nvCxnSpPr>
        <p:spPr>
          <a:xfrm>
            <a:off x="942443" y="4659868"/>
            <a:ext cx="810157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605250" y="40502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61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942443" y="38948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VV5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605250" y="45074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64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942443" y="43520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VV6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08322" y="4964668"/>
            <a:ext cx="337193" cy="3048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30</a:t>
            </a:r>
            <a:endParaRPr lang="en-US" sz="1100" b="1" dirty="0">
              <a:solidFill>
                <a:schemeClr val="bg2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945515" y="4809291"/>
            <a:ext cx="48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VV7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241" name="Straight Connector 240"/>
          <p:cNvCxnSpPr>
            <a:endCxn id="314" idx="6"/>
          </p:cNvCxnSpPr>
          <p:nvPr/>
        </p:nvCxnSpPr>
        <p:spPr>
          <a:xfrm>
            <a:off x="943722" y="5117069"/>
            <a:ext cx="65647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945515" y="4202668"/>
            <a:ext cx="202628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42"/>
          <p:cNvGrpSpPr/>
          <p:nvPr/>
        </p:nvGrpSpPr>
        <p:grpSpPr>
          <a:xfrm>
            <a:off x="6324600" y="2183052"/>
            <a:ext cx="76200" cy="3315016"/>
            <a:chOff x="8259828" y="1561785"/>
            <a:chExt cx="76200" cy="3315016"/>
          </a:xfrm>
        </p:grpSpPr>
        <p:cxnSp>
          <p:nvCxnSpPr>
            <p:cNvPr id="244" name="Straight Connector 243"/>
            <p:cNvCxnSpPr>
              <a:endCxn id="245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45"/>
          <p:cNvGrpSpPr/>
          <p:nvPr/>
        </p:nvGrpSpPr>
        <p:grpSpPr>
          <a:xfrm>
            <a:off x="4953000" y="2183052"/>
            <a:ext cx="76200" cy="3315016"/>
            <a:chOff x="8259828" y="1561785"/>
            <a:chExt cx="76200" cy="3315016"/>
          </a:xfrm>
        </p:grpSpPr>
        <p:cxnSp>
          <p:nvCxnSpPr>
            <p:cNvPr id="247" name="Straight Connector 246"/>
            <p:cNvCxnSpPr>
              <a:endCxn id="248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248"/>
          <p:cNvGrpSpPr/>
          <p:nvPr/>
        </p:nvGrpSpPr>
        <p:grpSpPr>
          <a:xfrm>
            <a:off x="4495800" y="2183052"/>
            <a:ext cx="76200" cy="3315016"/>
            <a:chOff x="8259828" y="1561785"/>
            <a:chExt cx="76200" cy="3315016"/>
          </a:xfrm>
        </p:grpSpPr>
        <p:cxnSp>
          <p:nvCxnSpPr>
            <p:cNvPr id="250" name="Straight Connector 249"/>
            <p:cNvCxnSpPr>
              <a:endCxn id="251" idx="4"/>
            </p:cNvCxnSpPr>
            <p:nvPr/>
          </p:nvCxnSpPr>
          <p:spPr>
            <a:xfrm flipH="1" flipV="1">
              <a:off x="8297928" y="1637985"/>
              <a:ext cx="315" cy="323881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8259828" y="1561785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54"/>
          <p:cNvGrpSpPr/>
          <p:nvPr/>
        </p:nvGrpSpPr>
        <p:grpSpPr>
          <a:xfrm>
            <a:off x="7467600" y="2716451"/>
            <a:ext cx="76200" cy="2781617"/>
            <a:chOff x="8412228" y="2095185"/>
            <a:chExt cx="76200" cy="2781617"/>
          </a:xfrm>
        </p:grpSpPr>
        <p:cxnSp>
          <p:nvCxnSpPr>
            <p:cNvPr id="256" name="Straight Connector 255"/>
            <p:cNvCxnSpPr>
              <a:endCxn id="257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57"/>
          <p:cNvGrpSpPr/>
          <p:nvPr/>
        </p:nvGrpSpPr>
        <p:grpSpPr>
          <a:xfrm>
            <a:off x="7010400" y="2716451"/>
            <a:ext cx="76200" cy="2781615"/>
            <a:chOff x="8412228" y="2095185"/>
            <a:chExt cx="76200" cy="2781615"/>
          </a:xfrm>
        </p:grpSpPr>
        <p:cxnSp>
          <p:nvCxnSpPr>
            <p:cNvPr id="259" name="Straight Connector 258"/>
            <p:cNvCxnSpPr>
              <a:endCxn id="260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60"/>
          <p:cNvGrpSpPr/>
          <p:nvPr/>
        </p:nvGrpSpPr>
        <p:grpSpPr>
          <a:xfrm>
            <a:off x="6553200" y="2716451"/>
            <a:ext cx="76200" cy="2781617"/>
            <a:chOff x="8412228" y="2095185"/>
            <a:chExt cx="76200" cy="2781617"/>
          </a:xfrm>
        </p:grpSpPr>
        <p:cxnSp>
          <p:nvCxnSpPr>
            <p:cNvPr id="262" name="Straight Connector 261"/>
            <p:cNvCxnSpPr>
              <a:endCxn id="263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63"/>
          <p:cNvGrpSpPr/>
          <p:nvPr/>
        </p:nvGrpSpPr>
        <p:grpSpPr>
          <a:xfrm>
            <a:off x="6096000" y="2716451"/>
            <a:ext cx="76200" cy="2781615"/>
            <a:chOff x="8412228" y="2095185"/>
            <a:chExt cx="76200" cy="2781615"/>
          </a:xfrm>
        </p:grpSpPr>
        <p:cxnSp>
          <p:nvCxnSpPr>
            <p:cNvPr id="265" name="Straight Connector 264"/>
            <p:cNvCxnSpPr>
              <a:endCxn id="266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66"/>
          <p:cNvGrpSpPr/>
          <p:nvPr/>
        </p:nvGrpSpPr>
        <p:grpSpPr>
          <a:xfrm>
            <a:off x="5638800" y="2716451"/>
            <a:ext cx="76200" cy="2781617"/>
            <a:chOff x="8412228" y="2095185"/>
            <a:chExt cx="76200" cy="2781617"/>
          </a:xfrm>
        </p:grpSpPr>
        <p:cxnSp>
          <p:nvCxnSpPr>
            <p:cNvPr id="268" name="Straight Connector 267"/>
            <p:cNvCxnSpPr>
              <a:endCxn id="269" idx="0"/>
            </p:cNvCxnSpPr>
            <p:nvPr/>
          </p:nvCxnSpPr>
          <p:spPr>
            <a:xfrm flipV="1">
              <a:off x="8450328" y="2095185"/>
              <a:ext cx="0" cy="278161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69"/>
          <p:cNvGrpSpPr/>
          <p:nvPr/>
        </p:nvGrpSpPr>
        <p:grpSpPr>
          <a:xfrm>
            <a:off x="5181600" y="2716451"/>
            <a:ext cx="76200" cy="2781615"/>
            <a:chOff x="8412228" y="2095185"/>
            <a:chExt cx="76200" cy="2781615"/>
          </a:xfrm>
        </p:grpSpPr>
        <p:cxnSp>
          <p:nvCxnSpPr>
            <p:cNvPr id="271" name="Straight Connector 270"/>
            <p:cNvCxnSpPr>
              <a:endCxn id="272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72"/>
          <p:cNvGrpSpPr/>
          <p:nvPr/>
        </p:nvGrpSpPr>
        <p:grpSpPr>
          <a:xfrm>
            <a:off x="4038600" y="2716453"/>
            <a:ext cx="76200" cy="2781615"/>
            <a:chOff x="8412228" y="2095185"/>
            <a:chExt cx="76200" cy="2781615"/>
          </a:xfrm>
        </p:grpSpPr>
        <p:cxnSp>
          <p:nvCxnSpPr>
            <p:cNvPr id="274" name="Straight Connector 273"/>
            <p:cNvCxnSpPr>
              <a:endCxn id="275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Oval 274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75"/>
          <p:cNvGrpSpPr/>
          <p:nvPr/>
        </p:nvGrpSpPr>
        <p:grpSpPr>
          <a:xfrm>
            <a:off x="3124200" y="2716453"/>
            <a:ext cx="76200" cy="2781615"/>
            <a:chOff x="8412228" y="2095185"/>
            <a:chExt cx="76200" cy="2781615"/>
          </a:xfrm>
        </p:grpSpPr>
        <p:cxnSp>
          <p:nvCxnSpPr>
            <p:cNvPr id="277" name="Straight Connector 276"/>
            <p:cNvCxnSpPr>
              <a:endCxn id="278" idx="4"/>
            </p:cNvCxnSpPr>
            <p:nvPr/>
          </p:nvCxnSpPr>
          <p:spPr>
            <a:xfrm flipH="1" flipV="1">
              <a:off x="8450328" y="2171385"/>
              <a:ext cx="315" cy="270541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/>
          </p:nvSpPr>
          <p:spPr>
            <a:xfrm>
              <a:off x="8412228" y="2095185"/>
              <a:ext cx="76200" cy="762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8"/>
          <p:cNvGrpSpPr/>
          <p:nvPr/>
        </p:nvGrpSpPr>
        <p:grpSpPr>
          <a:xfrm>
            <a:off x="5410200" y="3250168"/>
            <a:ext cx="76200" cy="2247900"/>
            <a:chOff x="5486400" y="2628900"/>
            <a:chExt cx="76200" cy="2247900"/>
          </a:xfrm>
        </p:grpSpPr>
        <p:cxnSp>
          <p:nvCxnSpPr>
            <p:cNvPr id="280" name="Straight Connector 279"/>
            <p:cNvCxnSpPr>
              <a:endCxn id="281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1"/>
          <p:cNvGrpSpPr/>
          <p:nvPr/>
        </p:nvGrpSpPr>
        <p:grpSpPr>
          <a:xfrm>
            <a:off x="4724400" y="3250168"/>
            <a:ext cx="76200" cy="2247900"/>
            <a:chOff x="5486400" y="2628900"/>
            <a:chExt cx="76200" cy="2247900"/>
          </a:xfrm>
        </p:grpSpPr>
        <p:cxnSp>
          <p:nvCxnSpPr>
            <p:cNvPr id="283" name="Straight Connector 282"/>
            <p:cNvCxnSpPr>
              <a:endCxn id="284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83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284"/>
          <p:cNvGrpSpPr/>
          <p:nvPr/>
        </p:nvGrpSpPr>
        <p:grpSpPr>
          <a:xfrm>
            <a:off x="3581400" y="3250168"/>
            <a:ext cx="76200" cy="2247900"/>
            <a:chOff x="5486400" y="2628900"/>
            <a:chExt cx="76200" cy="2247900"/>
          </a:xfrm>
        </p:grpSpPr>
        <p:cxnSp>
          <p:nvCxnSpPr>
            <p:cNvPr id="286" name="Straight Connector 285"/>
            <p:cNvCxnSpPr>
              <a:endCxn id="287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287"/>
          <p:cNvGrpSpPr/>
          <p:nvPr/>
        </p:nvGrpSpPr>
        <p:grpSpPr>
          <a:xfrm>
            <a:off x="2667000" y="3250168"/>
            <a:ext cx="76200" cy="2247900"/>
            <a:chOff x="5486400" y="2628900"/>
            <a:chExt cx="76200" cy="2247900"/>
          </a:xfrm>
        </p:grpSpPr>
        <p:cxnSp>
          <p:nvCxnSpPr>
            <p:cNvPr id="289" name="Straight Connector 288"/>
            <p:cNvCxnSpPr>
              <a:endCxn id="290" idx="4"/>
            </p:cNvCxnSpPr>
            <p:nvPr/>
          </p:nvCxnSpPr>
          <p:spPr>
            <a:xfrm flipH="1" flipV="1">
              <a:off x="5524500" y="2705100"/>
              <a:ext cx="315" cy="2171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/>
            <p:cNvSpPr/>
            <p:nvPr/>
          </p:nvSpPr>
          <p:spPr>
            <a:xfrm>
              <a:off x="5486400" y="2628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290"/>
          <p:cNvGrpSpPr/>
          <p:nvPr/>
        </p:nvGrpSpPr>
        <p:grpSpPr>
          <a:xfrm>
            <a:off x="3810000" y="3707268"/>
            <a:ext cx="76200" cy="1790800"/>
            <a:chOff x="3846564" y="3086001"/>
            <a:chExt cx="76200" cy="1790800"/>
          </a:xfrm>
        </p:grpSpPr>
        <p:cxnSp>
          <p:nvCxnSpPr>
            <p:cNvPr id="292" name="Straight Connector 291"/>
            <p:cNvCxnSpPr>
              <a:endCxn id="293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Oval 292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293"/>
          <p:cNvGrpSpPr/>
          <p:nvPr/>
        </p:nvGrpSpPr>
        <p:grpSpPr>
          <a:xfrm>
            <a:off x="3352800" y="3707268"/>
            <a:ext cx="76200" cy="1790800"/>
            <a:chOff x="3846564" y="3086001"/>
            <a:chExt cx="76200" cy="1790800"/>
          </a:xfrm>
        </p:grpSpPr>
        <p:cxnSp>
          <p:nvCxnSpPr>
            <p:cNvPr id="295" name="Straight Connector 294"/>
            <p:cNvCxnSpPr>
              <a:endCxn id="296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296"/>
          <p:cNvGrpSpPr/>
          <p:nvPr/>
        </p:nvGrpSpPr>
        <p:grpSpPr>
          <a:xfrm>
            <a:off x="2209800" y="3707268"/>
            <a:ext cx="76200" cy="1790800"/>
            <a:chOff x="3846564" y="3086001"/>
            <a:chExt cx="76200" cy="1790800"/>
          </a:xfrm>
        </p:grpSpPr>
        <p:cxnSp>
          <p:nvCxnSpPr>
            <p:cNvPr id="298" name="Straight Connector 297"/>
            <p:cNvCxnSpPr>
              <a:endCxn id="299" idx="0"/>
            </p:cNvCxnSpPr>
            <p:nvPr/>
          </p:nvCxnSpPr>
          <p:spPr>
            <a:xfrm flipH="1" flipV="1">
              <a:off x="3884664" y="3086001"/>
              <a:ext cx="1536" cy="17908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/>
            <p:cNvSpPr/>
            <p:nvPr/>
          </p:nvSpPr>
          <p:spPr>
            <a:xfrm>
              <a:off x="3846564" y="3086001"/>
              <a:ext cx="76200" cy="762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99"/>
          <p:cNvGrpSpPr/>
          <p:nvPr/>
        </p:nvGrpSpPr>
        <p:grpSpPr>
          <a:xfrm>
            <a:off x="2898258" y="4164668"/>
            <a:ext cx="76200" cy="1333400"/>
            <a:chOff x="3849222" y="3543401"/>
            <a:chExt cx="76200" cy="1333400"/>
          </a:xfrm>
          <a:solidFill>
            <a:schemeClr val="accent2"/>
          </a:solidFill>
        </p:grpSpPr>
        <p:cxnSp>
          <p:nvCxnSpPr>
            <p:cNvPr id="301" name="Straight Connector 300"/>
            <p:cNvCxnSpPr/>
            <p:nvPr/>
          </p:nvCxnSpPr>
          <p:spPr>
            <a:xfrm flipV="1">
              <a:off x="3886200" y="3581501"/>
              <a:ext cx="0" cy="1295300"/>
            </a:xfrm>
            <a:prstGeom prst="line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Oval 301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02"/>
          <p:cNvGrpSpPr/>
          <p:nvPr/>
        </p:nvGrpSpPr>
        <p:grpSpPr>
          <a:xfrm>
            <a:off x="2438400" y="4164668"/>
            <a:ext cx="76200" cy="1333400"/>
            <a:chOff x="3849222" y="3543401"/>
            <a:chExt cx="76200" cy="1333400"/>
          </a:xfrm>
          <a:solidFill>
            <a:schemeClr val="accent2"/>
          </a:solidFill>
        </p:grpSpPr>
        <p:cxnSp>
          <p:nvCxnSpPr>
            <p:cNvPr id="304" name="Straight Connector 303"/>
            <p:cNvCxnSpPr/>
            <p:nvPr/>
          </p:nvCxnSpPr>
          <p:spPr>
            <a:xfrm flipV="1">
              <a:off x="3886200" y="3581501"/>
              <a:ext cx="0" cy="1295300"/>
            </a:xfrm>
            <a:prstGeom prst="line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05"/>
          <p:cNvGrpSpPr/>
          <p:nvPr/>
        </p:nvGrpSpPr>
        <p:grpSpPr>
          <a:xfrm>
            <a:off x="1752600" y="4622654"/>
            <a:ext cx="76200" cy="875412"/>
            <a:chOff x="3849222" y="3543401"/>
            <a:chExt cx="76200" cy="875412"/>
          </a:xfrm>
          <a:solidFill>
            <a:schemeClr val="accent6">
              <a:lumMod val="75000"/>
            </a:schemeClr>
          </a:solidFill>
        </p:grpSpPr>
        <p:cxnSp>
          <p:nvCxnSpPr>
            <p:cNvPr id="307" name="Straight Connector 306"/>
            <p:cNvCxnSpPr>
              <a:endCxn id="308" idx="4"/>
            </p:cNvCxnSpPr>
            <p:nvPr/>
          </p:nvCxnSpPr>
          <p:spPr>
            <a:xfrm flipV="1">
              <a:off x="3887322" y="3619601"/>
              <a:ext cx="0" cy="799212"/>
            </a:xfrm>
            <a:prstGeom prst="line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308"/>
          <p:cNvGrpSpPr/>
          <p:nvPr/>
        </p:nvGrpSpPr>
        <p:grpSpPr>
          <a:xfrm>
            <a:off x="1981200" y="4164668"/>
            <a:ext cx="76200" cy="1333400"/>
            <a:chOff x="3849222" y="3543401"/>
            <a:chExt cx="76200" cy="1333400"/>
          </a:xfrm>
          <a:solidFill>
            <a:schemeClr val="accent2"/>
          </a:solidFill>
        </p:grpSpPr>
        <p:cxnSp>
          <p:nvCxnSpPr>
            <p:cNvPr id="310" name="Straight Connector 309"/>
            <p:cNvCxnSpPr/>
            <p:nvPr/>
          </p:nvCxnSpPr>
          <p:spPr>
            <a:xfrm flipV="1">
              <a:off x="3886200" y="3581501"/>
              <a:ext cx="0" cy="1295300"/>
            </a:xfrm>
            <a:prstGeom prst="line">
              <a:avLst/>
            </a:prstGeom>
            <a:grpFill/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Oval 310"/>
            <p:cNvSpPr/>
            <p:nvPr/>
          </p:nvSpPr>
          <p:spPr>
            <a:xfrm>
              <a:off x="3849222" y="3543401"/>
              <a:ext cx="76200" cy="7620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311"/>
          <p:cNvGrpSpPr/>
          <p:nvPr/>
        </p:nvGrpSpPr>
        <p:grpSpPr>
          <a:xfrm>
            <a:off x="1524000" y="5078969"/>
            <a:ext cx="76200" cy="419101"/>
            <a:chOff x="3849222" y="3999714"/>
            <a:chExt cx="76200" cy="419101"/>
          </a:xfrm>
          <a:solidFill>
            <a:srgbClr val="7030A0"/>
          </a:solidFill>
        </p:grpSpPr>
        <p:cxnSp>
          <p:nvCxnSpPr>
            <p:cNvPr id="313" name="Straight Connector 312"/>
            <p:cNvCxnSpPr>
              <a:endCxn id="314" idx="4"/>
            </p:cNvCxnSpPr>
            <p:nvPr/>
          </p:nvCxnSpPr>
          <p:spPr>
            <a:xfrm flipV="1">
              <a:off x="3887322" y="4075914"/>
              <a:ext cx="0" cy="342901"/>
            </a:xfrm>
            <a:prstGeom prst="line">
              <a:avLst/>
            </a:prstGeom>
            <a:grpFill/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Oval 313"/>
            <p:cNvSpPr/>
            <p:nvPr/>
          </p:nvSpPr>
          <p:spPr>
            <a:xfrm>
              <a:off x="3849222" y="3999714"/>
              <a:ext cx="76200" cy="76200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447800" y="61076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3962400" y="61076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8763000" y="61076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433951" y="6031468"/>
            <a:ext cx="60696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LCLS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5996702" y="6031468"/>
            <a:ext cx="7567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FACET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3162300" y="6183868"/>
            <a:ext cx="7239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ight Arrow 317"/>
          <p:cNvSpPr/>
          <p:nvPr/>
        </p:nvSpPr>
        <p:spPr>
          <a:xfrm>
            <a:off x="6934200" y="6183868"/>
            <a:ext cx="1752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ight Arrow 319"/>
          <p:cNvSpPr/>
          <p:nvPr/>
        </p:nvSpPr>
        <p:spPr>
          <a:xfrm rot="10800000">
            <a:off x="4038601" y="6183868"/>
            <a:ext cx="1752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ight Arrow 320"/>
          <p:cNvSpPr/>
          <p:nvPr/>
        </p:nvSpPr>
        <p:spPr>
          <a:xfrm rot="10800000">
            <a:off x="1524000" y="6183867"/>
            <a:ext cx="762000" cy="762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2" name="Straight Connector 321"/>
          <p:cNvCxnSpPr/>
          <p:nvPr/>
        </p:nvCxnSpPr>
        <p:spPr>
          <a:xfrm>
            <a:off x="1447800" y="18404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8763000" y="1840468"/>
            <a:ext cx="0" cy="228600"/>
          </a:xfrm>
          <a:prstGeom prst="line">
            <a:avLst/>
          </a:prstGeom>
          <a:grp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4625102" y="1699736"/>
            <a:ext cx="70889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Linac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5" name="Right Arrow 324"/>
          <p:cNvSpPr/>
          <p:nvPr/>
        </p:nvSpPr>
        <p:spPr>
          <a:xfrm>
            <a:off x="5562600" y="1916668"/>
            <a:ext cx="3124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ight Arrow 325"/>
          <p:cNvSpPr/>
          <p:nvPr/>
        </p:nvSpPr>
        <p:spPr>
          <a:xfrm rot="10800000">
            <a:off x="1562100" y="1916667"/>
            <a:ext cx="2857501" cy="762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seabury\AppData\Local\Microsoft\Windows\Temporary Internet Files\Content.IE5\N9SBNMHF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81161"/>
            <a:ext cx="603145" cy="667677"/>
          </a:xfrm>
          <a:prstGeom prst="rect">
            <a:avLst/>
          </a:prstGeom>
          <a:noFill/>
        </p:spPr>
      </p:pic>
      <p:pic>
        <p:nvPicPr>
          <p:cNvPr id="153" name="Picture 2" descr="C:\Users\jseabury\AppData\Local\Microsoft\Windows\Temporary Internet Files\Content.IE5\N9SBNMHF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421868"/>
            <a:ext cx="603145" cy="667677"/>
          </a:xfrm>
          <a:prstGeom prst="rect">
            <a:avLst/>
          </a:prstGeom>
          <a:noFill/>
        </p:spPr>
      </p:pic>
      <p:pic>
        <p:nvPicPr>
          <p:cNvPr id="154" name="Picture 2" descr="C:\Users\jseabury\AppData\Local\Microsoft\Windows\Temporary Internet Files\Content.IE5\N9SBNMHF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3055" y="5421868"/>
            <a:ext cx="603145" cy="667677"/>
          </a:xfrm>
          <a:prstGeom prst="rect">
            <a:avLst/>
          </a:prstGeom>
          <a:noFill/>
        </p:spPr>
      </p:pic>
      <p:pic>
        <p:nvPicPr>
          <p:cNvPr id="155" name="Picture 2" descr="C:\Users\jseabury\AppData\Local\Microsoft\Windows\Temporary Internet Files\Content.IE5\N9SBNMHF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439991"/>
            <a:ext cx="603145" cy="667677"/>
          </a:xfrm>
          <a:prstGeom prst="rect">
            <a:avLst/>
          </a:prstGeom>
          <a:noFill/>
        </p:spPr>
      </p:pic>
      <p:pic>
        <p:nvPicPr>
          <p:cNvPr id="156" name="Picture 2" descr="C:\Users\jseabury\AppData\Local\Microsoft\Windows\Temporary Internet Files\Content.IE5\N9SBNMHF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439991"/>
            <a:ext cx="603145" cy="667677"/>
          </a:xfrm>
          <a:prstGeom prst="rect">
            <a:avLst/>
          </a:prstGeom>
          <a:noFill/>
        </p:spPr>
      </p:pic>
      <p:pic>
        <p:nvPicPr>
          <p:cNvPr id="157" name="Picture 2" descr="C:\Users\jseabury\AppData\Local\Microsoft\Windows\Temporary Internet Files\Content.IE5\N9SBNMHF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855" y="5421868"/>
            <a:ext cx="603145" cy="667677"/>
          </a:xfrm>
          <a:prstGeom prst="rect">
            <a:avLst/>
          </a:prstGeom>
          <a:noFill/>
        </p:spPr>
      </p:pic>
      <p:pic>
        <p:nvPicPr>
          <p:cNvPr id="160" name="Picture 2" descr="C:\Users\jseabury\AppData\Local\Microsoft\Windows\Temporary Internet Files\Content.IE5\N9SBNMHF\MC90043253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755" y="5421868"/>
            <a:ext cx="603145" cy="667677"/>
          </a:xfrm>
          <a:prstGeom prst="rect">
            <a:avLst/>
          </a:prstGeom>
          <a:noFill/>
        </p:spPr>
      </p:pic>
      <p:pic>
        <p:nvPicPr>
          <p:cNvPr id="1027" name="Picture 3" descr="C:\Users\jseabury\AppData\Local\Microsoft\Windows\Temporary Internet Files\Content.IE5\O5FU2NHP\MC90043254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62" y="3951330"/>
            <a:ext cx="502675" cy="502675"/>
          </a:xfrm>
          <a:prstGeom prst="rect">
            <a:avLst/>
          </a:prstGeom>
          <a:noFill/>
        </p:spPr>
      </p:pic>
      <p:pic>
        <p:nvPicPr>
          <p:cNvPr id="162" name="Picture 3" descr="C:\Users\jseabury\AppData\Local\Microsoft\Windows\Temporary Internet Files\Content.IE5\O5FU2NHP\MC90043254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62" y="3036930"/>
            <a:ext cx="502675" cy="502675"/>
          </a:xfrm>
          <a:prstGeom prst="rect">
            <a:avLst/>
          </a:prstGeom>
          <a:noFill/>
        </p:spPr>
      </p:pic>
      <p:sp>
        <p:nvSpPr>
          <p:cNvPr id="163" name="Curved Up Arrow 162"/>
          <p:cNvSpPr/>
          <p:nvPr/>
        </p:nvSpPr>
        <p:spPr>
          <a:xfrm rot="10800000">
            <a:off x="2475378" y="4659869"/>
            <a:ext cx="4306422" cy="780122"/>
          </a:xfrm>
          <a:prstGeom prst="curved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2580" y="145492"/>
            <a:ext cx="8103570" cy="753033"/>
          </a:xfrm>
        </p:spPr>
        <p:txBody>
          <a:bodyPr/>
          <a:lstStyle/>
          <a:p>
            <a:r>
              <a:rPr lang="en-US" dirty="0" smtClean="0"/>
              <a:t>Recovery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143000"/>
            <a:ext cx="8534400" cy="533876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000" dirty="0" smtClean="0"/>
              <a:t>6/27 Friday</a:t>
            </a:r>
          </a:p>
          <a:p>
            <a:pPr lvl="2"/>
            <a:r>
              <a:rPr lang="en-US" sz="2000" dirty="0" smtClean="0"/>
              <a:t>Inspect other VVS on affected 12 kV legs, PPS bypass VVS13</a:t>
            </a:r>
          </a:p>
          <a:p>
            <a:pPr lvl="3"/>
            <a:r>
              <a:rPr lang="en-US" sz="2000" dirty="0" smtClean="0"/>
              <a:t>Problems found with four of five other VVS, repairs made</a:t>
            </a:r>
          </a:p>
          <a:p>
            <a:pPr lvl="2"/>
            <a:r>
              <a:rPr lang="en-US" sz="2000" dirty="0" smtClean="0"/>
              <a:t>Restored 12kV ~1700, modulators ~2200</a:t>
            </a:r>
          </a:p>
          <a:p>
            <a:pPr lvl="1"/>
            <a:r>
              <a:rPr lang="en-US" sz="2000" dirty="0" smtClean="0"/>
              <a:t>6/28 Saturday</a:t>
            </a:r>
          </a:p>
          <a:p>
            <a:pPr lvl="2"/>
            <a:r>
              <a:rPr lang="en-US" sz="2000" dirty="0" smtClean="0"/>
              <a:t>Early am, LCLS and FACET user beams restored (LCLS at reduced power) </a:t>
            </a:r>
            <a:r>
              <a:rPr lang="en-US" sz="2000" i="1" dirty="0" smtClean="0">
                <a:solidFill>
                  <a:srgbClr val="002060"/>
                </a:solidFill>
              </a:rPr>
              <a:t>~50 hours user interruption</a:t>
            </a:r>
          </a:p>
          <a:p>
            <a:pPr lvl="1"/>
            <a:r>
              <a:rPr lang="en-US" sz="2000" dirty="0" smtClean="0"/>
              <a:t>6/29 Sunday</a:t>
            </a:r>
          </a:p>
          <a:p>
            <a:pPr lvl="2"/>
            <a:r>
              <a:rPr lang="en-US" sz="2000" dirty="0" smtClean="0"/>
              <a:t>Beam tuning continues, experiments in progress</a:t>
            </a:r>
          </a:p>
          <a:p>
            <a:pPr lvl="1"/>
            <a:r>
              <a:rPr lang="en-US" sz="2000" dirty="0" smtClean="0"/>
              <a:t>6/30 Monday </a:t>
            </a:r>
          </a:p>
          <a:p>
            <a:pPr lvl="2"/>
            <a:r>
              <a:rPr lang="en-US" sz="2000" dirty="0" smtClean="0"/>
              <a:t>Accepted subcontractor bid. Suspected asbestos in arc chutes, sampled debris</a:t>
            </a:r>
          </a:p>
          <a:p>
            <a:pPr lvl="2"/>
            <a:r>
              <a:rPr lang="en-US" sz="2000" dirty="0" smtClean="0"/>
              <a:t>News of fire had become yesterday’s news, little further interest</a:t>
            </a:r>
          </a:p>
          <a:p>
            <a:pPr lvl="1"/>
            <a:r>
              <a:rPr lang="en-US" sz="2000" dirty="0" smtClean="0"/>
              <a:t>7/1 Tuesday </a:t>
            </a:r>
          </a:p>
          <a:p>
            <a:pPr lvl="2"/>
            <a:r>
              <a:rPr lang="en-US" sz="2000" dirty="0" smtClean="0"/>
              <a:t>Asbestos confirmed, abatement crew brought in, begin prep of VVS4</a:t>
            </a:r>
          </a:p>
          <a:p>
            <a:pPr lvl="1"/>
            <a:r>
              <a:rPr lang="en-US" sz="2000" dirty="0" smtClean="0"/>
              <a:t>7/4 Friday</a:t>
            </a:r>
          </a:p>
          <a:p>
            <a:pPr lvl="2"/>
            <a:r>
              <a:rPr lang="en-US" sz="2000" dirty="0" smtClean="0"/>
              <a:t>Abatement completed, began installation of replacement VVS</a:t>
            </a:r>
          </a:p>
          <a:p>
            <a:pPr lvl="1"/>
            <a:r>
              <a:rPr lang="en-US" sz="2000" dirty="0" smtClean="0"/>
              <a:t>7/9 Wednesday</a:t>
            </a:r>
          </a:p>
          <a:p>
            <a:pPr lvl="2"/>
            <a:r>
              <a:rPr lang="en-US" sz="2000" dirty="0" smtClean="0"/>
              <a:t>VVS13 on line, full LCLS power restored, </a:t>
            </a:r>
            <a:r>
              <a:rPr lang="en-US" sz="2000" i="1" dirty="0" smtClean="0">
                <a:solidFill>
                  <a:srgbClr val="002060"/>
                </a:solidFill>
              </a:rPr>
              <a:t>~14 days recovery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62580" y="6481763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VVS13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VVS13 Repair - Replacement Project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243584"/>
            <a:ext cx="8534400" cy="5065522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VVS13 Repair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8800" y="5683624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…containment</a:t>
            </a:r>
            <a:endParaRPr lang="en-US" dirty="0"/>
          </a:p>
        </p:txBody>
      </p:sp>
      <p:pic>
        <p:nvPicPr>
          <p:cNvPr id="1027" name="Picture 3" descr="C:\Users\lorih\Pictures\vvs13 replacement\IMG_2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9708"/>
            <a:ext cx="6553200" cy="491490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_Template_PowerPoint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SLAC_Template_PowerPoint</Template>
  <TotalTime>0</TotalTime>
  <Words>1054</Words>
  <Application>Microsoft Office PowerPoint</Application>
  <PresentationFormat>On-screen Show (4:3)</PresentationFormat>
  <Paragraphs>294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SLAC_Template_PowerPoint</vt:lpstr>
      <vt:lpstr>Variable Voltage Substation Fire</vt:lpstr>
      <vt:lpstr>Background</vt:lpstr>
      <vt:lpstr>AC Power Distribution to Linac Klystrons</vt:lpstr>
      <vt:lpstr>12.47 kV Power Distribution to VVS Subs</vt:lpstr>
      <vt:lpstr>Incident Response and Initial Assessment</vt:lpstr>
      <vt:lpstr>AC Power Distribution to Linac Klystrons</vt:lpstr>
      <vt:lpstr>12.47 kV Power Distribution to VVS Subs</vt:lpstr>
      <vt:lpstr>Recovery</vt:lpstr>
      <vt:lpstr>VVS13 Repair - Replacement Project</vt:lpstr>
      <vt:lpstr>VVS13 Repair - Replacement Project</vt:lpstr>
      <vt:lpstr>VVS13 Repair - Replacement Project</vt:lpstr>
      <vt:lpstr>VVS13 Repair - Replacement Project</vt:lpstr>
      <vt:lpstr>VVS13 Repair - Replacement Project</vt:lpstr>
      <vt:lpstr>VVS13 Repair - Replacement Project</vt:lpstr>
      <vt:lpstr>VVS13 Repair - Replacement Project</vt:lpstr>
      <vt:lpstr>Where do we go from here?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2014-04-14T19:55:58Z</dcterms:created>
  <dcterms:modified xsi:type="dcterms:W3CDTF">2014-08-06T16:36:35Z</dcterms:modified>
</cp:coreProperties>
</file>