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64" r:id="rId2"/>
    <p:sldId id="356" r:id="rId3"/>
    <p:sldId id="358" r:id="rId4"/>
    <p:sldId id="359" r:id="rId5"/>
    <p:sldId id="362" r:id="rId6"/>
    <p:sldId id="361" r:id="rId7"/>
    <p:sldId id="360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Yates" initials="" lastIdx="4" clrIdx="0"/>
  <p:cmAuthor id="1" name="Alyssa Hudak" initials="AH" lastIdx="8" clrIdx="1"/>
  <p:cmAuthor id="2" name="browgar" initials="GW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00"/>
    <a:srgbClr val="006600"/>
    <a:srgbClr val="000000"/>
    <a:srgbClr val="0033CC"/>
    <a:srgbClr val="004200"/>
    <a:srgbClr val="20461A"/>
    <a:srgbClr val="DDDDDD"/>
    <a:srgbClr val="FFFFE5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6" autoAdjust="0"/>
    <p:restoredTop sz="94660"/>
  </p:normalViewPr>
  <p:slideViewPr>
    <p:cSldViewPr>
      <p:cViewPr>
        <p:scale>
          <a:sx n="75" d="100"/>
          <a:sy n="75" d="100"/>
        </p:scale>
        <p:origin x="-1158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5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20F70B36-BE8D-43A6-BFBD-5F51D34A3E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3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3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51375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1" y="4416429"/>
            <a:ext cx="5610224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defTabSz="920578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3" y="8829676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78" tIns="46087" rIns="92178" bIns="46087" numCol="1" anchor="b" anchorCtr="0" compatLnSpc="1">
            <a:prstTxWarp prst="textNoShape">
              <a:avLst/>
            </a:prstTxWarp>
          </a:bodyPr>
          <a:lstStyle>
            <a:lvl1pPr algn="r" defTabSz="920578" eaLnBrk="0" hangingPunct="0">
              <a:defRPr sz="1300">
                <a:latin typeface="Times New Roman" pitchFamily="18" charset="0"/>
              </a:defRPr>
            </a:lvl1pPr>
          </a:lstStyle>
          <a:p>
            <a:fld id="{F37BC273-9651-4EDA-B525-0DD684ED71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11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0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0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0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0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0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BC273-9651-4EDA-B525-0DD684ED711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8A8AA4A3-AC83-4652-9767-DA3DBBFF179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CA1340-FEE6-4D4C-B19C-906A83AD60D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445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445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637D66-DC09-4658-A286-AF64E824BBA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CD31CA2D-F3C6-4CC1-B5C2-30D46703A1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2895600" cy="457200"/>
          </a:xfrm>
        </p:spPr>
        <p:txBody>
          <a:bodyPr/>
          <a:lstStyle>
            <a:lvl1pPr algn="l">
              <a:defRPr/>
            </a:lvl1pPr>
          </a:lstStyle>
          <a:p>
            <a:fld id="{DAE7737D-D1FB-4FD0-9DA4-129A26F8C894}" type="slidenum">
              <a:rPr lang="en-US" altLang="en-US" smtClean="0"/>
              <a:t>‹#›</a:t>
            </a:fld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 smtClean="0"/>
          </a:p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0BC37B-4D18-42CC-835D-57296D5E12F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AC0BA1-2D55-442D-BBB6-F5890B704FE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A63297-E41E-49BA-959C-AB3E03825F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69C5D-13C8-4D14-BEB0-C19EE8354C6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10437E-653D-46BF-A77D-5B64AE387FF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50CF3-F1FC-48A2-A2CE-A12CFE7A47A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F0AD7F-64F7-491B-9E0B-EF70FEBF325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fld id="{99733105-8CCB-4C91-A12F-AEDA3449D99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C5D77C9-2DB0-496E-BC38-41592C15225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3433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00800" y="6210300"/>
            <a:ext cx="2590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bnl.gov/conferenceDisplay.py?confId=74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927975" cy="1828800"/>
          </a:xfrm>
        </p:spPr>
        <p:txBody>
          <a:bodyPr anchor="ctr"/>
          <a:lstStyle/>
          <a:p>
            <a:r>
              <a:rPr lang="en-US" sz="3800" b="1" dirty="0" smtClean="0"/>
              <a:t>Accelerator Safety Workshop – 2014</a:t>
            </a:r>
            <a:br>
              <a:rPr lang="en-US" sz="3800" b="1" dirty="0" smtClean="0"/>
            </a:br>
            <a:r>
              <a:rPr lang="en-US" sz="3800" b="1" dirty="0" smtClean="0"/>
              <a:t>Department of Energy</a:t>
            </a:r>
            <a:br>
              <a:rPr lang="en-US" sz="3800" b="1" dirty="0" smtClean="0"/>
            </a:br>
            <a:r>
              <a:rPr lang="en-US" sz="3800" b="1" dirty="0" smtClean="0"/>
              <a:t>Germantown, MD</a:t>
            </a:r>
            <a:endParaRPr lang="en-US" sz="46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343400"/>
            <a:ext cx="65532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 dirty="0" smtClean="0"/>
              <a:t>Scott L. Davis, CSP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Accelerator Safety Program Manager</a:t>
            </a:r>
          </a:p>
          <a:p>
            <a:pPr>
              <a:lnSpc>
                <a:spcPct val="80000"/>
              </a:lnSpc>
            </a:pPr>
            <a:r>
              <a:rPr lang="en-US" sz="1600" b="1" dirty="0" smtClean="0"/>
              <a:t>Office of Science</a:t>
            </a:r>
            <a:endParaRPr lang="en-US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0700" y="3048000"/>
            <a:ext cx="739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Workshop Opening Remarks</a:t>
            </a:r>
          </a:p>
          <a:p>
            <a:r>
              <a:rPr lang="en-US" i="1" dirty="0" smtClean="0"/>
              <a:t>August 5, 2014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4000" b="1" kern="1200" dirty="0"/>
              <a:t>Responding to Emergencies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marL="0" lvl="1" indent="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None/>
            </a:pPr>
            <a:r>
              <a:rPr lang="en-US" sz="2000" dirty="0" smtClean="0"/>
              <a:t>Three </a:t>
            </a:r>
            <a:r>
              <a:rPr lang="en-US" sz="2000" dirty="0"/>
              <a:t>Possible Actions to an Emergency </a:t>
            </a:r>
            <a:r>
              <a:rPr lang="en-US" sz="2000" dirty="0" smtClean="0"/>
              <a:t>Announcement/Alarm: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u="sng" dirty="0" smtClean="0"/>
              <a:t>Evacuate</a:t>
            </a:r>
            <a:r>
              <a:rPr lang="en-US" sz="2000" dirty="0" smtClean="0"/>
              <a:t> – when a hazard exists within the building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Leave </a:t>
            </a:r>
            <a:r>
              <a:rPr lang="en-US" sz="1600" dirty="0"/>
              <a:t>by the nearest stairwell or exit, proceed to your assembly </a:t>
            </a:r>
            <a:r>
              <a:rPr lang="en-US" sz="1600" dirty="0" smtClean="0"/>
              <a:t>area outside </a:t>
            </a:r>
            <a:r>
              <a:rPr lang="en-US" sz="1600" dirty="0"/>
              <a:t>the facility (see map on next slide) and report </a:t>
            </a:r>
            <a:r>
              <a:rPr lang="en-US" sz="1600" dirty="0" smtClean="0"/>
              <a:t>in to monitor.  </a:t>
            </a:r>
            <a:r>
              <a:rPr lang="en-US" sz="1600" dirty="0"/>
              <a:t>Await </a:t>
            </a:r>
            <a:r>
              <a:rPr lang="en-US" sz="1600" dirty="0" smtClean="0"/>
              <a:t>further instructions.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/>
              <a:t>Exits for the Germantown Auditorium are located on either side of the stage and through the doors in the main lobby</a:t>
            </a:r>
            <a:r>
              <a:rPr lang="en-US" sz="1600" dirty="0" smtClean="0"/>
              <a:t>.</a:t>
            </a:r>
          </a:p>
          <a:p>
            <a:pPr marL="344487" lvl="1" indent="0" fontAlgn="auto">
              <a:spcAft>
                <a:spcPts val="0"/>
              </a:spcAft>
              <a:buNone/>
              <a:defRPr/>
            </a:pPr>
            <a:endParaRPr lang="en-US" sz="1600" dirty="0">
              <a:ea typeface="Times New Roman" pitchFamily="18" charset="0"/>
              <a:cs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u="sng" dirty="0"/>
              <a:t>Shelter-in-Place</a:t>
            </a:r>
            <a:r>
              <a:rPr lang="en-US" sz="2000" dirty="0"/>
              <a:t> – for a natural disaster or public safety event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Move </a:t>
            </a:r>
            <a:r>
              <a:rPr lang="en-US" sz="1600" dirty="0"/>
              <a:t>away from windows to interior hallway or interior conference room, close hallway doors, and follow instructions</a:t>
            </a:r>
            <a:r>
              <a:rPr lang="en-US" sz="1600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/>
          </a:p>
          <a:p>
            <a:pPr fontAlgn="auto">
              <a:spcAft>
                <a:spcPts val="0"/>
              </a:spcAft>
              <a:defRPr/>
            </a:pPr>
            <a:r>
              <a:rPr lang="en-US" sz="2000" u="sng" dirty="0"/>
              <a:t>Relocation</a:t>
            </a:r>
            <a:r>
              <a:rPr lang="en-US" sz="2000" dirty="0"/>
              <a:t> – when there is a disruption to a part of the </a:t>
            </a:r>
            <a:r>
              <a:rPr lang="en-US" sz="2000" dirty="0" smtClean="0"/>
              <a:t>building</a:t>
            </a:r>
            <a:endParaRPr lang="en-US" sz="20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/>
              <a:t>Move where directed by an Emergency Response Team member or announcement.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/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cs typeface="Arial" charset="0"/>
            </a:endParaRP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 smtClean="0">
              <a:ea typeface="Times New Roman" pitchFamily="18" charset="0"/>
              <a:cs typeface="Arial" charset="0"/>
            </a:endParaRP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smtClean="0"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72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sz="3600" b="1" dirty="0"/>
              <a:t>Germantown </a:t>
            </a:r>
            <a:r>
              <a:rPr lang="en-US" sz="3600" b="1" dirty="0" smtClean="0"/>
              <a:t>Emergency Assembly </a:t>
            </a:r>
            <a:r>
              <a:rPr lang="en-US" sz="3600" b="1" dirty="0"/>
              <a:t>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0" lvl="1" indent="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None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 smtClean="0">
              <a:ea typeface="Times New Roman" pitchFamily="18" charset="0"/>
              <a:cs typeface="Arial" charset="0"/>
            </a:endParaRP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smtClean="0"/>
              <a:t>3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4539639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3962400" y="3581400"/>
            <a:ext cx="2286000" cy="1371600"/>
          </a:xfrm>
          <a:prstGeom prst="rect">
            <a:avLst/>
          </a:prstGeom>
          <a:noFill/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048000" y="1905000"/>
            <a:ext cx="3505200" cy="1485900"/>
          </a:xfrm>
          <a:prstGeom prst="rect">
            <a:avLst/>
          </a:prstGeom>
          <a:noFill/>
          <a:ln w="762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3239" y="2133600"/>
            <a:ext cx="216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Auditorium Assembly Area 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45958" y="3944034"/>
            <a:ext cx="2165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Cafeteria </a:t>
            </a:r>
          </a:p>
          <a:p>
            <a:r>
              <a:rPr lang="en-US" dirty="0" smtClean="0"/>
              <a:t>Assembly Area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3600" b="1" kern="1200" dirty="0" smtClean="0"/>
              <a:t>Networking and Computer Access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DOE guest Wi-Fi internet access </a:t>
            </a:r>
            <a:r>
              <a:rPr lang="en-US" sz="2000" dirty="0"/>
              <a:t>in the auditorium and cafeteria is provided by </a:t>
            </a:r>
            <a:r>
              <a:rPr lang="en-US" sz="2000" dirty="0" smtClean="0"/>
              <a:t>the U.S. </a:t>
            </a:r>
            <a:r>
              <a:rPr lang="en-US" sz="2000" dirty="0"/>
              <a:t>Government </a:t>
            </a:r>
            <a:r>
              <a:rPr lang="en-US" sz="2000" dirty="0" smtClean="0"/>
              <a:t>for visitors here for official business.</a:t>
            </a:r>
          </a:p>
          <a:p>
            <a:r>
              <a:rPr lang="en-US" sz="2000" dirty="0" smtClean="0"/>
              <a:t>Wi-Fi requirements</a:t>
            </a:r>
            <a:r>
              <a:rPr lang="en-US" sz="2000" dirty="0"/>
              <a:t>: Windows Vista, Windows 7, or Mac OS X</a:t>
            </a:r>
          </a:p>
          <a:p>
            <a:pPr marL="784225" lvl="1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1800" dirty="0"/>
              <a:t>Select "</a:t>
            </a:r>
            <a:r>
              <a:rPr lang="en-US" sz="1800" b="1" dirty="0"/>
              <a:t>DOEGUEST</a:t>
            </a:r>
            <a:r>
              <a:rPr lang="en-US" sz="1800" dirty="0"/>
              <a:t>" from the list of available wireless networks</a:t>
            </a:r>
          </a:p>
          <a:p>
            <a:pPr marL="784225" lvl="1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1800" dirty="0"/>
              <a:t>Enter the shared key when prompted, "</a:t>
            </a:r>
            <a:r>
              <a:rPr lang="en-US" sz="1800" b="1" dirty="0" err="1"/>
              <a:t>energy.wireless</a:t>
            </a:r>
            <a:r>
              <a:rPr lang="en-US" sz="1800" dirty="0"/>
              <a:t>"</a:t>
            </a:r>
          </a:p>
          <a:p>
            <a:pPr marL="784225" lvl="1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n-US" sz="1800" dirty="0"/>
              <a:t>You can now use the </a:t>
            </a:r>
            <a:r>
              <a:rPr lang="en-US" sz="1800" dirty="0" smtClean="0"/>
              <a:t>Internet</a:t>
            </a:r>
          </a:p>
          <a:p>
            <a:pPr marL="327025" lvl="1" indent="0">
              <a:buClr>
                <a:schemeClr val="accent1"/>
              </a:buClr>
              <a:buSzPct val="125000"/>
              <a:buNone/>
            </a:pPr>
            <a:endParaRPr lang="en-US" sz="2000" dirty="0" smtClean="0"/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The ASW 2014 agenda and presentations </a:t>
            </a:r>
            <a:r>
              <a:rPr lang="en-US" sz="2000" dirty="0"/>
              <a:t>are available </a:t>
            </a:r>
            <a:r>
              <a:rPr lang="en-US" sz="2000" dirty="0" smtClean="0"/>
              <a:t>to view or download </a:t>
            </a:r>
            <a:r>
              <a:rPr lang="en-US" sz="2000" dirty="0" smtClean="0"/>
              <a:t>at </a:t>
            </a:r>
            <a:r>
              <a:rPr lang="en-US" sz="2000" u="sng" dirty="0">
                <a:hlinkClick r:id="rId3"/>
              </a:rPr>
              <a:t>https://indico.bnl.gov/conferenceDisplay.py?confId=741</a:t>
            </a:r>
            <a:endParaRPr lang="en-US" sz="2000" dirty="0"/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/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cs typeface="Arial" charset="0"/>
            </a:endParaRP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 smtClean="0">
              <a:ea typeface="Times New Roman" pitchFamily="18" charset="0"/>
              <a:cs typeface="Arial" charset="0"/>
            </a:endParaRP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smtClean="0"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502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3600" b="1" kern="1200" dirty="0" smtClean="0"/>
              <a:t>Logistics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Access to the Germantown campus is limited to approved visitors or holders of HSPD-12 badges.</a:t>
            </a: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Visitor </a:t>
            </a:r>
            <a:r>
              <a:rPr lang="en-US" sz="2000" dirty="0"/>
              <a:t>parking lot is to the left of the auditorium as you drive in</a:t>
            </a:r>
            <a:r>
              <a:rPr lang="en-US" sz="2000" dirty="0" smtClean="0"/>
              <a:t>.</a:t>
            </a: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/>
              <a:t>Marriott Washingtonian </a:t>
            </a:r>
            <a:r>
              <a:rPr lang="en-US" sz="2000" dirty="0" smtClean="0"/>
              <a:t>is providing </a:t>
            </a:r>
            <a:r>
              <a:rPr lang="en-US" sz="2000" dirty="0"/>
              <a:t>a shuttle bus for drop off and pickup each </a:t>
            </a:r>
            <a:r>
              <a:rPr lang="en-US" sz="2000" dirty="0" smtClean="0"/>
              <a:t>day of the workshop.</a:t>
            </a: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Unisex </a:t>
            </a:r>
            <a:r>
              <a:rPr lang="en-US" sz="2000" dirty="0"/>
              <a:t>handicapped accessible bathroom is located in the </a:t>
            </a:r>
            <a:r>
              <a:rPr lang="en-US" sz="2000" dirty="0" smtClean="0"/>
              <a:t>lobby and additional </a:t>
            </a:r>
            <a:r>
              <a:rPr lang="en-US" sz="2000" dirty="0"/>
              <a:t>restrooms are located on the second floor</a:t>
            </a:r>
            <a:r>
              <a:rPr lang="en-US" sz="1800" dirty="0"/>
              <a:t>.</a:t>
            </a: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>
                <a:ea typeface="Times New Roman" pitchFamily="18" charset="0"/>
                <a:cs typeface="Arial" charset="0"/>
              </a:rPr>
              <a:t>DOE Cafeteria – just a few steps from the auditorium</a:t>
            </a: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en-US" sz="1600" dirty="0" smtClean="0">
                <a:ea typeface="Times New Roman" pitchFamily="18" charset="0"/>
                <a:cs typeface="Arial" charset="0"/>
              </a:rPr>
              <a:t>Hours of Operation 7:00 a.m. –  2:30 </a:t>
            </a:r>
            <a:r>
              <a:rPr lang="en-US" sz="1600" dirty="0">
                <a:ea typeface="Times New Roman" pitchFamily="18" charset="0"/>
                <a:cs typeface="Arial" charset="0"/>
              </a:rPr>
              <a:t>p.m.</a:t>
            </a: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en-US" sz="1600" dirty="0">
                <a:ea typeface="Times New Roman" pitchFamily="18" charset="0"/>
                <a:cs typeface="Arial" charset="0"/>
              </a:rPr>
              <a:t>Standard breakfast and lunch foods are made at specialty </a:t>
            </a:r>
            <a:r>
              <a:rPr lang="en-US" sz="1600" dirty="0" smtClean="0">
                <a:ea typeface="Times New Roman" pitchFamily="18" charset="0"/>
                <a:cs typeface="Arial" charset="0"/>
              </a:rPr>
              <a:t>stations, hot </a:t>
            </a:r>
            <a:r>
              <a:rPr lang="en-US" sz="1600" dirty="0">
                <a:ea typeface="Times New Roman" pitchFamily="18" charset="0"/>
                <a:cs typeface="Arial" charset="0"/>
              </a:rPr>
              <a:t>and cold self-serve </a:t>
            </a:r>
            <a:r>
              <a:rPr lang="en-US" sz="1600" dirty="0" smtClean="0">
                <a:ea typeface="Times New Roman" pitchFamily="18" charset="0"/>
                <a:cs typeface="Arial" charset="0"/>
              </a:rPr>
              <a:t>buffets, </a:t>
            </a:r>
            <a:r>
              <a:rPr lang="en-US" sz="1600" dirty="0">
                <a:ea typeface="Times New Roman" pitchFamily="18" charset="0"/>
                <a:cs typeface="Arial" charset="0"/>
              </a:rPr>
              <a:t>priced by </a:t>
            </a:r>
            <a:r>
              <a:rPr lang="en-US" sz="1600" dirty="0" smtClean="0">
                <a:ea typeface="Times New Roman" pitchFamily="18" charset="0"/>
                <a:cs typeface="Arial" charset="0"/>
              </a:rPr>
              <a:t>weight, a SUBWAY sandwich shop, and beverages are available for purchase.</a:t>
            </a:r>
            <a:endParaRPr lang="en-US" sz="1600" dirty="0">
              <a:ea typeface="Times New Roman" pitchFamily="18" charset="0"/>
              <a:cs typeface="Arial" charset="0"/>
            </a:endParaRPr>
          </a:p>
          <a:p>
            <a:pPr marL="0" lvl="1" indent="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None/>
            </a:pPr>
            <a:endParaRPr lang="en-US" sz="2000" dirty="0"/>
          </a:p>
          <a:p>
            <a:pPr marL="0" lvl="1" indent="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/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cs typeface="Arial" charset="0"/>
            </a:endParaRP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 smtClean="0">
              <a:ea typeface="Times New Roman" pitchFamily="18" charset="0"/>
              <a:cs typeface="Arial" charset="0"/>
            </a:endParaRP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smtClean="0"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009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z="3600" b="1" kern="1200" dirty="0" smtClean="0"/>
              <a:t>Badging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Wear your ASW 2014 name badge at all times when attending the workshop or on the Germantown campus. </a:t>
            </a: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Please show your ASW 2014 name badge to the guards for verification of access to the campus for the three days of the workshop.</a:t>
            </a: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If you lose or forget your ASW 2014 name badge, please report  immediately to workshop registration personnel in the lobby of the auditorium for a replacement badge.</a:t>
            </a: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Germantown building access to visit sponsors must be pre-arranged with your sponsor.  Your sponsor is responsible for escorting you in the building.  </a:t>
            </a: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/>
              <a:t>Personal laptops need property pass if you enter the building.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000" dirty="0"/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cs typeface="Arial" charset="0"/>
            </a:endParaRP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 smtClean="0">
              <a:ea typeface="Times New Roman" pitchFamily="18" charset="0"/>
              <a:cs typeface="Arial" charset="0"/>
            </a:endParaRP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smtClean="0"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34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r>
              <a:rPr lang="en-US" sz="3200" b="1" kern="1200" dirty="0" smtClean="0"/>
              <a:t>National Institute of Standards and Technology (NIST) Tour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93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20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The NIST tour on Thursday is a pre-registered event. </a:t>
            </a:r>
            <a:endParaRPr lang="en-US" sz="2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1600" dirty="0" smtClean="0"/>
          </a:p>
          <a:p>
            <a:pPr lvl="1" fontAlgn="auto">
              <a:spcAft>
                <a:spcPts val="0"/>
              </a:spcAft>
              <a:buClr>
                <a:schemeClr val="accent6"/>
              </a:buClr>
              <a:buSzPct val="65000"/>
              <a:defRPr/>
            </a:pPr>
            <a:r>
              <a:rPr lang="en-US" sz="1800" dirty="0" smtClean="0"/>
              <a:t>The tour bus will pickup and return to the Germantown campus only.</a:t>
            </a:r>
          </a:p>
          <a:p>
            <a:pPr lvl="1" fontAlgn="auto">
              <a:spcAft>
                <a:spcPts val="0"/>
              </a:spcAft>
              <a:buClr>
                <a:schemeClr val="accent6"/>
              </a:buClr>
              <a:buSzPct val="65000"/>
              <a:defRPr/>
            </a:pPr>
            <a:r>
              <a:rPr lang="en-US" sz="1800" dirty="0" smtClean="0"/>
              <a:t>For security reasons, no rental cars or private vehicles are permitted on the NIST campus for this tour.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000" dirty="0" smtClean="0"/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r>
              <a:rPr lang="en-US" sz="2000" dirty="0" smtClean="0">
                <a:ea typeface="Times New Roman" pitchFamily="18" charset="0"/>
                <a:cs typeface="Arial" charset="0"/>
              </a:rPr>
              <a:t>Tour </a:t>
            </a:r>
            <a:r>
              <a:rPr lang="en-US" sz="2000" dirty="0">
                <a:ea typeface="Times New Roman" pitchFamily="18" charset="0"/>
                <a:cs typeface="Arial" charset="0"/>
              </a:rPr>
              <a:t>- Shuttle Bus Service</a:t>
            </a: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en-US" sz="1800" dirty="0">
                <a:ea typeface="Times New Roman" pitchFamily="18" charset="0"/>
                <a:cs typeface="Arial" charset="0"/>
              </a:rPr>
              <a:t>Reminder – the Tour </a:t>
            </a:r>
            <a:r>
              <a:rPr lang="en-US" sz="1800" dirty="0" smtClean="0">
                <a:ea typeface="Times New Roman" pitchFamily="18" charset="0"/>
                <a:cs typeface="Arial" charset="0"/>
              </a:rPr>
              <a:t>Bus </a:t>
            </a:r>
            <a:r>
              <a:rPr lang="en-US" sz="1800" dirty="0">
                <a:ea typeface="Times New Roman" pitchFamily="18" charset="0"/>
                <a:cs typeface="Arial" charset="0"/>
              </a:rPr>
              <a:t>returns from NIST around 3:30 or </a:t>
            </a:r>
            <a:r>
              <a:rPr lang="en-US" sz="1800" dirty="0" smtClean="0">
                <a:ea typeface="Times New Roman" pitchFamily="18" charset="0"/>
                <a:cs typeface="Arial" charset="0"/>
              </a:rPr>
              <a:t>4:00 p.m.</a:t>
            </a: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ea typeface="Times New Roman" pitchFamily="18" charset="0"/>
                <a:cs typeface="Arial" charset="0"/>
              </a:rPr>
              <a:t>The </a:t>
            </a:r>
            <a:r>
              <a:rPr lang="en-US" sz="1800" dirty="0">
                <a:ea typeface="Times New Roman" pitchFamily="18" charset="0"/>
                <a:cs typeface="Arial" charset="0"/>
              </a:rPr>
              <a:t>Shuttle Bus from the Marriott is not scheduled to return to </a:t>
            </a:r>
            <a:r>
              <a:rPr lang="en-US" sz="1800" dirty="0" smtClean="0">
                <a:ea typeface="Times New Roman" pitchFamily="18" charset="0"/>
                <a:cs typeface="Arial" charset="0"/>
              </a:rPr>
              <a:t>the Germantown campus for </a:t>
            </a:r>
            <a:r>
              <a:rPr lang="en-US" sz="1800" dirty="0">
                <a:ea typeface="Times New Roman" pitchFamily="18" charset="0"/>
                <a:cs typeface="Arial" charset="0"/>
              </a:rPr>
              <a:t>a late day </a:t>
            </a:r>
            <a:r>
              <a:rPr lang="en-US" sz="1800" dirty="0" smtClean="0">
                <a:ea typeface="Times New Roman" pitchFamily="18" charset="0"/>
                <a:cs typeface="Arial" charset="0"/>
              </a:rPr>
              <a:t>pickup on Thursday.</a:t>
            </a: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6"/>
              </a:buClr>
              <a:buFont typeface="Wingdings" panose="05000000000000000000" pitchFamily="2" charset="2"/>
              <a:buChar char="q"/>
            </a:pPr>
            <a:r>
              <a:rPr lang="en-US" sz="1800" dirty="0" smtClean="0">
                <a:ea typeface="Times New Roman" pitchFamily="18" charset="0"/>
                <a:cs typeface="Arial" charset="0"/>
              </a:rPr>
              <a:t>You will </a:t>
            </a:r>
            <a:r>
              <a:rPr lang="en-US" sz="1800" dirty="0">
                <a:ea typeface="Times New Roman" pitchFamily="18" charset="0"/>
                <a:cs typeface="Arial" charset="0"/>
              </a:rPr>
              <a:t>need to work out alternative transportation or ride sharing with rental cars drivers to get everyone back to the </a:t>
            </a:r>
            <a:r>
              <a:rPr lang="en-US" sz="1800" dirty="0" smtClean="0">
                <a:ea typeface="Times New Roman" pitchFamily="18" charset="0"/>
                <a:cs typeface="Arial" charset="0"/>
              </a:rPr>
              <a:t>hotel.</a:t>
            </a:r>
            <a:endParaRPr lang="en-US" sz="1800" dirty="0">
              <a:ea typeface="Times New Roman" pitchFamily="18" charset="0"/>
              <a:cs typeface="Arial" charset="0"/>
            </a:endParaRP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cs typeface="Arial" charset="0"/>
            </a:endParaRPr>
          </a:p>
          <a:p>
            <a:pPr marL="341313" lvl="1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pPr marL="342900" lvl="1" indent="-342900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Clr>
                <a:schemeClr val="accent1"/>
              </a:buClr>
              <a:buSzPct val="125000"/>
              <a:buFont typeface="Wingdings" pitchFamily="2" charset="2"/>
              <a:buChar char="§"/>
            </a:pPr>
            <a:endParaRPr lang="en-US" sz="1800" dirty="0" smtClean="0">
              <a:ea typeface="Times New Roman" pitchFamily="18" charset="0"/>
              <a:cs typeface="Arial" charset="0"/>
            </a:endParaRPr>
          </a:p>
          <a:p>
            <a:pPr marL="693738" lvl="2" indent="-341313">
              <a:lnSpc>
                <a:spcPct val="115000"/>
              </a:lnSpc>
              <a:spcBef>
                <a:spcPct val="0"/>
              </a:spcBef>
              <a:spcAft>
                <a:spcPts val="1200"/>
              </a:spcAft>
              <a:buSzPct val="125000"/>
              <a:buFont typeface="Wingdings" pitchFamily="2" charset="2"/>
              <a:buChar char="§"/>
            </a:pPr>
            <a:endParaRPr lang="en-US" sz="1800" dirty="0">
              <a:ea typeface="Times New Roman" pitchFamily="18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DAE7737D-D1FB-4FD0-9DA4-129A26F8C894}" type="slidenum">
              <a:rPr lang="en-US" altLang="en-US" smtClean="0"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0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/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12626</TotalTime>
  <Words>614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Edge</vt:lpstr>
      <vt:lpstr>Accelerator Safety Workshop – 2014 Department of Energy Germantown, MD</vt:lpstr>
      <vt:lpstr>Responding to Emergencies</vt:lpstr>
      <vt:lpstr>Germantown Emergency Assembly Areas</vt:lpstr>
      <vt:lpstr>Networking and Computer Access</vt:lpstr>
      <vt:lpstr>Logistics</vt:lpstr>
      <vt:lpstr>Badging</vt:lpstr>
      <vt:lpstr>National Institute of Standards and Technology (NIST) Tour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Blackistone, Judith</dc:creator>
  <cp:lastModifiedBy>Judith Blackistone</cp:lastModifiedBy>
  <cp:revision>949</cp:revision>
  <cp:lastPrinted>2014-07-09T20:47:18Z</cp:lastPrinted>
  <dcterms:created xsi:type="dcterms:W3CDTF">1601-01-01T00:00:00Z</dcterms:created>
  <dcterms:modified xsi:type="dcterms:W3CDTF">2014-08-01T14:11:12Z</dcterms:modified>
</cp:coreProperties>
</file>