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4"/>
  </p:notesMasterIdLst>
  <p:sldIdLst>
    <p:sldId id="269" r:id="rId2"/>
    <p:sldId id="256" r:id="rId3"/>
    <p:sldId id="257" r:id="rId4"/>
    <p:sldId id="258" r:id="rId5"/>
    <p:sldId id="259" r:id="rId6"/>
    <p:sldId id="261" r:id="rId7"/>
    <p:sldId id="263" r:id="rId8"/>
    <p:sldId id="266" r:id="rId9"/>
    <p:sldId id="265" r:id="rId10"/>
    <p:sldId id="268" r:id="rId11"/>
    <p:sldId id="264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0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EB56E-4AFF-4887-B6C3-05A43ACB78CC}" type="datetimeFigureOut">
              <a:rPr lang="en-US" smtClean="0"/>
              <a:t>7/21/2014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141D7-C1D6-41B4-BDB0-9AAEED465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57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-109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fld id="{AE88CB3E-6530-483E-BC55-BA3537482132}" type="slidenum">
              <a:rPr lang="en-US" altLang="en-US" sz="800">
                <a:solidFill>
                  <a:prstClr val="black"/>
                </a:solidFill>
              </a:rPr>
              <a:pPr/>
              <a:t>1</a:t>
            </a:fld>
            <a:endParaRPr lang="en-US" altLang="en-US" sz="8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XBD200302-00063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26352" r="66402" b="1721"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376092">
              <a:alpha val="9097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1800">
              <a:latin typeface="Arial" pitchFamily="-109" charset="0"/>
            </a:endParaRPr>
          </a:p>
        </p:txBody>
      </p:sp>
      <p:sp>
        <p:nvSpPr>
          <p:cNvPr id="6" name="Rectangle 1031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pitchFamily="-109" charset="0"/>
            </a:endParaRPr>
          </a:p>
        </p:txBody>
      </p:sp>
      <p:pic>
        <p:nvPicPr>
          <p:cNvPr id="7" name="Picture 7" descr="LBNL_Banner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91440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7928" y="2130425"/>
            <a:ext cx="7070271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886200"/>
            <a:ext cx="7082971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865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573213"/>
            <a:ext cx="7781925" cy="436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defRPr/>
            </a:lvl1pPr>
            <a:lvl2pPr>
              <a:spcBef>
                <a:spcPts val="900"/>
              </a:spcBef>
              <a:buFont typeface="Arial"/>
              <a:buChar char="•"/>
              <a:defRPr/>
            </a:lvl2pPr>
            <a:lvl3pPr marL="458788" indent="-177800">
              <a:spcBef>
                <a:spcPts val="500"/>
              </a:spcBef>
              <a:defRPr/>
            </a:lvl3pPr>
            <a:lvl4pPr marL="687388" indent="-177800">
              <a:spcBef>
                <a:spcPts val="400"/>
              </a:spcBef>
              <a:buSzPct val="50000"/>
              <a:buFont typeface="Arial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Footer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86FA75-A3C5-4708-8D40-11F9715BEB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81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7385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4038600" cy="4525962"/>
          </a:xfrm>
          <a:prstGeom prst="rect">
            <a:avLst/>
          </a:prstGeo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4038600" cy="4525962"/>
          </a:xfrm>
          <a:prstGeom prst="rect">
            <a:avLst/>
          </a:prstGeo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4FEC9C-79BD-4CFA-826B-306A0ED146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1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Footer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52FBE1-07EB-4903-8201-3D1EF73238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027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Footer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DB8A92-9FBF-4B56-AB8A-59601DB9E8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82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510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E3531B-2CC8-4969-9A1B-8ABEF6D9E1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418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5CC1AF-9422-493C-8D51-8BA4990B80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865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2625" y="260350"/>
            <a:ext cx="77819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043613"/>
            <a:ext cx="9144000" cy="1587"/>
          </a:xfrm>
          <a:prstGeom prst="line">
            <a:avLst/>
          </a:prstGeom>
          <a:ln w="6350" cap="flat" cmpd="sng" algn="ctr">
            <a:solidFill>
              <a:schemeClr val="tx2">
                <a:lumMod val="7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8" name="Picture 7" descr="LBNL_small_logo.psd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6242050"/>
            <a:ext cx="5683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2138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600">
                <a:solidFill>
                  <a:srgbClr val="898989"/>
                </a:solidFill>
              </a:defRPr>
            </a:lvl1pPr>
          </a:lstStyle>
          <a:p>
            <a:r>
              <a:rPr lang="en-US" alt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>
                <a:solidFill>
                  <a:schemeClr val="tx1"/>
                </a:solidFill>
              </a:defRPr>
            </a:lvl1pPr>
          </a:lstStyle>
          <a:p>
            <a:fld id="{5FF98D82-76DA-427D-8367-4970919BDF3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ts val="900"/>
        </a:spcBef>
        <a:spcAft>
          <a:spcPct val="0"/>
        </a:spcAft>
        <a:defRPr sz="2400">
          <a:solidFill>
            <a:srgbClr val="003366"/>
          </a:solidFill>
          <a:latin typeface="+mn-lt"/>
          <a:ea typeface="+mn-ea"/>
          <a:cs typeface="+mn-cs"/>
        </a:defRPr>
      </a:lvl1pPr>
      <a:lvl2pPr marL="288925" indent="-227013" algn="l" rtl="0" eaLnBrk="1" fontAlgn="base" hangingPunct="1">
        <a:spcBef>
          <a:spcPts val="500"/>
        </a:spcBef>
        <a:spcAft>
          <a:spcPct val="0"/>
        </a:spcAft>
        <a:buSzPct val="85000"/>
        <a:buChar char="–"/>
        <a:defRPr sz="2400">
          <a:solidFill>
            <a:srgbClr val="003366"/>
          </a:solidFill>
          <a:latin typeface="+mn-lt"/>
          <a:ea typeface="+mn-ea"/>
        </a:defRPr>
      </a:lvl2pPr>
      <a:lvl3pPr marL="573088" indent="-117475" algn="l" rtl="0" eaLnBrk="1" fontAlgn="base" hangingPunct="1">
        <a:spcBef>
          <a:spcPts val="400"/>
        </a:spcBef>
        <a:spcAft>
          <a:spcPct val="0"/>
        </a:spcAft>
        <a:buSzPct val="75000"/>
        <a:buFont typeface="Lucida Grande" pitchFamily="-109" charset="0"/>
        <a:buChar char="–"/>
        <a:defRPr sz="2400">
          <a:solidFill>
            <a:srgbClr val="003366"/>
          </a:solidFill>
          <a:latin typeface="+mn-lt"/>
          <a:ea typeface="+mn-ea"/>
        </a:defRPr>
      </a:lvl3pPr>
      <a:lvl4pPr marL="909638" indent="-227013" algn="l" rtl="0" eaLnBrk="1" fontAlgn="base" hangingPunct="1">
        <a:spcBef>
          <a:spcPct val="20000"/>
        </a:spcBef>
        <a:spcAft>
          <a:spcPct val="0"/>
        </a:spcAft>
        <a:buSzPct val="75000"/>
        <a:buFont typeface="Lucida Grande" pitchFamily="-109" charset="0"/>
        <a:buChar char="–"/>
        <a:defRPr sz="2400">
          <a:solidFill>
            <a:srgbClr val="003366"/>
          </a:solidFill>
          <a:latin typeface="+mn-lt"/>
          <a:ea typeface="+mn-ea"/>
        </a:defRPr>
      </a:lvl4pPr>
      <a:lvl5pPr marL="1146175" indent="-236538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3366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D49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rocess 11"/>
          <p:cNvSpPr>
            <a:spLocks noChangeArrowheads="1"/>
          </p:cNvSpPr>
          <p:nvPr/>
        </p:nvSpPr>
        <p:spPr bwMode="auto">
          <a:xfrm>
            <a:off x="3513138" y="2024063"/>
            <a:ext cx="2219325" cy="1870075"/>
          </a:xfrm>
          <a:prstGeom prst="flowChartProcess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13315" name="Group 6"/>
          <p:cNvGrpSpPr>
            <a:grpSpLocks/>
          </p:cNvGrpSpPr>
          <p:nvPr/>
        </p:nvGrpSpPr>
        <p:grpSpPr bwMode="auto">
          <a:xfrm>
            <a:off x="1471613" y="4475163"/>
            <a:ext cx="6483350" cy="704850"/>
            <a:chOff x="1471421" y="4474633"/>
            <a:chExt cx="6483360" cy="703987"/>
          </a:xfrm>
        </p:grpSpPr>
        <p:pic>
          <p:nvPicPr>
            <p:cNvPr id="13317" name="Picture 5" descr="New_DOE_Logo_White_060208.ep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421" y="4485746"/>
              <a:ext cx="2692400" cy="65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18" name="Group 5"/>
            <p:cNvGrpSpPr>
              <a:grpSpLocks/>
            </p:cNvGrpSpPr>
            <p:nvPr/>
          </p:nvGrpSpPr>
          <p:grpSpPr bwMode="auto">
            <a:xfrm>
              <a:off x="4649595" y="4474633"/>
              <a:ext cx="3305186" cy="703987"/>
              <a:chOff x="4971328" y="4203700"/>
              <a:chExt cx="3305186" cy="703987"/>
            </a:xfrm>
          </p:grpSpPr>
          <p:pic>
            <p:nvPicPr>
              <p:cNvPr id="13319" name="Picture 4" descr="UClogo_rev.eps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1328" y="4207599"/>
                <a:ext cx="700090" cy="700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20" name="TextBox 4"/>
              <p:cNvSpPr txBox="1">
                <a:spLocks noChangeArrowheads="1"/>
              </p:cNvSpPr>
              <p:nvPr/>
            </p:nvSpPr>
            <p:spPr bwMode="auto">
              <a:xfrm>
                <a:off x="5774610" y="4203700"/>
                <a:ext cx="2501904" cy="701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1pPr>
                <a:lvl2pPr marL="37931725" indent="-37474525"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09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FFFFFF"/>
                    </a:solidFill>
                    <a:latin typeface="Arial Black" pitchFamily="-109" charset="0"/>
                  </a:rPr>
                  <a:t>UNIVERSITY OF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FFFFFF"/>
                    </a:solidFill>
                    <a:latin typeface="Arial Black" pitchFamily="-109" charset="0"/>
                  </a:rPr>
                  <a:t>CALIFORNIA</a:t>
                </a:r>
              </a:p>
            </p:txBody>
          </p:sp>
        </p:grpSp>
      </p:grpSp>
      <p:pic>
        <p:nvPicPr>
          <p:cNvPr id="13316" name="Picture 13" descr="LBNL_Logo_white.ps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88" y="1998663"/>
            <a:ext cx="224790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91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Change Control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5" y="1635722"/>
            <a:ext cx="7781925" cy="4243782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86FA75-A3C5-4708-8D40-11F9715BEB1E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50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Change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Software changes are proposed then evaluated prior to being documented in the interlock requirements document.</a:t>
            </a:r>
          </a:p>
          <a:p>
            <a:r>
              <a:rPr lang="en-US" dirty="0" smtClean="0"/>
              <a:t>The software label is changed identify the new version.</a:t>
            </a:r>
            <a:endParaRPr lang="en-US" dirty="0" smtClean="0"/>
          </a:p>
          <a:p>
            <a:r>
              <a:rPr lang="en-US" dirty="0" smtClean="0"/>
              <a:t>Software </a:t>
            </a:r>
            <a:r>
              <a:rPr lang="en-US" dirty="0" smtClean="0"/>
              <a:t>is revised to meet the interlock requirements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V&amp;V </a:t>
            </a:r>
            <a:r>
              <a:rPr lang="en-US" dirty="0" smtClean="0"/>
              <a:t>is performed;</a:t>
            </a:r>
          </a:p>
          <a:p>
            <a:pPr lvl="1"/>
            <a:r>
              <a:rPr lang="en-US" dirty="0" smtClean="0"/>
              <a:t>Verification</a:t>
            </a:r>
          </a:p>
          <a:p>
            <a:pPr lvl="2"/>
            <a:r>
              <a:rPr lang="en-US" dirty="0"/>
              <a:t>Debug occurs during a physical verification of each safety function.</a:t>
            </a:r>
          </a:p>
          <a:p>
            <a:pPr lvl="2"/>
            <a:r>
              <a:rPr lang="en-US" dirty="0" smtClean="0"/>
              <a:t>A </a:t>
            </a:r>
            <a:r>
              <a:rPr lang="en-US" dirty="0" smtClean="0"/>
              <a:t>software design review verifies the logic against </a:t>
            </a:r>
            <a:r>
              <a:rPr lang="en-US" dirty="0"/>
              <a:t>the interlock </a:t>
            </a:r>
            <a:r>
              <a:rPr lang="en-US" dirty="0" smtClean="0"/>
              <a:t>requirements.</a:t>
            </a:r>
          </a:p>
          <a:p>
            <a:pPr lvl="1"/>
            <a:r>
              <a:rPr lang="en-US" dirty="0" smtClean="0"/>
              <a:t>Validation</a:t>
            </a:r>
          </a:p>
          <a:p>
            <a:pPr lvl="2"/>
            <a:r>
              <a:rPr lang="en-US" dirty="0" smtClean="0"/>
              <a:t>The </a:t>
            </a:r>
            <a:r>
              <a:rPr lang="en-US" dirty="0" smtClean="0"/>
              <a:t>software </a:t>
            </a:r>
            <a:r>
              <a:rPr lang="en-US" dirty="0" smtClean="0"/>
              <a:t>is tested using the procedure that was reviewed against the interlock requirements.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86FA75-A3C5-4708-8D40-11F9715BEB1E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856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is being transitioned to a cloud repository hosted by </a:t>
            </a:r>
            <a:r>
              <a:rPr lang="en-US" dirty="0" err="1" smtClean="0"/>
              <a:t>Atlassian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Requirements documents are managed through the Engineering Division document control system.</a:t>
            </a:r>
          </a:p>
          <a:p>
            <a:r>
              <a:rPr lang="en-US" dirty="0" smtClean="0"/>
              <a:t>System schematics are managed as paper copies (official version) with an electronic version that is continuously updated.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86FA75-A3C5-4708-8D40-11F9715BEB1E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Interlocks</a:t>
            </a:r>
            <a:r>
              <a:rPr lang="en-US" dirty="0"/>
              <a:t>, Access Controls, and </a:t>
            </a:r>
            <a:r>
              <a:rPr lang="en-US"/>
              <a:t>Configuration </a:t>
            </a:r>
            <a:r>
              <a:rPr lang="en-US" smtClean="0"/>
              <a:t>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553200" cy="1752600"/>
          </a:xfrm>
        </p:spPr>
        <p:txBody>
          <a:bodyPr/>
          <a:lstStyle/>
          <a:p>
            <a:r>
              <a:rPr lang="en-US" dirty="0" smtClean="0"/>
              <a:t>Patrick Bong</a:t>
            </a:r>
          </a:p>
          <a:p>
            <a:r>
              <a:rPr lang="en-US" sz="2000" dirty="0" smtClean="0"/>
              <a:t>LBNL Interlock Subject Matter Expert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LBNL Interlock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5943600" cy="4525962"/>
          </a:xfrm>
        </p:spPr>
        <p:txBody>
          <a:bodyPr>
            <a:normAutofit/>
          </a:bodyPr>
          <a:lstStyle/>
          <a:p>
            <a:r>
              <a:rPr lang="en-US" dirty="0" smtClean="0"/>
              <a:t>An institutional gap analysis of policies identified a need for a centralized interlock policy to be managed by the Radiation Protection Group.</a:t>
            </a:r>
          </a:p>
          <a:p>
            <a:r>
              <a:rPr lang="en-US" dirty="0" smtClean="0"/>
              <a:t>The RGD Interlock Program is the document that contains the regulatory requirements;</a:t>
            </a:r>
          </a:p>
          <a:p>
            <a:pPr lvl="1"/>
            <a:r>
              <a:rPr lang="en-US" dirty="0" smtClean="0"/>
              <a:t>10 CFR 835, Occupational Radiation Protection</a:t>
            </a:r>
          </a:p>
          <a:p>
            <a:pPr lvl="1"/>
            <a:r>
              <a:rPr lang="en-US" dirty="0" smtClean="0"/>
              <a:t>DOE o 420.2B, Safety of Accelerator Facilities</a:t>
            </a:r>
          </a:p>
          <a:p>
            <a:pPr lvl="1"/>
            <a:r>
              <a:rPr lang="en-US" dirty="0" smtClean="0"/>
              <a:t>ANSI N43.1, </a:t>
            </a:r>
            <a:r>
              <a:rPr lang="en-US" dirty="0"/>
              <a:t>Radiation Safety for the Design and Operation of Particle Accelerators</a:t>
            </a:r>
          </a:p>
          <a:p>
            <a:pPr lvl="1"/>
            <a:r>
              <a:rPr lang="en-US" dirty="0" smtClean="0"/>
              <a:t>NFPA 101, Life Safety Code</a:t>
            </a:r>
          </a:p>
          <a:p>
            <a:pPr lvl="1"/>
            <a:r>
              <a:rPr lang="en-US" dirty="0" smtClean="0"/>
              <a:t>and others…</a:t>
            </a:r>
          </a:p>
          <a:p>
            <a:pPr lvl="1"/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032794"/>
            <a:ext cx="2009774" cy="203628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4FEC9C-79BD-4CFA-826B-306A0ED14651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Facility Gap Analysis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33600"/>
            <a:ext cx="3121152" cy="220675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598613"/>
            <a:ext cx="4419600" cy="4525962"/>
          </a:xfrm>
        </p:spPr>
        <p:txBody>
          <a:bodyPr>
            <a:normAutofit/>
          </a:bodyPr>
          <a:lstStyle/>
          <a:p>
            <a:r>
              <a:rPr lang="en-US" dirty="0"/>
              <a:t>A gap analysis of </a:t>
            </a:r>
            <a:r>
              <a:rPr lang="en-US" dirty="0" smtClean="0"/>
              <a:t>each LBNL accelerator facility </a:t>
            </a:r>
            <a:r>
              <a:rPr lang="en-US" dirty="0"/>
              <a:t>was performed to determine the level of compliance to the interlock </a:t>
            </a:r>
            <a:r>
              <a:rPr lang="en-US" dirty="0" smtClean="0"/>
              <a:t>program.</a:t>
            </a:r>
            <a:endParaRPr lang="en-US" dirty="0"/>
          </a:p>
          <a:p>
            <a:pPr lvl="1"/>
            <a:r>
              <a:rPr lang="en-US" dirty="0"/>
              <a:t>LOASIS</a:t>
            </a:r>
          </a:p>
          <a:p>
            <a:pPr lvl="1"/>
            <a:r>
              <a:rPr lang="en-US" dirty="0"/>
              <a:t>88 Inch Cyclotron</a:t>
            </a:r>
          </a:p>
          <a:p>
            <a:pPr lvl="1"/>
            <a:r>
              <a:rPr lang="en-US" dirty="0"/>
              <a:t>Advanced Light Source</a:t>
            </a:r>
          </a:p>
          <a:p>
            <a:r>
              <a:rPr lang="en-US" dirty="0"/>
              <a:t>A report was generated for each facility and deficiencies were logged in CATS for </a:t>
            </a:r>
            <a:r>
              <a:rPr lang="en-US" dirty="0" smtClean="0"/>
              <a:t>resolution.</a:t>
            </a:r>
            <a:endParaRPr lang="en-US" dirty="0"/>
          </a:p>
          <a:p>
            <a:r>
              <a:rPr lang="en-US" dirty="0"/>
              <a:t>The report was forwarded to the Office of Quality Assurance to check for PAAA </a:t>
            </a:r>
            <a:r>
              <a:rPr lang="en-US" dirty="0" smtClean="0"/>
              <a:t>issues.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4FEC9C-79BD-4CFA-826B-306A0ED14651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Deficiency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deficiency cited at most of the facilities was the lack of an interlock requirements document or a system specification. </a:t>
            </a:r>
          </a:p>
          <a:p>
            <a:pPr lvl="1"/>
            <a:r>
              <a:rPr lang="en-US" dirty="0" smtClean="0"/>
              <a:t>DOE G 420.2-1, II.B.3.a.3</a:t>
            </a:r>
          </a:p>
          <a:p>
            <a:pPr lvl="1"/>
            <a:r>
              <a:rPr lang="en-US" dirty="0" smtClean="0"/>
              <a:t>10 CFR 835.704(b)</a:t>
            </a:r>
          </a:p>
          <a:p>
            <a:r>
              <a:rPr lang="en-US" dirty="0" smtClean="0"/>
              <a:t>Requirements documents are being written to capture the regulatory requirements along with a functional description of the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86FA75-A3C5-4708-8D40-11F9715BEB1E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configuration management of the interlock system is controlled through the work planning process (ISM incorporated) defined at each accelerator.</a:t>
            </a:r>
          </a:p>
          <a:p>
            <a:r>
              <a:rPr lang="en-US" dirty="0" smtClean="0"/>
              <a:t>Changes to interlock systems are discussed in planning meetings to determine the scope of work, feasibility and costs.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86FA75-A3C5-4708-8D40-11F9715BEB1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Interlock System Change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57150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proposed interlock system change is captured in the Interlock System Requirements document.</a:t>
            </a:r>
          </a:p>
          <a:p>
            <a:r>
              <a:rPr lang="en-US" dirty="0" smtClean="0"/>
              <a:t>A revised Interlock System Requirements document is reviewed and approved.</a:t>
            </a:r>
          </a:p>
          <a:p>
            <a:pPr lvl="1"/>
            <a:r>
              <a:rPr lang="en-US" dirty="0" smtClean="0"/>
              <a:t>The size of the review is based on a tailored approach.</a:t>
            </a:r>
          </a:p>
          <a:p>
            <a:r>
              <a:rPr lang="en-US" dirty="0"/>
              <a:t>USI screening is recommended for modifications or unanticipated </a:t>
            </a:r>
            <a:r>
              <a:rPr lang="en-US" dirty="0" smtClean="0"/>
              <a:t>failures.</a:t>
            </a:r>
            <a:endParaRPr lang="en-US" dirty="0"/>
          </a:p>
          <a:p>
            <a:r>
              <a:rPr lang="en-US" dirty="0" smtClean="0"/>
              <a:t>Supporting documentation is revised and reviewed against the approved requirements document.</a:t>
            </a:r>
          </a:p>
          <a:p>
            <a:pPr lvl="1"/>
            <a:r>
              <a:rPr lang="en-US" dirty="0" smtClean="0"/>
              <a:t>Schematics</a:t>
            </a:r>
          </a:p>
          <a:p>
            <a:pPr lvl="1"/>
            <a:r>
              <a:rPr lang="en-US" dirty="0" smtClean="0"/>
              <a:t>Test procedures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447800"/>
            <a:ext cx="2857500" cy="28575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4FEC9C-79BD-4CFA-826B-306A0ED14651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Targeted Review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60960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Interlock systems are reviewed </a:t>
            </a:r>
            <a:r>
              <a:rPr lang="en-US" dirty="0"/>
              <a:t>using a targeted approach </a:t>
            </a:r>
            <a:r>
              <a:rPr lang="en-US" dirty="0" smtClean="0"/>
              <a:t>method.</a:t>
            </a:r>
            <a:endParaRPr lang="en-US" dirty="0"/>
          </a:p>
          <a:p>
            <a:r>
              <a:rPr lang="en-US" dirty="0"/>
              <a:t>The purpose of a targeted review process is to </a:t>
            </a:r>
            <a:r>
              <a:rPr lang="en-US" dirty="0" smtClean="0"/>
              <a:t>focus the attention of the reviewers analyzing </a:t>
            </a:r>
            <a:r>
              <a:rPr lang="en-US" dirty="0"/>
              <a:t>a system by breaking the system into manageable study </a:t>
            </a:r>
            <a:r>
              <a:rPr lang="en-US" dirty="0" smtClean="0"/>
              <a:t>elements.</a:t>
            </a:r>
            <a:endParaRPr lang="en-US" dirty="0"/>
          </a:p>
          <a:p>
            <a:r>
              <a:rPr lang="en-US" dirty="0" smtClean="0"/>
              <a:t>Each </a:t>
            </a:r>
            <a:r>
              <a:rPr lang="en-US" dirty="0"/>
              <a:t>of the Personnel Protection System </a:t>
            </a:r>
            <a:r>
              <a:rPr lang="en-US" dirty="0" smtClean="0"/>
              <a:t>elements is reviewed as the documentation become available; </a:t>
            </a:r>
            <a:endParaRPr lang="en-US" dirty="0"/>
          </a:p>
          <a:p>
            <a:pPr lvl="1"/>
            <a:r>
              <a:rPr lang="en-US" dirty="0"/>
              <a:t>Requirements</a:t>
            </a:r>
          </a:p>
          <a:p>
            <a:pPr lvl="1"/>
            <a:r>
              <a:rPr lang="en-US" dirty="0" smtClean="0"/>
              <a:t>Logic/Software</a:t>
            </a:r>
            <a:endParaRPr lang="en-US" dirty="0"/>
          </a:p>
          <a:p>
            <a:pPr lvl="1"/>
            <a:r>
              <a:rPr lang="en-US" dirty="0" smtClean="0"/>
              <a:t>Wiring/Hardware</a:t>
            </a:r>
            <a:endParaRPr lang="en-US" dirty="0"/>
          </a:p>
          <a:p>
            <a:pPr lvl="1"/>
            <a:r>
              <a:rPr lang="en-US" dirty="0"/>
              <a:t>Quality Assurance testing</a:t>
            </a:r>
          </a:p>
          <a:p>
            <a:r>
              <a:rPr lang="en-US" dirty="0"/>
              <a:t>The requirements </a:t>
            </a:r>
            <a:r>
              <a:rPr lang="en-US" dirty="0" smtClean="0"/>
              <a:t>are reviewed </a:t>
            </a:r>
            <a:r>
              <a:rPr lang="en-US" dirty="0"/>
              <a:t>for contract </a:t>
            </a:r>
            <a:r>
              <a:rPr lang="en-US" dirty="0" smtClean="0"/>
              <a:t>compliance.</a:t>
            </a:r>
            <a:endParaRPr lang="en-US" dirty="0"/>
          </a:p>
          <a:p>
            <a:r>
              <a:rPr lang="en-US" dirty="0"/>
              <a:t>Subsequent elements </a:t>
            </a:r>
            <a:r>
              <a:rPr lang="en-US" dirty="0" smtClean="0"/>
              <a:t>are evaluated </a:t>
            </a:r>
            <a:r>
              <a:rPr lang="en-US" dirty="0"/>
              <a:t>to meet the </a:t>
            </a:r>
            <a:r>
              <a:rPr lang="en-US" dirty="0" smtClean="0"/>
              <a:t>requirements.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0"/>
            <a:ext cx="2514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4FEC9C-79BD-4CFA-826B-306A0ED14651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803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Cycle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9701" y="1573213"/>
            <a:ext cx="6267772" cy="436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86FA75-A3C5-4708-8D40-11F9715BEB1E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351727"/>
      </p:ext>
    </p:extLst>
  </p:cSld>
  <p:clrMapOvr>
    <a:masterClrMapping/>
  </p:clrMapOvr>
</p:sld>
</file>

<file path=ppt/theme/theme1.xml><?xml version="1.0" encoding="utf-8"?>
<a:theme xmlns:a="http://schemas.openxmlformats.org/drawingml/2006/main" name="LBNL_Template-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</TotalTime>
  <Words>541</Words>
  <Application>Microsoft Office PowerPoint</Application>
  <PresentationFormat>On-screen Show (4:3)</PresentationFormat>
  <Paragraphs>73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LBNL_Template-1</vt:lpstr>
      <vt:lpstr>PowerPoint Presentation</vt:lpstr>
      <vt:lpstr>Interlocks, Access Controls, and Configuration Management</vt:lpstr>
      <vt:lpstr>LBNL Interlock Program</vt:lpstr>
      <vt:lpstr>Facility Gap Analysis</vt:lpstr>
      <vt:lpstr>Primary Deficiency</vt:lpstr>
      <vt:lpstr>Configuration Management</vt:lpstr>
      <vt:lpstr>Interlock System Change Control</vt:lpstr>
      <vt:lpstr>Targeted Review Process</vt:lpstr>
      <vt:lpstr>Review Cycle</vt:lpstr>
      <vt:lpstr>Software Change Control</vt:lpstr>
      <vt:lpstr>Software Change Control</vt:lpstr>
      <vt:lpstr>Document Control</vt:lpstr>
    </vt:vector>
  </TitlesOfParts>
  <Company>Stanford Linear Accelerator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I manage Interlocks, Access Controls, and Configuration Management.</dc:title>
  <dc:creator>BONG</dc:creator>
  <cp:lastModifiedBy>Patrick Bong</cp:lastModifiedBy>
  <cp:revision>40</cp:revision>
  <dcterms:created xsi:type="dcterms:W3CDTF">2014-06-25T19:47:18Z</dcterms:created>
  <dcterms:modified xsi:type="dcterms:W3CDTF">2014-07-21T17:26:46Z</dcterms:modified>
</cp:coreProperties>
</file>