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265" r:id="rId3"/>
    <p:sldId id="276" r:id="rId4"/>
    <p:sldId id="268" r:id="rId5"/>
    <p:sldId id="271" r:id="rId6"/>
    <p:sldId id="270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5D6790B1-C554-47F2-A468-67D0BB750420}" type="datetimeFigureOut">
              <a:rPr lang="en-US" altLang="en-US"/>
              <a:pPr/>
              <a:t>8/5/2014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2CAC6F1C-8A27-4A0B-8A22-9228997C6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70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0AA6D45E-7853-4DEF-98D4-31EDEE6BE39D}" type="datetimeFigureOut">
              <a:rPr lang="en-US" altLang="en-US"/>
              <a:pPr/>
              <a:t>8/5/2014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E0472E62-99EE-453A-B0D0-F485A8713B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132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24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4708-A853-4A5F-80F7-6FE06E582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3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9C6FDCBE-94BC-422D-82AC-BE4537E0A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78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6BF538F-01FF-4B3D-855D-B36793093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20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36050-443A-449C-BC8B-825D55D30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17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FDFF4-419A-4632-A797-B27CBDCDE9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0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F58ED-98AE-415F-99BC-FDCEB0745F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8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9C4A6-9360-422A-B96E-E7BA31EB7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59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00D0C-E6F5-43EA-88DA-C726F47F64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61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CEC03981-81F0-4730-B37F-41710A25E5B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6F4A8C4-6D97-4424-9204-26B2DE5C2D8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804066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/>
              <a:t>Operational </a:t>
            </a:r>
            <a:r>
              <a:rPr lang="en-US" dirty="0" smtClean="0"/>
              <a:t>Experience </a:t>
            </a:r>
            <a:r>
              <a:rPr lang="en-US" dirty="0"/>
              <a:t>Panel Discussion</a:t>
            </a:r>
            <a:br>
              <a:rPr lang="en-US" dirty="0"/>
            </a:br>
            <a:r>
              <a:rPr lang="en-US" sz="2000" dirty="0"/>
              <a:t>Interlocks, Access Controls</a:t>
            </a:r>
            <a:r>
              <a:rPr lang="en-US" sz="2000"/>
              <a:t>, </a:t>
            </a:r>
            <a:r>
              <a:rPr lang="en-US" sz="2000" smtClean="0"/>
              <a:t>and Configuration </a:t>
            </a:r>
            <a:r>
              <a:rPr lang="en-US" sz="2000" dirty="0" smtClean="0"/>
              <a:t>Management</a:t>
            </a:r>
            <a:r>
              <a:rPr lang="en-US" dirty="0" smtClean="0"/>
              <a:t> </a:t>
            </a:r>
            <a:endParaRPr lang="en-US" altLang="en-US" dirty="0" smtClean="0">
              <a:latin typeface="Helvetica" pitchFamily="124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John E. Anderson Jr.</a:t>
            </a:r>
          </a:p>
          <a:p>
            <a:r>
              <a:rPr lang="en-US" altLang="en-US" dirty="0" smtClean="0">
                <a:latin typeface="Helvetica" pitchFamily="124" charset="0"/>
              </a:rPr>
              <a:t>2014 Accelerator Safety Workshop</a:t>
            </a:r>
          </a:p>
          <a:p>
            <a:r>
              <a:rPr lang="en-US" altLang="en-US" dirty="0">
                <a:latin typeface="Helvetica" pitchFamily="124" charset="0"/>
              </a:rPr>
              <a:t>6</a:t>
            </a:r>
            <a:r>
              <a:rPr lang="en-US" altLang="en-US" dirty="0" smtClean="0">
                <a:latin typeface="Helvetica" pitchFamily="124" charset="0"/>
              </a:rPr>
              <a:t> </a:t>
            </a:r>
            <a:r>
              <a:rPr lang="en-US" altLang="en-US" dirty="0">
                <a:latin typeface="Helvetica" pitchFamily="124" charset="0"/>
              </a:rPr>
              <a:t>August 2014</a:t>
            </a:r>
            <a:endParaRPr lang="en-US" altLang="en-US" dirty="0" smtClean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Program and Requirements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Systems in Use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Configuration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Cyber Security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7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Radiation Safety Interlock System (RSIS) Requirements flow down through the </a:t>
            </a:r>
            <a:r>
              <a:rPr lang="en-US" dirty="0" smtClean="0"/>
              <a:t>Fermilab </a:t>
            </a:r>
            <a:r>
              <a:rPr lang="en-US" dirty="0"/>
              <a:t>Radiological Control Manual (FRCM) Chapter 10 </a:t>
            </a:r>
            <a:r>
              <a:rPr lang="en-US" i="1" dirty="0"/>
              <a:t>Radiation Safety Interlock Systems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Defines Scope</a:t>
            </a:r>
          </a:p>
          <a:p>
            <a:pPr lvl="1"/>
            <a:r>
              <a:rPr lang="en-US" dirty="0"/>
              <a:t>Authorities and Responsibilities</a:t>
            </a:r>
          </a:p>
          <a:p>
            <a:pPr lvl="1"/>
            <a:r>
              <a:rPr lang="en-US" dirty="0"/>
              <a:t>Hardware Requirements</a:t>
            </a:r>
          </a:p>
          <a:p>
            <a:pPr lvl="2"/>
            <a:r>
              <a:rPr lang="en-US" dirty="0"/>
              <a:t>Failsafe, Redundancy, Diversity</a:t>
            </a:r>
          </a:p>
          <a:p>
            <a:pPr lvl="1"/>
            <a:r>
              <a:rPr lang="en-US" dirty="0"/>
              <a:t>Required Procedures</a:t>
            </a:r>
          </a:p>
          <a:p>
            <a:pPr lvl="2"/>
            <a:r>
              <a:rPr lang="en-US" dirty="0"/>
              <a:t>Key Accountability, Search and Secure, Maintenance, Repair, </a:t>
            </a:r>
            <a:r>
              <a:rPr lang="en-US" dirty="0" smtClean="0"/>
              <a:t>Certification Testing</a:t>
            </a:r>
            <a:r>
              <a:rPr lang="en-US" dirty="0"/>
              <a:t>, </a:t>
            </a:r>
            <a:r>
              <a:rPr lang="en-US" dirty="0" smtClean="0"/>
              <a:t>Interlock Bypass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37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Radiation Safety Interlocks and Access Controls are an integrated system </a:t>
            </a:r>
          </a:p>
          <a:p>
            <a:pPr lvl="0"/>
            <a:r>
              <a:rPr lang="en-US" dirty="0"/>
              <a:t>Systems cover ~7 miles of beamline enclosures</a:t>
            </a:r>
          </a:p>
          <a:p>
            <a:pPr lvl="1"/>
            <a:r>
              <a:rPr lang="en-US" dirty="0"/>
              <a:t>86 Access points, 65 Emergency exits, and 56 Enclosure to Enclosure boundary gates</a:t>
            </a:r>
          </a:p>
          <a:p>
            <a:pPr lvl="0"/>
            <a:r>
              <a:rPr lang="en-US" dirty="0"/>
              <a:t>40+ year laboratory history, wide variety of technologies deployed</a:t>
            </a:r>
          </a:p>
          <a:p>
            <a:pPr lvl="1"/>
            <a:r>
              <a:rPr lang="en-US" dirty="0"/>
              <a:t>Relay </a:t>
            </a:r>
            <a:r>
              <a:rPr lang="en-US" dirty="0" smtClean="0"/>
              <a:t>logic systems</a:t>
            </a:r>
            <a:endParaRPr lang="en-US" dirty="0"/>
          </a:p>
          <a:p>
            <a:pPr lvl="1"/>
            <a:r>
              <a:rPr lang="en-US" dirty="0"/>
              <a:t>Solid State, EPLD and CPLD logic</a:t>
            </a:r>
          </a:p>
          <a:p>
            <a:pPr lvl="1"/>
            <a:r>
              <a:rPr lang="en-US" dirty="0"/>
              <a:t>Microcontrollers</a:t>
            </a:r>
          </a:p>
          <a:p>
            <a:pPr lvl="1"/>
            <a:r>
              <a:rPr lang="en-US" dirty="0"/>
              <a:t>Safety Certified Programmable Logic </a:t>
            </a:r>
            <a:r>
              <a:rPr lang="en-US" dirty="0" smtClean="0"/>
              <a:t>Controllers </a:t>
            </a:r>
            <a:r>
              <a:rPr lang="en-US" dirty="0"/>
              <a:t>(PLC)</a:t>
            </a:r>
          </a:p>
          <a:p>
            <a:pPr lvl="2"/>
            <a:r>
              <a:rPr lang="en-US" dirty="0"/>
              <a:t>PLC systems used to perform safety functions within the overall RSIS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74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Systems </a:t>
            </a:r>
            <a:r>
              <a:rPr lang="en-US" dirty="0"/>
              <a:t>designed in a building block model</a:t>
            </a:r>
          </a:p>
          <a:p>
            <a:pPr lvl="1"/>
            <a:r>
              <a:rPr lang="en-US" sz="2400" dirty="0"/>
              <a:t>From system specification, can pick and choose different modules to assemble and integrate a system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Same </a:t>
            </a:r>
            <a:r>
              <a:rPr lang="en-US" dirty="0"/>
              <a:t>system components are used for Laser safety systems</a:t>
            </a:r>
          </a:p>
          <a:p>
            <a:pPr lvl="1"/>
            <a:r>
              <a:rPr lang="en-US" sz="2400" dirty="0"/>
              <a:t>Provides a consistent look and </a:t>
            </a:r>
            <a:r>
              <a:rPr lang="en-US" sz="2400" dirty="0" smtClean="0"/>
              <a:t>feel for users</a:t>
            </a:r>
            <a:endParaRPr lang="en-US" sz="2400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35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Interlock Change </a:t>
            </a:r>
            <a:r>
              <a:rPr lang="en-US" dirty="0" smtClean="0"/>
              <a:t>request form</a:t>
            </a:r>
          </a:p>
          <a:p>
            <a:pPr lvl="1"/>
            <a:r>
              <a:rPr lang="en-US" dirty="0" smtClean="0"/>
              <a:t>Change requests stored in a database</a:t>
            </a:r>
            <a:endParaRPr lang="en-US" dirty="0"/>
          </a:p>
          <a:p>
            <a:pPr lvl="1"/>
            <a:r>
              <a:rPr lang="en-US" sz="2400" dirty="0" smtClean="0"/>
              <a:t>Usually </a:t>
            </a:r>
            <a:r>
              <a:rPr lang="en-US" sz="2400" dirty="0"/>
              <a:t>initiated by the </a:t>
            </a:r>
            <a:r>
              <a:rPr lang="en-US" sz="2400" dirty="0" smtClean="0"/>
              <a:t>RSO</a:t>
            </a:r>
          </a:p>
          <a:p>
            <a:pPr lvl="1"/>
            <a:r>
              <a:rPr lang="en-US" sz="2400" dirty="0" smtClean="0"/>
              <a:t>Reviewed </a:t>
            </a:r>
            <a:r>
              <a:rPr lang="en-US" sz="2400" dirty="0"/>
              <a:t>by the Interlock </a:t>
            </a:r>
            <a:r>
              <a:rPr lang="en-US" sz="2400" dirty="0" smtClean="0"/>
              <a:t>Engineer</a:t>
            </a:r>
          </a:p>
          <a:p>
            <a:pPr lvl="1"/>
            <a:r>
              <a:rPr lang="en-US" sz="2400" dirty="0" smtClean="0"/>
              <a:t>Approved </a:t>
            </a:r>
            <a:r>
              <a:rPr lang="en-US" sz="2400" dirty="0"/>
              <a:t>by </a:t>
            </a:r>
            <a:r>
              <a:rPr lang="en-US" sz="2400" dirty="0" smtClean="0"/>
              <a:t>Accelerator Division (AD) ESH </a:t>
            </a:r>
            <a:r>
              <a:rPr lang="en-US" sz="2400" dirty="0"/>
              <a:t>Department Head</a:t>
            </a:r>
          </a:p>
          <a:p>
            <a:pPr lvl="2"/>
            <a:r>
              <a:rPr lang="en-US" dirty="0"/>
              <a:t>Form has an entry for items requiring independent review and approval</a:t>
            </a:r>
          </a:p>
          <a:p>
            <a:pPr lvl="2"/>
            <a:r>
              <a:rPr lang="en-US" dirty="0"/>
              <a:t>Changes reviewed for possible USID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89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Enclosure entry doors are locked</a:t>
            </a:r>
          </a:p>
          <a:p>
            <a:pPr lvl="0"/>
            <a:r>
              <a:rPr lang="en-US" dirty="0" smtClean="0"/>
              <a:t>Keys for entry obtained through the Main Control Room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Interlock </a:t>
            </a:r>
            <a:r>
              <a:rPr lang="en-US" dirty="0"/>
              <a:t>hardware is secured inside locked </a:t>
            </a:r>
            <a:r>
              <a:rPr lang="en-US" dirty="0" smtClean="0"/>
              <a:t>cabinets</a:t>
            </a:r>
          </a:p>
          <a:p>
            <a:pPr lvl="0"/>
            <a:r>
              <a:rPr lang="en-US" dirty="0" smtClean="0"/>
              <a:t>Chassis based modules are clearly labeled as safety system components</a:t>
            </a:r>
            <a:endParaRPr lang="en-US" dirty="0"/>
          </a:p>
          <a:p>
            <a:pPr lvl="0"/>
            <a:r>
              <a:rPr lang="en-US" dirty="0"/>
              <a:t>Only personnel authorized in writing by the AD Head have access to keys</a:t>
            </a:r>
          </a:p>
          <a:p>
            <a:pPr lvl="0"/>
            <a:r>
              <a:rPr lang="en-US" dirty="0" smtClean="0"/>
              <a:t>System </a:t>
            </a:r>
            <a:r>
              <a:rPr lang="en-US" dirty="0"/>
              <a:t>drawings maintained by the Electrical/Electronic Drafting Department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54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Interlock System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Software configuration </a:t>
            </a:r>
            <a:r>
              <a:rPr lang="en-US" dirty="0" smtClean="0"/>
              <a:t>management</a:t>
            </a:r>
          </a:p>
          <a:p>
            <a:pPr lvl="1"/>
            <a:r>
              <a:rPr lang="en-US" sz="2200" dirty="0" smtClean="0"/>
              <a:t>Source </a:t>
            </a:r>
            <a:r>
              <a:rPr lang="en-US" sz="2200" dirty="0"/>
              <a:t>code maintained on server accessible to interlock group personnel only</a:t>
            </a:r>
          </a:p>
          <a:p>
            <a:pPr lvl="2"/>
            <a:r>
              <a:rPr lang="en-US" dirty="0"/>
              <a:t>PLC, Microcontroller, EPLD, and CPLD Code</a:t>
            </a:r>
          </a:p>
          <a:p>
            <a:pPr lvl="1"/>
            <a:r>
              <a:rPr lang="en-US" dirty="0"/>
              <a:t>Microcontroller, EPLD, and CPLD Code verified through initial </a:t>
            </a:r>
            <a:r>
              <a:rPr lang="en-US" dirty="0" smtClean="0"/>
              <a:t>build bench </a:t>
            </a:r>
            <a:r>
              <a:rPr lang="en-US" dirty="0"/>
              <a:t>testing</a:t>
            </a:r>
          </a:p>
          <a:p>
            <a:pPr lvl="1"/>
            <a:r>
              <a:rPr lang="en-US" dirty="0"/>
              <a:t>PLC program signature is verified as part of the semiannual certification testing</a:t>
            </a:r>
          </a:p>
          <a:p>
            <a:pPr lvl="1"/>
            <a:r>
              <a:rPr lang="en-US" dirty="0"/>
              <a:t>PLC firmware is verified </a:t>
            </a:r>
            <a:r>
              <a:rPr lang="en-US" dirty="0" smtClean="0"/>
              <a:t>against vendor firmware release prior </a:t>
            </a:r>
            <a:r>
              <a:rPr lang="en-US" dirty="0"/>
              <a:t>to beginning certification testing</a:t>
            </a:r>
          </a:p>
          <a:p>
            <a:pPr lvl="1"/>
            <a:r>
              <a:rPr lang="en-US" dirty="0" smtClean="0"/>
              <a:t>PLC programming </a:t>
            </a:r>
            <a:r>
              <a:rPr lang="en-US" dirty="0"/>
              <a:t>software is </a:t>
            </a:r>
            <a:r>
              <a:rPr lang="en-US" dirty="0" smtClean="0"/>
              <a:t>on </a:t>
            </a:r>
            <a:r>
              <a:rPr lang="en-US" dirty="0"/>
              <a:t>a subscription</a:t>
            </a:r>
          </a:p>
          <a:p>
            <a:pPr lvl="2"/>
            <a:r>
              <a:rPr lang="en-US" dirty="0"/>
              <a:t>Vendor sends notification of programming software </a:t>
            </a:r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32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PLC systems use UDP broadcast to transmit internal status </a:t>
            </a:r>
            <a:r>
              <a:rPr lang="en-US" dirty="0" smtClean="0"/>
              <a:t>information to data acquisition and display computer</a:t>
            </a:r>
            <a:endParaRPr lang="en-US" dirty="0"/>
          </a:p>
          <a:p>
            <a:pPr lvl="0"/>
            <a:r>
              <a:rPr lang="en-US" dirty="0"/>
              <a:t>PLCs behind </a:t>
            </a:r>
            <a:r>
              <a:rPr lang="en-US" dirty="0" smtClean="0"/>
              <a:t>the accelerator control </a:t>
            </a:r>
            <a:r>
              <a:rPr lang="en-US" dirty="0"/>
              <a:t>system </a:t>
            </a:r>
            <a:r>
              <a:rPr lang="en-US" dirty="0" smtClean="0"/>
              <a:t>firewall</a:t>
            </a:r>
          </a:p>
          <a:p>
            <a:pPr lvl="1"/>
            <a:r>
              <a:rPr lang="en-US" dirty="0" smtClean="0"/>
              <a:t>Requires two tier authentication to get behind firewall</a:t>
            </a:r>
            <a:endParaRPr lang="en-US" dirty="0"/>
          </a:p>
          <a:p>
            <a:pPr lvl="0"/>
            <a:r>
              <a:rPr lang="en-US" dirty="0"/>
              <a:t>PLC network does not allow incoming </a:t>
            </a:r>
            <a:r>
              <a:rPr lang="en-US" dirty="0" smtClean="0"/>
              <a:t>traffic</a:t>
            </a:r>
          </a:p>
          <a:p>
            <a:pPr lvl="1"/>
            <a:r>
              <a:rPr lang="en-US" dirty="0" smtClean="0"/>
              <a:t>Incoming traffic is stopped at the router</a:t>
            </a:r>
            <a:endParaRPr lang="en-US" dirty="0"/>
          </a:p>
          <a:p>
            <a:pPr lvl="0"/>
            <a:r>
              <a:rPr lang="en-US" dirty="0"/>
              <a:t>Single laptop used for firmware updates and program download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6 August 2014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E. Anderson Jr.| Operational Experience Panel Discussion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4708-A853-4A5F-80F7-6FE06E582B2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070099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 Templ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 Template</Template>
  <TotalTime>2384</TotalTime>
  <Words>547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Fermilab Template</vt:lpstr>
      <vt:lpstr>Fermilab: Footer Only</vt:lpstr>
      <vt:lpstr>Operational Experience Panel Discussion Interlocks, Access Controls, and Configuration Management </vt:lpstr>
      <vt:lpstr>Overview </vt:lpstr>
      <vt:lpstr>Program</vt:lpstr>
      <vt:lpstr>Systems</vt:lpstr>
      <vt:lpstr>Systems</vt:lpstr>
      <vt:lpstr>Configuration Control</vt:lpstr>
      <vt:lpstr>Hardware</vt:lpstr>
      <vt:lpstr>Interlock System Software</vt:lpstr>
      <vt:lpstr>Cyber Security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John E. AndersonJr. x4973 04659N</dc:creator>
  <cp:lastModifiedBy>John E. AndersonJr. x4973 04659N</cp:lastModifiedBy>
  <cp:revision>60</cp:revision>
  <cp:lastPrinted>2014-01-20T19:40:21Z</cp:lastPrinted>
  <dcterms:created xsi:type="dcterms:W3CDTF">2014-07-16T13:01:16Z</dcterms:created>
  <dcterms:modified xsi:type="dcterms:W3CDTF">2014-08-05T21:33:38Z</dcterms:modified>
</cp:coreProperties>
</file>