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27"/>
  </p:notesMasterIdLst>
  <p:sldIdLst>
    <p:sldId id="256" r:id="rId5"/>
    <p:sldId id="258" r:id="rId6"/>
    <p:sldId id="265" r:id="rId7"/>
    <p:sldId id="268" r:id="rId8"/>
    <p:sldId id="274" r:id="rId9"/>
    <p:sldId id="260" r:id="rId10"/>
    <p:sldId id="263" r:id="rId11"/>
    <p:sldId id="267" r:id="rId12"/>
    <p:sldId id="286" r:id="rId13"/>
    <p:sldId id="279" r:id="rId14"/>
    <p:sldId id="272" r:id="rId15"/>
    <p:sldId id="271" r:id="rId16"/>
    <p:sldId id="269" r:id="rId17"/>
    <p:sldId id="275" r:id="rId18"/>
    <p:sldId id="276" r:id="rId19"/>
    <p:sldId id="277" r:id="rId20"/>
    <p:sldId id="273" r:id="rId21"/>
    <p:sldId id="282" r:id="rId22"/>
    <p:sldId id="283" r:id="rId23"/>
    <p:sldId id="284" r:id="rId24"/>
    <p:sldId id="281" r:id="rId25"/>
    <p:sldId id="280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56" autoAdjust="0"/>
  </p:normalViewPr>
  <p:slideViewPr>
    <p:cSldViewPr snapToGrid="0" showGuides="1">
      <p:cViewPr>
        <p:scale>
          <a:sx n="80" d="100"/>
          <a:sy n="80" d="100"/>
        </p:scale>
        <p:origin x="-1301" y="-58"/>
      </p:cViewPr>
      <p:guideLst>
        <p:guide orient="horz" pos="161"/>
        <p:guide pos="123"/>
      </p:guideLst>
    </p:cSldViewPr>
  </p:slideViewPr>
  <p:outlineViewPr>
    <p:cViewPr>
      <p:scale>
        <a:sx n="33" d="100"/>
        <a:sy n="33" d="100"/>
      </p:scale>
      <p:origin x="0" y="486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5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2.xml"/><Relationship Id="rId5" Type="http://schemas.openxmlformats.org/officeDocument/2006/relationships/slide" Target="slides/slide5.xml"/><Relationship Id="rId15" Type="http://schemas.openxmlformats.org/officeDocument/2006/relationships/slide" Target="slides/slide17.xml"/><Relationship Id="rId10" Type="http://schemas.openxmlformats.org/officeDocument/2006/relationships/slide" Target="slides/slide11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19080-85D1-47BC-9BD7-1CBC89EBDB1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86E30-074F-4A1B-9A32-BD78EE03E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0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2" t="1250" r="2014"/>
          <a:stretch/>
        </p:blipFill>
        <p:spPr>
          <a:xfrm>
            <a:off x="5794218" y="-4386"/>
            <a:ext cx="3360737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1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9" name="Picture 2" descr="http://www.jlab.org/div_dept/dir_off/public_affairs/logo/JLab_logo_text_white2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34" y="6296317"/>
            <a:ext cx="1589639" cy="3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science.energy.gov/~/media/_/images/about/resources/logos/jpg/low-res/RGB_Color-Seal_Green-Mark_SC_Horizontal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99" y="6362944"/>
            <a:ext cx="1596730" cy="27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463" y="882500"/>
            <a:ext cx="2462431" cy="2349794"/>
          </a:xfrm>
          <a:prstGeom prst="ellipse">
            <a:avLst/>
          </a:prstGeom>
          <a:ln w="1905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453" y="1332323"/>
            <a:ext cx="2372024" cy="2342682"/>
          </a:xfrm>
          <a:prstGeom prst="ellipse">
            <a:avLst/>
          </a:prstGeom>
          <a:ln w="1905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t="1250" r="1844"/>
          <a:stretch/>
        </p:blipFill>
        <p:spPr>
          <a:xfrm>
            <a:off x="5791201" y="0"/>
            <a:ext cx="3365146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9002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8/6/2014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ASW-2104: Experience JLab &amp; SNS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jlab.org/div_dept/dir_off/public_affairs/logo/JLab_logo_text_white2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158" y="6309561"/>
            <a:ext cx="1589639" cy="3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ortal09.ornl.gov/sites/cm/branding/Logo%20Downloads/SNS_color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772" y="6339993"/>
            <a:ext cx="1686292" cy="31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cience.energy.gov/~/media/_/images/about/resources/logos/jpg/low-res/RGB_Color-Seal_Green-Mark_SC_Horizontal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723" y="6376188"/>
            <a:ext cx="1596730" cy="27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2318199"/>
          </a:xfrm>
        </p:spPr>
        <p:txBody>
          <a:bodyPr/>
          <a:lstStyle/>
          <a:p>
            <a:r>
              <a:rPr lang="en-US" dirty="0" smtClean="0"/>
              <a:t>Interlocks, Access Controls, and Configuration</a:t>
            </a:r>
            <a:r>
              <a:rPr lang="en-US" baseline="0" dirty="0" smtClean="0"/>
              <a:t> Management:  </a:t>
            </a:r>
            <a:r>
              <a:rPr lang="en-US" baseline="0" dirty="0" smtClean="0">
                <a:solidFill>
                  <a:srgbClr val="002060"/>
                </a:solidFill>
              </a:rPr>
              <a:t>JLab and SNS</a:t>
            </a:r>
            <a:br>
              <a:rPr lang="en-US" baseline="0" dirty="0" smtClean="0">
                <a:solidFill>
                  <a:srgbClr val="00206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</a:rPr>
              <a:t>Rev. 1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855" y="3101105"/>
            <a:ext cx="5006098" cy="2863760"/>
          </a:xfrm>
        </p:spPr>
        <p:txBody>
          <a:bodyPr/>
          <a:lstStyle/>
          <a:p>
            <a:r>
              <a:rPr lang="en-US" dirty="0" smtClean="0"/>
              <a:t>2014 Accelerator Safety Workshop</a:t>
            </a:r>
          </a:p>
          <a:p>
            <a:endParaRPr lang="en-US" dirty="0"/>
          </a:p>
          <a:p>
            <a:r>
              <a:rPr lang="en-US" dirty="0" smtClean="0"/>
              <a:t>Kelly Mahoney,</a:t>
            </a:r>
          </a:p>
          <a:p>
            <a:r>
              <a:rPr lang="en-US" sz="1400" dirty="0" smtClean="0"/>
              <a:t>mahoneykl@ornl.gov</a:t>
            </a:r>
          </a:p>
          <a:p>
            <a:r>
              <a:rPr lang="en-US" sz="2000" dirty="0" smtClean="0"/>
              <a:t>ORNL/SNS</a:t>
            </a:r>
          </a:p>
          <a:p>
            <a:r>
              <a:rPr lang="en-US" sz="2000" dirty="0" smtClean="0"/>
              <a:t>(Nee </a:t>
            </a:r>
            <a:r>
              <a:rPr lang="en-US" sz="2000" dirty="0" err="1" smtClean="0"/>
              <a:t>Jlab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68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Concerns –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69252"/>
            <a:ext cx="8642640" cy="5888748"/>
          </a:xfrm>
        </p:spPr>
        <p:txBody>
          <a:bodyPr/>
          <a:lstStyle/>
          <a:p>
            <a:r>
              <a:rPr lang="en-US" sz="2400" dirty="0" smtClean="0"/>
              <a:t>Requirements flow down/flow up</a:t>
            </a:r>
          </a:p>
          <a:p>
            <a:pPr lvl="1"/>
            <a:r>
              <a:rPr lang="en-US" sz="2000" dirty="0" smtClean="0"/>
              <a:t>Change management must assess impact at requirements level</a:t>
            </a:r>
          </a:p>
          <a:p>
            <a:pPr lvl="2"/>
            <a:r>
              <a:rPr lang="en-US" sz="1800" dirty="0" smtClean="0"/>
              <a:t>Requirements are the most likely source of common mode failures</a:t>
            </a:r>
          </a:p>
          <a:p>
            <a:pPr lvl="2"/>
            <a:r>
              <a:rPr lang="en-US" sz="1800" dirty="0" smtClean="0"/>
              <a:t>Validate Assumptions, Hazard Analysis, Interfaces,…</a:t>
            </a:r>
          </a:p>
          <a:p>
            <a:pPr lvl="1"/>
            <a:r>
              <a:rPr lang="en-US" sz="2000" dirty="0" smtClean="0"/>
              <a:t>Difficult to track changes, impacts</a:t>
            </a:r>
          </a:p>
          <a:p>
            <a:pPr lvl="1"/>
            <a:r>
              <a:rPr lang="en-US" sz="2000" dirty="0" smtClean="0"/>
              <a:t>Ideally should track high level through to implementation, test, operation, and management systems</a:t>
            </a:r>
          </a:p>
          <a:p>
            <a:pPr lvl="1"/>
            <a:r>
              <a:rPr lang="en-US" sz="2000" dirty="0" smtClean="0"/>
              <a:t>RM tools like DOORS are expensive and require large learning curve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Solution (SNS)</a:t>
            </a:r>
          </a:p>
          <a:p>
            <a:pPr lvl="1"/>
            <a:r>
              <a:rPr lang="en-US" sz="2000" dirty="0" smtClean="0"/>
              <a:t>Expanding capability of existing Project Lifecycle Management (PLM) tools to include document relationships and hierarchy.</a:t>
            </a:r>
          </a:p>
          <a:p>
            <a:pPr marL="346075" lvl="1" indent="0">
              <a:buNone/>
            </a:pPr>
            <a:r>
              <a:rPr lang="en-US" sz="2000" dirty="0" smtClean="0"/>
              <a:t>	(JLab was starting this effort in 2014)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48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1115177"/>
          </a:xfrm>
        </p:spPr>
        <p:txBody>
          <a:bodyPr/>
          <a:lstStyle/>
          <a:p>
            <a:r>
              <a:rPr lang="en-US" dirty="0" smtClean="0"/>
              <a:t>Other Concerns – Controversial Stuff</a:t>
            </a:r>
            <a:br>
              <a:rPr lang="en-US" dirty="0" smtClean="0"/>
            </a:b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Active Engineered Controls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42" y="1389031"/>
            <a:ext cx="8642640" cy="4869265"/>
          </a:xfrm>
        </p:spPr>
        <p:txBody>
          <a:bodyPr/>
          <a:lstStyle/>
          <a:p>
            <a:r>
              <a:rPr lang="en-US" sz="2000" dirty="0" smtClean="0"/>
              <a:t>Use of Machine Safety Standard</a:t>
            </a:r>
            <a:r>
              <a:rPr lang="en-US" sz="2000" baseline="0" dirty="0" smtClean="0"/>
              <a:t>s and Guidance does not adequately address </a:t>
            </a:r>
            <a:r>
              <a:rPr lang="en-US" sz="2000" baseline="0" dirty="0" smtClean="0">
                <a:solidFill>
                  <a:srgbClr val="002060"/>
                </a:solidFill>
              </a:rPr>
              <a:t>Institutional</a:t>
            </a:r>
            <a:r>
              <a:rPr lang="en-US" sz="2000" dirty="0" smtClean="0">
                <a:solidFill>
                  <a:srgbClr val="002060"/>
                </a:solidFill>
              </a:rPr>
              <a:t> Risk </a:t>
            </a:r>
            <a:r>
              <a:rPr lang="en-US" sz="2000" dirty="0" smtClean="0"/>
              <a:t>of large </a:t>
            </a:r>
            <a:r>
              <a:rPr lang="en-US" sz="2000" dirty="0"/>
              <a:t>a</a:t>
            </a:r>
            <a:r>
              <a:rPr lang="en-US" sz="2000" dirty="0" smtClean="0"/>
              <a:t>ccelerator </a:t>
            </a:r>
            <a:r>
              <a:rPr lang="en-US" sz="2000" dirty="0"/>
              <a:t>o</a:t>
            </a:r>
            <a:r>
              <a:rPr lang="en-US" sz="2000" dirty="0" smtClean="0"/>
              <a:t>perations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Plus</a:t>
            </a:r>
          </a:p>
          <a:p>
            <a:pPr lvl="2"/>
            <a:r>
              <a:rPr lang="en-US" sz="1600" dirty="0" smtClean="0">
                <a:solidFill>
                  <a:srgbClr val="002060"/>
                </a:solidFill>
              </a:rPr>
              <a:t>Directly applicable to interlocks</a:t>
            </a:r>
          </a:p>
          <a:p>
            <a:pPr lvl="2"/>
            <a:r>
              <a:rPr lang="en-US" sz="1600" dirty="0" smtClean="0">
                <a:solidFill>
                  <a:srgbClr val="002060"/>
                </a:solidFill>
              </a:rPr>
              <a:t>Large body of knowledge</a:t>
            </a:r>
          </a:p>
          <a:p>
            <a:pPr lvl="2"/>
            <a:r>
              <a:rPr lang="en-US" sz="1600" dirty="0" smtClean="0">
                <a:solidFill>
                  <a:srgbClr val="002060"/>
                </a:solidFill>
              </a:rPr>
              <a:t>‘Cookie cutter’ solutions</a:t>
            </a:r>
          </a:p>
          <a:p>
            <a:pPr lvl="2"/>
            <a:r>
              <a:rPr lang="en-US" sz="1600" dirty="0" smtClean="0">
                <a:solidFill>
                  <a:srgbClr val="002060"/>
                </a:solidFill>
              </a:rPr>
              <a:t>Does not require dedicated safety professional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Minus</a:t>
            </a:r>
          </a:p>
          <a:p>
            <a:pPr lvl="2"/>
            <a:r>
              <a:rPr lang="en-US" sz="1600" dirty="0" smtClean="0">
                <a:solidFill>
                  <a:srgbClr val="002060"/>
                </a:solidFill>
              </a:rPr>
              <a:t>‘Dumbed down’ implementation of safety instrumented functions</a:t>
            </a:r>
          </a:p>
          <a:p>
            <a:pPr lvl="2"/>
            <a:r>
              <a:rPr lang="en-US" sz="1600" dirty="0" smtClean="0">
                <a:solidFill>
                  <a:srgbClr val="002060"/>
                </a:solidFill>
              </a:rPr>
              <a:t>Does not adequately address complex system of systems</a:t>
            </a:r>
          </a:p>
          <a:p>
            <a:pPr lvl="2"/>
            <a:r>
              <a:rPr lang="en-US" sz="1600" dirty="0" smtClean="0">
                <a:solidFill>
                  <a:srgbClr val="002060"/>
                </a:solidFill>
              </a:rPr>
              <a:t>Does not address high reliability systems management</a:t>
            </a:r>
          </a:p>
          <a:p>
            <a:pPr lvl="2"/>
            <a:r>
              <a:rPr lang="en-US" sz="1600" dirty="0" smtClean="0">
                <a:solidFill>
                  <a:srgbClr val="002060"/>
                </a:solidFill>
              </a:rPr>
              <a:t>Does not require dedicated safety professional</a:t>
            </a:r>
            <a:endParaRPr lang="en-US" sz="1600" dirty="0" smtClean="0"/>
          </a:p>
          <a:p>
            <a:r>
              <a:rPr lang="en-US" sz="1800" b="1" dirty="0" smtClean="0">
                <a:solidFill>
                  <a:srgbClr val="00B050"/>
                </a:solidFill>
              </a:rPr>
              <a:t>Recommend continued integration of DOE, Process Safety, Aerospace, and International Nuclear standards and practices</a:t>
            </a:r>
          </a:p>
          <a:p>
            <a:r>
              <a:rPr lang="en-US" sz="1600" b="1" baseline="0" dirty="0" smtClean="0">
                <a:solidFill>
                  <a:srgbClr val="002060"/>
                </a:solidFill>
              </a:rPr>
              <a:t>For Institutional Risk, See Supplementary slide</a:t>
            </a:r>
          </a:p>
        </p:txBody>
      </p:sp>
      <p:pic>
        <p:nvPicPr>
          <p:cNvPr id="3074" name="Picture 2" descr="C:\Users\keu\AppData\Local\Microsoft\Windows\Temporary Internet Files\Content.IE5\ZF5UK0SP\MC9002153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47" y="1643537"/>
            <a:ext cx="2280062" cy="25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Process 6"/>
          <p:cNvSpPr/>
          <p:nvPr/>
        </p:nvSpPr>
        <p:spPr>
          <a:xfrm>
            <a:off x="10758613" y="3191444"/>
            <a:ext cx="83128" cy="2671948"/>
          </a:xfrm>
          <a:prstGeom prst="flowChart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5077" y="3490229"/>
            <a:ext cx="604653" cy="2862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/>
              <a:t>RISK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4582" y="3042915"/>
            <a:ext cx="1425565" cy="2862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/>
              <a:t>MITIGATION</a:t>
            </a:r>
          </a:p>
        </p:txBody>
      </p:sp>
    </p:spTree>
    <p:extLst>
      <p:ext uri="{BB962C8B-B14F-4D97-AF65-F5344CB8AC3E}">
        <p14:creationId xmlns:p14="http://schemas.microsoft.com/office/powerpoint/2010/main" val="312323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r>
              <a:rPr lang="en-US" baseline="0" dirty="0" smtClean="0"/>
              <a:t> Models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62081" y="818613"/>
            <a:ext cx="4192528" cy="82119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62081" y="1644195"/>
            <a:ext cx="4192528" cy="3674610"/>
          </a:xfrm>
        </p:spPr>
        <p:txBody>
          <a:bodyPr/>
          <a:lstStyle/>
          <a:p>
            <a:r>
              <a:rPr lang="en-US" sz="2000" dirty="0" smtClean="0"/>
              <a:t>Safety system management follows a lifecycle from concept to retirement…</a:t>
            </a:r>
          </a:p>
          <a:p>
            <a:pPr lvl="1"/>
            <a:r>
              <a:rPr lang="en-US" sz="1800" dirty="0" smtClean="0"/>
              <a:t>Defined set of processes with outcomes</a:t>
            </a:r>
          </a:p>
          <a:p>
            <a:pPr lvl="1"/>
            <a:r>
              <a:rPr lang="en-US" sz="1800" dirty="0" smtClean="0"/>
              <a:t>Risk is quantified</a:t>
            </a:r>
          </a:p>
          <a:p>
            <a:pPr lvl="2"/>
            <a:r>
              <a:rPr lang="en-US" sz="1600" dirty="0" smtClean="0"/>
              <a:t>Residual Risk Recorded and Accepted before Operations</a:t>
            </a:r>
          </a:p>
          <a:p>
            <a:pPr lvl="1"/>
            <a:r>
              <a:rPr lang="en-US" dirty="0" smtClean="0"/>
              <a:t>Risk is not considered dynamic</a:t>
            </a:r>
          </a:p>
          <a:p>
            <a:pPr lvl="1"/>
            <a:endParaRPr lang="en-US" dirty="0" smtClean="0"/>
          </a:p>
          <a:p>
            <a:pPr lvl="1"/>
            <a:endParaRPr lang="en-US" sz="18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11158" y="818613"/>
            <a:ext cx="4194175" cy="82119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NEW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11158" y="1644195"/>
            <a:ext cx="4194175" cy="4375014"/>
          </a:xfrm>
        </p:spPr>
        <p:txBody>
          <a:bodyPr/>
          <a:lstStyle/>
          <a:p>
            <a:r>
              <a:rPr lang="en-US" sz="2000" dirty="0" smtClean="0"/>
              <a:t>Safety system management is like a control system with feedback…</a:t>
            </a:r>
          </a:p>
          <a:p>
            <a:pPr lvl="1"/>
            <a:r>
              <a:rPr lang="en-US" sz="1800" dirty="0" smtClean="0"/>
              <a:t>Continuous change</a:t>
            </a:r>
          </a:p>
          <a:p>
            <a:pPr lvl="1"/>
            <a:r>
              <a:rPr lang="en-US" sz="1800" dirty="0" smtClean="0"/>
              <a:t>Perturbations to the system create vulnerability or risk</a:t>
            </a:r>
          </a:p>
          <a:p>
            <a:pPr lvl="2"/>
            <a:r>
              <a:rPr lang="en-US" sz="1600" dirty="0" smtClean="0"/>
              <a:t>Human Performance</a:t>
            </a:r>
          </a:p>
          <a:p>
            <a:pPr lvl="2"/>
            <a:r>
              <a:rPr lang="en-US" sz="1600" dirty="0" smtClean="0"/>
              <a:t>Regulatory Environment</a:t>
            </a:r>
          </a:p>
          <a:p>
            <a:pPr lvl="2"/>
            <a:r>
              <a:rPr lang="en-US" sz="1600" dirty="0" smtClean="0"/>
              <a:t>Resource quality and availability</a:t>
            </a:r>
          </a:p>
          <a:p>
            <a:pPr lvl="1"/>
            <a:r>
              <a:rPr lang="en-US" sz="1800" dirty="0" smtClean="0"/>
              <a:t>Controls must detect perturbations and correct problem before an accident</a:t>
            </a:r>
          </a:p>
          <a:p>
            <a:pPr lvl="1"/>
            <a:r>
              <a:rPr lang="en-US" sz="1800" dirty="0" smtClean="0"/>
              <a:t>Better fits </a:t>
            </a:r>
            <a:r>
              <a:rPr lang="en-US" sz="1800" smtClean="0"/>
              <a:t>realistic accident models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4557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 New Approach to Interlocks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Models:</a:t>
            </a:r>
          </a:p>
          <a:p>
            <a:pPr lvl="1"/>
            <a:r>
              <a:rPr lang="en-US" dirty="0" smtClean="0"/>
              <a:t>1990 – 2000:  	Central Processing/Concentrated I/O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2000 – 2012:  	Central Processing/Distributed I/O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2012 – 2014:   	Distributed Processing/Distributed I/O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2014+		Distributed Safety Instrumented 					Subsystems</a:t>
            </a:r>
          </a:p>
        </p:txBody>
      </p:sp>
    </p:spTree>
    <p:extLst>
      <p:ext uri="{BB962C8B-B14F-4D97-AF65-F5344CB8AC3E}">
        <p14:creationId xmlns:p14="http://schemas.microsoft.com/office/powerpoint/2010/main" val="24893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032933"/>
            <a:ext cx="8642640" cy="5317067"/>
          </a:xfrm>
        </p:spPr>
        <p:txBody>
          <a:bodyPr/>
          <a:lstStyle/>
          <a:p>
            <a:r>
              <a:rPr lang="en-US" dirty="0" smtClean="0"/>
              <a:t>Experience at two accelerator facilities show there</a:t>
            </a:r>
            <a:r>
              <a:rPr lang="en-US" baseline="0" dirty="0" smtClean="0"/>
              <a:t> are common concerns related to </a:t>
            </a:r>
          </a:p>
          <a:p>
            <a:pPr lvl="1"/>
            <a:r>
              <a:rPr lang="en-US" baseline="0" dirty="0" smtClean="0"/>
              <a:t>Integrity management</a:t>
            </a:r>
            <a:r>
              <a:rPr lang="en-US" dirty="0" smtClean="0"/>
              <a:t> during construction/D&amp;D</a:t>
            </a:r>
            <a:r>
              <a:rPr lang="en-US" baseline="0" dirty="0" smtClean="0"/>
              <a:t> </a:t>
            </a:r>
          </a:p>
          <a:p>
            <a:pPr lvl="1"/>
            <a:r>
              <a:rPr lang="en-US" baseline="0" dirty="0" smtClean="0"/>
              <a:t>Management of non-CECs </a:t>
            </a:r>
          </a:p>
          <a:p>
            <a:pPr lvl="1"/>
            <a:r>
              <a:rPr lang="en-US" baseline="0" dirty="0" smtClean="0"/>
              <a:t>Requirements management</a:t>
            </a:r>
          </a:p>
          <a:p>
            <a:endParaRPr lang="en-US" baseline="0" dirty="0" smtClean="0"/>
          </a:p>
          <a:p>
            <a:r>
              <a:rPr lang="en-US" dirty="0" smtClean="0"/>
              <a:t>Topics for Conversation</a:t>
            </a:r>
          </a:p>
          <a:p>
            <a:pPr lvl="1"/>
            <a:r>
              <a:rPr lang="en-US" dirty="0" smtClean="0"/>
              <a:t>Similar</a:t>
            </a:r>
            <a:r>
              <a:rPr lang="en-US" baseline="0" dirty="0" smtClean="0"/>
              <a:t> Experiences and Solutions</a:t>
            </a:r>
          </a:p>
          <a:p>
            <a:pPr lvl="1"/>
            <a:r>
              <a:rPr lang="en-US" baseline="0" dirty="0" smtClean="0"/>
              <a:t>Future Safety System Architectures</a:t>
            </a:r>
          </a:p>
          <a:p>
            <a:pPr lvl="1"/>
            <a:r>
              <a:rPr lang="en-US" baseline="0" dirty="0" smtClean="0"/>
              <a:t>New Reliability Models</a:t>
            </a:r>
          </a:p>
          <a:p>
            <a:pPr lvl="1"/>
            <a:r>
              <a:rPr lang="en-US" baseline="0" dirty="0" smtClean="0"/>
              <a:t>New Approach to Safety System Architectures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92" y="920869"/>
            <a:ext cx="8642640" cy="5384927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New</a:t>
            </a:r>
            <a:r>
              <a:rPr lang="en-US" sz="2000" baseline="0" dirty="0" smtClean="0">
                <a:solidFill>
                  <a:srgbClr val="002060"/>
                </a:solidFill>
              </a:rPr>
              <a:t> Risk Analysis Based on Multiple Risk Categories</a:t>
            </a:r>
          </a:p>
          <a:p>
            <a:pPr lvl="1"/>
            <a:r>
              <a:rPr lang="en-US" sz="1800" baseline="0" dirty="0" smtClean="0"/>
              <a:t>Direct Risk of Harm to People</a:t>
            </a:r>
          </a:p>
          <a:p>
            <a:pPr lvl="1"/>
            <a:r>
              <a:rPr lang="en-US" sz="1800" baseline="0" dirty="0" smtClean="0"/>
              <a:t>Direct Risk of Harm to Environment</a:t>
            </a:r>
          </a:p>
          <a:p>
            <a:pPr lvl="1"/>
            <a:r>
              <a:rPr lang="en-US" sz="1800" baseline="0" dirty="0" smtClean="0"/>
              <a:t>Direct Risk of Harm to Tangible Property</a:t>
            </a:r>
          </a:p>
          <a:p>
            <a:pPr lvl="1"/>
            <a:r>
              <a:rPr lang="en-US" sz="1800" dirty="0" smtClean="0"/>
              <a:t>Direct Risk of Financial</a:t>
            </a:r>
            <a:r>
              <a:rPr lang="en-US" sz="1800" baseline="0" dirty="0" smtClean="0"/>
              <a:t> Loss</a:t>
            </a:r>
          </a:p>
          <a:p>
            <a:pPr lvl="1"/>
            <a:r>
              <a:rPr lang="en-US" sz="1800" baseline="0" dirty="0" smtClean="0"/>
              <a:t>Direct Risk of Impact to Continuity of Operations/Mission</a:t>
            </a:r>
          </a:p>
          <a:p>
            <a:pPr lvl="1"/>
            <a:r>
              <a:rPr lang="en-US" sz="1800" dirty="0" smtClean="0"/>
              <a:t>Direct Risk of Enforcement Action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Each area is scored individually as well as summed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Data shows that items scoring low risk in individual categories can add up to significant cumulative risk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298122"/>
              </p:ext>
            </p:extLst>
          </p:nvPr>
        </p:nvGraphicFramePr>
        <p:xfrm>
          <a:off x="1591294" y="4540828"/>
          <a:ext cx="4488871" cy="1798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0674"/>
                <a:gridCol w="1531917"/>
                <a:gridCol w="1116280"/>
              </a:tblGrid>
              <a:tr h="22860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Any Individual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</a:rPr>
                        <a:t>Score </a:t>
                      </a:r>
                      <a:r>
                        <a:rPr lang="en-US" sz="1400" u="none" strike="noStrike" dirty="0">
                          <a:effectLst/>
                        </a:rPr>
                        <a:t>(IS)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Combined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</a:rPr>
                        <a:t>Score </a:t>
                      </a:r>
                      <a:r>
                        <a:rPr lang="en-US" sz="1400" u="none" strike="noStrike" dirty="0">
                          <a:effectLst/>
                        </a:rPr>
                        <a:t>(CS)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4300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 smtClean="0">
                          <a:effectLst/>
                        </a:rPr>
                        <a:t>Risk </a:t>
                      </a:r>
                      <a:r>
                        <a:rPr lang="en-US" sz="1400" u="none" strike="noStrike" dirty="0">
                          <a:effectLst/>
                        </a:rPr>
                        <a:t>Acceptance Level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 fontAlgn="t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Intolerable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≥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&gt; 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Unacceptable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2 &lt; IS &lt; 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5 &lt; CS ≤ 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Tolerable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 &lt; IS ≤ 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1 &lt; CS ≤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Acceptable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≤ 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≤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72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880369"/>
          </a:xfrm>
        </p:spPr>
        <p:txBody>
          <a:bodyPr/>
          <a:lstStyle/>
          <a:p>
            <a:r>
              <a:rPr lang="en-US" dirty="0" smtClean="0"/>
              <a:t>Distributed Safety Instrumented Subsystems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205878"/>
            <a:ext cx="8642640" cy="4957416"/>
          </a:xfrm>
        </p:spPr>
        <p:txBody>
          <a:bodyPr/>
          <a:lstStyle/>
          <a:p>
            <a:r>
              <a:rPr lang="en-US" sz="1800" dirty="0" smtClean="0"/>
              <a:t>Autonomous functions</a:t>
            </a:r>
          </a:p>
          <a:p>
            <a:r>
              <a:rPr lang="en-US" sz="1800" dirty="0" smtClean="0"/>
              <a:t>Simplified hardware, software, configuration management</a:t>
            </a:r>
          </a:p>
          <a:p>
            <a:r>
              <a:rPr lang="en-US" sz="1800" dirty="0" smtClean="0"/>
              <a:t>Easier</a:t>
            </a:r>
            <a:r>
              <a:rPr lang="en-US" sz="1800" baseline="0" dirty="0" smtClean="0"/>
              <a:t> implementation of graded approach (SIL1-3 as needed)</a:t>
            </a:r>
          </a:p>
          <a:p>
            <a:r>
              <a:rPr lang="en-US" sz="1800" dirty="0" smtClean="0"/>
              <a:t>‘Black Box’ inputs, outputs, interface</a:t>
            </a:r>
          </a:p>
          <a:p>
            <a:r>
              <a:rPr lang="en-US" sz="1800" dirty="0" smtClean="0"/>
              <a:t>Scalable from very small to very large facilities</a:t>
            </a:r>
            <a:endParaRPr lang="en-US" sz="1800" baseline="0" dirty="0" smtClean="0"/>
          </a:p>
          <a:p>
            <a:pPr marL="0" indent="0">
              <a:buNone/>
            </a:pPr>
            <a:endParaRPr lang="en-US" sz="1800" baseline="0" dirty="0" smtClean="0"/>
          </a:p>
          <a:p>
            <a:r>
              <a:rPr lang="en-US" sz="1800" baseline="0" dirty="0" smtClean="0"/>
              <a:t>JLab Uses </a:t>
            </a:r>
          </a:p>
          <a:p>
            <a:pPr lvl="1"/>
            <a:r>
              <a:rPr lang="en-US" sz="1600" dirty="0" smtClean="0"/>
              <a:t>Beam Envelope</a:t>
            </a:r>
            <a:r>
              <a:rPr lang="en-US" sz="1600" baseline="0" dirty="0" smtClean="0"/>
              <a:t> Limit System (BELS)</a:t>
            </a:r>
          </a:p>
          <a:p>
            <a:pPr lvl="1"/>
            <a:r>
              <a:rPr lang="en-US" sz="1600" baseline="0" dirty="0" smtClean="0"/>
              <a:t>Injection Magnet Monitoring </a:t>
            </a:r>
          </a:p>
          <a:p>
            <a:pPr lvl="1"/>
            <a:r>
              <a:rPr lang="en-US" sz="1600" baseline="0" dirty="0" smtClean="0"/>
              <a:t>Beam Transport Monitor (BTM)</a:t>
            </a:r>
          </a:p>
          <a:p>
            <a:pPr lvl="1"/>
            <a:endParaRPr lang="en-US" sz="1600" baseline="0" dirty="0" smtClean="0"/>
          </a:p>
          <a:p>
            <a:r>
              <a:rPr lang="en-US" sz="1800" dirty="0" smtClean="0"/>
              <a:t>Future Direction</a:t>
            </a:r>
          </a:p>
          <a:p>
            <a:pPr lvl="2"/>
            <a:r>
              <a:rPr lang="en-US" sz="1400" dirty="0" smtClean="0"/>
              <a:t>Integrated Equipment Interlocks (SIL 2/3 Built-in to CCs)</a:t>
            </a:r>
          </a:p>
          <a:p>
            <a:pPr lvl="2"/>
            <a:r>
              <a:rPr lang="en-US" sz="1400" dirty="0" smtClean="0"/>
              <a:t>Semi-autonomous interlocks and access controls</a:t>
            </a:r>
          </a:p>
          <a:p>
            <a:pPr lvl="2"/>
            <a:r>
              <a:rPr lang="en-US" sz="1400" dirty="0" smtClean="0"/>
              <a:t>Multiple functional redundancy, checks, communication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5056" y="3621973"/>
            <a:ext cx="2803075" cy="183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Achieves Simultaneous: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High Safety Availability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High Reliability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Fault Tolerance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On-Line Self Test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On-line Maintenance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Safety PLC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767410"/>
          </a:xfrm>
        </p:spPr>
        <p:txBody>
          <a:bodyPr/>
          <a:lstStyle/>
          <a:p>
            <a:r>
              <a:rPr lang="en-US" dirty="0" smtClean="0"/>
              <a:t>Single CPU (internally redundant architecture)</a:t>
            </a:r>
          </a:p>
          <a:p>
            <a:pPr lvl="1"/>
            <a:r>
              <a:rPr lang="en-US" dirty="0" smtClean="0"/>
              <a:t>Redundant I/O Count remains unchanged</a:t>
            </a:r>
          </a:p>
          <a:p>
            <a:pPr lvl="1"/>
            <a:r>
              <a:rPr lang="en-US" dirty="0" smtClean="0"/>
              <a:t>Should still use redundant power supplies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Plus</a:t>
            </a:r>
          </a:p>
          <a:p>
            <a:pPr lvl="2"/>
            <a:r>
              <a:rPr lang="en-US" dirty="0" smtClean="0"/>
              <a:t>Easier configuration management</a:t>
            </a:r>
          </a:p>
          <a:p>
            <a:pPr lvl="2"/>
            <a:r>
              <a:rPr lang="en-US" dirty="0" smtClean="0"/>
              <a:t>Able to safely pass information between A/B Programs</a:t>
            </a:r>
          </a:p>
          <a:p>
            <a:pPr lvl="2"/>
            <a:r>
              <a:rPr lang="en-US" dirty="0" smtClean="0"/>
              <a:t>Able to take advantage of built-in safety functions like evaluation of redundant switches, Output-Feedback evaluation, </a:t>
            </a:r>
          </a:p>
          <a:p>
            <a:pPr lvl="1"/>
            <a:r>
              <a:rPr lang="en-US" dirty="0" smtClean="0"/>
              <a:t>Minus</a:t>
            </a:r>
          </a:p>
          <a:p>
            <a:pPr lvl="2"/>
            <a:r>
              <a:rPr lang="en-US" dirty="0" smtClean="0"/>
              <a:t>Single Mode vulnerability to issues like network errors</a:t>
            </a:r>
          </a:p>
        </p:txBody>
      </p:sp>
    </p:spTree>
    <p:extLst>
      <p:ext uri="{BB962C8B-B14F-4D97-AF65-F5344CB8AC3E}">
        <p14:creationId xmlns:p14="http://schemas.microsoft.com/office/powerpoint/2010/main" val="3128728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704243"/>
              </p:ext>
            </p:extLst>
          </p:nvPr>
        </p:nvGraphicFramePr>
        <p:xfrm>
          <a:off x="178126" y="743857"/>
          <a:ext cx="8882748" cy="554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416"/>
                <a:gridCol w="1197032"/>
                <a:gridCol w="1626920"/>
                <a:gridCol w="1531916"/>
                <a:gridCol w="1615045"/>
                <a:gridCol w="1579419"/>
              </a:tblGrid>
              <a:tr h="11464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Accelerator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Function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IEC</a:t>
                      </a:r>
                      <a:r>
                        <a:rPr lang="en-US" sz="1600" baseline="0" dirty="0" smtClean="0"/>
                        <a:t> 61508 SIL Capability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CPU</a:t>
                      </a:r>
                      <a:r>
                        <a:rPr lang="en-US" sz="1600" baseline="0" dirty="0" smtClean="0"/>
                        <a:t> Configuration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I/O Configuration (Trip Conditions)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Software Configuration 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7459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Instrument Interlocks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Safety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1oo2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Two Programs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4868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Fermi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ODH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Safety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1oo1*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One Program</a:t>
                      </a:r>
                      <a:endParaRPr lang="en-US" sz="1600" dirty="0"/>
                    </a:p>
                  </a:txBody>
                  <a:tcPr/>
                </a:tc>
              </a:tr>
              <a:tr h="5581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JLab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ODH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Safety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1oo1D*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One Program</a:t>
                      </a:r>
                      <a:endParaRPr lang="en-US" sz="1600" dirty="0"/>
                    </a:p>
                  </a:txBody>
                  <a:tcPr/>
                </a:tc>
              </a:tr>
              <a:tr h="5410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JLab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Standard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2oo3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Two</a:t>
                      </a:r>
                      <a:r>
                        <a:rPr lang="en-US" sz="1600" baseline="0" dirty="0" smtClean="0"/>
                        <a:t> Programs</a:t>
                      </a:r>
                      <a:endParaRPr lang="en-US" sz="1600" dirty="0"/>
                    </a:p>
                  </a:txBody>
                  <a:tcPr/>
                </a:tc>
              </a:tr>
              <a:tr h="6223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JLab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BTM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(Capable of 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Safety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2oo3D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One Program</a:t>
                      </a:r>
                      <a:endParaRPr lang="en-US" sz="1600" dirty="0"/>
                    </a:p>
                  </a:txBody>
                  <a:tcPr/>
                </a:tc>
              </a:tr>
              <a:tr h="6223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JLab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Access Controls/</a:t>
                      </a:r>
                    </a:p>
                    <a:p>
                      <a:pPr algn="ctr"/>
                      <a:r>
                        <a:rPr lang="en-US" sz="1600" dirty="0" smtClean="0"/>
                        <a:t>Interlocks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Safety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1oo2D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Two Programs</a:t>
                      </a:r>
                      <a:endParaRPr lang="en-US" sz="1600" dirty="0"/>
                    </a:p>
                  </a:txBody>
                  <a:tcPr/>
                </a:tc>
              </a:tr>
              <a:tr h="6223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CERN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Radiation Interlocks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Safety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2oo2D</a:t>
                      </a:r>
                    </a:p>
                    <a:p>
                      <a:pPr algn="ctr"/>
                      <a:r>
                        <a:rPr lang="en-US" sz="1600" dirty="0" smtClean="0"/>
                        <a:t>(+HW</a:t>
                      </a:r>
                      <a:r>
                        <a:rPr lang="en-US" sz="1600" baseline="0" dirty="0" smtClean="0"/>
                        <a:t> Chain)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One Program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69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 Tale of Two Accelerator Facilities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5948" y="785506"/>
            <a:ext cx="4192528" cy="45850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JLab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95948" y="1313376"/>
            <a:ext cx="4192528" cy="3674610"/>
          </a:xfrm>
        </p:spPr>
        <p:txBody>
          <a:bodyPr/>
          <a:lstStyle/>
          <a:p>
            <a:r>
              <a:rPr lang="en-US" sz="2000" dirty="0" smtClean="0"/>
              <a:t>Single Purpose Lab</a:t>
            </a:r>
          </a:p>
          <a:p>
            <a:r>
              <a:rPr lang="en-US" sz="2000" dirty="0" smtClean="0"/>
              <a:t>JLab Mission:  Nuclear Physics</a:t>
            </a:r>
          </a:p>
          <a:p>
            <a:r>
              <a:rPr lang="en-US" sz="2000" dirty="0" smtClean="0"/>
              <a:t>Recirculating Linac</a:t>
            </a:r>
          </a:p>
          <a:p>
            <a:pPr lvl="1"/>
            <a:r>
              <a:rPr lang="en-US" sz="1600" dirty="0" smtClean="0"/>
              <a:t>Superconducting</a:t>
            </a:r>
          </a:p>
          <a:p>
            <a:pPr lvl="1"/>
            <a:r>
              <a:rPr lang="en-US" sz="1600" dirty="0" smtClean="0"/>
              <a:t>CW (Duty Factor 100%)</a:t>
            </a:r>
          </a:p>
          <a:p>
            <a:r>
              <a:rPr lang="en-US" sz="2000" dirty="0" smtClean="0"/>
              <a:t>Recent Milestones:  </a:t>
            </a:r>
          </a:p>
          <a:p>
            <a:pPr lvl="1"/>
            <a:r>
              <a:rPr lang="en-US" sz="1600" dirty="0" smtClean="0"/>
              <a:t>10.5 </a:t>
            </a:r>
            <a:r>
              <a:rPr lang="en-US" sz="1600" dirty="0" err="1" smtClean="0"/>
              <a:t>GeV</a:t>
            </a:r>
            <a:r>
              <a:rPr lang="en-US" sz="1600" dirty="0" smtClean="0"/>
              <a:t> beam </a:t>
            </a:r>
          </a:p>
          <a:p>
            <a:pPr lvl="1"/>
            <a:r>
              <a:rPr lang="en-US" sz="1600" dirty="0" smtClean="0"/>
              <a:t>CD4A Completion of Accelerator and Experimental Hall D</a:t>
            </a:r>
          </a:p>
          <a:p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785506"/>
            <a:ext cx="4194175" cy="458503"/>
          </a:xfrm>
        </p:spPr>
        <p:txBody>
          <a:bodyPr/>
          <a:lstStyle/>
          <a:p>
            <a:r>
              <a:rPr lang="en-US" dirty="0" smtClean="0"/>
              <a:t>SNS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313376"/>
            <a:ext cx="4382017" cy="3674610"/>
          </a:xfrm>
        </p:spPr>
        <p:txBody>
          <a:bodyPr/>
          <a:lstStyle/>
          <a:p>
            <a:r>
              <a:rPr lang="en-US" sz="2000" dirty="0" smtClean="0"/>
              <a:t>Multipurpose Lab (ORNL)</a:t>
            </a:r>
          </a:p>
          <a:p>
            <a:r>
              <a:rPr lang="en-US" sz="2000" dirty="0" smtClean="0"/>
              <a:t>SNS Mission: Neutron Science</a:t>
            </a:r>
          </a:p>
          <a:p>
            <a:r>
              <a:rPr lang="en-US" sz="2000" dirty="0" smtClean="0"/>
              <a:t>Linac </a:t>
            </a:r>
            <a:r>
              <a:rPr lang="en-US" sz="2000" dirty="0" smtClean="0">
                <a:sym typeface="Wingdings" panose="05000000000000000000" pitchFamily="2" charset="2"/>
              </a:rPr>
              <a:t> Accumulator Ring</a:t>
            </a:r>
          </a:p>
          <a:p>
            <a:pPr lvl="1"/>
            <a:r>
              <a:rPr lang="en-US" sz="1600" dirty="0" smtClean="0">
                <a:sym typeface="Wingdings" panose="05000000000000000000" pitchFamily="2" charset="2"/>
              </a:rPr>
              <a:t>Warm RFQ/DTL; SC Linac</a:t>
            </a:r>
          </a:p>
          <a:p>
            <a:pPr lvl="1"/>
            <a:r>
              <a:rPr lang="en-US" sz="1600" dirty="0" smtClean="0">
                <a:sym typeface="Wingdings" panose="05000000000000000000" pitchFamily="2" charset="2"/>
              </a:rPr>
              <a:t>Pulsed (Linac Duty Factor ~ 6%)</a:t>
            </a:r>
            <a:endParaRPr lang="en-US" sz="1600" dirty="0" smtClean="0"/>
          </a:p>
          <a:p>
            <a:r>
              <a:rPr lang="en-US" sz="2000" dirty="0" smtClean="0"/>
              <a:t>Recent Milestones:  </a:t>
            </a:r>
          </a:p>
          <a:p>
            <a:pPr lvl="1"/>
            <a:r>
              <a:rPr lang="en-US" sz="1600" dirty="0" smtClean="0"/>
              <a:t>Sustained 1.4 MW Operation</a:t>
            </a:r>
          </a:p>
          <a:p>
            <a:pPr lvl="1"/>
            <a:r>
              <a:rPr lang="en-US" sz="1600" dirty="0" smtClean="0"/>
              <a:t>Completion of baseline instrument suite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96" y="4159214"/>
            <a:ext cx="2945081" cy="223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75" y="4384139"/>
            <a:ext cx="3391890" cy="189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4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to Above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3" indent="0">
              <a:buNone/>
            </a:pPr>
            <a:r>
              <a:rPr lang="en-US" dirty="0" smtClean="0"/>
              <a:t>SIL1  =  Average Probability of Dangerous Failure	</a:t>
            </a:r>
            <a:r>
              <a:rPr lang="en-US" baseline="0" dirty="0" smtClean="0"/>
              <a:t> 10</a:t>
            </a:r>
            <a:r>
              <a:rPr lang="en-US" baseline="30000" dirty="0" smtClean="0"/>
              <a:t>0 </a:t>
            </a:r>
            <a:r>
              <a:rPr lang="en-US" dirty="0" smtClean="0"/>
              <a:t> to </a:t>
            </a:r>
            <a:r>
              <a:rPr lang="en-US" baseline="0" dirty="0" smtClean="0"/>
              <a:t>10</a:t>
            </a:r>
            <a:r>
              <a:rPr lang="en-US" baseline="30000" dirty="0" smtClean="0"/>
              <a:t>-1</a:t>
            </a:r>
          </a:p>
          <a:p>
            <a:pPr marL="914400" lvl="3" indent="0">
              <a:buNone/>
            </a:pPr>
            <a:r>
              <a:rPr lang="en-US" dirty="0" smtClean="0"/>
              <a:t>SIL2  </a:t>
            </a:r>
            <a:r>
              <a:rPr lang="en-US" dirty="0"/>
              <a:t>=  Average Probability of Dangerous Failure	 </a:t>
            </a:r>
            <a:r>
              <a:rPr lang="en-US" dirty="0" smtClean="0"/>
              <a:t>10</a:t>
            </a:r>
            <a:r>
              <a:rPr lang="en-US" baseline="30000" dirty="0" smtClean="0"/>
              <a:t>-1 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10</a:t>
            </a:r>
            <a:r>
              <a:rPr lang="en-US" baseline="30000" dirty="0" smtClean="0"/>
              <a:t>-2</a:t>
            </a:r>
          </a:p>
          <a:p>
            <a:pPr marL="914400" lvl="3" indent="0">
              <a:buNone/>
            </a:pPr>
            <a:r>
              <a:rPr lang="en-US" dirty="0" smtClean="0"/>
              <a:t>SIL3  </a:t>
            </a:r>
            <a:r>
              <a:rPr lang="en-US" dirty="0"/>
              <a:t>=  Average Probability of Dangerous Failure	 </a:t>
            </a:r>
            <a:r>
              <a:rPr lang="en-US" dirty="0" smtClean="0"/>
              <a:t>10</a:t>
            </a:r>
            <a:r>
              <a:rPr lang="en-US" baseline="30000" dirty="0" smtClean="0"/>
              <a:t>-2 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10</a:t>
            </a:r>
            <a:r>
              <a:rPr lang="en-US" baseline="30000" dirty="0" smtClean="0"/>
              <a:t>-3</a:t>
            </a:r>
          </a:p>
          <a:p>
            <a:pPr marL="914400" lvl="3" indent="0">
              <a:buNone/>
            </a:pPr>
            <a:endParaRPr lang="en-US" dirty="0" smtClean="0"/>
          </a:p>
          <a:p>
            <a:pPr marL="914400" lvl="3" indent="0">
              <a:buNone/>
            </a:pPr>
            <a:r>
              <a:rPr lang="en-US" dirty="0" smtClean="0"/>
              <a:t>I/O Configuration</a:t>
            </a:r>
          </a:p>
          <a:p>
            <a:pPr marL="1252537" lvl="4" indent="0">
              <a:buNone/>
            </a:pPr>
            <a:r>
              <a:rPr lang="en-US" dirty="0" smtClean="0"/>
              <a:t>1oo1, 1oo2, 2oo3 = m </a:t>
            </a:r>
            <a:r>
              <a:rPr lang="en-US" dirty="0"/>
              <a:t>out of </a:t>
            </a:r>
            <a:r>
              <a:rPr lang="en-US" dirty="0" smtClean="0"/>
              <a:t>n</a:t>
            </a:r>
          </a:p>
          <a:p>
            <a:pPr marL="1252537" lvl="4" indent="0">
              <a:buNone/>
            </a:pPr>
            <a:r>
              <a:rPr lang="en-US" dirty="0" smtClean="0"/>
              <a:t>n = # of systems (redundancy)</a:t>
            </a:r>
          </a:p>
          <a:p>
            <a:pPr marL="1252537" lvl="4" indent="0">
              <a:buNone/>
            </a:pPr>
            <a:r>
              <a:rPr lang="en-US" dirty="0" smtClean="0"/>
              <a:t>m = # required to trip</a:t>
            </a:r>
          </a:p>
          <a:p>
            <a:pPr marL="1252537" lvl="4" indent="0">
              <a:buNone/>
            </a:pPr>
            <a:r>
              <a:rPr lang="en-US" dirty="0" smtClean="0"/>
              <a:t>D = Fail-safe diagnostic coverage over 99%.  No ‘D’ assumes diagnostic coverage between 60 and 90 %.</a:t>
            </a:r>
          </a:p>
          <a:p>
            <a:pPr marL="1252537" lvl="4" indent="0">
              <a:buNone/>
            </a:pPr>
            <a:endParaRPr lang="en-US" dirty="0" smtClean="0"/>
          </a:p>
          <a:p>
            <a:pPr marL="1252537" lvl="4" indent="0">
              <a:buNone/>
            </a:pPr>
            <a:r>
              <a:rPr lang="en-US" dirty="0" smtClean="0"/>
              <a:t>* - ODH is a monitoring and alarm function.  It may not act to automatically</a:t>
            </a:r>
            <a:r>
              <a:rPr lang="en-US" baseline="0" dirty="0" smtClean="0"/>
              <a:t> mitigate the hazard.</a:t>
            </a:r>
            <a:endParaRPr lang="en-US" dirty="0"/>
          </a:p>
          <a:p>
            <a:pPr marL="914400" lvl="3" indent="0">
              <a:buNone/>
            </a:pPr>
            <a:endParaRPr lang="en-US" dirty="0"/>
          </a:p>
          <a:p>
            <a:pPr marL="971550" lvl="3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2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NIF Target Cell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8621" y="1422400"/>
            <a:ext cx="7394046" cy="42164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80"/>
          <a:stretch/>
        </p:blipFill>
        <p:spPr bwMode="auto">
          <a:xfrm>
            <a:off x="835554" y="1975115"/>
            <a:ext cx="7394046" cy="308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7598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877163"/>
          </a:xfrm>
        </p:spPr>
        <p:txBody>
          <a:bodyPr/>
          <a:lstStyle/>
          <a:p>
            <a:r>
              <a:rPr lang="en-US" dirty="0" smtClean="0"/>
              <a:t>Enterprise Warp Core – The Ultimate Repurposing!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2" y="1443038"/>
            <a:ext cx="7459132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29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 Tale of Two Accelerator Facilities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5948" y="785506"/>
            <a:ext cx="4192528" cy="45850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JLab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95948" y="1313376"/>
            <a:ext cx="4192528" cy="3674610"/>
          </a:xfrm>
        </p:spPr>
        <p:txBody>
          <a:bodyPr/>
          <a:lstStyle/>
          <a:p>
            <a:r>
              <a:rPr lang="en-US" sz="2000" dirty="0"/>
              <a:t>Beam:	e</a:t>
            </a:r>
            <a:r>
              <a:rPr lang="en-US" sz="2000" baseline="30000" dirty="0"/>
              <a:t>-</a:t>
            </a:r>
            <a:r>
              <a:rPr lang="en-US" sz="2000" dirty="0"/>
              <a:t> </a:t>
            </a:r>
          </a:p>
          <a:p>
            <a:r>
              <a:rPr lang="en-US" sz="2000" dirty="0"/>
              <a:t>Energy:	12 </a:t>
            </a:r>
            <a:r>
              <a:rPr lang="en-US" sz="2000" dirty="0" err="1"/>
              <a:t>GeV</a:t>
            </a:r>
            <a:endParaRPr lang="en-US" sz="2000" dirty="0"/>
          </a:p>
          <a:p>
            <a:r>
              <a:rPr lang="en-US" sz="2000" dirty="0"/>
              <a:t>Power:	1 MW</a:t>
            </a:r>
          </a:p>
          <a:p>
            <a:r>
              <a:rPr lang="en-US" sz="2000" dirty="0"/>
              <a:t>Fixed Target</a:t>
            </a:r>
          </a:p>
          <a:p>
            <a:r>
              <a:rPr lang="en-US" sz="2000" dirty="0"/>
              <a:t>Experiment </a:t>
            </a:r>
            <a:r>
              <a:rPr lang="en-US" sz="2000" dirty="0" err="1"/>
              <a:t>Beamlines</a:t>
            </a:r>
            <a:r>
              <a:rPr lang="en-US" sz="2000" dirty="0"/>
              <a:t>:  4</a:t>
            </a:r>
          </a:p>
          <a:p>
            <a:r>
              <a:rPr lang="en-US" sz="2000" dirty="0"/>
              <a:t>Long-term Experiments</a:t>
            </a:r>
          </a:p>
          <a:p>
            <a:r>
              <a:rPr lang="en-US" sz="2000" dirty="0"/>
              <a:t>Future:</a:t>
            </a:r>
          </a:p>
          <a:p>
            <a:pPr lvl="1"/>
            <a:r>
              <a:rPr lang="en-US" sz="1600" dirty="0"/>
              <a:t>12GeV </a:t>
            </a:r>
            <a:r>
              <a:rPr lang="en-US" sz="1600" dirty="0" smtClean="0"/>
              <a:t>Commissioning/Operations</a:t>
            </a:r>
            <a:endParaRPr lang="en-US" sz="1600" dirty="0"/>
          </a:p>
          <a:p>
            <a:pPr lvl="1"/>
            <a:r>
              <a:rPr lang="en-US" sz="1600" dirty="0"/>
              <a:t>ELIC Design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785506"/>
            <a:ext cx="4194175" cy="458503"/>
          </a:xfrm>
        </p:spPr>
        <p:txBody>
          <a:bodyPr/>
          <a:lstStyle/>
          <a:p>
            <a:r>
              <a:rPr lang="en-US" dirty="0" smtClean="0"/>
              <a:t>SNS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313376"/>
            <a:ext cx="4382017" cy="3674610"/>
          </a:xfrm>
        </p:spPr>
        <p:txBody>
          <a:bodyPr/>
          <a:lstStyle/>
          <a:p>
            <a:r>
              <a:rPr lang="en-US" sz="2000" dirty="0" smtClean="0"/>
              <a:t>Beam:  	H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H</a:t>
            </a:r>
            <a:r>
              <a:rPr lang="en-US" sz="2000" baseline="30000" dirty="0" smtClean="0"/>
              <a:t>+</a:t>
            </a:r>
            <a:r>
              <a:rPr lang="en-US" sz="2000" dirty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N</a:t>
            </a:r>
          </a:p>
          <a:p>
            <a:r>
              <a:rPr lang="en-US" sz="2000" dirty="0" smtClean="0"/>
              <a:t>Energy: 	1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r>
              <a:rPr lang="en-US" sz="2000" dirty="0" smtClean="0"/>
              <a:t>Power:  	1.4 MW</a:t>
            </a:r>
          </a:p>
          <a:p>
            <a:r>
              <a:rPr lang="en-US" sz="2000" dirty="0" smtClean="0"/>
              <a:t>Fixed Target</a:t>
            </a:r>
          </a:p>
          <a:p>
            <a:r>
              <a:rPr lang="en-US" sz="2000" dirty="0" smtClean="0"/>
              <a:t>Experiment </a:t>
            </a:r>
            <a:r>
              <a:rPr lang="en-US" sz="2000" dirty="0" err="1" smtClean="0"/>
              <a:t>Beamlines</a:t>
            </a:r>
            <a:r>
              <a:rPr lang="en-US" sz="2000" dirty="0" smtClean="0"/>
              <a:t>: 18</a:t>
            </a:r>
          </a:p>
          <a:p>
            <a:r>
              <a:rPr lang="en-US" sz="2000" dirty="0" smtClean="0"/>
              <a:t>Short-term Experiments</a:t>
            </a:r>
            <a:endParaRPr lang="en-US" sz="1600" dirty="0"/>
          </a:p>
          <a:p>
            <a:r>
              <a:rPr lang="en-US" sz="2000" dirty="0"/>
              <a:t>Future</a:t>
            </a:r>
          </a:p>
          <a:p>
            <a:pPr lvl="1"/>
            <a:r>
              <a:rPr lang="en-US" sz="1600" dirty="0" smtClean="0"/>
              <a:t>High Power (Flux) operations</a:t>
            </a:r>
          </a:p>
          <a:p>
            <a:pPr lvl="1"/>
            <a:r>
              <a:rPr lang="en-US" sz="1600" dirty="0" smtClean="0"/>
              <a:t>Ion Source Upgrades</a:t>
            </a:r>
          </a:p>
          <a:p>
            <a:pPr lvl="1"/>
            <a:r>
              <a:rPr lang="en-US" sz="1600" dirty="0" smtClean="0"/>
              <a:t>Inner Reflector Plug Replacement</a:t>
            </a:r>
          </a:p>
          <a:p>
            <a:pPr lvl="1"/>
            <a:r>
              <a:rPr lang="en-US" sz="1600" dirty="0" smtClean="0"/>
              <a:t>STS Design</a:t>
            </a:r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192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Common Approach to Safety Systems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01168" y="866898"/>
            <a:ext cx="8642640" cy="5308271"/>
          </a:xfrm>
        </p:spPr>
        <p:txBody>
          <a:bodyPr/>
          <a:lstStyle/>
          <a:p>
            <a:r>
              <a:rPr lang="en-US" sz="2000" dirty="0" smtClean="0"/>
              <a:t>Accelerator Safety Envelope Credited Controls and Defense in Depth Controls</a:t>
            </a:r>
          </a:p>
          <a:p>
            <a:r>
              <a:rPr lang="en-US" sz="2000" dirty="0" smtClean="0"/>
              <a:t>Primarily active </a:t>
            </a:r>
            <a:r>
              <a:rPr lang="en-US" sz="2000" dirty="0"/>
              <a:t>e</a:t>
            </a:r>
            <a:r>
              <a:rPr lang="en-US" sz="2000" dirty="0" smtClean="0"/>
              <a:t>ngineering </a:t>
            </a:r>
            <a:r>
              <a:rPr lang="en-US" sz="2000" dirty="0"/>
              <a:t>c</a:t>
            </a:r>
            <a:r>
              <a:rPr lang="en-US" sz="2000" dirty="0" smtClean="0"/>
              <a:t>ontrols for ionizing radiation safety</a:t>
            </a:r>
          </a:p>
          <a:p>
            <a:r>
              <a:rPr lang="en-US" sz="2000" dirty="0" smtClean="0"/>
              <a:t>Additional Safety Functions Include:</a:t>
            </a:r>
          </a:p>
          <a:p>
            <a:pPr lvl="1"/>
            <a:r>
              <a:rPr lang="en-US" sz="2000" dirty="0" smtClean="0"/>
              <a:t>Oxygen Deficiency Monitoring</a:t>
            </a:r>
          </a:p>
          <a:p>
            <a:pPr lvl="1"/>
            <a:r>
              <a:rPr lang="en-US" sz="2000" dirty="0" smtClean="0"/>
              <a:t>Non-ionizing radiation</a:t>
            </a:r>
          </a:p>
          <a:p>
            <a:pPr lvl="1"/>
            <a:r>
              <a:rPr lang="en-US" sz="2000" dirty="0" smtClean="0"/>
              <a:t>High Voltage Interlocks</a:t>
            </a:r>
          </a:p>
          <a:p>
            <a:pPr lvl="1"/>
            <a:r>
              <a:rPr lang="en-US" sz="2000" dirty="0" smtClean="0"/>
              <a:t>Magnet Interlocks</a:t>
            </a:r>
          </a:p>
          <a:p>
            <a:pPr lvl="1"/>
            <a:r>
              <a:rPr lang="en-US" sz="2000" dirty="0" smtClean="0"/>
              <a:t>Explosive Gas Monitoring</a:t>
            </a:r>
          </a:p>
          <a:p>
            <a:pPr lvl="1"/>
            <a:r>
              <a:rPr lang="en-US" sz="2000" dirty="0" smtClean="0"/>
              <a:t>Beam Envelope Monitoring</a:t>
            </a:r>
          </a:p>
          <a:p>
            <a:r>
              <a:rPr lang="en-US" sz="2000" dirty="0" smtClean="0"/>
              <a:t>PLC Based Safety Systems</a:t>
            </a:r>
          </a:p>
          <a:p>
            <a:pPr lvl="1"/>
            <a:r>
              <a:rPr lang="en-US" sz="1800" dirty="0" smtClean="0"/>
              <a:t>Older areas Industrial PLCs</a:t>
            </a:r>
          </a:p>
          <a:p>
            <a:pPr lvl="1"/>
            <a:r>
              <a:rPr lang="en-US" sz="1800" dirty="0" smtClean="0"/>
              <a:t>New units use Safety PLCs</a:t>
            </a:r>
          </a:p>
          <a:p>
            <a:pPr lvl="2"/>
            <a:r>
              <a:rPr lang="en-US" sz="1600" dirty="0" smtClean="0"/>
              <a:t>New SNS Instruments use ‘one-box’ safety PLCs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46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400" dirty="0" smtClean="0"/>
              <a:t>SNS Specific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545" y="790242"/>
            <a:ext cx="8642640" cy="4195415"/>
          </a:xfrm>
        </p:spPr>
        <p:txBody>
          <a:bodyPr/>
          <a:lstStyle/>
          <a:p>
            <a:r>
              <a:rPr lang="en-US" sz="2600" dirty="0" smtClean="0">
                <a:solidFill>
                  <a:srgbClr val="002060"/>
                </a:solidFill>
              </a:rPr>
              <a:t>Environmental Monitoring</a:t>
            </a:r>
          </a:p>
          <a:p>
            <a:pPr lvl="1"/>
            <a:r>
              <a:rPr lang="en-US" dirty="0" smtClean="0"/>
              <a:t>Transfer Bay Differential Pressure</a:t>
            </a:r>
          </a:p>
          <a:p>
            <a:pPr lvl="1"/>
            <a:r>
              <a:rPr lang="en-US" dirty="0" smtClean="0"/>
              <a:t>Stack Radiation Monitoring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Toxic Gas Monitoring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Target Protection System</a:t>
            </a:r>
          </a:p>
          <a:p>
            <a:pPr lvl="1"/>
            <a:r>
              <a:rPr lang="en-US" dirty="0" smtClean="0"/>
              <a:t>Process Controls</a:t>
            </a:r>
          </a:p>
          <a:p>
            <a:pPr marL="684212" lvl="2" indent="0">
              <a:buNone/>
            </a:pPr>
            <a:endParaRPr lang="en-US" dirty="0" smtClean="0"/>
          </a:p>
          <a:p>
            <a:pPr lvl="2"/>
            <a:endParaRPr lang="en-US" sz="1800" dirty="0" smtClean="0"/>
          </a:p>
        </p:txBody>
      </p:sp>
      <p:pic>
        <p:nvPicPr>
          <p:cNvPr id="2050" name="Picture 2" descr="C:\Users\keu\Pictures\SNS Pics\Stack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37" t="9783" r="12277" b="39000"/>
          <a:stretch/>
        </p:blipFill>
        <p:spPr bwMode="auto">
          <a:xfrm>
            <a:off x="6413000" y="819150"/>
            <a:ext cx="2189133" cy="234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eu\Pictures\SNS Pics\Hydrogen SIg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7" b="39912"/>
          <a:stretch/>
        </p:blipFill>
        <p:spPr bwMode="auto">
          <a:xfrm>
            <a:off x="6412999" y="3662546"/>
            <a:ext cx="2189133" cy="119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68" y="3823855"/>
            <a:ext cx="2567217" cy="1925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6" y="3823855"/>
            <a:ext cx="2893380" cy="1925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396" y="5749268"/>
            <a:ext cx="199067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SNS </a:t>
            </a:r>
            <a:r>
              <a:rPr lang="en-US" sz="1200" dirty="0" err="1" smtClean="0"/>
              <a:t>lHg</a:t>
            </a:r>
            <a:r>
              <a:rPr lang="en-US" sz="1200" dirty="0" smtClean="0"/>
              <a:t> Target in Hot Cell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4544" y="5749268"/>
            <a:ext cx="255871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SNS 18 Primary Neutron Shutters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7020" y="4858614"/>
            <a:ext cx="212109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SNS 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Used in Experiment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71684" y="3166161"/>
            <a:ext cx="92846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SNS Stack</a:t>
            </a:r>
          </a:p>
        </p:txBody>
      </p:sp>
    </p:spTree>
    <p:extLst>
      <p:ext uri="{BB962C8B-B14F-4D97-AF65-F5344CB8AC3E}">
        <p14:creationId xmlns:p14="http://schemas.microsoft.com/office/powerpoint/2010/main" val="31617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88710" y="310461"/>
            <a:ext cx="7319119" cy="484748"/>
          </a:xfrm>
        </p:spPr>
        <p:txBody>
          <a:bodyPr/>
          <a:lstStyle/>
          <a:p>
            <a:r>
              <a:rPr lang="en-US" dirty="0" smtClean="0"/>
              <a:t>Common</a:t>
            </a:r>
            <a:r>
              <a:rPr lang="en-US" baseline="0" dirty="0" smtClean="0"/>
              <a:t> Concerns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0535" y="698550"/>
            <a:ext cx="8642640" cy="5552842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Management</a:t>
            </a:r>
            <a:r>
              <a:rPr lang="en-US" sz="2000" baseline="0" dirty="0" smtClean="0">
                <a:solidFill>
                  <a:srgbClr val="002060"/>
                </a:solidFill>
              </a:rPr>
              <a:t> of safety systems other than credited controls</a:t>
            </a:r>
          </a:p>
          <a:p>
            <a:pPr lvl="1"/>
            <a:r>
              <a:rPr lang="en-US" sz="1800" dirty="0" smtClean="0"/>
              <a:t>Excluded/Exempt Systems; Systems other than radiological protection</a:t>
            </a:r>
          </a:p>
          <a:p>
            <a:pPr lvl="2"/>
            <a:r>
              <a:rPr lang="en-US" sz="1600" dirty="0" smtClean="0"/>
              <a:t>Rise to level of defense-in-depth at most</a:t>
            </a:r>
          </a:p>
          <a:p>
            <a:pPr lvl="1"/>
            <a:r>
              <a:rPr lang="en-US" sz="1800" dirty="0" smtClean="0"/>
              <a:t>Still perform safety</a:t>
            </a:r>
            <a:r>
              <a:rPr lang="en-US" sz="1800" baseline="0" dirty="0" smtClean="0"/>
              <a:t> functions</a:t>
            </a:r>
          </a:p>
          <a:p>
            <a:pPr lvl="2"/>
            <a:r>
              <a:rPr lang="en-US" sz="1600" dirty="0" smtClean="0"/>
              <a:t>Must meet regulatory and best practices</a:t>
            </a:r>
            <a:endParaRPr lang="en-US" sz="1600" baseline="0" dirty="0" smtClean="0"/>
          </a:p>
          <a:p>
            <a:pPr lvl="1"/>
            <a:r>
              <a:rPr lang="en-US" sz="1800" baseline="0" dirty="0" smtClean="0"/>
              <a:t>Tend to not</a:t>
            </a:r>
            <a:r>
              <a:rPr lang="en-US" sz="1800" dirty="0" smtClean="0"/>
              <a:t> get the level of attention of Credited Controls (CCs)</a:t>
            </a:r>
          </a:p>
          <a:p>
            <a:pPr lvl="2"/>
            <a:r>
              <a:rPr lang="en-US" sz="1600" baseline="0" dirty="0" smtClean="0"/>
              <a:t>May</a:t>
            </a:r>
            <a:r>
              <a:rPr lang="en-US" sz="1600" dirty="0" smtClean="0"/>
              <a:t> be included in FSAD but not ASE</a:t>
            </a:r>
            <a:endParaRPr lang="en-US" sz="1600" baseline="0" dirty="0" smtClean="0"/>
          </a:p>
          <a:p>
            <a:pPr lvl="2"/>
            <a:r>
              <a:rPr lang="en-US" sz="1600" baseline="0" dirty="0" smtClean="0"/>
              <a:t>Not</a:t>
            </a:r>
            <a:r>
              <a:rPr lang="en-US" sz="1600" dirty="0" smtClean="0"/>
              <a:t> accountable through the ASO/ASE Process</a:t>
            </a:r>
          </a:p>
          <a:p>
            <a:pPr lvl="3"/>
            <a:r>
              <a:rPr lang="en-US" sz="1400" dirty="0" smtClean="0"/>
              <a:t>Internal configuration control process must be able to manage these systems</a:t>
            </a:r>
            <a:endParaRPr lang="en-US" sz="1600" baseline="0" dirty="0" smtClean="0"/>
          </a:p>
          <a:p>
            <a:pPr lvl="1"/>
            <a:r>
              <a:rPr lang="en-US" sz="1800" baseline="0" dirty="0" smtClean="0">
                <a:solidFill>
                  <a:srgbClr val="002060"/>
                </a:solidFill>
              </a:rPr>
              <a:t>Examples:</a:t>
            </a:r>
            <a:endParaRPr lang="en-US" sz="1800" dirty="0" smtClean="0">
              <a:solidFill>
                <a:srgbClr val="002060"/>
              </a:solidFill>
            </a:endParaRPr>
          </a:p>
          <a:p>
            <a:pPr lvl="2"/>
            <a:r>
              <a:rPr lang="en-US" sz="1600" dirty="0" smtClean="0"/>
              <a:t>Non-Accelerator Test Facilities</a:t>
            </a:r>
          </a:p>
          <a:p>
            <a:pPr lvl="2"/>
            <a:r>
              <a:rPr lang="en-US" sz="1600" dirty="0" smtClean="0"/>
              <a:t>Non-ionizing equipment facilities</a:t>
            </a:r>
          </a:p>
          <a:p>
            <a:pPr lvl="3"/>
            <a:r>
              <a:rPr lang="en-US" sz="1200" dirty="0"/>
              <a:t>Laser </a:t>
            </a:r>
            <a:r>
              <a:rPr lang="en-US" sz="1200" dirty="0" smtClean="0"/>
              <a:t>Labs</a:t>
            </a:r>
          </a:p>
          <a:p>
            <a:pPr lvl="3"/>
            <a:r>
              <a:rPr lang="en-US" sz="1200" dirty="0" smtClean="0"/>
              <a:t>High Power RF </a:t>
            </a:r>
            <a:endParaRPr lang="en-US" sz="1200" dirty="0"/>
          </a:p>
          <a:p>
            <a:pPr lvl="2"/>
            <a:r>
              <a:rPr lang="en-US" sz="1600" dirty="0" smtClean="0"/>
              <a:t>High Field Magnets</a:t>
            </a:r>
          </a:p>
          <a:p>
            <a:pPr lvl="2"/>
            <a:r>
              <a:rPr lang="en-US" sz="1600" dirty="0" smtClean="0"/>
              <a:t>Hazardous/Explosive Gases not managed under ASE Process </a:t>
            </a:r>
          </a:p>
          <a:p>
            <a:pPr lvl="2"/>
            <a:r>
              <a:rPr lang="en-US" sz="1600" dirty="0" smtClean="0"/>
              <a:t>Environmental Compliance Monitoring</a:t>
            </a:r>
          </a:p>
        </p:txBody>
      </p:sp>
    </p:spTree>
    <p:extLst>
      <p:ext uri="{BB962C8B-B14F-4D97-AF65-F5344CB8AC3E}">
        <p14:creationId xmlns:p14="http://schemas.microsoft.com/office/powerpoint/2010/main" val="13149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Concerns</a:t>
            </a:r>
            <a:r>
              <a:rPr lang="en-US" baseline="0" dirty="0" smtClean="0"/>
              <a:t> -</a:t>
            </a:r>
            <a:r>
              <a:rPr lang="en-US" dirty="0" smtClean="0"/>
              <a:t>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94" y="718092"/>
            <a:ext cx="6514709" cy="5595621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Management of Safety System Configuration During Construction, D&amp;D, and Major Maintenance</a:t>
            </a:r>
          </a:p>
          <a:p>
            <a:pPr lvl="1"/>
            <a:r>
              <a:rPr lang="en-US" sz="1800" dirty="0" smtClean="0"/>
              <a:t>Problem:</a:t>
            </a:r>
          </a:p>
          <a:p>
            <a:pPr lvl="2"/>
            <a:r>
              <a:rPr lang="en-US" sz="1600" dirty="0"/>
              <a:t>I</a:t>
            </a:r>
            <a:r>
              <a:rPr lang="en-US" sz="1600" dirty="0" smtClean="0"/>
              <a:t>ntentional change to accelerator systems, facilities, and infrastructure (SFI); Unintentional change to safety systems</a:t>
            </a:r>
            <a:r>
              <a:rPr lang="en-US" sz="1400" dirty="0" smtClean="0"/>
              <a:t>. </a:t>
            </a:r>
          </a:p>
          <a:p>
            <a:pPr lvl="2"/>
            <a:r>
              <a:rPr lang="en-US" sz="1600" dirty="0" smtClean="0"/>
              <a:t>Construction/D&amp;D to upgrade existing facilities, systems containing safety systems</a:t>
            </a:r>
          </a:p>
          <a:p>
            <a:pPr lvl="3"/>
            <a:r>
              <a:rPr lang="en-US" sz="1400" dirty="0" smtClean="0"/>
              <a:t>Presumption on workers’ part that safety systems can be altered with other infrastructure during construction or D&amp;D</a:t>
            </a:r>
          </a:p>
          <a:p>
            <a:pPr lvl="3"/>
            <a:r>
              <a:rPr lang="en-US" sz="1400" dirty="0" smtClean="0"/>
              <a:t>Gap in work planning information and communication</a:t>
            </a:r>
          </a:p>
          <a:p>
            <a:pPr lvl="2"/>
            <a:r>
              <a:rPr lang="en-US" sz="1600" dirty="0" smtClean="0"/>
              <a:t>Configuration management (Integrity Management) must ensure continuity of safety system integrity throughout lifecycle</a:t>
            </a:r>
          </a:p>
          <a:p>
            <a:pPr lvl="3"/>
            <a:r>
              <a:rPr lang="en-US" sz="1400" dirty="0" smtClean="0"/>
              <a:t>What lifecycle model includes mini D&amp;D !!?</a:t>
            </a:r>
          </a:p>
          <a:p>
            <a:pPr lvl="2"/>
            <a:r>
              <a:rPr lang="en-US" sz="1600" dirty="0" smtClean="0"/>
              <a:t>Not adequately addressed in standards and guidance</a:t>
            </a:r>
          </a:p>
          <a:p>
            <a:pPr lvl="2"/>
            <a:r>
              <a:rPr lang="en-US" sz="1600" dirty="0" smtClean="0"/>
              <a:t>Collection minor incidents at JLab and SNS</a:t>
            </a:r>
            <a:endParaRPr lang="en-US" sz="1800" dirty="0"/>
          </a:p>
        </p:txBody>
      </p:sp>
      <p:pic>
        <p:nvPicPr>
          <p:cNvPr id="1034" name="Picture 10" descr="C:\Users\keu\AppData\Local\Microsoft\Windows\Temporary Internet Files\Content.IE5\ZF5UK0SP\MC9001569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2" y="3115532"/>
            <a:ext cx="2921330" cy="314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3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60" y="661859"/>
            <a:ext cx="3669991" cy="43525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 smtClean="0"/>
              <a:t>Photos of </a:t>
            </a:r>
            <a:r>
              <a:rPr lang="en-US" dirty="0" err="1" smtClean="0"/>
              <a:t>Config</a:t>
            </a:r>
            <a:r>
              <a:rPr lang="en-US" dirty="0" smtClean="0"/>
              <a:t> Concerns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9" r="10277" b="-1192"/>
          <a:stretch/>
        </p:blipFill>
        <p:spPr>
          <a:xfrm>
            <a:off x="1697758" y="785537"/>
            <a:ext cx="2227620" cy="277356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 descr="M:\ssg\Pictures SSG\Halls B and C ramp door modifications\Hall C Door after modification 5.jpg"/>
          <p:cNvPicPr/>
          <p:nvPr/>
        </p:nvPicPr>
        <p:blipFill>
          <a:blip r:embed="rId3" cstate="print"/>
          <a:srcRect l="6967" r="38474" b="18804"/>
          <a:stretch>
            <a:fillRect/>
          </a:stretch>
        </p:blipFill>
        <p:spPr bwMode="auto">
          <a:xfrm>
            <a:off x="3565654" y="1529051"/>
            <a:ext cx="2329543" cy="249378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Picture 5" descr="IMG_0290"/>
          <p:cNvPicPr/>
          <p:nvPr/>
        </p:nvPicPr>
        <p:blipFill rotWithShape="1">
          <a:blip r:embed="rId4" cstate="print"/>
          <a:srcRect t="20231"/>
          <a:stretch/>
        </p:blipFill>
        <p:spPr bwMode="auto">
          <a:xfrm>
            <a:off x="2622969" y="3525193"/>
            <a:ext cx="3146714" cy="19064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5" t="30665" r="22496" b="34667"/>
          <a:stretch/>
        </p:blipFill>
        <p:spPr>
          <a:xfrm>
            <a:off x="1697758" y="314824"/>
            <a:ext cx="3032668" cy="121422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" r="29890"/>
          <a:stretch/>
        </p:blipFill>
        <p:spPr>
          <a:xfrm>
            <a:off x="175314" y="314824"/>
            <a:ext cx="1522444" cy="278448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895197" y="446610"/>
            <a:ext cx="3023026" cy="5305402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Note: None of the below resulted in reduced safety.  All were during major outage.  The concern was the behavior and the trend.</a:t>
            </a:r>
          </a:p>
          <a:p>
            <a:pPr marL="0" indent="0">
              <a:buNone/>
            </a:pPr>
            <a:r>
              <a:rPr lang="en-US" sz="1400" dirty="0" smtClean="0"/>
              <a:t>Clockwise from upper left:</a:t>
            </a:r>
          </a:p>
          <a:p>
            <a:pPr marL="0" indent="0">
              <a:buNone/>
            </a:pPr>
            <a:r>
              <a:rPr lang="en-US" sz="1400" dirty="0" smtClean="0"/>
              <a:t>Trapped Key - mating gate removed</a:t>
            </a:r>
          </a:p>
          <a:p>
            <a:pPr marL="0" indent="0">
              <a:buNone/>
            </a:pPr>
            <a:r>
              <a:rPr lang="en-US" sz="1400" dirty="0" smtClean="0"/>
              <a:t>Typical safety interface to field</a:t>
            </a:r>
            <a:r>
              <a:rPr lang="en-US" sz="1400" baseline="0" dirty="0" smtClean="0"/>
              <a:t> equipment among</a:t>
            </a:r>
            <a:r>
              <a:rPr lang="en-US" sz="1400" dirty="0" smtClean="0"/>
              <a:t> non-safety connections.</a:t>
            </a:r>
            <a:endParaRPr lang="en-US" sz="1400" baseline="0" dirty="0" smtClean="0"/>
          </a:p>
          <a:p>
            <a:pPr marL="0" indent="0">
              <a:buNone/>
            </a:pPr>
            <a:r>
              <a:rPr lang="en-US" sz="1400" baseline="0" dirty="0" smtClean="0"/>
              <a:t>Safety switches cast in concrete</a:t>
            </a:r>
          </a:p>
          <a:p>
            <a:pPr marL="0" indent="0">
              <a:buNone/>
            </a:pPr>
            <a:r>
              <a:rPr lang="en-US" sz="1400" baseline="0" dirty="0" smtClean="0"/>
              <a:t>Safety message display in trash bin</a:t>
            </a:r>
          </a:p>
          <a:p>
            <a:pPr marL="0" indent="0">
              <a:buNone/>
            </a:pPr>
            <a:r>
              <a:rPr lang="en-US" sz="1400" dirty="0" smtClean="0"/>
              <a:t>ODH Sensor bagged during painting. (no gases in area yet)</a:t>
            </a:r>
          </a:p>
          <a:p>
            <a:pPr marL="0" indent="0">
              <a:buNone/>
            </a:pPr>
            <a:r>
              <a:rPr lang="en-US" sz="1400" dirty="0" smtClean="0"/>
              <a:t>Others:</a:t>
            </a:r>
          </a:p>
          <a:p>
            <a:pPr marL="395287" lvl="1" indent="0">
              <a:buNone/>
            </a:pPr>
            <a:r>
              <a:rPr lang="en-US" sz="1400" dirty="0" smtClean="0"/>
              <a:t>Changes to electrical feeds to Safety System components.</a:t>
            </a:r>
          </a:p>
          <a:p>
            <a:pPr marL="395287" lvl="1" indent="0">
              <a:buNone/>
            </a:pPr>
            <a:r>
              <a:rPr lang="en-US" sz="1400" dirty="0" err="1" smtClean="0"/>
              <a:t>Defacto</a:t>
            </a:r>
            <a:r>
              <a:rPr lang="en-US" sz="1400" dirty="0" smtClean="0"/>
              <a:t> removal of configuration control locks when locked device is removed.</a:t>
            </a:r>
          </a:p>
          <a:p>
            <a:pPr marL="395287" lvl="1" indent="0">
              <a:buNone/>
            </a:pPr>
            <a:endParaRPr lang="en-US" sz="1400" dirty="0"/>
          </a:p>
        </p:txBody>
      </p:sp>
      <p:pic>
        <p:nvPicPr>
          <p:cNvPr id="1026" name="Picture 2" descr="C:\Users\keu\Pictures\SNS Pics\ODH Mon in Ba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1" y="3099311"/>
            <a:ext cx="2447657" cy="183574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Concerns</a:t>
            </a:r>
            <a:r>
              <a:rPr lang="en-US" baseline="0" dirty="0" smtClean="0"/>
              <a:t> -</a:t>
            </a:r>
            <a:r>
              <a:rPr lang="en-US" dirty="0" smtClean="0"/>
              <a:t>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93" y="718092"/>
            <a:ext cx="7494779" cy="5595621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Management of Safety System Configuration During Construction, D&amp;D, and Major Maintenance</a:t>
            </a:r>
          </a:p>
          <a:p>
            <a:pPr lvl="1"/>
            <a:r>
              <a:rPr lang="en-US" sz="1800" dirty="0" smtClean="0"/>
              <a:t>Solutions:</a:t>
            </a:r>
          </a:p>
          <a:p>
            <a:pPr lvl="2"/>
            <a:r>
              <a:rPr lang="en-US" sz="1600" dirty="0" smtClean="0"/>
              <a:t>Customized training; re-enforced awareness</a:t>
            </a:r>
          </a:p>
          <a:p>
            <a:pPr lvl="2"/>
            <a:r>
              <a:rPr lang="en-US" sz="1600" dirty="0" smtClean="0"/>
              <a:t>Recognition for appropriate behavior</a:t>
            </a:r>
          </a:p>
          <a:p>
            <a:pPr lvl="2"/>
            <a:r>
              <a:rPr lang="en-US" sz="1600" dirty="0" smtClean="0"/>
              <a:t>Integrated work planning tools</a:t>
            </a:r>
          </a:p>
          <a:p>
            <a:pPr lvl="2"/>
            <a:r>
              <a:rPr lang="en-US" sz="1600" dirty="0" smtClean="0"/>
              <a:t>Escalating consequences based on combination of potential</a:t>
            </a:r>
            <a:r>
              <a:rPr lang="en-US" sz="1600" baseline="0" dirty="0" smtClean="0"/>
              <a:t> consequence, worker experience, </a:t>
            </a:r>
            <a:r>
              <a:rPr lang="en-US" sz="1600" dirty="0" smtClean="0"/>
              <a:t> egregiousness, …</a:t>
            </a:r>
          </a:p>
          <a:p>
            <a:pPr lvl="3"/>
            <a:r>
              <a:rPr lang="en-US" sz="1400" dirty="0" smtClean="0"/>
              <a:t>i.e. treated like an EH&amp;S violation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19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ctronic Presentation Final">
  <a:themeElements>
    <a:clrScheme name="ORNL Corporate Palette 140501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0070B9"/>
      </a:accent1>
      <a:accent2>
        <a:srgbClr val="84B641"/>
      </a:accent2>
      <a:accent3>
        <a:srgbClr val="DE762D"/>
      </a:accent3>
      <a:accent4>
        <a:srgbClr val="00BDDD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DC0444-A6A2-4936-812D-537DD4CC86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0F63343-7F9D-46A0-9CB9-7E5EB4795DFA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86139F4-C6DD-43FB-A6CD-DB36A8DABE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Electronic Presentation Final</Template>
  <TotalTime>2473</TotalTime>
  <Words>1289</Words>
  <Application>Microsoft Office PowerPoint</Application>
  <PresentationFormat>On-screen Show (4:3)</PresentationFormat>
  <Paragraphs>315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Electronic Presentation Final</vt:lpstr>
      <vt:lpstr>Interlocks, Access Controls, and Configuration Management:  JLab and SNS Rev. 1</vt:lpstr>
      <vt:lpstr>A Tale of Two Accelerator Facilities</vt:lpstr>
      <vt:lpstr>A Tale of Two Accelerator Facilities</vt:lpstr>
      <vt:lpstr>Common Approach to Safety Systems</vt:lpstr>
      <vt:lpstr>SNS Specific</vt:lpstr>
      <vt:lpstr>Common Concerns</vt:lpstr>
      <vt:lpstr>Common Concerns - Cont’d</vt:lpstr>
      <vt:lpstr>Photos of Config Concerns</vt:lpstr>
      <vt:lpstr>Common Concerns - Cont’d</vt:lpstr>
      <vt:lpstr>Common Concerns – Cont’d</vt:lpstr>
      <vt:lpstr>Other Concerns – Controversial Stuff  Active Engineered Controls </vt:lpstr>
      <vt:lpstr>Reliability Models</vt:lpstr>
      <vt:lpstr> New Approach to Interlocks</vt:lpstr>
      <vt:lpstr>Summary</vt:lpstr>
      <vt:lpstr>Backup Slides</vt:lpstr>
      <vt:lpstr>Institutional Risk Assessment</vt:lpstr>
      <vt:lpstr>Distributed Safety Instrumented Subsystems</vt:lpstr>
      <vt:lpstr>Single Safety PLC</vt:lpstr>
      <vt:lpstr>Some Architectures</vt:lpstr>
      <vt:lpstr>Key to Above Slide</vt:lpstr>
      <vt:lpstr>NIF Target Cell</vt:lpstr>
      <vt:lpstr>Enterprise Warp Core – The Ultimate Repurposing!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Mahoney, Kelly L.</dc:creator>
  <cp:lastModifiedBy>Lynanne DiFilippo</cp:lastModifiedBy>
  <cp:revision>72</cp:revision>
  <dcterms:created xsi:type="dcterms:W3CDTF">2014-08-04T13:21:01Z</dcterms:created>
  <dcterms:modified xsi:type="dcterms:W3CDTF">2014-08-06T12:54:29Z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