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9" r:id="rId4"/>
  </p:sldMasterIdLst>
  <p:notesMasterIdLst>
    <p:notesMasterId r:id="rId15"/>
  </p:notesMasterIdLst>
  <p:handoutMasterIdLst>
    <p:handoutMasterId r:id="rId16"/>
  </p:handoutMasterIdLst>
  <p:sldIdLst>
    <p:sldId id="662" r:id="rId5"/>
    <p:sldId id="663" r:id="rId6"/>
    <p:sldId id="664" r:id="rId7"/>
    <p:sldId id="674" r:id="rId8"/>
    <p:sldId id="672" r:id="rId9"/>
    <p:sldId id="673" r:id="rId10"/>
    <p:sldId id="665" r:id="rId11"/>
    <p:sldId id="670" r:id="rId12"/>
    <p:sldId id="671" r:id="rId13"/>
    <p:sldId id="675" r:id="rId1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4001D"/>
    <a:srgbClr val="9A0000"/>
    <a:srgbClr val="FFCC99"/>
    <a:srgbClr val="9D3431"/>
    <a:srgbClr val="0000FF"/>
    <a:srgbClr val="FFFFCC"/>
    <a:srgbClr val="FF0000"/>
    <a:srgbClr val="FF9966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89680" autoAdjust="0"/>
  </p:normalViewPr>
  <p:slideViewPr>
    <p:cSldViewPr snapToGrid="0">
      <p:cViewPr>
        <p:scale>
          <a:sx n="90" d="100"/>
          <a:sy n="90" d="100"/>
        </p:scale>
        <p:origin x="-738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358E-CE59-44A9-940C-F5E33043BB0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CD-1 DOE Review, Feb 4-6, 2014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CD-1 DOE Review, Feb 4-6, 2014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CD-1 DOE Review, Feb 4-6, 2014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CD-1 DOE Review, Feb 4-6, 2014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CD-1 DOE Review, Feb 4-6, 2014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CD-1 DOE Review, Feb 4-6,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CD-1 DOE Review, Feb 4-6,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3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Ian Evans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>
            <a:normAutofit lnSpcReduction="10000"/>
          </a:bodyPr>
          <a:lstStyle/>
          <a:p>
            <a:pPr marL="339725" lvl="1" indent="-222250">
              <a:spcAft>
                <a:spcPts val="300"/>
              </a:spcAft>
              <a:buSzTx/>
            </a:pPr>
            <a:r>
              <a:rPr lang="en-US" sz="2600" dirty="0" smtClean="0"/>
              <a:t>Lessons </a:t>
            </a:r>
            <a:r>
              <a:rPr lang="en-US" sz="2600" smtClean="0"/>
              <a:t>Learned (the hard way)</a:t>
            </a:r>
            <a:endParaRPr lang="en-US" sz="2600" dirty="0" smtClean="0"/>
          </a:p>
          <a:p>
            <a:pPr marL="573088" lvl="2" indent="-222250">
              <a:spcAft>
                <a:spcPts val="300"/>
              </a:spcAft>
              <a:buSzTx/>
            </a:pPr>
            <a:endParaRPr lang="en-US" dirty="0" smtClean="0"/>
          </a:p>
          <a:p>
            <a:pPr marL="573088" lvl="2" indent="-222250">
              <a:spcAft>
                <a:spcPts val="300"/>
              </a:spcAft>
              <a:buSzTx/>
            </a:pPr>
            <a:r>
              <a:rPr lang="en-US" dirty="0" smtClean="0"/>
              <a:t>LCLS Hutch 3 laser class IV ops tied to radiation stopper</a:t>
            </a:r>
          </a:p>
          <a:p>
            <a:pPr marL="573088" lvl="2" indent="-222250">
              <a:spcAft>
                <a:spcPts val="300"/>
              </a:spcAft>
              <a:buSzTx/>
            </a:pPr>
            <a:r>
              <a:rPr lang="en-US" dirty="0" smtClean="0"/>
              <a:t>LCLS Hutch 5 laser shutter mechanical failure </a:t>
            </a:r>
          </a:p>
          <a:p>
            <a:pPr marL="573088" lvl="2" indent="-222250">
              <a:spcAft>
                <a:spcPts val="300"/>
              </a:spcAft>
              <a:buSzTx/>
            </a:pPr>
            <a:r>
              <a:rPr lang="en-US" dirty="0" smtClean="0"/>
              <a:t>Drilling through lead shielding</a:t>
            </a:r>
          </a:p>
          <a:p>
            <a:pPr marL="573088" lvl="2" indent="-222250">
              <a:spcAft>
                <a:spcPts val="300"/>
              </a:spcAft>
              <a:buSzTx/>
            </a:pPr>
            <a:r>
              <a:rPr lang="en-US" dirty="0" smtClean="0"/>
              <a:t>Executing work before RSWCF controls have been fully established</a:t>
            </a:r>
          </a:p>
          <a:p>
            <a:pPr marL="573088" lvl="2" indent="-222250">
              <a:spcAft>
                <a:spcPts val="300"/>
              </a:spcAft>
              <a:buSzTx/>
            </a:pPr>
            <a:r>
              <a:rPr lang="en-US" dirty="0" smtClean="0"/>
              <a:t>System are different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dirty="0" smtClean="0"/>
              <a:t>PPS fixed/rigid systems 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dirty="0" smtClean="0"/>
              <a:t>LSS (lasers) by nature need to be more flexible </a:t>
            </a:r>
          </a:p>
          <a:p>
            <a:pPr marL="339725" lvl="1" indent="-222250">
              <a:spcAft>
                <a:spcPts val="300"/>
              </a:spcAft>
              <a:buSzTx/>
            </a:pPr>
            <a:r>
              <a:rPr lang="en-US" dirty="0" smtClean="0"/>
              <a:t>From a safety perspective we want systems (shielding placement, PPS, interlocks etc…) to work as planned and when needed, so managing their configuration is important. </a:t>
            </a:r>
          </a:p>
          <a:p>
            <a:pPr marL="796925" lvl="3" indent="-222250">
              <a:spcAft>
                <a:spcPts val="300"/>
              </a:spcAft>
              <a:buSzTx/>
            </a:pPr>
            <a:endParaRPr lang="en-US" dirty="0" smtClean="0"/>
          </a:p>
          <a:p>
            <a:pPr marL="796925" lvl="3" indent="-222250">
              <a:spcAft>
                <a:spcPts val="300"/>
              </a:spcAft>
              <a:buSzTx/>
            </a:pPr>
            <a:endParaRPr lang="en-US" dirty="0" smtClean="0"/>
          </a:p>
          <a:p>
            <a:pPr marL="573088" lvl="2" indent="-222250">
              <a:spcAft>
                <a:spcPts val="300"/>
              </a:spcAft>
              <a:buSzTx/>
            </a:pPr>
            <a:endParaRPr lang="en-US" sz="2400" dirty="0" smtClean="0"/>
          </a:p>
          <a:p>
            <a:pPr lvl="1">
              <a:buNone/>
            </a:pPr>
            <a:endParaRPr lang="en-US" sz="2600" dirty="0" smtClean="0"/>
          </a:p>
          <a:p>
            <a:pPr lvl="2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18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Requirements Developed</a:t>
            </a:r>
          </a:p>
          <a:p>
            <a:pPr lvl="2"/>
            <a:r>
              <a:rPr lang="en-US" sz="2600" dirty="0" smtClean="0"/>
              <a:t>PPS, BCS, Lasers etc.</a:t>
            </a:r>
          </a:p>
          <a:p>
            <a:pPr lvl="1"/>
            <a:r>
              <a:rPr lang="en-US" sz="2800" dirty="0" smtClean="0"/>
              <a:t>Hardware Installed</a:t>
            </a:r>
          </a:p>
          <a:p>
            <a:pPr lvl="1"/>
            <a:r>
              <a:rPr lang="en-US" sz="2800" dirty="0" smtClean="0"/>
              <a:t>Systems </a:t>
            </a:r>
          </a:p>
          <a:p>
            <a:pPr lvl="2"/>
            <a:r>
              <a:rPr lang="en-US" sz="2600" dirty="0" smtClean="0"/>
              <a:t>De-bugged</a:t>
            </a:r>
          </a:p>
          <a:p>
            <a:pPr lvl="2"/>
            <a:r>
              <a:rPr lang="en-US" sz="2600" dirty="0" smtClean="0"/>
              <a:t>Tested</a:t>
            </a:r>
          </a:p>
          <a:p>
            <a:pPr lvl="2"/>
            <a:r>
              <a:rPr lang="en-US" sz="2600" dirty="0" smtClean="0"/>
              <a:t>Certified per procedure</a:t>
            </a:r>
          </a:p>
          <a:p>
            <a:pPr lvl="2"/>
            <a:endParaRPr lang="en-US" sz="2600" dirty="0" smtClean="0"/>
          </a:p>
          <a:p>
            <a:pPr lvl="1"/>
            <a:r>
              <a:rPr lang="en-US" sz="2800" dirty="0" smtClean="0"/>
              <a:t>All science wants is a system that’s functional and will meet science needs.</a:t>
            </a:r>
          </a:p>
          <a:p>
            <a:pPr lvl="2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18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 smtClean="0"/>
              <a:t>PPS – Personnel Protection System</a:t>
            </a:r>
          </a:p>
          <a:p>
            <a:pPr lvl="2"/>
            <a:r>
              <a:rPr lang="en-US" sz="2400" dirty="0" smtClean="0"/>
              <a:t>Prevents personnel from entering areas where the possibility of a radiation hazard exists</a:t>
            </a:r>
          </a:p>
          <a:p>
            <a:pPr lvl="3"/>
            <a:r>
              <a:rPr lang="en-US" sz="2400" dirty="0" smtClean="0"/>
              <a:t>Elements such as hutch door interlocks, key enforced searches, beam stoppers</a:t>
            </a:r>
            <a:endParaRPr lang="en-US" sz="2200" dirty="0" smtClean="0"/>
          </a:p>
          <a:p>
            <a:pPr lvl="1"/>
            <a:r>
              <a:rPr lang="en-US" sz="2600" dirty="0" smtClean="0"/>
              <a:t>BCS - Beam Containment Systems</a:t>
            </a:r>
          </a:p>
          <a:p>
            <a:pPr lvl="2"/>
            <a:r>
              <a:rPr lang="en-US" sz="2400" dirty="0" smtClean="0"/>
              <a:t>Prevents beam from deviating from the design channel  into spaces occupied by personnel</a:t>
            </a:r>
          </a:p>
          <a:p>
            <a:pPr lvl="3"/>
            <a:r>
              <a:rPr lang="en-US" sz="2200" dirty="0" smtClean="0"/>
              <a:t>Water cooled apertures, water filled beam dumps, vacuum sensors etc.</a:t>
            </a:r>
          </a:p>
          <a:p>
            <a:pPr lvl="1"/>
            <a:r>
              <a:rPr lang="en-US" sz="2600" dirty="0" smtClean="0"/>
              <a:t>Configuration Management</a:t>
            </a:r>
          </a:p>
          <a:p>
            <a:pPr lvl="2"/>
            <a:r>
              <a:rPr lang="en-US" sz="2400" dirty="0" smtClean="0"/>
              <a:t>Also applies to shielding, search barriers, other systems deemed critical – laser components and interlocks etc.</a:t>
            </a:r>
          </a:p>
          <a:p>
            <a:pPr lvl="3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18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grpSp>
        <p:nvGrpSpPr>
          <p:cNvPr id="4" name="Group 46"/>
          <p:cNvGrpSpPr>
            <a:grpSpLocks noGrp="1"/>
          </p:cNvGrpSpPr>
          <p:nvPr/>
        </p:nvGrpSpPr>
        <p:grpSpPr>
          <a:xfrm>
            <a:off x="457200" y="1243013"/>
            <a:ext cx="8108950" cy="5065712"/>
            <a:chOff x="312683" y="1066800"/>
            <a:chExt cx="8540477" cy="5302469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H="1" flipV="1">
              <a:off x="1271750" y="5749158"/>
              <a:ext cx="5257" cy="446689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H="1" flipV="1">
              <a:off x="3381702" y="5607268"/>
              <a:ext cx="0" cy="446689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1277009" y="3260834"/>
              <a:ext cx="0" cy="85133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sysDash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3342292" y="3305503"/>
              <a:ext cx="0" cy="85133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sysDash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450021" y="5260428"/>
              <a:ext cx="2626" cy="197069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3402723" y="6022428"/>
              <a:ext cx="1179787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 flipV="1">
              <a:off x="1261240" y="6195848"/>
              <a:ext cx="334228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1066800" y="3229583"/>
              <a:ext cx="5324272" cy="73281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5675586" y="3180945"/>
              <a:ext cx="657120" cy="80773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6293797" y="3229583"/>
              <a:ext cx="1683556" cy="74332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H="1">
              <a:off x="3153102" y="3229583"/>
              <a:ext cx="3218514" cy="72756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>
              <a:off x="2427888" y="1623848"/>
              <a:ext cx="2301766" cy="61485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4461641" y="1560786"/>
              <a:ext cx="1860331" cy="67791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600" dirty="0"/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2467304" y="1066800"/>
              <a:ext cx="4419600" cy="6096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6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990600" y="2209800"/>
              <a:ext cx="3099816" cy="103327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4724400" y="2209800"/>
              <a:ext cx="3100552" cy="103001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1392886" y="2251147"/>
              <a:ext cx="2255746" cy="8309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Access Control</a:t>
              </a:r>
            </a:p>
            <a:p>
              <a:pPr algn="ctr"/>
              <a:r>
                <a:rPr lang="en-US" sz="2400" dirty="0" smtClean="0"/>
                <a:t>System (</a:t>
              </a:r>
              <a:r>
                <a:rPr lang="en-US" sz="2400" dirty="0" smtClean="0">
                  <a:solidFill>
                    <a:srgbClr val="FF0000"/>
                  </a:solidFill>
                </a:rPr>
                <a:t>PPS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4800600" y="2286000"/>
              <a:ext cx="2965450" cy="8309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dirty="0"/>
                <a:t>R</a:t>
              </a:r>
              <a:r>
                <a:rPr lang="en-US" sz="2400" dirty="0"/>
                <a:t>adiation </a:t>
              </a:r>
              <a:r>
                <a:rPr lang="en-US" sz="2400" b="1" dirty="0"/>
                <a:t>C</a:t>
              </a:r>
              <a:r>
                <a:rPr lang="en-US" sz="2400" dirty="0"/>
                <a:t>ontrol</a:t>
              </a:r>
            </a:p>
            <a:p>
              <a:pPr algn="ctr"/>
              <a:r>
                <a:rPr lang="en-US" sz="2400" b="1" dirty="0"/>
                <a:t>S</a:t>
              </a:r>
              <a:r>
                <a:rPr lang="en-US" sz="2400" dirty="0"/>
                <a:t>ystem</a:t>
              </a:r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4600903" y="3915103"/>
              <a:ext cx="2317531" cy="186821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4598276" y="3970285"/>
              <a:ext cx="2286000" cy="15696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B</a:t>
              </a:r>
              <a:r>
                <a:rPr lang="en-US" sz="2400" dirty="0"/>
                <a:t>eam </a:t>
              </a:r>
              <a:r>
                <a:rPr lang="en-US" sz="2400" b="1" dirty="0">
                  <a:solidFill>
                    <a:srgbClr val="FF0000"/>
                  </a:solidFill>
                </a:rPr>
                <a:t>C</a:t>
              </a:r>
              <a:r>
                <a:rPr lang="en-US" sz="2400" dirty="0"/>
                <a:t>ontainment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/>
                <a:t>ystem </a:t>
              </a:r>
            </a:p>
            <a:p>
              <a:pPr algn="ctr"/>
              <a:r>
                <a:rPr lang="en-US" sz="2400" dirty="0" smtClean="0"/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BCS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grpSp>
          <p:nvGrpSpPr>
            <p:cNvPr id="5" name="Group 18"/>
            <p:cNvGrpSpPr/>
            <p:nvPr/>
          </p:nvGrpSpPr>
          <p:grpSpPr>
            <a:xfrm>
              <a:off x="6981497" y="3917731"/>
              <a:ext cx="1871663" cy="858550"/>
              <a:chOff x="6513786" y="4797972"/>
              <a:chExt cx="1871663" cy="646386"/>
            </a:xfrm>
          </p:grpSpPr>
          <p:sp>
            <p:nvSpPr>
              <p:cNvPr id="35" name="Rectangle 17"/>
              <p:cNvSpPr>
                <a:spLocks noChangeArrowheads="1"/>
              </p:cNvSpPr>
              <p:nvPr/>
            </p:nvSpPr>
            <p:spPr bwMode="auto">
              <a:xfrm>
                <a:off x="6526924" y="4797972"/>
                <a:ext cx="1813035" cy="646386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6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6513786" y="4880428"/>
                <a:ext cx="1871663" cy="39392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Shielding</a:t>
                </a:r>
              </a:p>
            </p:txBody>
          </p:sp>
        </p:grp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619704" y="1076325"/>
              <a:ext cx="4267200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R</a:t>
              </a:r>
              <a:r>
                <a:rPr lang="en-US" sz="2400" dirty="0"/>
                <a:t>adiation </a:t>
              </a:r>
              <a:r>
                <a:rPr lang="en-US" sz="2400" b="1" dirty="0">
                  <a:solidFill>
                    <a:srgbClr val="FF0000"/>
                  </a:solidFill>
                </a:rPr>
                <a:t>S</a:t>
              </a:r>
              <a:r>
                <a:rPr lang="en-US" sz="2400" dirty="0"/>
                <a:t>afety </a:t>
              </a:r>
              <a:r>
                <a:rPr lang="en-US" sz="2400" b="1" dirty="0">
                  <a:solidFill>
                    <a:srgbClr val="FF0000"/>
                  </a:solidFill>
                </a:rPr>
                <a:t>S</a:t>
              </a:r>
              <a:r>
                <a:rPr lang="en-US" sz="2400" dirty="0"/>
                <a:t>ystem</a:t>
              </a: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352098" y="3909848"/>
              <a:ext cx="1702676" cy="18577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312683" y="3925613"/>
              <a:ext cx="1718441" cy="15696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B</a:t>
              </a:r>
              <a:r>
                <a:rPr lang="en-US" sz="2400" dirty="0" smtClean="0"/>
                <a:t>urn 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T</a:t>
              </a:r>
              <a:r>
                <a:rPr lang="en-US" sz="2400" dirty="0" smtClean="0"/>
                <a:t>hrough</a:t>
              </a:r>
              <a:endParaRPr lang="en-US" sz="2400" dirty="0"/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M</a:t>
              </a:r>
              <a:r>
                <a:rPr lang="en-US" sz="2400" dirty="0" smtClean="0"/>
                <a:t>onitors</a:t>
              </a:r>
            </a:p>
            <a:p>
              <a:pPr algn="ctr"/>
              <a:r>
                <a:rPr lang="en-US" sz="2400" dirty="0" smtClean="0"/>
                <a:t> (</a:t>
              </a:r>
              <a:r>
                <a:rPr lang="en-US" sz="2400" dirty="0" smtClean="0">
                  <a:solidFill>
                    <a:srgbClr val="FF0000"/>
                  </a:solidFill>
                </a:rPr>
                <a:t>BTM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2246586" y="3909848"/>
              <a:ext cx="2246588" cy="18760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2307021" y="3979973"/>
              <a:ext cx="2116048" cy="15696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B</a:t>
              </a:r>
              <a:r>
                <a:rPr lang="en-US" sz="2400" dirty="0" smtClean="0"/>
                <a:t>eam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/>
                <a:t>hut-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O</a:t>
              </a:r>
              <a:r>
                <a:rPr lang="en-US" sz="2400" dirty="0" smtClean="0"/>
                <a:t>ff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I</a:t>
              </a:r>
              <a:r>
                <a:rPr lang="en-US" sz="2400" dirty="0" smtClean="0"/>
                <a:t>on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C</a:t>
              </a:r>
              <a:r>
                <a:rPr lang="en-US" sz="2400" dirty="0" smtClean="0"/>
                <a:t>hambers </a:t>
              </a:r>
            </a:p>
            <a:p>
              <a:pPr algn="ctr"/>
              <a:r>
                <a:rPr lang="en-US" sz="2400" dirty="0" smtClean="0"/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BSOIC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4598276" y="5754414"/>
              <a:ext cx="2338552" cy="614855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 dirty="0"/>
            </a:p>
          </p:txBody>
        </p:sp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4619297" y="5912069"/>
              <a:ext cx="2391104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ACM, PIC, LIONS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pic>
        <p:nvPicPr>
          <p:cNvPr id="6" name="Content Placeholder 5" descr="http://today.slac.stanford.edu/images/2009/lcls-amo-location.jpg"/>
          <p:cNvPicPr>
            <a:picLocks noGrp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3668" y="1243013"/>
            <a:ext cx="6976014" cy="506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pic>
        <p:nvPicPr>
          <p:cNvPr id="6" name="Content Placeholder 5" descr="https://portal.slac.stanford.edu/sites/lcls_public/instruments/SXR/PublishingImages/home1.jpg"/>
          <p:cNvPicPr>
            <a:picLocks noGrp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6370" y="1243013"/>
            <a:ext cx="7610610" cy="506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600" dirty="0" err="1" smtClean="0"/>
              <a:t>Beamline</a:t>
            </a:r>
            <a:r>
              <a:rPr lang="en-US" sz="2600" dirty="0" smtClean="0"/>
              <a:t> Authorizations (BLA’s) define the critical items that need to be in place to operate safely.</a:t>
            </a:r>
          </a:p>
          <a:p>
            <a:pPr lvl="2"/>
            <a:r>
              <a:rPr lang="en-US" sz="2400" dirty="0" smtClean="0"/>
              <a:t>Controls determined via ESH Staff, Radiation Protection Group &amp; Instrument Staff</a:t>
            </a:r>
          </a:p>
          <a:p>
            <a:pPr lvl="3"/>
            <a:r>
              <a:rPr lang="en-US" sz="2200" dirty="0" smtClean="0"/>
              <a:t>Components</a:t>
            </a:r>
          </a:p>
          <a:p>
            <a:pPr lvl="4"/>
            <a:r>
              <a:rPr lang="en-US" sz="2000" dirty="0" smtClean="0"/>
              <a:t>Stoppers, Apertures, Slits, Collimators</a:t>
            </a:r>
          </a:p>
          <a:p>
            <a:pPr lvl="3"/>
            <a:r>
              <a:rPr lang="en-US" sz="2200" dirty="0" smtClean="0"/>
              <a:t>Systems</a:t>
            </a:r>
          </a:p>
          <a:p>
            <a:pPr lvl="4"/>
            <a:r>
              <a:rPr lang="en-US" sz="2000" dirty="0" smtClean="0"/>
              <a:t>PPS, BCS, Vacuum</a:t>
            </a:r>
          </a:p>
          <a:p>
            <a:pPr lvl="3"/>
            <a:r>
              <a:rPr lang="en-US" sz="2200" dirty="0" smtClean="0"/>
              <a:t>Shielding</a:t>
            </a:r>
          </a:p>
          <a:p>
            <a:pPr lvl="4"/>
            <a:r>
              <a:rPr lang="en-US" sz="2000" dirty="0" smtClean="0"/>
              <a:t>Bulk, Local</a:t>
            </a:r>
          </a:p>
          <a:p>
            <a:pPr lvl="1"/>
            <a:r>
              <a:rPr lang="en-US" sz="2600" dirty="0" smtClean="0"/>
              <a:t>Defines Operational Modes</a:t>
            </a:r>
          </a:p>
          <a:p>
            <a:pPr lvl="1"/>
            <a:r>
              <a:rPr lang="en-US" sz="2600" dirty="0" smtClean="0"/>
              <a:t>Checklists for visible items</a:t>
            </a:r>
          </a:p>
          <a:p>
            <a:pPr lvl="1"/>
            <a:r>
              <a:rPr lang="en-US" sz="2600" dirty="0" smtClean="0"/>
              <a:t>Checklists for non-visible items, in vacuum components, metrology, hard stop limits. </a:t>
            </a:r>
          </a:p>
          <a:p>
            <a:pPr lvl="2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18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>
            <a:normAutofit lnSpcReduction="10000"/>
          </a:bodyPr>
          <a:lstStyle/>
          <a:p>
            <a:pPr marL="339725" lvl="1" indent="-222250">
              <a:spcAft>
                <a:spcPts val="300"/>
              </a:spcAft>
              <a:buSzTx/>
            </a:pPr>
            <a:r>
              <a:rPr lang="en-US" sz="2600" dirty="0" smtClean="0"/>
              <a:t>Training</a:t>
            </a:r>
          </a:p>
          <a:p>
            <a:pPr marL="573088" lvl="2" indent="-222250">
              <a:spcAft>
                <a:spcPts val="300"/>
              </a:spcAft>
              <a:buSzTx/>
            </a:pPr>
            <a:r>
              <a:rPr lang="en-US" sz="2400" dirty="0" smtClean="0"/>
              <a:t>Staff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Responsibilities – what am I responsible for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Awareness – who own what systems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Communication – who do I call if I need help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Configuration Control – what it means and why its there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Labeling, Locks, Hardware - Checklists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Walk through of items with all involved</a:t>
            </a:r>
          </a:p>
          <a:p>
            <a:pPr marL="573088" lvl="2" indent="-222250">
              <a:spcAft>
                <a:spcPts val="300"/>
              </a:spcAft>
              <a:buSzTx/>
            </a:pPr>
            <a:r>
              <a:rPr lang="en-US" sz="2400" dirty="0" smtClean="0"/>
              <a:t>Users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Hutch Orientation – hands on/hands off, who to call if it doesn’t work. 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Perform a Search, key aspects of the PPS system</a:t>
            </a:r>
          </a:p>
          <a:p>
            <a:pPr marL="796925" lvl="3" indent="-222250">
              <a:spcAft>
                <a:spcPts val="300"/>
              </a:spcAft>
              <a:buSzTx/>
            </a:pPr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2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18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>
            <a:normAutofit/>
          </a:bodyPr>
          <a:lstStyle/>
          <a:p>
            <a:pPr marL="339725" lvl="1" indent="-222250">
              <a:spcAft>
                <a:spcPts val="300"/>
              </a:spcAft>
              <a:buSzTx/>
            </a:pPr>
            <a:r>
              <a:rPr lang="en-US" sz="2600" dirty="0" smtClean="0"/>
              <a:t>Controlling established configurations</a:t>
            </a:r>
          </a:p>
          <a:p>
            <a:pPr marL="573088" lvl="2" indent="-222250">
              <a:spcAft>
                <a:spcPts val="300"/>
              </a:spcAft>
              <a:buSzTx/>
            </a:pPr>
            <a:r>
              <a:rPr lang="en-US" sz="2400" dirty="0" smtClean="0"/>
              <a:t>Radiation Safety Work Control Forms (RSWCF’s)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Manages state of critical elements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Defines work to be performed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Identifies Hazards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Defines Requirements (Hazard Controls &amp; Alternative Mitigations) that need to be in place before work can start.</a:t>
            </a:r>
          </a:p>
          <a:p>
            <a:pPr marL="796925" lvl="3" indent="-222250">
              <a:spcAft>
                <a:spcPts val="300"/>
              </a:spcAft>
              <a:buSzTx/>
            </a:pPr>
            <a:r>
              <a:rPr lang="en-US" sz="2200" dirty="0" smtClean="0"/>
              <a:t>Defines Requirements (tests, validations, inspections, sign-offs) that need to be in performed once work is complete.</a:t>
            </a:r>
            <a:endParaRPr lang="en-US" sz="2400" dirty="0" smtClean="0"/>
          </a:p>
          <a:p>
            <a:pPr marL="573088" lvl="2" indent="-222250">
              <a:spcAft>
                <a:spcPts val="300"/>
              </a:spcAft>
              <a:buSzTx/>
            </a:pPr>
            <a:endParaRPr lang="en-US" sz="2400" dirty="0" smtClean="0"/>
          </a:p>
          <a:p>
            <a:pPr lvl="1">
              <a:buNone/>
            </a:pPr>
            <a:endParaRPr lang="en-US" sz="2600" dirty="0" smtClean="0"/>
          </a:p>
          <a:p>
            <a:pPr lvl="2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18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91A925118FE4FA277C2BFBC291332" ma:contentTypeVersion="11" ma:contentTypeDescription="Create a new document." ma:contentTypeScope="" ma:versionID="79046b07c074bc4ff8d52c79cbe6a797">
  <xsd:schema xmlns:xsd="http://www.w3.org/2001/XMLSchema" xmlns:xs="http://www.w3.org/2001/XMLSchema" xmlns:p="http://schemas.microsoft.com/office/2006/metadata/properties" xmlns:ns2="21472d40-09f0-44a7-9dcb-d638aadbfa31" targetNamespace="http://schemas.microsoft.com/office/2006/metadata/properties" ma:root="true" ma:fieldsID="367a321e30d0af435282c9c0024d4107" ns2:_="">
    <xsd:import namespace="21472d40-09f0-44a7-9dcb-d638aadbfa31"/>
    <xsd:element name="properties">
      <xsd:complexType>
        <xsd:sequence>
          <xsd:element name="documentManagement">
            <xsd:complexType>
              <xsd:all>
                <xsd:element ref="ns2:Plenary" minOccurs="0"/>
                <xsd:element ref="ns2:Breako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72d40-09f0-44a7-9dcb-d638aadbfa31" elementFormDefault="qualified">
    <xsd:import namespace="http://schemas.microsoft.com/office/2006/documentManagement/types"/>
    <xsd:import namespace="http://schemas.microsoft.com/office/infopath/2007/PartnerControls"/>
    <xsd:element name="Plenary" ma:index="8" nillable="true" ma:displayName="Plenary" ma:list="{13d54d77-84b0-410e-8b98-b13f69219f04}" ma:internalName="Plenary" ma:showField="Title">
      <xsd:simpleType>
        <xsd:restriction base="dms:Lookup"/>
      </xsd:simpleType>
    </xsd:element>
    <xsd:element name="Breakout" ma:index="9" nillable="true" ma:displayName="Breakout" ma:list="{e385cd27-ca57-487d-a4d1-27625192f8e3}" ma:internalName="Breakout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lenary xmlns="21472d40-09f0-44a7-9dcb-d638aadbfa31">7</Plenary>
    <Breakout xmlns="21472d40-09f0-44a7-9dcb-d638aadbfa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247649-E439-415C-B162-81A5C16E1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72d40-09f0-44a7-9dcb-d638aadbf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1B16AA-9221-46AE-B700-523442ABDABD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21472d40-09f0-44a7-9dcb-d638aadbfa3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65760</TotalTime>
  <Words>483</Words>
  <Application>Microsoft Office PowerPoint</Application>
  <PresentationFormat>On-screen Show (4:3)</PresentationFormat>
  <Paragraphs>99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Configuration Management</vt:lpstr>
      <vt:lpstr>Configuration Management</vt:lpstr>
      <vt:lpstr>Configuration Management</vt:lpstr>
      <vt:lpstr>Configuration Management</vt:lpstr>
      <vt:lpstr>Configuration Management</vt:lpstr>
      <vt:lpstr>Configuration Management</vt:lpstr>
      <vt:lpstr>Configuration Management</vt:lpstr>
      <vt:lpstr>Configuration Management</vt:lpstr>
      <vt:lpstr>Configuration Management</vt:lpstr>
      <vt:lpstr>Configuration Management</vt:lpstr>
    </vt:vector>
  </TitlesOfParts>
  <Company>SLAC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LCLS-II ‘your title’</dc:title>
  <dc:creator>FACET</dc:creator>
  <cp:lastModifiedBy>meeting</cp:lastModifiedBy>
  <cp:revision>2317</cp:revision>
  <cp:lastPrinted>2013-05-01T00:31:17Z</cp:lastPrinted>
  <dcterms:created xsi:type="dcterms:W3CDTF">2009-11-23T23:38:17Z</dcterms:created>
  <dcterms:modified xsi:type="dcterms:W3CDTF">2014-08-06T16:15:36Z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0x010100B9E91A925118FE4FA277C2BFBC291332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3300</vt:r8>
  </property>
  <property fmtid="{D5CDD505-2E9C-101B-9397-08002B2CF9AE}" pid="8" name="xd_ProgID">
    <vt:lpwstr/>
  </property>
  <property fmtid="{D5CDD505-2E9C-101B-9397-08002B2CF9AE}" pid="9" name="_CopySource">
    <vt:lpwstr>https://slacspace.slac.stanford.edu/sites/reviews/lclsii/CD1DR_Dec2013/Presentations/LCLS-II_CD-1_Dir_Rev_ESH_Evans.pptx</vt:lpwstr>
  </property>
  <property fmtid="{D5CDD505-2E9C-101B-9397-08002B2CF9AE}" pid="10" name="TemplateUrl">
    <vt:lpwstr/>
  </property>
  <property fmtid="{D5CDD505-2E9C-101B-9397-08002B2CF9AE}" pid="11" name="_SourceUrl">
    <vt:lpwstr/>
  </property>
</Properties>
</file>