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2"/>
  </p:notesMasterIdLst>
  <p:sldIdLst>
    <p:sldId id="256" r:id="rId5"/>
    <p:sldId id="1362" r:id="rId6"/>
    <p:sldId id="1363" r:id="rId7"/>
    <p:sldId id="295" r:id="rId8"/>
    <p:sldId id="500" r:id="rId9"/>
    <p:sldId id="1354" r:id="rId10"/>
    <p:sldId id="1359" r:id="rId11"/>
    <p:sldId id="261" r:id="rId12"/>
    <p:sldId id="489" r:id="rId13"/>
    <p:sldId id="481" r:id="rId14"/>
    <p:sldId id="1356" r:id="rId15"/>
    <p:sldId id="299" r:id="rId16"/>
    <p:sldId id="488" r:id="rId17"/>
    <p:sldId id="1358" r:id="rId18"/>
    <p:sldId id="302" r:id="rId19"/>
    <p:sldId id="1365" r:id="rId20"/>
    <p:sldId id="304" r:id="rId21"/>
    <p:sldId id="303" r:id="rId22"/>
    <p:sldId id="499" r:id="rId23"/>
    <p:sldId id="1357" r:id="rId24"/>
    <p:sldId id="258" r:id="rId25"/>
    <p:sldId id="259" r:id="rId26"/>
    <p:sldId id="262" r:id="rId27"/>
    <p:sldId id="1367" r:id="rId28"/>
    <p:sldId id="1360" r:id="rId29"/>
    <p:sldId id="487" r:id="rId30"/>
    <p:sldId id="1366" r:id="rId3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lleke, Ferdinand" initials="WF" lastIdx="5" clrIdx="0">
    <p:extLst>
      <p:ext uri="{19B8F6BF-5375-455C-9EA6-DF929625EA0E}">
        <p15:presenceInfo xmlns:p15="http://schemas.microsoft.com/office/powerpoint/2012/main" userId="Willeke, Ferdinan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30519D"/>
    <a:srgbClr val="0066FF"/>
    <a:srgbClr val="001132"/>
    <a:srgbClr val="24407B"/>
    <a:srgbClr val="4EA5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36" autoAdjust="0"/>
    <p:restoredTop sz="94646"/>
  </p:normalViewPr>
  <p:slideViewPr>
    <p:cSldViewPr snapToGrid="0" snapToObjects="1">
      <p:cViewPr varScale="1">
        <p:scale>
          <a:sx n="83" d="100"/>
          <a:sy n="83" d="100"/>
        </p:scale>
        <p:origin x="1062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6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bnl\c-adnas\willeke\e-RHIC\Design-Documents\Copy%20of%20erhic_lumi_energyOptimizedb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47362923070777"/>
          <c:y val="2.8524640844641593E-2"/>
          <c:w val="0.85317364276833796"/>
          <c:h val="0.81127156198498396"/>
        </c:manualLayout>
      </c:layout>
      <c:scatterChart>
        <c:scatterStyle val="lineMarker"/>
        <c:varyColors val="0"/>
        <c:ser>
          <c:idx val="1"/>
          <c:order val="1"/>
          <c:tx>
            <c:v>Full Scope -HD</c:v>
          </c:tx>
          <c:spPr>
            <a:ln w="60325">
              <a:solidFill>
                <a:srgbClr val="0070C0"/>
              </a:solidFill>
            </a:ln>
          </c:spPr>
          <c:marker>
            <c:symbol val="circle"/>
            <c:size val="7"/>
            <c:spPr>
              <a:solidFill>
                <a:srgbClr val="0070C0"/>
              </a:solidFill>
              <a:ln w="3175">
                <a:solidFill>
                  <a:srgbClr val="000000"/>
                </a:solidFill>
              </a:ln>
            </c:spPr>
          </c:marker>
          <c:xVal>
            <c:numRef>
              <c:f>Combined!$C$3:$C$7</c:f>
              <c:numCache>
                <c:formatCode>General</c:formatCode>
                <c:ptCount val="5"/>
                <c:pt idx="0">
                  <c:v>20.248456731316587</c:v>
                </c:pt>
                <c:pt idx="1">
                  <c:v>44.721359549995796</c:v>
                </c:pt>
                <c:pt idx="2">
                  <c:v>63.245553203367585</c:v>
                </c:pt>
                <c:pt idx="3">
                  <c:v>104.88088481701516</c:v>
                </c:pt>
                <c:pt idx="4">
                  <c:v>140.71247279470288</c:v>
                </c:pt>
              </c:numCache>
            </c:numRef>
          </c:xVal>
          <c:yVal>
            <c:numRef>
              <c:f>Combined!$D$3:$D$7</c:f>
              <c:numCache>
                <c:formatCode>General</c:formatCode>
                <c:ptCount val="5"/>
                <c:pt idx="0">
                  <c:v>0.44</c:v>
                </c:pt>
                <c:pt idx="1">
                  <c:v>3.16</c:v>
                </c:pt>
                <c:pt idx="2">
                  <c:v>4.3499999999999996</c:v>
                </c:pt>
                <c:pt idx="3">
                  <c:v>10.050000000000001</c:v>
                </c:pt>
                <c:pt idx="4">
                  <c:v>1.93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45F-45E9-9332-3E2E6FEFDE81}"/>
            </c:ext>
          </c:extLst>
        </c:ser>
        <c:ser>
          <c:idx val="2"/>
          <c:order val="2"/>
          <c:tx>
            <c:v>Low energy optimized</c:v>
          </c:tx>
          <c:spPr>
            <a:ln w="60325">
              <a:solidFill>
                <a:srgbClr val="C00000"/>
              </a:solidFill>
            </a:ln>
          </c:spPr>
          <c:marker>
            <c:symbol val="circle"/>
            <c:size val="8"/>
            <c:spPr>
              <a:solidFill>
                <a:srgbClr val="C00000"/>
              </a:solidFill>
              <a:ln>
                <a:solidFill>
                  <a:srgbClr val="000000"/>
                </a:solidFill>
              </a:ln>
            </c:spPr>
          </c:marker>
          <c:xVal>
            <c:numRef>
              <c:f>Combined!$C$14:$C$20</c:f>
              <c:numCache>
                <c:formatCode>General</c:formatCode>
                <c:ptCount val="7"/>
                <c:pt idx="0">
                  <c:v>20.248456731316587</c:v>
                </c:pt>
                <c:pt idx="1">
                  <c:v>44.721359549995796</c:v>
                </c:pt>
                <c:pt idx="2">
                  <c:v>63.245553203367585</c:v>
                </c:pt>
                <c:pt idx="3">
                  <c:v>80</c:v>
                </c:pt>
                <c:pt idx="4">
                  <c:v>101.9803902718557</c:v>
                </c:pt>
                <c:pt idx="5">
                  <c:v>120</c:v>
                </c:pt>
                <c:pt idx="6">
                  <c:v>140.71247279470288</c:v>
                </c:pt>
              </c:numCache>
            </c:numRef>
          </c:xVal>
          <c:yVal>
            <c:numRef>
              <c:f>Combined!$D$14:$D$20</c:f>
              <c:numCache>
                <c:formatCode>General</c:formatCode>
                <c:ptCount val="7"/>
                <c:pt idx="0">
                  <c:v>1.27</c:v>
                </c:pt>
                <c:pt idx="1">
                  <c:v>10.34</c:v>
                </c:pt>
                <c:pt idx="2">
                  <c:v>12.4</c:v>
                </c:pt>
                <c:pt idx="3">
                  <c:v>10.78</c:v>
                </c:pt>
                <c:pt idx="4">
                  <c:v>5.4</c:v>
                </c:pt>
                <c:pt idx="5">
                  <c:v>1.1100000000000001</c:v>
                </c:pt>
                <c:pt idx="6">
                  <c:v>0.1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45F-45E9-9332-3E2E6FEFDE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10380552"/>
        <c:axId val="-2110371448"/>
        <c:extLst>
          <c:ext xmlns:c15="http://schemas.microsoft.com/office/drawing/2012/chart" uri="{02D57815-91ED-43cb-92C2-25804820EDAC}">
            <c15:filteredScatterSeries>
              <c15:ser>
                <c:idx val="3"/>
                <c:order val="3"/>
                <c:tx>
                  <c:v>Combined</c:v>
                </c:tx>
                <c:spPr>
                  <a:ln w="44450">
                    <a:solidFill>
                      <a:srgbClr val="00B050"/>
                    </a:solidFill>
                    <a:prstDash val="sysDash"/>
                  </a:ln>
                </c:spPr>
                <c:xVal>
                  <c:numRef>
                    <c:extLst>
                      <c:ext uri="{02D57815-91ED-43cb-92C2-25804820EDAC}">
                        <c15:formulaRef>
                          <c15:sqref>Combined!$C$25:$C$30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20.248456731316587</c:v>
                      </c:pt>
                      <c:pt idx="1">
                        <c:v>44.721359549995796</c:v>
                      </c:pt>
                      <c:pt idx="2">
                        <c:v>63.245553203367585</c:v>
                      </c:pt>
                      <c:pt idx="3">
                        <c:v>80</c:v>
                      </c:pt>
                      <c:pt idx="4">
                        <c:v>104.88088481701516</c:v>
                      </c:pt>
                      <c:pt idx="5">
                        <c:v>140.71247279470288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Combined!$D$25:$D$30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1.27</c:v>
                      </c:pt>
                      <c:pt idx="1">
                        <c:v>10.34</c:v>
                      </c:pt>
                      <c:pt idx="2">
                        <c:v>12.4</c:v>
                      </c:pt>
                      <c:pt idx="3">
                        <c:v>10.78</c:v>
                      </c:pt>
                      <c:pt idx="4">
                        <c:v>10.050000000000001</c:v>
                      </c:pt>
                      <c:pt idx="5">
                        <c:v>1.93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3-345F-45E9-9332-3E2E6FEFDE81}"/>
                  </c:ext>
                </c:extLst>
              </c15:ser>
            </c15:filteredScatterSeries>
          </c:ext>
        </c:extLst>
      </c:scatterChart>
      <c:scatterChart>
        <c:scatterStyle val="lineMarker"/>
        <c:varyColors val="0"/>
        <c:ser>
          <c:idx val="0"/>
          <c:order val="0"/>
          <c:spPr>
            <a:ln w="25400">
              <a:solidFill>
                <a:schemeClr val="tx1"/>
              </a:solidFill>
            </a:ln>
          </c:spPr>
          <c:marker>
            <c:spPr>
              <a:noFill/>
              <a:ln w="25400">
                <a:noFill/>
              </a:ln>
            </c:spPr>
          </c:marker>
          <c:xVal>
            <c:numRef>
              <c:f>#REF!</c:f>
            </c:numRef>
          </c:xVal>
          <c:yVal>
            <c:numRef>
              <c:f>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45F-45E9-9332-3E2E6FEFDE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0829328"/>
        <c:axId val="436983152"/>
      </c:scatterChart>
      <c:valAx>
        <c:axId val="-2110380552"/>
        <c:scaling>
          <c:orientation val="minMax"/>
          <c:max val="15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0">
                    <a:solidFill>
                      <a:srgbClr val="0D0D0D"/>
                    </a:solidFill>
                  </a:rPr>
                  <a:t>Center</a:t>
                </a:r>
                <a:r>
                  <a:rPr lang="en-US" sz="2000" b="0" baseline="0">
                    <a:solidFill>
                      <a:srgbClr val="0D0D0D"/>
                    </a:solidFill>
                  </a:rPr>
                  <a:t> </a:t>
                </a:r>
                <a:r>
                  <a:rPr lang="en-US" sz="2000" b="0">
                    <a:solidFill>
                      <a:srgbClr val="0D0D0D"/>
                    </a:solidFill>
                  </a:rPr>
                  <a:t>of</a:t>
                </a:r>
                <a:r>
                  <a:rPr lang="en-US" sz="2000" b="0" baseline="0">
                    <a:solidFill>
                      <a:srgbClr val="0D0D0D"/>
                    </a:solidFill>
                  </a:rPr>
                  <a:t> </a:t>
                </a:r>
                <a:r>
                  <a:rPr lang="en-US" sz="2000" b="0">
                    <a:solidFill>
                      <a:srgbClr val="0D0D0D"/>
                    </a:solidFill>
                  </a:rPr>
                  <a:t>Mass Energy</a:t>
                </a:r>
                <a:r>
                  <a:rPr lang="en-US" sz="2000" b="0" baseline="0">
                    <a:solidFill>
                      <a:srgbClr val="0D0D0D"/>
                    </a:solidFill>
                  </a:rPr>
                  <a:t> [</a:t>
                </a:r>
                <a:r>
                  <a:rPr lang="en-US" sz="2000" b="0">
                    <a:solidFill>
                      <a:srgbClr val="0D0D0D"/>
                    </a:solidFill>
                  </a:rPr>
                  <a:t>GeV]</a:t>
                </a:r>
              </a:p>
            </c:rich>
          </c:tx>
          <c:layout>
            <c:manualLayout>
              <c:xMode val="edge"/>
              <c:yMode val="edge"/>
              <c:x val="0.3188608983387361"/>
              <c:y val="0.9152577479172893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in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0371448"/>
        <c:crossesAt val="0.01"/>
        <c:crossBetween val="midCat"/>
        <c:majorUnit val="40"/>
        <c:minorUnit val="10"/>
      </c:valAx>
      <c:valAx>
        <c:axId val="-2110371448"/>
        <c:scaling>
          <c:logBase val="10"/>
          <c:orientation val="minMax"/>
          <c:max val="100"/>
          <c:min val="1.000000000000000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@" sourceLinked="0"/>
        <c:majorTickMark val="in"/>
        <c:minorTickMark val="in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D0D0D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0380552"/>
        <c:crosses val="autoZero"/>
        <c:crossBetween val="midCat"/>
        <c:majorUnit val="10"/>
      </c:valAx>
      <c:valAx>
        <c:axId val="436983152"/>
        <c:scaling>
          <c:logBase val="10"/>
          <c:orientation val="minMax"/>
          <c:max val="20"/>
          <c:min val="0.1"/>
        </c:scaling>
        <c:delete val="0"/>
        <c:axPos val="r"/>
        <c:numFmt formatCode="General" sourceLinked="1"/>
        <c:majorTickMark val="out"/>
        <c:minorTickMark val="none"/>
        <c:tickLblPos val="none"/>
        <c:crossAx val="440829328"/>
        <c:crosses val="max"/>
        <c:crossBetween val="midCat"/>
      </c:valAx>
      <c:valAx>
        <c:axId val="4408293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36983152"/>
        <c:crosses val="autoZero"/>
        <c:crossBetween val="midCat"/>
      </c:valAx>
      <c:spPr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C47C514-B5E3-415C-88C7-55A9E0FA426E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C7C95DC-3631-4199-BD92-062C4D643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69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47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320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00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64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5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0236-7FFA-2C4C-9DC3-0D04F3CC4D61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0236-7FFA-2C4C-9DC3-0D04F3CC4D61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0236-7FFA-2C4C-9DC3-0D04F3CC4D61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0236-7FFA-2C4C-9DC3-0D04F3CC4D61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0236-7FFA-2C4C-9DC3-0D04F3CC4D61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0236-7FFA-2C4C-9DC3-0D04F3CC4D61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0236-7FFA-2C4C-9DC3-0D04F3CC4D61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0236-7FFA-2C4C-9DC3-0D04F3CC4D61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0236-7FFA-2C4C-9DC3-0D04F3CC4D61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00236-7FFA-2C4C-9DC3-0D04F3CC4D61}" type="datetimeFigureOut">
              <a:rPr lang="en-US" smtClean="0"/>
              <a:t>3/18/2020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7300236-7FFA-2C4C-9DC3-0D04F3CC4D61}" type="datetimeFigureOut">
              <a:rPr lang="en-US" smtClean="0"/>
              <a:pPr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574" y="2007253"/>
            <a:ext cx="4986756" cy="721559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Electron Ion Collider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24499" y="2820423"/>
            <a:ext cx="4942058" cy="1308766"/>
          </a:xfrm>
        </p:spPr>
        <p:txBody>
          <a:bodyPr>
            <a:noAutofit/>
          </a:bodyPr>
          <a:lstStyle/>
          <a:p>
            <a:pPr algn="l"/>
            <a:r>
              <a:rPr lang="en-US" sz="2000" dirty="0"/>
              <a:t>F. Willeke, BNL</a:t>
            </a:r>
          </a:p>
          <a:p>
            <a:pPr algn="l"/>
            <a:r>
              <a:rPr lang="en-US" sz="2000" dirty="0"/>
              <a:t>EICUG Temple Meeting</a:t>
            </a:r>
          </a:p>
          <a:p>
            <a:pPr algn="l"/>
            <a:r>
              <a:rPr lang="en-US" sz="2000" dirty="0"/>
              <a:t>18 March 2020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719" y="6325893"/>
            <a:ext cx="1006765" cy="372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46" t="42804" r="31578" b="42693"/>
          <a:stretch/>
        </p:blipFill>
        <p:spPr>
          <a:xfrm>
            <a:off x="7507792" y="6380014"/>
            <a:ext cx="1289538" cy="264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39177" y="5567917"/>
            <a:ext cx="512955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900" dirty="0">
                <a:solidFill>
                  <a:srgbClr val="4EA5DB"/>
                </a:solidFill>
                <a:latin typeface="+mj-lt"/>
                <a:ea typeface="Arial" charset="0"/>
                <a:cs typeface="Arial" charset="0"/>
              </a:rPr>
              <a:t>Electron Ion Collider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21ABFD-85F6-46BE-8E96-EEB660F06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155" y="6230907"/>
            <a:ext cx="1289538" cy="46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4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48DA5-A316-4E08-9310-6D06F60BD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95" y="415343"/>
            <a:ext cx="8988552" cy="484748"/>
          </a:xfrm>
        </p:spPr>
        <p:txBody>
          <a:bodyPr>
            <a:noAutofit/>
          </a:bodyPr>
          <a:lstStyle/>
          <a:p>
            <a:r>
              <a:rPr lang="en-US" sz="3600" dirty="0"/>
              <a:t>EIC High Luminosity with a Crossing Angle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4C1FF3-9770-4A7F-9CCA-4E65331CE380}"/>
              </a:ext>
            </a:extLst>
          </p:cNvPr>
          <p:cNvSpPr txBox="1"/>
          <p:nvPr/>
        </p:nvSpPr>
        <p:spPr>
          <a:xfrm>
            <a:off x="267450" y="2304302"/>
            <a:ext cx="38459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However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crossing angle causes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Low luminosity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Beam dynamics issues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E5B8CC-E8C9-44D6-B30E-6626FC267D69}"/>
              </a:ext>
            </a:extLst>
          </p:cNvPr>
          <p:cNvSpPr txBox="1"/>
          <p:nvPr/>
        </p:nvSpPr>
        <p:spPr>
          <a:xfrm>
            <a:off x="217423" y="3774596"/>
            <a:ext cx="5504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Then 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Effective head-on collision restored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beam dynamic issues resolved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156322-371F-4AB6-BE0F-9E87DCF0F5FE}"/>
              </a:ext>
            </a:extLst>
          </p:cNvPr>
          <p:cNvSpPr/>
          <p:nvPr/>
        </p:nvSpPr>
        <p:spPr>
          <a:xfrm>
            <a:off x="219456" y="1050209"/>
            <a:ext cx="87782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Modest crossing angle of 25 mrad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avoid parasitic collisions due to short bunch spacing,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machine elements, to improve detection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reduce detector background,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9B2E15-9A64-4028-A325-985211D2C6E5}"/>
              </a:ext>
            </a:extLst>
          </p:cNvPr>
          <p:cNvSpPr txBox="1"/>
          <p:nvPr/>
        </p:nvSpPr>
        <p:spPr>
          <a:xfrm>
            <a:off x="217423" y="3401827"/>
            <a:ext cx="3542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avoided by Crab Crossing 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B2C9FD-0294-42BF-95B5-6454D12F0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95056" y="6260094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779CE9-AD5A-41E5-8B71-12E136E2C481}"/>
              </a:ext>
            </a:extLst>
          </p:cNvPr>
          <p:cNvSpPr/>
          <p:nvPr/>
        </p:nvSpPr>
        <p:spPr>
          <a:xfrm>
            <a:off x="6778388" y="3276976"/>
            <a:ext cx="800669" cy="173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FEF990F-83C1-4F21-86AB-ECC5CF4B68A1}"/>
              </a:ext>
            </a:extLst>
          </p:cNvPr>
          <p:cNvSpPr/>
          <p:nvPr/>
        </p:nvSpPr>
        <p:spPr>
          <a:xfrm>
            <a:off x="3280933" y="3262901"/>
            <a:ext cx="491543" cy="67039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00AF09-C678-4AE3-BC1C-AE01FFCFA494}"/>
              </a:ext>
            </a:extLst>
          </p:cNvPr>
          <p:cNvSpPr txBox="1"/>
          <p:nvPr/>
        </p:nvSpPr>
        <p:spPr>
          <a:xfrm>
            <a:off x="136295" y="4869641"/>
            <a:ext cx="5532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RF resonator  (crab-cavity) prototypes built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and tested with proton beam in the CERN-SPS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C09C32-7906-470A-A01E-92C507905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557" y="4532427"/>
            <a:ext cx="1241132" cy="19571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DC9C93-DB52-487D-88B8-3D855F2B7C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0" b="2036"/>
          <a:stretch/>
        </p:blipFill>
        <p:spPr>
          <a:xfrm>
            <a:off x="6778388" y="4557551"/>
            <a:ext cx="2273290" cy="1932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E6A4FD-F1D1-415D-956C-8CC4B016F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557" y="1816679"/>
            <a:ext cx="3613138" cy="269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80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7A226-C321-4AC0-A886-59431426F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242" y="-32151"/>
            <a:ext cx="7886700" cy="917247"/>
          </a:xfrm>
        </p:spPr>
        <p:txBody>
          <a:bodyPr/>
          <a:lstStyle/>
          <a:p>
            <a:r>
              <a:rPr lang="en-US" dirty="0"/>
              <a:t>EIC Interaction Region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A65104-10F0-456E-B413-15E8034BA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FC88B4-D7BB-4833-A619-93CF5F9BF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628" y="3286849"/>
            <a:ext cx="4200670" cy="30744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C837AA-F190-7847-857B-5BA8B73B65CA}"/>
              </a:ext>
            </a:extLst>
          </p:cNvPr>
          <p:cNvSpPr txBox="1"/>
          <p:nvPr/>
        </p:nvSpPr>
        <p:spPr>
          <a:xfrm>
            <a:off x="36759" y="1997409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BNL accelerator scientists: specialized expertise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BNL scientists involved in IRs for HERA, RHIC, LHC and Super-KEKB (Japan).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BNL-EIC final focus magnets based on conventional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NbTi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superconducting magnet and direct wind technology, a unique BNL capability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9EBDBF-0961-49EA-A74B-EFB18EB3F9B9}"/>
              </a:ext>
            </a:extLst>
          </p:cNvPr>
          <p:cNvSpPr txBox="1"/>
          <p:nvPr/>
        </p:nvSpPr>
        <p:spPr>
          <a:xfrm>
            <a:off x="3153260" y="4639406"/>
            <a:ext cx="1507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Detector hall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036953-4624-4120-838E-B9B61988C992}"/>
              </a:ext>
            </a:extLst>
          </p:cNvPr>
          <p:cNvSpPr txBox="1"/>
          <p:nvPr/>
        </p:nvSpPr>
        <p:spPr>
          <a:xfrm>
            <a:off x="218663" y="818838"/>
            <a:ext cx="8711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Focusing  the beam down to </a:t>
            </a:r>
            <a:r>
              <a:rPr lang="en-US" b="1" dirty="0">
                <a:latin typeface="Symbol" panose="05050102010706020507" pitchFamily="18" charset="2"/>
                <a:cs typeface="Arial" panose="020B0604020202020204" pitchFamily="34" charset="0"/>
              </a:rPr>
              <a:t>b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≤ 5 cm @ beam size 5 </a:t>
            </a:r>
            <a:r>
              <a:rPr lang="en-US" b="1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m, gives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L=10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34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cm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s-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1</a:t>
            </a:r>
            <a:endParaRPr lang="en-US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and provides full acceptance for the colliding beam detector; accommodates crab cavities and spin rotators; synchrotron radiation and impedance managed 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84814C-6EB9-4C1D-AF92-BA596518B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759" y="3273852"/>
            <a:ext cx="4109999" cy="30824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955C41-84E1-4AEC-ADBF-4D822DE98B01}"/>
              </a:ext>
            </a:extLst>
          </p:cNvPr>
          <p:cNvSpPr txBox="1"/>
          <p:nvPr/>
        </p:nvSpPr>
        <p:spPr>
          <a:xfrm>
            <a:off x="4819759" y="5984916"/>
            <a:ext cx="414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Direct wind </a:t>
            </a:r>
            <a:r>
              <a:rPr lang="en-US" dirty="0" err="1">
                <a:solidFill>
                  <a:schemeClr val="bg1"/>
                </a:solidFill>
              </a:rPr>
              <a:t>s.c.</a:t>
            </a:r>
            <a:r>
              <a:rPr lang="en-US" dirty="0">
                <a:solidFill>
                  <a:schemeClr val="bg1"/>
                </a:solidFill>
              </a:rPr>
              <a:t> coil production in progress</a:t>
            </a:r>
          </a:p>
        </p:txBody>
      </p:sp>
    </p:spTree>
    <p:extLst>
      <p:ext uri="{BB962C8B-B14F-4D97-AF65-F5344CB8AC3E}">
        <p14:creationId xmlns:p14="http://schemas.microsoft.com/office/powerpoint/2010/main" val="2391867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A0D82-78B1-4E3F-9BB5-73E91CFCE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88" y="325319"/>
            <a:ext cx="8428482" cy="482901"/>
          </a:xfrm>
        </p:spPr>
        <p:txBody>
          <a:bodyPr>
            <a:noAutofit/>
          </a:bodyPr>
          <a:lstStyle/>
          <a:p>
            <a:r>
              <a:rPr lang="en-US" sz="3000" dirty="0"/>
              <a:t>Maintaining high luminosity during a fill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5992C-5AA0-48E6-8BC3-9FE3CD5AF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89" y="1056190"/>
            <a:ext cx="9128332" cy="518621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Issue: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Dense hadron beam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leads to 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emittance growth due to IBS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causes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luminosity decay,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would imply reduced average luminosity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        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u="sng" dirty="0" err="1"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 collisions: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existing stochastic cooling system preserves emittance and  e-ion maintains luminosity, thus 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 Ions, </a:t>
            </a:r>
            <a:r>
              <a:rPr lang="en-US" sz="1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no issue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ep collisions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 need to prevent actively p emittance growth with cooling scheme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BNL-EIC  Strong Hadron Cooling: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extension of established stochastic cooling              to higher bandwidth: replacing cables @ amplifiers with electron beam and beam dynamical effects: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Coherent Electron Cooling (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CeC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Establishing </a:t>
            </a:r>
            <a:r>
              <a:rPr lang="en-US" sz="1800" u="sng" dirty="0" err="1">
                <a:latin typeface="Arial" panose="020B0604020202020204" pitchFamily="34" charset="0"/>
                <a:cs typeface="Arial" panose="020B0604020202020204" pitchFamily="34" charset="0"/>
              </a:rPr>
              <a:t>CeC</a:t>
            </a:r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 desirable: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long  interrupted luminosity runs,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advance in accelerator science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00" b="1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But: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CeC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not yet demonstrated (Risk), therefore: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400" dirty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BNL-EIC alternative: frequent on-energy injections using existing Blue Ring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restores </a:t>
            </a:r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luminosity up to ~ the </a:t>
            </a:r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peak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luminosity.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EE0ECA-30FF-436D-882C-5EE82805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612559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217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DB77A-6BC2-48EE-A2D3-691E6D8FF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14" y="181162"/>
            <a:ext cx="8623935" cy="1065276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0070C0"/>
                </a:solidFill>
              </a:rPr>
              <a:t>Maximum luminosity of 10</a:t>
            </a:r>
            <a:r>
              <a:rPr lang="en-US" sz="3000" baseline="30000" dirty="0">
                <a:solidFill>
                  <a:srgbClr val="0070C0"/>
                </a:solidFill>
              </a:rPr>
              <a:t>34</a:t>
            </a:r>
            <a:r>
              <a:rPr lang="en-US" sz="3000" dirty="0">
                <a:solidFill>
                  <a:srgbClr val="0070C0"/>
                </a:solidFill>
              </a:rPr>
              <a:t> cm</a:t>
            </a:r>
            <a:r>
              <a:rPr lang="en-US" sz="3000" baseline="30000" dirty="0">
                <a:solidFill>
                  <a:srgbClr val="0070C0"/>
                </a:solidFill>
              </a:rPr>
              <a:t>-2</a:t>
            </a:r>
            <a:r>
              <a:rPr lang="en-US" sz="3000" dirty="0">
                <a:solidFill>
                  <a:srgbClr val="0070C0"/>
                </a:solidFill>
              </a:rPr>
              <a:t>s</a:t>
            </a:r>
            <a:r>
              <a:rPr lang="en-US" sz="3000" baseline="30000" dirty="0">
                <a:solidFill>
                  <a:srgbClr val="0070C0"/>
                </a:solidFill>
              </a:rPr>
              <a:t>-1 </a:t>
            </a:r>
            <a:r>
              <a:rPr lang="en-US" sz="3000" dirty="0">
                <a:solidFill>
                  <a:srgbClr val="0070C0"/>
                </a:solidFill>
              </a:rPr>
              <a:t>doesn’t               depend on feasibility of strong hadron cooling.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DCF95-EBE5-4CD3-8B0C-70DB7E9C1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355" y="1412730"/>
            <a:ext cx="8743794" cy="4585862"/>
          </a:xfrm>
        </p:spPr>
        <p:txBody>
          <a:bodyPr>
            <a:normAutofit/>
          </a:bodyPr>
          <a:lstStyle/>
          <a:p>
            <a:r>
              <a:rPr lang="en-US" sz="1800" dirty="0"/>
              <a:t>RHIC’s 2</a:t>
            </a:r>
            <a:r>
              <a:rPr lang="en-US" sz="1800" baseline="30000" dirty="0"/>
              <a:t>nd</a:t>
            </a:r>
            <a:r>
              <a:rPr lang="en-US" sz="1800" dirty="0"/>
              <a:t> superconducting ring (Blue Ring) provides frequent on-energy injections into collider ring (Yellow Ring) replacing hadron bunches after 1 </a:t>
            </a:r>
            <a:r>
              <a:rPr lang="en-US" sz="1800" dirty="0" err="1"/>
              <a:t>hr</a:t>
            </a:r>
            <a:r>
              <a:rPr lang="en-US" sz="1800" dirty="0"/>
              <a:t> of storage.</a:t>
            </a:r>
          </a:p>
          <a:p>
            <a:r>
              <a:rPr lang="en-US" sz="1800" dirty="0"/>
              <a:t>Transfer takes 13 </a:t>
            </a:r>
            <a:r>
              <a:rPr lang="en-US" sz="1800" dirty="0" err="1">
                <a:latin typeface="Symbol" panose="05050102010706020507" pitchFamily="18" charset="2"/>
              </a:rPr>
              <a:t>m</a:t>
            </a:r>
            <a:r>
              <a:rPr lang="en-US" sz="1800" dirty="0" err="1"/>
              <a:t>s</a:t>
            </a:r>
            <a:r>
              <a:rPr lang="en-US" sz="1800" dirty="0"/>
              <a:t>,                                                                                                                           preserves the total charge stored in both machines,                                                 avoiding transient injection effects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emittance growth between injections small                                                                      </a:t>
            </a:r>
            <a:r>
              <a:rPr lang="en-US" sz="1800" dirty="0">
                <a:sym typeface="Wingdings" panose="05000000000000000000" pitchFamily="2" charset="2"/>
              </a:rPr>
              <a:t> gives </a:t>
            </a:r>
            <a:r>
              <a:rPr lang="en-US" sz="1800" dirty="0"/>
              <a:t>average luminosity of up to </a:t>
            </a:r>
            <a:r>
              <a:rPr lang="en-US" sz="1800" b="1" dirty="0">
                <a:solidFill>
                  <a:srgbClr val="FF0000"/>
                </a:solidFill>
              </a:rPr>
              <a:t>~ 10</a:t>
            </a:r>
            <a:r>
              <a:rPr lang="en-US" sz="1800" b="1" baseline="30000" dirty="0">
                <a:solidFill>
                  <a:srgbClr val="FF0000"/>
                </a:solidFill>
              </a:rPr>
              <a:t>34</a:t>
            </a:r>
            <a:r>
              <a:rPr lang="en-US" sz="1800" b="1" dirty="0">
                <a:solidFill>
                  <a:srgbClr val="FF0000"/>
                </a:solidFill>
              </a:rPr>
              <a:t> cm</a:t>
            </a:r>
            <a:r>
              <a:rPr lang="en-US" sz="1800" b="1" baseline="30000" dirty="0">
                <a:solidFill>
                  <a:srgbClr val="FF0000"/>
                </a:solidFill>
              </a:rPr>
              <a:t>-2</a:t>
            </a:r>
            <a:r>
              <a:rPr lang="en-US" sz="1800" b="1" dirty="0">
                <a:solidFill>
                  <a:srgbClr val="FF0000"/>
                </a:solidFill>
              </a:rPr>
              <a:t>s</a:t>
            </a:r>
            <a:r>
              <a:rPr lang="en-US" sz="1800" b="1" baseline="30000" dirty="0">
                <a:solidFill>
                  <a:srgbClr val="FF0000"/>
                </a:solidFill>
              </a:rPr>
              <a:t>-1</a:t>
            </a:r>
            <a:endParaRPr lang="en-US" sz="1800" dirty="0"/>
          </a:p>
          <a:p>
            <a:r>
              <a:rPr lang="en-US" sz="1800" dirty="0"/>
              <a:t>For small initial vertical emittance use  standard DC electron beam cooling in the AGS.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9AEC3-2684-4882-B67F-5C128C0D0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 descr="A picture containing screenshot&#10;&#10;Description generated with high confidence">
            <a:extLst>
              <a:ext uri="{FF2B5EF4-FFF2-40B4-BE49-F238E27FC236}">
                <a16:creationId xmlns:a16="http://schemas.microsoft.com/office/drawing/2014/main" id="{DF8DDB0E-BD12-4EE6-918E-70B0C9ED3D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779" y="3254528"/>
            <a:ext cx="6600848" cy="136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58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5CDE4-4264-4B6C-9498-F32FF906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1DD6511-E170-42E7-AE68-FEFDF4DF40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705875"/>
              </p:ext>
            </p:extLst>
          </p:nvPr>
        </p:nvGraphicFramePr>
        <p:xfrm>
          <a:off x="1012054" y="2126434"/>
          <a:ext cx="6984381" cy="4108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F36F2B-700E-4AE5-8106-7474B5333708}"/>
              </a:ext>
            </a:extLst>
          </p:cNvPr>
          <p:cNvCxnSpPr>
            <a:cxnSpLocks/>
          </p:cNvCxnSpPr>
          <p:nvPr/>
        </p:nvCxnSpPr>
        <p:spPr>
          <a:xfrm flipH="1" flipV="1">
            <a:off x="7718175" y="2021517"/>
            <a:ext cx="19346" cy="3593096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4909F91C-E759-4E93-B6A7-266BE510CBD7}"/>
              </a:ext>
            </a:extLst>
          </p:cNvPr>
          <p:cNvSpPr/>
          <p:nvPr/>
        </p:nvSpPr>
        <p:spPr>
          <a:xfrm>
            <a:off x="4395722" y="3855215"/>
            <a:ext cx="3410267" cy="1564477"/>
          </a:xfrm>
          <a:prstGeom prst="ellipse">
            <a:avLst/>
          </a:prstGeom>
          <a:solidFill>
            <a:srgbClr val="0000EE">
              <a:alpha val="49000"/>
            </a:srgbClr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BBAB90-E10E-4C2F-926C-2C40C0CE8FC9}"/>
              </a:ext>
            </a:extLst>
          </p:cNvPr>
          <p:cNvSpPr/>
          <p:nvPr/>
        </p:nvSpPr>
        <p:spPr>
          <a:xfrm>
            <a:off x="2873519" y="3272010"/>
            <a:ext cx="4404105" cy="128842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  <a:effectLst>
            <a:softEdge rad="254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8F1F73-7964-4973-B4E6-FC83D9AF8395}"/>
              </a:ext>
            </a:extLst>
          </p:cNvPr>
          <p:cNvSpPr/>
          <p:nvPr/>
        </p:nvSpPr>
        <p:spPr>
          <a:xfrm>
            <a:off x="3302067" y="2569077"/>
            <a:ext cx="3841544" cy="1803575"/>
          </a:xfrm>
          <a:prstGeom prst="ellipse">
            <a:avLst/>
          </a:prstGeom>
          <a:solidFill>
            <a:srgbClr val="00B0F0">
              <a:alpha val="42000"/>
            </a:srgbClr>
          </a:solidFill>
          <a:ln>
            <a:noFill/>
          </a:ln>
          <a:effectLst>
            <a:softEdge rad="406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73893B-168B-488B-9FEA-EC4534427EF0}"/>
              </a:ext>
            </a:extLst>
          </p:cNvPr>
          <p:cNvSpPr txBox="1"/>
          <p:nvPr/>
        </p:nvSpPr>
        <p:spPr>
          <a:xfrm>
            <a:off x="3928377" y="3678363"/>
            <a:ext cx="23520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Spin and Flavor Structure of </a:t>
            </a:r>
          </a:p>
          <a:p>
            <a:pPr algn="ctr"/>
            <a:r>
              <a:rPr lang="en-US" sz="1350" b="1" dirty="0"/>
              <a:t>the Nucleon and Nuclei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BDD366-9F04-4B6F-85E4-0F4694B8A075}"/>
              </a:ext>
            </a:extLst>
          </p:cNvPr>
          <p:cNvSpPr txBox="1"/>
          <p:nvPr/>
        </p:nvSpPr>
        <p:spPr>
          <a:xfrm>
            <a:off x="5415365" y="4309787"/>
            <a:ext cx="160734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QCD at Extreme Parton Densities-</a:t>
            </a:r>
          </a:p>
          <a:p>
            <a:pPr algn="ctr"/>
            <a:r>
              <a:rPr lang="en-US" sz="1500" b="1" dirty="0"/>
              <a:t>Saturation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A4A584-9C9D-4A30-857A-0B42643C3A41}"/>
              </a:ext>
            </a:extLst>
          </p:cNvPr>
          <p:cNvSpPr txBox="1"/>
          <p:nvPr/>
        </p:nvSpPr>
        <p:spPr>
          <a:xfrm>
            <a:off x="4232405" y="3258718"/>
            <a:ext cx="18302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Tomography (p/A)</a:t>
            </a:r>
            <a:endParaRPr lang="en-US" sz="135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B88D7FC-9C82-4D43-ACD5-15D170010797}"/>
              </a:ext>
            </a:extLst>
          </p:cNvPr>
          <p:cNvCxnSpPr/>
          <p:nvPr/>
        </p:nvCxnSpPr>
        <p:spPr>
          <a:xfrm>
            <a:off x="7681373" y="3088526"/>
            <a:ext cx="7785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6DAFA90-2B68-4904-A1EB-5D842BC5190E}"/>
              </a:ext>
            </a:extLst>
          </p:cNvPr>
          <p:cNvCxnSpPr/>
          <p:nvPr/>
        </p:nvCxnSpPr>
        <p:spPr>
          <a:xfrm>
            <a:off x="7684543" y="3894719"/>
            <a:ext cx="7785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BB8CC72-78B8-41F8-B349-37FDD1A849F4}"/>
              </a:ext>
            </a:extLst>
          </p:cNvPr>
          <p:cNvCxnSpPr/>
          <p:nvPr/>
        </p:nvCxnSpPr>
        <p:spPr>
          <a:xfrm>
            <a:off x="7694479" y="4711175"/>
            <a:ext cx="7785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D8B7915-52A9-4CD6-A93B-812B80ABC1B1}"/>
              </a:ext>
            </a:extLst>
          </p:cNvPr>
          <p:cNvSpPr txBox="1"/>
          <p:nvPr/>
        </p:nvSpPr>
        <p:spPr>
          <a:xfrm>
            <a:off x="7807180" y="2899682"/>
            <a:ext cx="6363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100</a:t>
            </a:r>
          </a:p>
          <a:p>
            <a:r>
              <a:rPr lang="en-US" sz="3000" dirty="0"/>
              <a:t>   </a:t>
            </a:r>
            <a:r>
              <a:rPr lang="en-US" sz="2700" dirty="0"/>
              <a:t>  </a:t>
            </a:r>
          </a:p>
          <a:p>
            <a:r>
              <a:rPr lang="en-US" sz="2100" dirty="0"/>
              <a:t>10</a:t>
            </a:r>
          </a:p>
          <a:p>
            <a:r>
              <a:rPr lang="en-US" sz="3300" dirty="0"/>
              <a:t>  </a:t>
            </a:r>
          </a:p>
          <a:p>
            <a:r>
              <a:rPr lang="en-US" sz="2100" dirty="0"/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143B75-F568-4292-B459-11992C1BA509}"/>
              </a:ext>
            </a:extLst>
          </p:cNvPr>
          <p:cNvSpPr txBox="1"/>
          <p:nvPr/>
        </p:nvSpPr>
        <p:spPr>
          <a:xfrm>
            <a:off x="936978" y="5968269"/>
            <a:ext cx="7054359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Center of Mass Energy E</a:t>
            </a:r>
            <a:r>
              <a:rPr lang="en-US" sz="2100" baseline="-25000" dirty="0"/>
              <a:t>cm</a:t>
            </a:r>
            <a:r>
              <a:rPr lang="en-US" sz="2100" dirty="0"/>
              <a:t> </a:t>
            </a:r>
            <a:r>
              <a:rPr lang="en-US" dirty="0"/>
              <a:t>[GeV]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AAC354D-3AEC-4C00-9384-F46DD76C5B8D}"/>
              </a:ext>
            </a:extLst>
          </p:cNvPr>
          <p:cNvCxnSpPr/>
          <p:nvPr/>
        </p:nvCxnSpPr>
        <p:spPr>
          <a:xfrm>
            <a:off x="6486002" y="6221688"/>
            <a:ext cx="71151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9D515A1-4C79-49BF-B3C5-A8F1F2ECB34F}"/>
              </a:ext>
            </a:extLst>
          </p:cNvPr>
          <p:cNvSpPr txBox="1"/>
          <p:nvPr/>
        </p:nvSpPr>
        <p:spPr>
          <a:xfrm>
            <a:off x="617694" y="1918894"/>
            <a:ext cx="507831" cy="3180797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en-US" sz="2100" dirty="0"/>
              <a:t>Peak Luminosity </a:t>
            </a:r>
            <a:r>
              <a:rPr lang="en-US" dirty="0"/>
              <a:t>[cm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104FC8-12ED-4E3B-8924-58C6E7B4C2B0}"/>
              </a:ext>
            </a:extLst>
          </p:cNvPr>
          <p:cNvSpPr txBox="1"/>
          <p:nvPr/>
        </p:nvSpPr>
        <p:spPr>
          <a:xfrm>
            <a:off x="8286221" y="1729312"/>
            <a:ext cx="507831" cy="394188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2100" dirty="0"/>
              <a:t>Annual Integrated Luminosity </a:t>
            </a:r>
            <a:r>
              <a:rPr lang="en-US" dirty="0"/>
              <a:t>[fb</a:t>
            </a:r>
            <a:r>
              <a:rPr lang="en-US" baseline="30000" dirty="0"/>
              <a:t>-1</a:t>
            </a:r>
            <a:r>
              <a:rPr lang="en-US" dirty="0"/>
              <a:t>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4A459E-2EAC-48AB-8A91-522A78AB2A27}"/>
              </a:ext>
            </a:extLst>
          </p:cNvPr>
          <p:cNvSpPr txBox="1"/>
          <p:nvPr/>
        </p:nvSpPr>
        <p:spPr>
          <a:xfrm>
            <a:off x="1040215" y="1984141"/>
            <a:ext cx="702343" cy="37240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  <a:p>
            <a:r>
              <a:rPr lang="en-US" sz="2100" dirty="0"/>
              <a:t>10</a:t>
            </a:r>
            <a:r>
              <a:rPr lang="en-US" sz="2100" baseline="30000" dirty="0"/>
              <a:t>34</a:t>
            </a:r>
          </a:p>
          <a:p>
            <a:endParaRPr lang="en-US" sz="2100" baseline="30000" dirty="0"/>
          </a:p>
          <a:p>
            <a:r>
              <a:rPr lang="en-US" sz="1050" baseline="30000" dirty="0"/>
              <a:t> </a:t>
            </a:r>
          </a:p>
          <a:p>
            <a:r>
              <a:rPr lang="en-US" sz="1500" baseline="30000" dirty="0"/>
              <a:t>  </a:t>
            </a:r>
          </a:p>
          <a:p>
            <a:r>
              <a:rPr lang="en-US" sz="2100" dirty="0"/>
              <a:t>10</a:t>
            </a:r>
            <a:r>
              <a:rPr lang="en-US" sz="2100" baseline="30000" dirty="0"/>
              <a:t>33</a:t>
            </a:r>
          </a:p>
          <a:p>
            <a:endParaRPr lang="en-US" sz="2100" baseline="30000" dirty="0"/>
          </a:p>
          <a:p>
            <a:r>
              <a:rPr lang="en-US" sz="1350" baseline="30000" dirty="0"/>
              <a:t>  </a:t>
            </a:r>
          </a:p>
          <a:p>
            <a:endParaRPr lang="en-US" sz="2100" baseline="30000" dirty="0"/>
          </a:p>
          <a:p>
            <a:r>
              <a:rPr lang="en-US" sz="2100" dirty="0"/>
              <a:t>10</a:t>
            </a:r>
            <a:r>
              <a:rPr lang="en-US" sz="2100" baseline="30000" dirty="0"/>
              <a:t>32</a:t>
            </a:r>
          </a:p>
          <a:p>
            <a:endParaRPr lang="en-US" sz="2100" baseline="30000" dirty="0"/>
          </a:p>
          <a:p>
            <a:endParaRPr lang="en-US" sz="2100" baseline="30000" dirty="0"/>
          </a:p>
          <a:p>
            <a:endParaRPr lang="en-US" sz="2100" baseline="30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52E172-CB9F-4192-B726-406619C8F1BD}"/>
              </a:ext>
            </a:extLst>
          </p:cNvPr>
          <p:cNvSpPr txBox="1"/>
          <p:nvPr/>
        </p:nvSpPr>
        <p:spPr>
          <a:xfrm>
            <a:off x="6344885" y="1349056"/>
            <a:ext cx="1196738" cy="71558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350" dirty="0"/>
              <a:t>EIC</a:t>
            </a:r>
          </a:p>
          <a:p>
            <a:r>
              <a:rPr lang="en-US" sz="1350" dirty="0"/>
              <a:t>Optimization for  high E</a:t>
            </a:r>
            <a:r>
              <a:rPr lang="en-US" sz="1350" baseline="-25000" dirty="0"/>
              <a:t>cm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1BC7216-5F9B-4CCD-BC12-28C709F27FE2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6587834" y="2064637"/>
            <a:ext cx="355420" cy="123168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78E6419D-D311-415B-9210-461F4B01DD26}"/>
              </a:ext>
            </a:extLst>
          </p:cNvPr>
          <p:cNvSpPr/>
          <p:nvPr/>
        </p:nvSpPr>
        <p:spPr>
          <a:xfrm>
            <a:off x="2209296" y="4112832"/>
            <a:ext cx="2775334" cy="1203443"/>
          </a:xfrm>
          <a:prstGeom prst="ellipse">
            <a:avLst/>
          </a:prstGeom>
          <a:solidFill>
            <a:srgbClr val="FFFF00">
              <a:alpha val="57000"/>
            </a:srgbClr>
          </a:solidFill>
          <a:ln>
            <a:noFill/>
          </a:ln>
          <a:effectLst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25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2B8EED-E13F-4B5C-A22C-524546B87AD4}"/>
              </a:ext>
            </a:extLst>
          </p:cNvPr>
          <p:cNvSpPr txBox="1"/>
          <p:nvPr/>
        </p:nvSpPr>
        <p:spPr>
          <a:xfrm>
            <a:off x="3002025" y="4322553"/>
            <a:ext cx="118861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Internal </a:t>
            </a:r>
          </a:p>
          <a:p>
            <a:pPr algn="ctr"/>
            <a:r>
              <a:rPr lang="en-US" sz="1350" b="1" dirty="0"/>
              <a:t>Landscape of the Nucleus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D439902-772A-42E1-991A-75440F850200}"/>
              </a:ext>
            </a:extLst>
          </p:cNvPr>
          <p:cNvSpPr/>
          <p:nvPr/>
        </p:nvSpPr>
        <p:spPr>
          <a:xfrm>
            <a:off x="1090612" y="1587443"/>
            <a:ext cx="838333" cy="352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313350-670F-4142-A95F-073BE2FE6C29}"/>
              </a:ext>
            </a:extLst>
          </p:cNvPr>
          <p:cNvSpPr/>
          <p:nvPr/>
        </p:nvSpPr>
        <p:spPr>
          <a:xfrm>
            <a:off x="728451" y="5342349"/>
            <a:ext cx="724321" cy="10419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FDC4C5-8C43-4F7C-B4F1-F9C886C51AB0}"/>
              </a:ext>
            </a:extLst>
          </p:cNvPr>
          <p:cNvSpPr txBox="1"/>
          <p:nvPr/>
        </p:nvSpPr>
        <p:spPr>
          <a:xfrm>
            <a:off x="1928945" y="1202442"/>
            <a:ext cx="1513759" cy="71558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350" dirty="0"/>
              <a:t>EIC</a:t>
            </a:r>
          </a:p>
          <a:p>
            <a:r>
              <a:rPr lang="en-US" sz="1350" dirty="0"/>
              <a:t>Optimization for  low E</a:t>
            </a:r>
            <a:r>
              <a:rPr lang="en-US" sz="1350" baseline="-25000" dirty="0"/>
              <a:t>cm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0FC7874-73C4-4D73-8504-F570F29DD477}"/>
              </a:ext>
            </a:extLst>
          </p:cNvPr>
          <p:cNvCxnSpPr>
            <a:cxnSpLocks/>
          </p:cNvCxnSpPr>
          <p:nvPr/>
        </p:nvCxnSpPr>
        <p:spPr>
          <a:xfrm>
            <a:off x="1766265" y="2050921"/>
            <a:ext cx="0" cy="3542710"/>
          </a:xfrm>
          <a:prstGeom prst="line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13A8D9F-5BCB-42EA-A39F-FDE67C3298FC}"/>
              </a:ext>
            </a:extLst>
          </p:cNvPr>
          <p:cNvSpPr txBox="1"/>
          <p:nvPr/>
        </p:nvSpPr>
        <p:spPr>
          <a:xfrm>
            <a:off x="7475542" y="5690604"/>
            <a:ext cx="711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2E4EA2-19D0-4FE6-A152-D7C675715ED6}"/>
              </a:ext>
            </a:extLst>
          </p:cNvPr>
          <p:cNvSpPr txBox="1"/>
          <p:nvPr/>
        </p:nvSpPr>
        <p:spPr>
          <a:xfrm>
            <a:off x="517612" y="373968"/>
            <a:ext cx="8276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Luminosity versus E</a:t>
            </a:r>
            <a:r>
              <a:rPr lang="en-US" sz="2800" b="1" baseline="-25000" dirty="0">
                <a:solidFill>
                  <a:srgbClr val="0070C0"/>
                </a:solidFill>
              </a:rPr>
              <a:t>CM</a:t>
            </a:r>
            <a:r>
              <a:rPr lang="en-US" sz="2800" b="1" dirty="0">
                <a:solidFill>
                  <a:srgbClr val="0070C0"/>
                </a:solidFill>
              </a:rPr>
              <a:t> center of mass energy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900B39A-2E43-4684-9618-779A370732C5}"/>
              </a:ext>
            </a:extLst>
          </p:cNvPr>
          <p:cNvCxnSpPr>
            <a:cxnSpLocks/>
          </p:cNvCxnSpPr>
          <p:nvPr/>
        </p:nvCxnSpPr>
        <p:spPr>
          <a:xfrm>
            <a:off x="2661326" y="2005105"/>
            <a:ext cx="585199" cy="118554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744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23C634-5261-4680-92A9-00BC88406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431" y="4029751"/>
            <a:ext cx="5198954" cy="23525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02" y="238798"/>
            <a:ext cx="9128632" cy="1325563"/>
          </a:xfrm>
        </p:spPr>
        <p:txBody>
          <a:bodyPr>
            <a:noAutofit/>
          </a:bodyPr>
          <a:lstStyle/>
          <a:p>
            <a:pPr algn="ctr"/>
            <a:r>
              <a:rPr lang="en-US" sz="30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GeV Rapid Cycling Synchrotron enables high electron polarization in the electron storage ring</a:t>
            </a:r>
            <a:endParaRPr lang="en-US" sz="3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034" y="1402622"/>
            <a:ext cx="88964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Ingenious optical design suggested by AGS experience: High quasi-periodicity arcs and unity transformation in the straights suppresses all systematic depolarizing resonances up to E &gt;18 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Good orbit control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cl.o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&lt; 0.5 mm;  good reproducibility suppress depolarization by imperfection resonances.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 No depolarizing resonances during  acceleration 0.4-18 GeV    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no loss of polarization on the entire ramp up to 18 GeV  (100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ramp time, 2 Hz)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D7FB27-15E2-499B-A349-F677114BD092}"/>
              </a:ext>
            </a:extLst>
          </p:cNvPr>
          <p:cNvSpPr txBox="1"/>
          <p:nvPr/>
        </p:nvSpPr>
        <p:spPr>
          <a:xfrm>
            <a:off x="1124103" y="3652578"/>
            <a:ext cx="12960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RCS Design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CBE28A-23BD-40E7-9A96-B683AA5D5497}"/>
              </a:ext>
            </a:extLst>
          </p:cNvPr>
          <p:cNvSpPr txBox="1"/>
          <p:nvPr/>
        </p:nvSpPr>
        <p:spPr>
          <a:xfrm>
            <a:off x="3576135" y="3652577"/>
            <a:ext cx="2905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RCS Polarization Performance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21DF932-AF01-4CAE-BB94-765AC352D96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204" y="4063059"/>
            <a:ext cx="2381227" cy="238122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3189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41045-FE38-4130-84C2-6DA9FACC2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62" y="104361"/>
            <a:ext cx="907623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Polarized Electron Source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(Photo cathode gun R&amp;D Prototype)</a:t>
            </a:r>
            <a:b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C8C57A-2723-4D6D-B581-A5E24F555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980" y="1111376"/>
            <a:ext cx="5286449" cy="2346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6F6F96-AFBF-42DD-87D2-37A498697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964" y="4180118"/>
            <a:ext cx="1576797" cy="1391700"/>
          </a:xfrm>
          <a:prstGeom prst="rect">
            <a:avLst/>
          </a:prstGeom>
        </p:spPr>
      </p:pic>
      <p:pic>
        <p:nvPicPr>
          <p:cNvPr id="6" name="Picture 2" descr="3aab2d00-1b18-46d6-98d9-6a4c5e4ea1bc@namprd09">
            <a:extLst>
              <a:ext uri="{FF2B5EF4-FFF2-40B4-BE49-F238E27FC236}">
                <a16:creationId xmlns:a16="http://schemas.microsoft.com/office/drawing/2014/main" id="{91D9A92B-865E-40A2-8327-2CF8AC57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687" y="3752195"/>
            <a:ext cx="2431639" cy="182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B3D02070-9847-4155-A9F7-7C64793EF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3310398" y="3619118"/>
            <a:ext cx="1162640" cy="19377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2DDAD8-ED81-4734-B8A8-49C50EF815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372" y="3569419"/>
            <a:ext cx="1434917" cy="1937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889CF4-55F7-42B2-8501-F6A79C8636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8885" y="3569419"/>
            <a:ext cx="1434917" cy="1971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402F68-BDE4-4270-B005-21B3A77E0ABD}"/>
              </a:ext>
            </a:extLst>
          </p:cNvPr>
          <p:cNvSpPr txBox="1"/>
          <p:nvPr/>
        </p:nvSpPr>
        <p:spPr>
          <a:xfrm>
            <a:off x="297515" y="1494793"/>
            <a:ext cx="2500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10-15 nC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400 kV electrons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80% polarization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strained GaAs photocathodes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55F4A9-D3D4-4B1E-9A01-AF97BD89517E}"/>
              </a:ext>
            </a:extLst>
          </p:cNvPr>
          <p:cNvSpPr txBox="1"/>
          <p:nvPr/>
        </p:nvSpPr>
        <p:spPr>
          <a:xfrm>
            <a:off x="4743356" y="5708915"/>
            <a:ext cx="1839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Submicron polished shroud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2E1361-9EE5-4C08-A252-61E8BD81480F}"/>
              </a:ext>
            </a:extLst>
          </p:cNvPr>
          <p:cNvSpPr txBox="1"/>
          <p:nvPr/>
        </p:nvSpPr>
        <p:spPr>
          <a:xfrm>
            <a:off x="6748820" y="5625925"/>
            <a:ext cx="2431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Diagnostic beam line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48E000-83C4-4B7C-A8E1-1A450897E8A5}"/>
              </a:ext>
            </a:extLst>
          </p:cNvPr>
          <p:cNvSpPr txBox="1"/>
          <p:nvPr/>
        </p:nvSpPr>
        <p:spPr>
          <a:xfrm>
            <a:off x="3415059" y="5704945"/>
            <a:ext cx="1162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Insulator ceramics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03E8B5-19F6-4A0F-91AE-A42BE94524F7}"/>
              </a:ext>
            </a:extLst>
          </p:cNvPr>
          <p:cNvSpPr txBox="1"/>
          <p:nvPr/>
        </p:nvSpPr>
        <p:spPr>
          <a:xfrm>
            <a:off x="1698279" y="5507152"/>
            <a:ext cx="1663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Inverted layout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D6E288-FCCC-405F-804B-84740C4E8105}"/>
              </a:ext>
            </a:extLst>
          </p:cNvPr>
          <p:cNvSpPr txBox="1"/>
          <p:nvPr/>
        </p:nvSpPr>
        <p:spPr>
          <a:xfrm>
            <a:off x="18393" y="5507152"/>
            <a:ext cx="1739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Gun vessel with 10</a:t>
            </a:r>
            <a:r>
              <a:rPr lang="en-US" baseline="30000" dirty="0"/>
              <a:t>-12</a:t>
            </a:r>
            <a:r>
              <a:rPr lang="en-US" dirty="0"/>
              <a:t> torr scale vacuum</a:t>
            </a:r>
          </a:p>
        </p:txBody>
      </p:sp>
    </p:spTree>
    <p:extLst>
      <p:ext uri="{BB962C8B-B14F-4D97-AF65-F5344CB8AC3E}">
        <p14:creationId xmlns:p14="http://schemas.microsoft.com/office/powerpoint/2010/main" val="668752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BFC0E-7058-4FBC-B22E-72EB06E7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32" y="57169"/>
            <a:ext cx="8776922" cy="1343099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High average polarization at electron          storage ring of 80% by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5A87AA2-8062-42D9-85F3-7BFCE11C9B4F}"/>
              </a:ext>
            </a:extLst>
          </p:cNvPr>
          <p:cNvSpPr txBox="1"/>
          <p:nvPr/>
        </p:nvSpPr>
        <p:spPr>
          <a:xfrm>
            <a:off x="109732" y="1371731"/>
            <a:ext cx="8974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Frequent  injection of bunches with high initial polarization of 85%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Initial polarization decays towards P</a:t>
            </a:r>
            <a:r>
              <a:rPr lang="en-US" sz="2000" baseline="-25000" dirty="0"/>
              <a:t>∞  </a:t>
            </a:r>
            <a:r>
              <a:rPr lang="en-US" sz="2000" dirty="0"/>
              <a:t>&lt; ~50%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At 18 GeV, </a:t>
            </a:r>
            <a:r>
              <a:rPr lang="en-US" sz="2000" dirty="0">
                <a:sym typeface="Wingdings" panose="05000000000000000000" pitchFamily="2" charset="2"/>
              </a:rPr>
              <a:t>every bunch is refreshed in 2.2 min with </a:t>
            </a:r>
            <a:r>
              <a:rPr lang="en-US" sz="2000" dirty="0"/>
              <a:t>RCS cycling rate of 2Hz. </a:t>
            </a:r>
            <a:endParaRPr lang="en-US" sz="2000" dirty="0">
              <a:sym typeface="Wingdings" panose="05000000000000000000" pitchFamily="2" charset="2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975AD43-D98B-48FC-BBC5-8B4B3849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FF0898-12EE-1643-9F32-4B859B0C8E18}"/>
              </a:ext>
            </a:extLst>
          </p:cNvPr>
          <p:cNvGrpSpPr/>
          <p:nvPr/>
        </p:nvGrpSpPr>
        <p:grpSpPr>
          <a:xfrm>
            <a:off x="516328" y="2427014"/>
            <a:ext cx="8623970" cy="3515498"/>
            <a:chOff x="1095312" y="2974176"/>
            <a:chExt cx="7628899" cy="28724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8317727-58D4-4F7B-A368-45038FBF0530}"/>
                </a:ext>
              </a:extLst>
            </p:cNvPr>
            <p:cNvSpPr/>
            <p:nvPr/>
          </p:nvSpPr>
          <p:spPr>
            <a:xfrm>
              <a:off x="4059534" y="3487016"/>
              <a:ext cx="949567" cy="300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46C9771-F503-0741-A58D-7885A2B8EA60}"/>
                </a:ext>
              </a:extLst>
            </p:cNvPr>
            <p:cNvGrpSpPr/>
            <p:nvPr/>
          </p:nvGrpSpPr>
          <p:grpSpPr>
            <a:xfrm>
              <a:off x="1124910" y="2974176"/>
              <a:ext cx="2846768" cy="431863"/>
              <a:chOff x="1969362" y="2645426"/>
              <a:chExt cx="2846768" cy="431863"/>
            </a:xfrm>
          </p:grpSpPr>
          <p:sp>
            <p:nvSpPr>
              <p:cNvPr id="20" name="Arrow: Down 19">
                <a:extLst>
                  <a:ext uri="{FF2B5EF4-FFF2-40B4-BE49-F238E27FC236}">
                    <a16:creationId xmlns:a16="http://schemas.microsoft.com/office/drawing/2014/main" id="{49CC1403-0DBB-4C12-87B5-8AA8EC1E2F29}"/>
                  </a:ext>
                </a:extLst>
              </p:cNvPr>
              <p:cNvSpPr/>
              <p:nvPr/>
            </p:nvSpPr>
            <p:spPr>
              <a:xfrm>
                <a:off x="2079563" y="2882043"/>
                <a:ext cx="70941" cy="178874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" name="Arrow: Down 20">
                <a:extLst>
                  <a:ext uri="{FF2B5EF4-FFF2-40B4-BE49-F238E27FC236}">
                    <a16:creationId xmlns:a16="http://schemas.microsoft.com/office/drawing/2014/main" id="{C994450B-3D0D-4059-AEE3-6864B2BD4BA2}"/>
                  </a:ext>
                </a:extLst>
              </p:cNvPr>
              <p:cNvSpPr/>
              <p:nvPr/>
            </p:nvSpPr>
            <p:spPr>
              <a:xfrm>
                <a:off x="2190711" y="2882043"/>
                <a:ext cx="70941" cy="178874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255013-84F7-452A-A749-99117FB32D2E}"/>
                  </a:ext>
                </a:extLst>
              </p:cNvPr>
              <p:cNvSpPr txBox="1"/>
              <p:nvPr/>
            </p:nvSpPr>
            <p:spPr>
              <a:xfrm>
                <a:off x="1969362" y="2645426"/>
                <a:ext cx="634301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B P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59AEB57-CEC9-4546-92F5-CA09AC3C4D07}"/>
                  </a:ext>
                </a:extLst>
              </p:cNvPr>
              <p:cNvSpPr txBox="1"/>
              <p:nvPr/>
            </p:nvSpPr>
            <p:spPr>
              <a:xfrm>
                <a:off x="2478087" y="2800667"/>
                <a:ext cx="2338043" cy="276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Refilled every 1.2 minutes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8797EF8-E92D-7A41-A13F-60F3875925B9}"/>
                </a:ext>
              </a:extLst>
            </p:cNvPr>
            <p:cNvGrpSpPr/>
            <p:nvPr/>
          </p:nvGrpSpPr>
          <p:grpSpPr>
            <a:xfrm>
              <a:off x="6128831" y="3023664"/>
              <a:ext cx="2595380" cy="447235"/>
              <a:chOff x="4336513" y="2617474"/>
              <a:chExt cx="2595380" cy="447235"/>
            </a:xfrm>
          </p:grpSpPr>
          <p:sp>
            <p:nvSpPr>
              <p:cNvPr id="25" name="Arrow: Down 24">
                <a:extLst>
                  <a:ext uri="{FF2B5EF4-FFF2-40B4-BE49-F238E27FC236}">
                    <a16:creationId xmlns:a16="http://schemas.microsoft.com/office/drawing/2014/main" id="{F9DF7985-C6C6-4C8E-A66C-AA41218F13D2}"/>
                  </a:ext>
                </a:extLst>
              </p:cNvPr>
              <p:cNvSpPr/>
              <p:nvPr/>
            </p:nvSpPr>
            <p:spPr>
              <a:xfrm>
                <a:off x="4440326" y="2855060"/>
                <a:ext cx="70941" cy="178874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" name="Arrow: Down 25">
                <a:extLst>
                  <a:ext uri="{FF2B5EF4-FFF2-40B4-BE49-F238E27FC236}">
                    <a16:creationId xmlns:a16="http://schemas.microsoft.com/office/drawing/2014/main" id="{26E028CE-01AE-471D-8D62-C4C1EFE81995}"/>
                  </a:ext>
                </a:extLst>
              </p:cNvPr>
              <p:cNvSpPr/>
              <p:nvPr/>
            </p:nvSpPr>
            <p:spPr>
              <a:xfrm flipH="1" flipV="1">
                <a:off x="4523094" y="2844413"/>
                <a:ext cx="70941" cy="173856"/>
              </a:xfrm>
              <a:prstGeom prst="down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796BACF-8CAC-4831-AC41-D8F38C068A80}"/>
                  </a:ext>
                </a:extLst>
              </p:cNvPr>
              <p:cNvSpPr txBox="1"/>
              <p:nvPr/>
            </p:nvSpPr>
            <p:spPr>
              <a:xfrm>
                <a:off x="4336513" y="2617474"/>
                <a:ext cx="632636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B P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7147864-BE46-485E-BE87-292D448A91E9}"/>
                  </a:ext>
                </a:extLst>
              </p:cNvPr>
              <p:cNvSpPr txBox="1"/>
              <p:nvPr/>
            </p:nvSpPr>
            <p:spPr>
              <a:xfrm>
                <a:off x="4713388" y="2788087"/>
                <a:ext cx="2218505" cy="276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Refilled every  3.2 minutes</a:t>
                </a: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34E9BF2-B909-40FE-AADC-7F8AEA7F53FB}"/>
                </a:ext>
              </a:extLst>
            </p:cNvPr>
            <p:cNvSpPr txBox="1"/>
            <p:nvPr/>
          </p:nvSpPr>
          <p:spPr>
            <a:xfrm>
              <a:off x="3061497" y="3979867"/>
              <a:ext cx="76620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P</a:t>
              </a:r>
              <a:r>
                <a:rPr lang="en-US" sz="1350" baseline="-25000" dirty="0"/>
                <a:t>av</a:t>
              </a:r>
              <a:r>
                <a:rPr lang="en-US" sz="1350" dirty="0"/>
                <a:t>=80%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89E5867-0640-4839-95FC-8AF46F55C20C}"/>
                </a:ext>
              </a:extLst>
            </p:cNvPr>
            <p:cNvSpPr txBox="1"/>
            <p:nvPr/>
          </p:nvSpPr>
          <p:spPr>
            <a:xfrm>
              <a:off x="2828653" y="4855407"/>
              <a:ext cx="76620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P</a:t>
              </a:r>
              <a:r>
                <a:rPr lang="en-US" sz="1350" baseline="-25000" dirty="0"/>
                <a:t>av</a:t>
              </a:r>
              <a:r>
                <a:rPr lang="en-US" sz="1350" dirty="0"/>
                <a:t>=80%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15C4D00-2A0B-4745-8003-26F4BEFDA010}"/>
                </a:ext>
              </a:extLst>
            </p:cNvPr>
            <p:cNvSpPr txBox="1"/>
            <p:nvPr/>
          </p:nvSpPr>
          <p:spPr>
            <a:xfrm>
              <a:off x="4334771" y="5508022"/>
              <a:ext cx="15783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Re-injections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E7E1288-5ECA-4B7A-84BD-3932F8F1A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312" y="3520447"/>
              <a:ext cx="6315347" cy="2026072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D04846B-98E2-46A3-B988-D01AC003E952}"/>
                </a:ext>
              </a:extLst>
            </p:cNvPr>
            <p:cNvCxnSpPr>
              <a:cxnSpLocks/>
            </p:cNvCxnSpPr>
            <p:nvPr/>
          </p:nvCxnSpPr>
          <p:spPr>
            <a:xfrm>
              <a:off x="4930664" y="3637057"/>
              <a:ext cx="0" cy="15004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2CF027-7D5A-4B60-B773-659421ADB1E5}"/>
                </a:ext>
              </a:extLst>
            </p:cNvPr>
            <p:cNvSpPr txBox="1"/>
            <p:nvPr/>
          </p:nvSpPr>
          <p:spPr>
            <a:xfrm>
              <a:off x="6400800" y="4198559"/>
              <a:ext cx="192928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US" baseline="-25000" dirty="0"/>
                <a:t>∞</a:t>
              </a:r>
              <a:r>
                <a:rPr lang="en-US" dirty="0"/>
                <a:t>= 30%</a:t>
              </a:r>
            </a:p>
            <a:p>
              <a:r>
                <a:rPr lang="en-US" dirty="0"/>
                <a:t>(conservative)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179BB6D-E3BD-41B4-9E75-A88F571140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56260" y="5170593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D7CAA17-E78B-47EB-9E5E-D95DC6595B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03860" y="5166867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995C62B7-2069-4990-9C7E-128325662A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4743" y="5160444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0A66D39-23ED-46F2-8DBB-CED90267E8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85777" y="5163471"/>
              <a:ext cx="0" cy="281353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09C982-B454-4B05-BDD3-2800FCC3D71C}"/>
                </a:ext>
              </a:extLst>
            </p:cNvPr>
            <p:cNvSpPr txBox="1"/>
            <p:nvPr/>
          </p:nvSpPr>
          <p:spPr>
            <a:xfrm>
              <a:off x="4401211" y="3350546"/>
              <a:ext cx="12276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Re-injection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4812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0F4B8-41C0-46D2-9A1A-06491E590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92" y="181013"/>
            <a:ext cx="7886700" cy="546278"/>
          </a:xfrm>
        </p:spPr>
        <p:txBody>
          <a:bodyPr>
            <a:noAutofit/>
          </a:bodyPr>
          <a:lstStyle/>
          <a:p>
            <a:r>
              <a:rPr lang="en-US" sz="3600" dirty="0"/>
              <a:t>EIC Hadron Polarization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416D32-D036-4005-AB8D-DCA0F2BC74F1}"/>
              </a:ext>
            </a:extLst>
          </p:cNvPr>
          <p:cNvSpPr txBox="1"/>
          <p:nvPr/>
        </p:nvSpPr>
        <p:spPr>
          <a:xfrm>
            <a:off x="464025" y="1059002"/>
            <a:ext cx="85091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Existing p Polarization in RHIC  achieved with “Siberian snakes”.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Near term improvements will increase proton polarization in RHIC from 60% to 80%.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He polarization of &gt;80% measured in source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80% polarized 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 in BNL-EIC will be achieved with six “snakes”,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Acceleration of polarized Deuterons in BNL-EIC 100% spin transparent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Need  tune jumps in the hadron booster synchrotron</a:t>
            </a:r>
            <a:endParaRPr lang="en-US" sz="2400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97F2D0B4-0816-4EB7-98CF-59A5B1D78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60962" y="6508751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3" descr="Image">
            <a:extLst>
              <a:ext uri="{FF2B5EF4-FFF2-40B4-BE49-F238E27FC236}">
                <a16:creationId xmlns:a16="http://schemas.microsoft.com/office/drawing/2014/main" id="{B82E8727-1FFB-4790-B945-3BC4F6318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6577" y="3938772"/>
            <a:ext cx="4250138" cy="24546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972F7E-C0D9-4677-A4B0-144B53B8FBD9}"/>
              </a:ext>
            </a:extLst>
          </p:cNvPr>
          <p:cNvSpPr txBox="1"/>
          <p:nvPr/>
        </p:nvSpPr>
        <p:spPr>
          <a:xfrm>
            <a:off x="5579661" y="4811741"/>
            <a:ext cx="3352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 beam ion source EBIS  with polarized </a:t>
            </a:r>
            <a:r>
              <a:rPr lang="en-US" baseline="30000" dirty="0"/>
              <a:t>3</a:t>
            </a:r>
            <a:r>
              <a:rPr lang="en-US" dirty="0"/>
              <a:t>He extension</a:t>
            </a:r>
          </a:p>
        </p:txBody>
      </p:sp>
    </p:spTree>
    <p:extLst>
      <p:ext uri="{BB962C8B-B14F-4D97-AF65-F5344CB8AC3E}">
        <p14:creationId xmlns:p14="http://schemas.microsoft.com/office/powerpoint/2010/main" val="421603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941E3-3164-4DDF-B499-9D5DCEBB8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3" y="312759"/>
            <a:ext cx="9092417" cy="76453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The existing RHIC ion sources &amp; ion acceleration chain provides already </a:t>
            </a:r>
            <a:r>
              <a:rPr lang="en-US" sz="3200" b="1" dirty="0"/>
              <a:t>today</a:t>
            </a:r>
            <a:r>
              <a:rPr lang="en-US" sz="3200" dirty="0"/>
              <a:t> all ions needed for EIC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588BF-9E73-4C11-85C5-981D1C210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61" y="1137491"/>
            <a:ext cx="8840555" cy="197151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Ions from He to U have been already generated in the Electron-Beam-Ion-Source ion source (EBIS), accelerated and collided in RHIC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EBIS can generate any ion beam from </a:t>
            </a:r>
            <a:r>
              <a:rPr lang="en-US" sz="2000" baseline="30000" dirty="0"/>
              <a:t>3</a:t>
            </a:r>
            <a:r>
              <a:rPr lang="en-US" sz="2000" dirty="0"/>
              <a:t>He to U for the BNL EIC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Existing EBIS provides the entire range of ion species from He to U in sufficient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quantity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for the EIC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A8EF6-5D06-420E-B12E-D20F88179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9793" y="6451886"/>
            <a:ext cx="401931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110C15-471D-492F-9FBE-AC67F320EEBF}"/>
              </a:ext>
            </a:extLst>
          </p:cNvPr>
          <p:cNvSpPr txBox="1"/>
          <p:nvPr/>
        </p:nvSpPr>
        <p:spPr>
          <a:xfrm>
            <a:off x="1788171" y="3098483"/>
            <a:ext cx="2626109" cy="329320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Ion Pairs </a:t>
            </a:r>
          </a:p>
          <a:p>
            <a:pPr algn="ctr"/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in the RHIC Complex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Zr-Zr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Ru-Ru    (2018)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Au-Au              (2016)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d-Au                (2016)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p-Al                 (2015)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h-Au                (2015)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p-Au                (2015)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Cu-Au             (2012)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U-U                 (2012)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Cu-Cu             (2012)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D-Au               (2008)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Cu-Cu            (2005)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18D0B-BA3D-458B-BB08-50FCBE9EF26E}"/>
              </a:ext>
            </a:extLst>
          </p:cNvPr>
          <p:cNvSpPr txBox="1"/>
          <p:nvPr/>
        </p:nvSpPr>
        <p:spPr>
          <a:xfrm>
            <a:off x="243358" y="4075311"/>
            <a:ext cx="1461514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Enormous </a:t>
            </a:r>
          </a:p>
          <a:p>
            <a:pPr algn="ctr"/>
            <a:r>
              <a:rPr lang="en-US" dirty="0"/>
              <a:t>versatility!</a:t>
            </a:r>
          </a:p>
          <a:p>
            <a:pPr algn="ctr"/>
            <a:r>
              <a:rPr lang="en-US" dirty="0"/>
              <a:t> is a unique capability!</a:t>
            </a:r>
          </a:p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DCF602-1549-46CE-820A-9906646FB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229" y="3287715"/>
            <a:ext cx="3298209" cy="3216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B3B753-A347-4C47-A31B-B69FCC100E75}"/>
              </a:ext>
            </a:extLst>
          </p:cNvPr>
          <p:cNvSpPr txBox="1"/>
          <p:nvPr/>
        </p:nvSpPr>
        <p:spPr>
          <a:xfrm>
            <a:off x="4682588" y="2985676"/>
            <a:ext cx="42095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Ion-Ion Luminosity Runs in RHIC 2005-2018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3184F7-C77C-42D0-ACF3-7385F1AFC99D}"/>
              </a:ext>
            </a:extLst>
          </p:cNvPr>
          <p:cNvSpPr/>
          <p:nvPr/>
        </p:nvSpPr>
        <p:spPr>
          <a:xfrm>
            <a:off x="6469750" y="6286505"/>
            <a:ext cx="1446663" cy="210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66D6F4-3ED3-4C7A-B495-FD94CBB72171}"/>
              </a:ext>
            </a:extLst>
          </p:cNvPr>
          <p:cNvSpPr txBox="1"/>
          <p:nvPr/>
        </p:nvSpPr>
        <p:spPr>
          <a:xfrm>
            <a:off x="5715727" y="6188000"/>
            <a:ext cx="2638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Operation Time [weeks]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408EAC-3C00-4618-8FA7-470ECCCFC13A}"/>
              </a:ext>
            </a:extLst>
          </p:cNvPr>
          <p:cNvSpPr/>
          <p:nvPr/>
        </p:nvSpPr>
        <p:spPr>
          <a:xfrm>
            <a:off x="5100184" y="3299191"/>
            <a:ext cx="299186" cy="3198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Accumulated Luminosity [pb</a:t>
            </a:r>
            <a:r>
              <a:rPr lang="en-US" baseline="30000" dirty="0">
                <a:solidFill>
                  <a:schemeClr val="tx1"/>
                </a:solidFill>
              </a:rPr>
              <a:t>-1</a:t>
            </a:r>
            <a:r>
              <a:rPr lang="en-US" dirty="0">
                <a:solidFill>
                  <a:schemeClr val="tx1"/>
                </a:solidFill>
              </a:rPr>
              <a:t>]</a:t>
            </a:r>
            <a:endParaRPr lang="en-US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1EEECE9D-0903-4C97-A1FA-7AC769584DDD}"/>
              </a:ext>
            </a:extLst>
          </p:cNvPr>
          <p:cNvSpPr/>
          <p:nvPr/>
        </p:nvSpPr>
        <p:spPr>
          <a:xfrm>
            <a:off x="4551483" y="4009885"/>
            <a:ext cx="415641" cy="1090537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69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92151-F895-4FCB-96B9-387D86F21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B97B6-90F5-4FE7-8755-1F134FBA0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01360"/>
            <a:ext cx="7886700" cy="457560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Electron Ion Collider Overview</a:t>
            </a:r>
          </a:p>
          <a:p>
            <a:r>
              <a:rPr lang="en-US" dirty="0"/>
              <a:t>Technical Scope</a:t>
            </a:r>
          </a:p>
          <a:p>
            <a:r>
              <a:rPr lang="en-US" dirty="0"/>
              <a:t>Recent Reviews</a:t>
            </a:r>
          </a:p>
          <a:p>
            <a:r>
              <a:rPr lang="en-US" dirty="0"/>
              <a:t>Center of Mass Energy</a:t>
            </a:r>
          </a:p>
          <a:p>
            <a:r>
              <a:rPr lang="en-US" dirty="0"/>
              <a:t>High Luminosity</a:t>
            </a:r>
          </a:p>
          <a:p>
            <a:r>
              <a:rPr lang="en-US" dirty="0"/>
              <a:t>Polarization Overview</a:t>
            </a:r>
          </a:p>
          <a:p>
            <a:r>
              <a:rPr lang="en-US" dirty="0"/>
              <a:t>Collaboration</a:t>
            </a:r>
          </a:p>
          <a:p>
            <a:r>
              <a:rPr lang="en-US" dirty="0"/>
              <a:t>Organization</a:t>
            </a:r>
          </a:p>
          <a:p>
            <a:r>
              <a:rPr lang="en-US" dirty="0"/>
              <a:t>New York State Support</a:t>
            </a:r>
          </a:p>
          <a:p>
            <a:r>
              <a:rPr lang="en-US" dirty="0"/>
              <a:t>Summary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98A305-4FAE-4476-AA3F-998609F65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4956" y="1638979"/>
            <a:ext cx="3346300" cy="43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35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7C32C-2CCE-4FB2-8177-1B06581E8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336" y="54453"/>
            <a:ext cx="7886700" cy="986586"/>
          </a:xfrm>
        </p:spPr>
        <p:txBody>
          <a:bodyPr>
            <a:noAutofit/>
          </a:bodyPr>
          <a:lstStyle/>
          <a:p>
            <a:r>
              <a:rPr lang="en-US" sz="3200" dirty="0"/>
              <a:t>The EIC will benefit from two large existing detector halls in IR 6 and IR 8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E88FC-8D83-409C-97AD-BE0152645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336" y="1099698"/>
            <a:ext cx="8768839" cy="57838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dirty="0"/>
              <a:t>Both halls are</a:t>
            </a:r>
            <a:r>
              <a:rPr lang="en-US" sz="1800" b="1" dirty="0"/>
              <a:t> huge </a:t>
            </a:r>
            <a:r>
              <a:rPr lang="en-US" sz="1800" dirty="0"/>
              <a:t>and </a:t>
            </a:r>
            <a:r>
              <a:rPr lang="en-US" sz="1800" b="1" dirty="0"/>
              <a:t>fully equipped </a:t>
            </a:r>
            <a:r>
              <a:rPr lang="en-US" sz="1800" dirty="0"/>
              <a:t>with infrastructure such as power, water, overhead crane, 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A89B9F-D826-4F44-8A9B-39BBFAE921D8}"/>
              </a:ext>
            </a:extLst>
          </p:cNvPr>
          <p:cNvSpPr txBox="1"/>
          <p:nvPr/>
        </p:nvSpPr>
        <p:spPr>
          <a:xfrm>
            <a:off x="4076141" y="4360220"/>
            <a:ext cx="3878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 6 detector hall with STAR detector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69CC85-D013-4983-BA53-5751DCEC28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817" y="1678347"/>
            <a:ext cx="3818777" cy="25726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1A0E9-E054-4F1B-A9B7-9F6400021F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59" y="1678083"/>
            <a:ext cx="3148058" cy="25517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ACB2B8-5AD7-4535-9525-103F1F98E6AE}"/>
              </a:ext>
            </a:extLst>
          </p:cNvPr>
          <p:cNvSpPr txBox="1"/>
          <p:nvPr/>
        </p:nvSpPr>
        <p:spPr>
          <a:xfrm>
            <a:off x="402285" y="4304046"/>
            <a:ext cx="3777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 8 detector hall with PHENIX detector (transitioning to sPHENIX)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285523-0C1C-4D28-9386-06F56EA1DE66}"/>
              </a:ext>
            </a:extLst>
          </p:cNvPr>
          <p:cNvSpPr txBox="1"/>
          <p:nvPr/>
        </p:nvSpPr>
        <p:spPr>
          <a:xfrm>
            <a:off x="275428" y="5003449"/>
            <a:ext cx="8689144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Both IRs can be implemented simultaneously in the BNL-EIC lattice and be accommodated within beam dynamics envelope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 IR’s: laid out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identically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optimized for maximum luminosity at different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8525F6-8451-4681-B6D8-2C45E95874A0}"/>
              </a:ext>
            </a:extLst>
          </p:cNvPr>
          <p:cNvSpPr/>
          <p:nvPr/>
        </p:nvSpPr>
        <p:spPr>
          <a:xfrm>
            <a:off x="4362648" y="324433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93C5830-40F3-F04E-B2E3-10E6672BA8FF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5B35CC-27E7-4E67-B3E6-714AF613A616}"/>
              </a:ext>
            </a:extLst>
          </p:cNvPr>
          <p:cNvSpPr/>
          <p:nvPr/>
        </p:nvSpPr>
        <p:spPr>
          <a:xfrm>
            <a:off x="4362648" y="324433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93C5830-40F3-F04E-B2E3-10E6672BA8FF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62D770D-1740-4E9F-9555-3CFDEA313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8408E1-4843-494B-B831-9137B845D746}"/>
              </a:ext>
            </a:extLst>
          </p:cNvPr>
          <p:cNvSpPr/>
          <p:nvPr/>
        </p:nvSpPr>
        <p:spPr>
          <a:xfrm>
            <a:off x="555355" y="1678083"/>
            <a:ext cx="3148058" cy="25517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89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80CAD-AC2D-47F4-9747-AB2185070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44" y="15061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BNL and JLAB are partnering in designing and building EIC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D03AD-7588-4414-BFA9-C82CAE81D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44" y="1476173"/>
            <a:ext cx="8358096" cy="4941880"/>
          </a:xfrm>
          <a:ln w="22225"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Ongoing FY20 Efforts </a:t>
            </a:r>
          </a:p>
          <a:p>
            <a:r>
              <a:rPr lang="en-US" sz="2000" dirty="0"/>
              <a:t>Developing the EIC design starting from the BNL EIC solution presented in FY19 (lattice design, dynamic aperture, beam-beam interaction, electron beam polarization polarization…)  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agreement on scope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Organized in taskforces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Taskforce charta and taskforce memos being finalized and 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participation close to final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Taskforce coordinators determined (few require more discussion)</a:t>
            </a:r>
            <a:endParaRPr lang="en-US" sz="1800" dirty="0"/>
          </a:p>
          <a:p>
            <a:r>
              <a:rPr lang="en-US" sz="2000" dirty="0"/>
              <a:t>Additional Design scope for alternative design choices</a:t>
            </a:r>
          </a:p>
          <a:p>
            <a:pPr lvl="1"/>
            <a:r>
              <a:rPr lang="en-US" sz="1800" dirty="0"/>
              <a:t>RF frequency changes – being investigated and discussed</a:t>
            </a:r>
          </a:p>
          <a:p>
            <a:pPr lvl="1"/>
            <a:r>
              <a:rPr lang="en-US" sz="1800" dirty="0"/>
              <a:t>Alternative machine parameters for low center of mass energy</a:t>
            </a:r>
          </a:p>
          <a:p>
            <a:pPr lvl="1"/>
            <a:r>
              <a:rPr lang="en-US" sz="1800" dirty="0"/>
              <a:t>Alternative methods of strong hadron cooling  </a:t>
            </a:r>
          </a:p>
          <a:p>
            <a:r>
              <a:rPr lang="en-US" sz="2200" dirty="0"/>
              <a:t>EIC R&amp;D tasks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A0F311C4-9A55-4001-AA70-1AE7F692D4F9}"/>
              </a:ext>
            </a:extLst>
          </p:cNvPr>
          <p:cNvSpPr/>
          <p:nvPr/>
        </p:nvSpPr>
        <p:spPr>
          <a:xfrm>
            <a:off x="7383750" y="4697293"/>
            <a:ext cx="479571" cy="1453433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18D751-0C89-44D7-B4DB-405C697310D7}"/>
              </a:ext>
            </a:extLst>
          </p:cNvPr>
          <p:cNvSpPr txBox="1"/>
          <p:nvPr/>
        </p:nvSpPr>
        <p:spPr>
          <a:xfrm>
            <a:off x="7863321" y="5100843"/>
            <a:ext cx="1173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Under discussion</a:t>
            </a:r>
          </a:p>
        </p:txBody>
      </p:sp>
    </p:spTree>
    <p:extLst>
      <p:ext uri="{BB962C8B-B14F-4D97-AF65-F5344CB8AC3E}">
        <p14:creationId xmlns:p14="http://schemas.microsoft.com/office/powerpoint/2010/main" val="3142978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8F9AA-F6A2-40E1-8F20-D57D7B0FD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03" y="121287"/>
            <a:ext cx="8717076" cy="563342"/>
          </a:xfrm>
        </p:spPr>
        <p:txBody>
          <a:bodyPr>
            <a:normAutofit fontScale="90000"/>
          </a:bodyPr>
          <a:lstStyle/>
          <a:p>
            <a:r>
              <a:rPr lang="en-US" dirty="0"/>
              <a:t>Common Design Team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CAA63-9FF8-452B-BF93-F31D42B00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296" y="853441"/>
            <a:ext cx="8274189" cy="6076446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US" sz="3400" dirty="0"/>
              <a:t>RF Beam Physics in the Electron Storage Ring </a:t>
            </a:r>
          </a:p>
          <a:p>
            <a:pPr lvl="0"/>
            <a:r>
              <a:rPr lang="en-US" sz="3400" dirty="0"/>
              <a:t>Impedance Driven Instabilities in the Electron Storage Ring </a:t>
            </a:r>
          </a:p>
          <a:p>
            <a:pPr lvl="0"/>
            <a:r>
              <a:rPr lang="en-US" sz="3400" dirty="0"/>
              <a:t>Ion Instabilities in the Electron Storage Ring </a:t>
            </a:r>
          </a:p>
          <a:p>
            <a:pPr lvl="0"/>
            <a:r>
              <a:rPr lang="en-US" sz="3400" dirty="0"/>
              <a:t>Beam-beam </a:t>
            </a:r>
          </a:p>
          <a:p>
            <a:pPr lvl="0"/>
            <a:r>
              <a:rPr lang="en-US" sz="3400" dirty="0"/>
              <a:t>Compact spin rotators </a:t>
            </a:r>
          </a:p>
          <a:p>
            <a:pPr lvl="0"/>
            <a:r>
              <a:rPr lang="en-US" sz="3400" dirty="0"/>
              <a:t>Dynamic aperture at 18 GeV</a:t>
            </a:r>
          </a:p>
          <a:p>
            <a:pPr lvl="0"/>
            <a:r>
              <a:rPr lang="en-US" sz="3400" dirty="0"/>
              <a:t>eSR polarization </a:t>
            </a:r>
          </a:p>
          <a:p>
            <a:pPr lvl="0"/>
            <a:r>
              <a:rPr lang="en-US" sz="3400" dirty="0"/>
              <a:t>HSR polarization</a:t>
            </a:r>
          </a:p>
          <a:p>
            <a:pPr lvl="0"/>
            <a:r>
              <a:rPr lang="en-US" sz="3400" dirty="0"/>
              <a:t>RCS beam dynamics</a:t>
            </a:r>
          </a:p>
          <a:p>
            <a:pPr lvl="0"/>
            <a:r>
              <a:rPr lang="en-US" sz="3400" dirty="0"/>
              <a:t>RCS polarization </a:t>
            </a:r>
          </a:p>
          <a:p>
            <a:pPr lvl="0"/>
            <a:r>
              <a:rPr lang="en-US" sz="3400" dirty="0"/>
              <a:t>Radial shift in hadron ring</a:t>
            </a:r>
          </a:p>
          <a:p>
            <a:pPr lvl="0"/>
            <a:r>
              <a:rPr lang="en-US" sz="3400" dirty="0"/>
              <a:t>Detector/solenoid integration </a:t>
            </a:r>
          </a:p>
          <a:p>
            <a:pPr lvl="0"/>
            <a:r>
              <a:rPr lang="en-US" sz="3400" dirty="0"/>
              <a:t>Low energy luminosity / facility optimization </a:t>
            </a:r>
          </a:p>
          <a:p>
            <a:pPr lvl="0"/>
            <a:r>
              <a:rPr lang="en-US" sz="3400" dirty="0"/>
              <a:t>Crabbing dynamics </a:t>
            </a:r>
          </a:p>
          <a:p>
            <a:pPr lvl="0"/>
            <a:r>
              <a:rPr lang="en-US" sz="3400" dirty="0"/>
              <a:t>Detector beampipe design and vacuum system</a:t>
            </a:r>
          </a:p>
          <a:p>
            <a:pPr lvl="0"/>
            <a:r>
              <a:rPr lang="en-US" sz="3400" dirty="0"/>
              <a:t>Interaction region analysis for multipoles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565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2485E-B771-4ADB-9B1C-E597340F1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901" y="365127"/>
            <a:ext cx="8506297" cy="1300712"/>
          </a:xfrm>
        </p:spPr>
        <p:txBody>
          <a:bodyPr>
            <a:normAutofit/>
          </a:bodyPr>
          <a:lstStyle/>
          <a:p>
            <a:r>
              <a:rPr lang="en-US" dirty="0"/>
              <a:t>Additional design work/changes Proposed by TJNAF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3996F-6A35-4B50-94B0-F5561F4A0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902" y="1997059"/>
            <a:ext cx="8506296" cy="3860533"/>
          </a:xfrm>
        </p:spPr>
        <p:txBody>
          <a:bodyPr>
            <a:noAutofit/>
          </a:bodyPr>
          <a:lstStyle/>
          <a:p>
            <a:r>
              <a:rPr lang="en-US" sz="2000" dirty="0"/>
              <a:t>Alternative concepts of high energy cooling </a:t>
            </a:r>
          </a:p>
          <a:p>
            <a:pPr marL="0" indent="0">
              <a:buNone/>
            </a:pPr>
            <a:r>
              <a:rPr lang="en-US" sz="2000" dirty="0"/>
              <a:t>  and work on low energy pre-cooling</a:t>
            </a:r>
          </a:p>
          <a:p>
            <a:r>
              <a:rPr lang="en-US" sz="2000" dirty="0"/>
              <a:t>Spin rotator solenoids </a:t>
            </a:r>
          </a:p>
          <a:p>
            <a:r>
              <a:rPr lang="en-US" sz="2000" dirty="0"/>
              <a:t>Matching section magnets</a:t>
            </a:r>
          </a:p>
          <a:p>
            <a:r>
              <a:rPr lang="en-US" sz="2000" dirty="0"/>
              <a:t>RF frequency choice </a:t>
            </a:r>
          </a:p>
          <a:p>
            <a:r>
              <a:rPr lang="en-US" sz="2000" b="1" dirty="0"/>
              <a:t>…</a:t>
            </a:r>
          </a:p>
          <a:p>
            <a:pPr marL="0" indent="0">
              <a:buNone/>
            </a:pPr>
            <a:r>
              <a:rPr lang="en-US" sz="2000" b="1" dirty="0">
                <a:sym typeface="Wingdings" panose="05000000000000000000" pitchFamily="2" charset="2"/>
              </a:rPr>
              <a:t> </a:t>
            </a:r>
            <a:r>
              <a:rPr lang="en-US" sz="2000" b="1" dirty="0"/>
              <a:t>This needs further discussion and </a:t>
            </a:r>
          </a:p>
          <a:p>
            <a:pPr marL="0" indent="0">
              <a:buNone/>
            </a:pPr>
            <a:r>
              <a:rPr lang="en-US" sz="2000" b="1" dirty="0"/>
              <a:t>some design changes  imply a new design concept</a:t>
            </a:r>
          </a:p>
        </p:txBody>
      </p:sp>
    </p:spTree>
    <p:extLst>
      <p:ext uri="{BB962C8B-B14F-4D97-AF65-F5344CB8AC3E}">
        <p14:creationId xmlns:p14="http://schemas.microsoft.com/office/powerpoint/2010/main" val="1754755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B4178-0F37-4B65-8521-FE076E293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3604"/>
          </a:xfrm>
        </p:spPr>
        <p:txBody>
          <a:bodyPr>
            <a:normAutofit/>
          </a:bodyPr>
          <a:lstStyle/>
          <a:p>
            <a:r>
              <a:rPr lang="en-US" sz="3200" dirty="0"/>
              <a:t>New York State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DD757-B5C8-40BD-AC2F-EF77090EC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851" y="1333963"/>
            <a:ext cx="7886700" cy="5158910"/>
          </a:xfrm>
        </p:spPr>
        <p:txBody>
          <a:bodyPr>
            <a:normAutofit/>
          </a:bodyPr>
          <a:lstStyle/>
          <a:p>
            <a:r>
              <a:rPr lang="en-US" sz="2000" dirty="0"/>
              <a:t>NYS has announced that it will support an EIC being built at BNL with a 100 M$ grant to be spent on infrastructure development such as: </a:t>
            </a:r>
          </a:p>
          <a:p>
            <a:pPr lvl="1"/>
            <a:r>
              <a:rPr lang="en-US" sz="1600" dirty="0"/>
              <a:t>Buildings, </a:t>
            </a:r>
          </a:p>
          <a:p>
            <a:pPr lvl="1"/>
            <a:r>
              <a:rPr lang="en-US" sz="1600" dirty="0"/>
              <a:t>access road, </a:t>
            </a:r>
          </a:p>
          <a:p>
            <a:r>
              <a:rPr lang="en-US" sz="2000" dirty="0"/>
              <a:t>The execution of this scope require close collaboration between the laboratory support organizations, the EIC project, the collider accelerator division to coordinate</a:t>
            </a:r>
          </a:p>
          <a:p>
            <a:pPr lvl="1"/>
            <a:r>
              <a:rPr lang="en-US" sz="1600" dirty="0"/>
              <a:t>New infrastructure</a:t>
            </a:r>
          </a:p>
          <a:p>
            <a:pPr lvl="1"/>
            <a:r>
              <a:rPr lang="en-US" sz="1600" dirty="0"/>
              <a:t>Improvement and refurbishment of existing infrastructure </a:t>
            </a:r>
          </a:p>
          <a:p>
            <a:pPr lvl="1"/>
            <a:r>
              <a:rPr lang="en-US" sz="1600" dirty="0"/>
              <a:t>Improvement on technical sub-system </a:t>
            </a:r>
          </a:p>
          <a:p>
            <a:pPr lvl="1"/>
            <a:endParaRPr lang="en-US" sz="1600" dirty="0"/>
          </a:p>
          <a:p>
            <a:pPr marL="0" indent="0">
              <a:buNone/>
            </a:pPr>
            <a:r>
              <a:rPr lang="en-US" sz="2000" dirty="0">
                <a:sym typeface="Wingdings" panose="05000000000000000000" pitchFamily="2" charset="2"/>
              </a:rPr>
              <a:t> </a:t>
            </a:r>
            <a:r>
              <a:rPr lang="en-US" sz="2000" dirty="0"/>
              <a:t>This demands a way of organizing and coordination of the work which is outside the project organization, but is closely tied to project management</a:t>
            </a:r>
          </a:p>
        </p:txBody>
      </p:sp>
    </p:spTree>
    <p:extLst>
      <p:ext uri="{BB962C8B-B14F-4D97-AF65-F5344CB8AC3E}">
        <p14:creationId xmlns:p14="http://schemas.microsoft.com/office/powerpoint/2010/main" val="76492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EC000-ACF9-4A86-83DA-0B7998D84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133" y="453202"/>
            <a:ext cx="7886700" cy="864029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EIC Pre-CD0 Design: </a:t>
            </a:r>
            <a:br>
              <a:rPr lang="en-US" sz="3600" dirty="0"/>
            </a:br>
            <a:r>
              <a:rPr lang="en-US" sz="3600" dirty="0"/>
              <a:t>a collaboration effort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C370D4-97FE-4F9D-96AD-759B49E87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50" y="1622026"/>
            <a:ext cx="8859646" cy="41492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6B114E-1825-4B82-A904-F7D79157B496}"/>
              </a:ext>
            </a:extLst>
          </p:cNvPr>
          <p:cNvSpPr txBox="1"/>
          <p:nvPr/>
        </p:nvSpPr>
        <p:spPr>
          <a:xfrm>
            <a:off x="3009853" y="5808452"/>
            <a:ext cx="4779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2017 EIC collaboration meeting at BNL</a:t>
            </a:r>
          </a:p>
        </p:txBody>
      </p:sp>
    </p:spTree>
    <p:extLst>
      <p:ext uri="{BB962C8B-B14F-4D97-AF65-F5344CB8AC3E}">
        <p14:creationId xmlns:p14="http://schemas.microsoft.com/office/powerpoint/2010/main" val="444520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22A33-213B-41FD-978A-94134E5BF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44" y="136524"/>
            <a:ext cx="7886700" cy="678427"/>
          </a:xfrm>
        </p:spPr>
        <p:txBody>
          <a:bodyPr>
            <a:normAutofit/>
          </a:bodyPr>
          <a:lstStyle/>
          <a:p>
            <a:r>
              <a:rPr lang="en-US" sz="36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F36F1-8EDF-4A8E-9EDC-3EFAD72A3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2165" y="768930"/>
            <a:ext cx="9212925" cy="61648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EIC pre-CD0 design efforts support all NSAC and NAS requirements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Pre-CD0 Development is a good starting point for the Conceptual Design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EIC exploits existing RHIC </a:t>
            </a:r>
            <a:r>
              <a:rPr lang="en-US" sz="1800" dirty="0"/>
              <a:t>accelerator tunnel, service buildings, superconducting accelerator rings, and hadron injector chain incl. polarized particle sources and infrastructure </a:t>
            </a:r>
            <a:r>
              <a:rPr lang="en-US" sz="2000" dirty="0">
                <a:sym typeface="Wingdings" panose="05000000000000000000" pitchFamily="2" charset="2"/>
              </a:rPr>
              <a:t> </a:t>
            </a:r>
            <a:r>
              <a:rPr lang="en-US" sz="2000" dirty="0"/>
              <a:t>enables cost effective implementation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Design of the electron storage ring and its injectors relies on established accelerator technology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Single design parameters are within values which have been demonstrated at other facilities before, but are novel and unprecedented as a whole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 </a:t>
            </a:r>
            <a:r>
              <a:rPr lang="en-US" sz="2000" dirty="0"/>
              <a:t>Results in robust, low risk concept, implementable in a straightforward way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/>
              <a:t>        … </a:t>
            </a:r>
            <a:r>
              <a:rPr lang="en-US" sz="1800" dirty="0"/>
              <a:t>will be quickly commissioned;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>
                <a:sym typeface="Wingdings" panose="05000000000000000000" pitchFamily="2" charset="2"/>
              </a:rPr>
              <a:t>        means that r</a:t>
            </a:r>
            <a:r>
              <a:rPr lang="en-US" sz="1800" dirty="0"/>
              <a:t>outine operation &amp; physics data emerge soon after startup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First pass on EIC organization;  is under discussion with potential partners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Efforts so far include many contributions from collaborators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Project execution envisioned as a multi laboratory partnership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5CDE4-4264-4B6C-9498-F32FF906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360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257" y="175209"/>
            <a:ext cx="8349070" cy="589573"/>
          </a:xfrm>
        </p:spPr>
        <p:txBody>
          <a:bodyPr>
            <a:normAutofit/>
          </a:bodyPr>
          <a:lstStyle/>
          <a:p>
            <a:r>
              <a:rPr lang="en-US" sz="3600" dirty="0"/>
              <a:t>EIC Parameters for E</a:t>
            </a:r>
            <a:r>
              <a:rPr lang="en-US" sz="3600" baseline="-25000" dirty="0"/>
              <a:t>cm</a:t>
            </a:r>
            <a:r>
              <a:rPr lang="en-US" sz="3600" dirty="0"/>
              <a:t> and Luminosity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9F21A9-B4D0-4F4E-9AFF-4D7E21E0B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90" y="860496"/>
            <a:ext cx="7487148" cy="565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07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03F26-970E-44AC-8BB6-70850BF21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65" y="448676"/>
            <a:ext cx="8842294" cy="484291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EIC design will meet NSAC and NAS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6F6CC-FCDC-4E92-8539-5242A7286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743" y="2195580"/>
            <a:ext cx="8554513" cy="3620375"/>
          </a:xfrm>
        </p:spPr>
        <p:txBody>
          <a:bodyPr/>
          <a:lstStyle/>
          <a:p>
            <a:r>
              <a:rPr lang="en-US" sz="2600" dirty="0"/>
              <a:t>Center of Mass Energies    		20 GeV – 141 GeV</a:t>
            </a:r>
          </a:p>
          <a:p>
            <a:r>
              <a:rPr lang="en-US" sz="2600" dirty="0"/>
              <a:t>Maximum Luminosity			10</a:t>
            </a:r>
            <a:r>
              <a:rPr lang="en-US" sz="2600" baseline="30000" dirty="0"/>
              <a:t>34 </a:t>
            </a:r>
            <a:r>
              <a:rPr lang="en-US" sz="2600" dirty="0"/>
              <a:t>cm</a:t>
            </a:r>
            <a:r>
              <a:rPr lang="en-US" sz="2600" baseline="30000" dirty="0"/>
              <a:t>-2</a:t>
            </a:r>
            <a:r>
              <a:rPr lang="en-US" sz="2600" dirty="0"/>
              <a:t>s</a:t>
            </a:r>
            <a:r>
              <a:rPr lang="en-US" sz="2600" baseline="30000" dirty="0"/>
              <a:t>-1</a:t>
            </a:r>
          </a:p>
          <a:p>
            <a:r>
              <a:rPr lang="en-US" sz="2600" dirty="0"/>
              <a:t>Hadron Beam Polarization		80%</a:t>
            </a:r>
          </a:p>
          <a:p>
            <a:r>
              <a:rPr lang="en-US" sz="2600" dirty="0"/>
              <a:t>Electron Beam Polarization		80%</a:t>
            </a:r>
          </a:p>
          <a:p>
            <a:r>
              <a:rPr lang="en-US" sz="2600" dirty="0"/>
              <a:t>Ion Species Range			p to Uranium</a:t>
            </a:r>
          </a:p>
          <a:p>
            <a:r>
              <a:rPr lang="en-US" sz="2600" dirty="0"/>
              <a:t>Number of interaction regions		up to two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364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15C960-2099-4EE9-95C6-8AD89BB7F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781" y="4356711"/>
            <a:ext cx="3391586" cy="2249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01ED010-D392-194E-BD30-086D3A9E3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81" y="56033"/>
            <a:ext cx="8777837" cy="691793"/>
          </a:xfrm>
        </p:spPr>
        <p:txBody>
          <a:bodyPr>
            <a:normAutofit/>
          </a:bodyPr>
          <a:lstStyle/>
          <a:p>
            <a:r>
              <a:rPr lang="en-US" sz="3200" dirty="0"/>
              <a:t>EIC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80EC5-67EB-4E01-B5A8-1DE1C09D7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16" y="984565"/>
            <a:ext cx="8587450" cy="5287812"/>
          </a:xfrm>
          <a:noFill/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Design based on </a:t>
            </a:r>
            <a:r>
              <a:rPr lang="en-US" sz="2400" b="1" dirty="0"/>
              <a:t>existing</a:t>
            </a:r>
            <a:r>
              <a:rPr lang="en-US" sz="2400" dirty="0"/>
              <a:t> RHIC,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RHIC is well maintained, operating at its peak</a:t>
            </a:r>
          </a:p>
          <a:p>
            <a:pPr marL="0" indent="0">
              <a:buNone/>
            </a:pPr>
            <a:endParaRPr lang="en-US" sz="400" dirty="0"/>
          </a:p>
          <a:p>
            <a:r>
              <a:rPr lang="en-US" sz="2000" b="1" dirty="0"/>
              <a:t>Hadron storage ring</a:t>
            </a:r>
            <a:r>
              <a:rPr lang="en-US" sz="2000" dirty="0"/>
              <a:t> </a:t>
            </a:r>
            <a:r>
              <a:rPr lang="en-US" sz="2000" b="1" dirty="0"/>
              <a:t>40-275 GeV </a:t>
            </a:r>
            <a:r>
              <a:rPr lang="en-US" sz="2000" dirty="0"/>
              <a:t>(</a:t>
            </a:r>
            <a:r>
              <a:rPr lang="en-US" sz="2000" dirty="0">
                <a:highlight>
                  <a:srgbClr val="CCFF99"/>
                </a:highlight>
              </a:rPr>
              <a:t>existing)</a:t>
            </a:r>
            <a:r>
              <a:rPr lang="en-US" sz="2000" dirty="0"/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many bunches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bright beam emittance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need strong cooling </a:t>
            </a:r>
            <a:r>
              <a:rPr lang="en-US" sz="2000" b="1" dirty="0"/>
              <a:t>or</a:t>
            </a:r>
            <a:r>
              <a:rPr lang="en-US" sz="2000" dirty="0"/>
              <a:t> frequent injections</a:t>
            </a:r>
          </a:p>
          <a:p>
            <a:pPr marL="0" indent="0">
              <a:buNone/>
            </a:pPr>
            <a:r>
              <a:rPr lang="en-US" sz="900" dirty="0"/>
              <a:t>  </a:t>
            </a:r>
          </a:p>
          <a:p>
            <a:r>
              <a:rPr lang="en-US" sz="2000" b="1" dirty="0"/>
              <a:t>Electron storage ring (2.5–18 GeV </a:t>
            </a:r>
            <a:r>
              <a:rPr lang="en-US" sz="2000" dirty="0"/>
              <a:t>(</a:t>
            </a:r>
            <a:r>
              <a:rPr lang="en-US" sz="2000" dirty="0">
                <a:highlight>
                  <a:srgbClr val="CCFF99"/>
                </a:highlight>
              </a:rPr>
              <a:t>new</a:t>
            </a:r>
            <a:r>
              <a:rPr lang="en-US" sz="2400" dirty="0"/>
              <a:t>))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many bunches,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large beam current (2.5 A)</a:t>
            </a:r>
          </a:p>
          <a:p>
            <a:r>
              <a:rPr lang="en-US" sz="2000" b="1" dirty="0"/>
              <a:t>Electron rapid cycling synchrotron </a:t>
            </a:r>
            <a:r>
              <a:rPr lang="en-US" sz="2000" dirty="0"/>
              <a:t>(</a:t>
            </a:r>
            <a:r>
              <a:rPr lang="en-US" sz="2000" dirty="0">
                <a:highlight>
                  <a:srgbClr val="CCFF99"/>
                </a:highlight>
              </a:rPr>
              <a:t>new</a:t>
            </a:r>
            <a:r>
              <a:rPr lang="en-US" sz="2000" dirty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b="1" dirty="0"/>
              <a:t> </a:t>
            </a:r>
            <a:r>
              <a:rPr lang="en-US" sz="2000" dirty="0"/>
              <a:t>1-2 Hz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Spin transparent due to high periodicity</a:t>
            </a:r>
          </a:p>
          <a:p>
            <a:pPr marL="0" indent="0">
              <a:buNone/>
            </a:pPr>
            <a:r>
              <a:rPr lang="en-US" sz="900" dirty="0"/>
              <a:t>  </a:t>
            </a:r>
          </a:p>
          <a:p>
            <a:r>
              <a:rPr lang="en-US" sz="2000" b="1" dirty="0"/>
              <a:t>High luminosity interaction region(s) </a:t>
            </a:r>
            <a:r>
              <a:rPr lang="en-US" sz="2400" dirty="0"/>
              <a:t>(</a:t>
            </a:r>
            <a:r>
              <a:rPr lang="en-US" sz="2400" dirty="0">
                <a:highlight>
                  <a:srgbClr val="CCFF99"/>
                </a:highlight>
              </a:rPr>
              <a:t>new</a:t>
            </a:r>
            <a:r>
              <a:rPr lang="en-US" sz="2400" dirty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L = 10</a:t>
            </a:r>
            <a:r>
              <a:rPr lang="en-US" sz="2000" baseline="30000" dirty="0"/>
              <a:t>34</a:t>
            </a:r>
            <a:r>
              <a:rPr lang="en-US" sz="2000" dirty="0"/>
              <a:t>cm</a:t>
            </a:r>
            <a:r>
              <a:rPr lang="en-US" sz="2000" baseline="30000" dirty="0"/>
              <a:t>-2</a:t>
            </a:r>
            <a:r>
              <a:rPr lang="en-US" sz="2000" dirty="0"/>
              <a:t>s</a:t>
            </a:r>
            <a:r>
              <a:rPr lang="en-US" sz="2000" baseline="30000" dirty="0"/>
              <a:t>-1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Superconducting magnets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Crossing angle with crab cavities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Spin Rotators (longitudinal spin)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/>
              <a:t>Forward hadron instrumentation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2E43C5-8DC9-4B15-A758-1B539F713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57583" y="6424204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31FC24-658D-484E-9B3F-5AB82C1CD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541" y="1680324"/>
            <a:ext cx="3367939" cy="23727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169733-634F-453A-A92A-595881FB1383}"/>
              </a:ext>
            </a:extLst>
          </p:cNvPr>
          <p:cNvSpPr txBox="1"/>
          <p:nvPr/>
        </p:nvSpPr>
        <p:spPr>
          <a:xfrm>
            <a:off x="6999531" y="4393979"/>
            <a:ext cx="10456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BNL-EIC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04419A2A-591D-4136-9983-42A98F67FF2C}"/>
              </a:ext>
            </a:extLst>
          </p:cNvPr>
          <p:cNvSpPr/>
          <p:nvPr/>
        </p:nvSpPr>
        <p:spPr>
          <a:xfrm>
            <a:off x="7115776" y="3987378"/>
            <a:ext cx="520504" cy="369333"/>
          </a:xfrm>
          <a:prstGeom prst="downArrow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70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CA8FEF-902B-48CC-BCB6-A9822E406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24" y="1073322"/>
            <a:ext cx="4025787" cy="52462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8F38F1-648D-4B7D-B26E-D4DDB15AB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64310" y="6311899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DB25BF-E885-1547-87ED-440A3720E5CE}"/>
              </a:ext>
            </a:extLst>
          </p:cNvPr>
          <p:cNvGrpSpPr/>
          <p:nvPr/>
        </p:nvGrpSpPr>
        <p:grpSpPr>
          <a:xfrm>
            <a:off x="5511763" y="4452497"/>
            <a:ext cx="3793405" cy="1754326"/>
            <a:chOff x="5160155" y="1193501"/>
            <a:chExt cx="3793405" cy="1754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E2E4ACC-29F9-4E42-83A0-5FF32B1F0E67}"/>
                </a:ext>
              </a:extLst>
            </p:cNvPr>
            <p:cNvCxnSpPr/>
            <p:nvPr/>
          </p:nvCxnSpPr>
          <p:spPr>
            <a:xfrm>
              <a:off x="5164751" y="1367467"/>
              <a:ext cx="528422" cy="0"/>
            </a:xfrm>
            <a:prstGeom prst="line">
              <a:avLst/>
            </a:prstGeom>
            <a:ln w="76200">
              <a:solidFill>
                <a:srgbClr val="A6A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97D772F-B492-41D7-B760-01338D7283D0}"/>
                </a:ext>
              </a:extLst>
            </p:cNvPr>
            <p:cNvCxnSpPr/>
            <p:nvPr/>
          </p:nvCxnSpPr>
          <p:spPr>
            <a:xfrm>
              <a:off x="5164751" y="1367467"/>
              <a:ext cx="528422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4073C75-28B2-475E-8AD1-0121DDB2093A}"/>
                </a:ext>
              </a:extLst>
            </p:cNvPr>
            <p:cNvCxnSpPr>
              <a:cxnSpLocks/>
            </p:cNvCxnSpPr>
            <p:nvPr/>
          </p:nvCxnSpPr>
          <p:spPr>
            <a:xfrm>
              <a:off x="5164751" y="1648526"/>
              <a:ext cx="528422" cy="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947241-0517-4859-A111-EB118CF1BFC2}"/>
                </a:ext>
              </a:extLst>
            </p:cNvPr>
            <p:cNvCxnSpPr>
              <a:cxnSpLocks/>
            </p:cNvCxnSpPr>
            <p:nvPr/>
          </p:nvCxnSpPr>
          <p:spPr>
            <a:xfrm>
              <a:off x="5164751" y="1648526"/>
              <a:ext cx="519232" cy="1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B091C82-4153-49B5-8399-608B9BDA6DED}"/>
                </a:ext>
              </a:extLst>
            </p:cNvPr>
            <p:cNvCxnSpPr>
              <a:cxnSpLocks/>
            </p:cNvCxnSpPr>
            <p:nvPr/>
          </p:nvCxnSpPr>
          <p:spPr>
            <a:xfrm>
              <a:off x="5173941" y="1925759"/>
              <a:ext cx="528422" cy="0"/>
            </a:xfrm>
            <a:prstGeom prst="line">
              <a:avLst/>
            </a:prstGeom>
            <a:ln w="57150">
              <a:solidFill>
                <a:srgbClr val="A8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3B6BD81-8104-485B-8383-DE1A70A80712}"/>
                </a:ext>
              </a:extLst>
            </p:cNvPr>
            <p:cNvCxnSpPr/>
            <p:nvPr/>
          </p:nvCxnSpPr>
          <p:spPr>
            <a:xfrm>
              <a:off x="5173942" y="1928053"/>
              <a:ext cx="52842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F62290E-CE5D-411A-B3D6-96EBFDBE6DEE}"/>
                </a:ext>
              </a:extLst>
            </p:cNvPr>
            <p:cNvCxnSpPr>
              <a:cxnSpLocks/>
            </p:cNvCxnSpPr>
            <p:nvPr/>
          </p:nvCxnSpPr>
          <p:spPr>
            <a:xfrm>
              <a:off x="5177003" y="2202223"/>
              <a:ext cx="528422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6A0902C-D074-467D-BF05-D8A0674AB893}"/>
                </a:ext>
              </a:extLst>
            </p:cNvPr>
            <p:cNvCxnSpPr>
              <a:cxnSpLocks/>
            </p:cNvCxnSpPr>
            <p:nvPr/>
          </p:nvCxnSpPr>
          <p:spPr>
            <a:xfrm>
              <a:off x="5181598" y="2198397"/>
              <a:ext cx="519233" cy="612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CE9F24-90EF-4C99-97E0-8A668751073C}"/>
                </a:ext>
              </a:extLst>
            </p:cNvPr>
            <p:cNvCxnSpPr>
              <a:cxnSpLocks/>
            </p:cNvCxnSpPr>
            <p:nvPr/>
          </p:nvCxnSpPr>
          <p:spPr>
            <a:xfrm>
              <a:off x="5160155" y="2712197"/>
              <a:ext cx="528422" cy="0"/>
            </a:xfrm>
            <a:prstGeom prst="line">
              <a:avLst/>
            </a:prstGeom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68B5E45-EA78-4525-B0E4-81A04F11D223}"/>
                </a:ext>
              </a:extLst>
            </p:cNvPr>
            <p:cNvCxnSpPr>
              <a:cxnSpLocks/>
            </p:cNvCxnSpPr>
            <p:nvPr/>
          </p:nvCxnSpPr>
          <p:spPr>
            <a:xfrm>
              <a:off x="5164750" y="2708372"/>
              <a:ext cx="523827" cy="3825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2D83B05-D3A1-4892-ABAE-4E4D5F1CEB04}"/>
                </a:ext>
              </a:extLst>
            </p:cNvPr>
            <p:cNvSpPr txBox="1"/>
            <p:nvPr/>
          </p:nvSpPr>
          <p:spPr>
            <a:xfrm>
              <a:off x="5337410" y="1193501"/>
              <a:ext cx="361615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       Hadron Storage Ring</a:t>
              </a:r>
            </a:p>
            <a:p>
              <a:r>
                <a:rPr lang="en-US" dirty="0"/>
                <a:t>          Electron Storage Ring</a:t>
              </a:r>
            </a:p>
            <a:p>
              <a:r>
                <a:rPr lang="en-US" dirty="0"/>
                <a:t>          Electron Injector Synchrotron</a:t>
              </a:r>
            </a:p>
            <a:p>
              <a:r>
                <a:rPr lang="en-US" dirty="0"/>
                <a:t>          Possible on-energy Hadron </a:t>
              </a:r>
            </a:p>
            <a:p>
              <a:r>
                <a:rPr lang="en-US" dirty="0"/>
                <a:t>          injector ring</a:t>
              </a:r>
            </a:p>
            <a:p>
              <a:r>
                <a:rPr lang="en-US" dirty="0"/>
                <a:t>          Hadron injector complex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122D4F7-6E09-4D6B-9747-9285B2748B1B}"/>
              </a:ext>
            </a:extLst>
          </p:cNvPr>
          <p:cNvSpPr txBox="1"/>
          <p:nvPr/>
        </p:nvSpPr>
        <p:spPr>
          <a:xfrm>
            <a:off x="140294" y="36365"/>
            <a:ext cx="8733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From RHIC to the EIC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F15EA3-0109-42D9-99D2-33CFCF67D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23" y="994285"/>
            <a:ext cx="4025786" cy="5115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9DEA57-2DAF-466C-9436-C83281884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50" y="904806"/>
            <a:ext cx="4766358" cy="55227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F9FF82-937E-495E-8DC9-7835AF4306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36" y="992489"/>
            <a:ext cx="5146157" cy="55227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790E0C-FE5E-4FEF-B36E-98F5FAF536C1}"/>
              </a:ext>
            </a:extLst>
          </p:cNvPr>
          <p:cNvSpPr txBox="1"/>
          <p:nvPr/>
        </p:nvSpPr>
        <p:spPr>
          <a:xfrm>
            <a:off x="1903897" y="2569105"/>
            <a:ext cx="1111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BNL-EIC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5CA880-0BA7-47F5-8B7A-D02887800231}"/>
              </a:ext>
            </a:extLst>
          </p:cNvPr>
          <p:cNvSpPr txBox="1"/>
          <p:nvPr/>
        </p:nvSpPr>
        <p:spPr>
          <a:xfrm>
            <a:off x="6151695" y="3018127"/>
            <a:ext cx="269079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Existing RHIC with </a:t>
            </a:r>
          </a:p>
          <a:p>
            <a:r>
              <a:rPr lang="en-US" sz="2400" b="1" dirty="0"/>
              <a:t>Blue and Yellow ring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AA4C50-08AB-4343-ACB2-20079C901917}"/>
              </a:ext>
            </a:extLst>
          </p:cNvPr>
          <p:cNvSpPr txBox="1"/>
          <p:nvPr/>
        </p:nvSpPr>
        <p:spPr>
          <a:xfrm>
            <a:off x="6015173" y="2456567"/>
            <a:ext cx="2803945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Add electron storage ring</a:t>
            </a:r>
          </a:p>
          <a:p>
            <a:r>
              <a:rPr lang="en-US" sz="2400" b="1" dirty="0"/>
              <a:t>Which holds the electrons which collide with hadrons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BDC832-E995-4588-8FEC-14F38FE7CB4A}"/>
              </a:ext>
            </a:extLst>
          </p:cNvPr>
          <p:cNvSpPr txBox="1"/>
          <p:nvPr/>
        </p:nvSpPr>
        <p:spPr>
          <a:xfrm>
            <a:off x="5758532" y="2533038"/>
            <a:ext cx="306780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We add an electron </a:t>
            </a:r>
          </a:p>
          <a:p>
            <a:r>
              <a:rPr lang="en-US" sz="2400" b="1" dirty="0"/>
              <a:t>Injector complex which delivers full energy electrons to the storage ring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C5BA29-321B-4432-BFAB-030B2DECFCDC}"/>
              </a:ext>
            </a:extLst>
          </p:cNvPr>
          <p:cNvSpPr txBox="1"/>
          <p:nvPr/>
        </p:nvSpPr>
        <p:spPr>
          <a:xfrm>
            <a:off x="5754529" y="2633896"/>
            <a:ext cx="2902734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The strong hadron cooling facility completes the facility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203F54-E04B-4291-8CE7-70EBC6A9F2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9017" y="1009587"/>
            <a:ext cx="2766301" cy="151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6EDEC30-BCFF-4CFD-86C4-04B7ADE132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4956" y="2271582"/>
            <a:ext cx="3346300" cy="4330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887908-2F47-47D6-A28D-4D2C58350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72" y="14908"/>
            <a:ext cx="8468463" cy="63140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EIC Technical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74B7C-9F7A-4F08-995B-E0D2DFB3B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1288" y="750019"/>
            <a:ext cx="6926443" cy="621524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dirty="0"/>
              <a:t>The technical scope consists of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70C0"/>
                </a:solidFill>
              </a:rPr>
              <a:t>3 accelerator rings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dirty="0"/>
              <a:t>-  </a:t>
            </a:r>
            <a:r>
              <a:rPr lang="en-US" sz="1800" dirty="0"/>
              <a:t>Existing RHIC yellow ring (275 GeV)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sz="1800" dirty="0"/>
              <a:t>New Rapid Cycling electron Synchrotron (18 GeV)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Tx/>
              <a:buChar char="-"/>
            </a:pPr>
            <a:r>
              <a:rPr lang="en-US" sz="1800" dirty="0"/>
              <a:t>New Electron Storage Ring (18 GeV)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2 Injector complexes</a:t>
            </a:r>
            <a:r>
              <a:rPr lang="en-US" sz="2400" dirty="0"/>
              <a:t>: 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- Hadron injectors (existing)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/>
              <a:t>- Electron Injectors</a:t>
            </a:r>
            <a:endParaRPr lang="en-US" sz="20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70C0"/>
                </a:solidFill>
              </a:rPr>
              <a:t>2 detector halls</a:t>
            </a:r>
            <a:endParaRPr lang="en-US" sz="1800" dirty="0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70C0"/>
                </a:solidFill>
              </a:rPr>
              <a:t>Hadron Cooling Facility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70C0"/>
                </a:solidFill>
              </a:rPr>
              <a:t>Common systems </a:t>
            </a:r>
            <a:r>
              <a:rPr lang="en-US" sz="1800" dirty="0">
                <a:solidFill>
                  <a:srgbClr val="0070C0"/>
                </a:solidFill>
              </a:rPr>
              <a:t>(controls, cooling…)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>
                <a:solidFill>
                  <a:srgbClr val="0070C0"/>
                </a:solidFill>
              </a:rPr>
              <a:t>Infrastructure </a:t>
            </a:r>
            <a:r>
              <a:rPr lang="en-US" sz="1800" dirty="0">
                <a:solidFill>
                  <a:srgbClr val="0070C0"/>
                </a:solidFill>
              </a:rPr>
              <a:t>(buildings, roads…)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795202-70C3-4488-BCA3-5307477E0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51934" y="6543951"/>
            <a:ext cx="2057400" cy="299772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9A5383-6C4E-4F43-8283-A06D374CB11F}"/>
              </a:ext>
            </a:extLst>
          </p:cNvPr>
          <p:cNvSpPr txBox="1"/>
          <p:nvPr/>
        </p:nvSpPr>
        <p:spPr>
          <a:xfrm>
            <a:off x="4096774" y="2856466"/>
            <a:ext cx="1795947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Described in comprehensive pre-conceptual design report</a:t>
            </a:r>
          </a:p>
          <a:p>
            <a:r>
              <a:rPr lang="en-US" dirty="0"/>
              <a:t>PCDR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C0AE01-A8D5-41E5-A27A-EFB57E7B5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389" y="493787"/>
            <a:ext cx="3006746" cy="156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55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E2E11287-A13F-45F0-A1D0-39D46207A9DE}"/>
              </a:ext>
            </a:extLst>
          </p:cNvPr>
          <p:cNvSpPr txBox="1">
            <a:spLocks/>
          </p:cNvSpPr>
          <p:nvPr/>
        </p:nvSpPr>
        <p:spPr>
          <a:xfrm>
            <a:off x="-38099" y="192886"/>
            <a:ext cx="9182100" cy="7307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4300" dirty="0"/>
              <a:t>Important Reviews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D3E38-85C1-4087-B9F5-ECE6E7A9C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12" y="925588"/>
            <a:ext cx="5948677" cy="537629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dirty="0"/>
              <a:t>Pre-Conceptual Review (Expert Review)</a:t>
            </a:r>
            <a:endParaRPr lang="en-US" sz="18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/>
              <a:t>(A. Chao, SY Lee, G, Stupakov, G. Hoffstaetter, Y. Alexahin, J. </a:t>
            </a:r>
            <a:r>
              <a:rPr lang="en-US" sz="1800" dirty="0" err="1"/>
              <a:t>Galayda</a:t>
            </a:r>
            <a:r>
              <a:rPr lang="en-US" sz="1800" dirty="0"/>
              <a:t>, F. Zimmermann, R. York):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00" dirty="0"/>
              <a:t>   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900" b="1" dirty="0">
                <a:solidFill>
                  <a:srgbClr val="FF0000"/>
                </a:solidFill>
              </a:rPr>
              <a:t>- EIC Ring-Ring quite feasible,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900" b="1" dirty="0">
                <a:solidFill>
                  <a:srgbClr val="FF0000"/>
                </a:solidFill>
              </a:rPr>
              <a:t>- low risk option of the EIC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" b="1" dirty="0">
                <a:solidFill>
                  <a:srgbClr val="FF0000"/>
                </a:solidFill>
              </a:rPr>
              <a:t>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400" b="1" dirty="0">
              <a:solidFill>
                <a:srgbClr val="FF000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dirty="0"/>
              <a:t>Scope and Cost Review: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dirty="0"/>
              <a:t>eRHIC Director’s Cost Review April 2019: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FF0000"/>
                </a:solidFill>
              </a:rPr>
              <a:t>- scope  is comprehensive and complete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" b="1" dirty="0">
                <a:solidFill>
                  <a:srgbClr val="FF0000"/>
                </a:solidFill>
              </a:rPr>
              <a:t>   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dirty="0"/>
              <a:t>DOE Independent Cost Review </a:t>
            </a:r>
            <a:r>
              <a:rPr lang="en-US" sz="1800" dirty="0"/>
              <a:t>(May-July 2019)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FF0000"/>
                </a:solidFill>
              </a:rPr>
              <a:t>- cost range reasonable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800" dirty="0"/>
              <a:t>  </a:t>
            </a:r>
            <a:endParaRPr lang="en-US" sz="18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dirty="0"/>
              <a:t>Source Selection Review (October 2019)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dirty="0">
                <a:solidFill>
                  <a:srgbClr val="FF0000"/>
                </a:solidFill>
              </a:rPr>
              <a:t>- BNL selected as EIC site  (January 2020)  	</a:t>
            </a:r>
            <a:endParaRPr lang="en-US" sz="1000" b="1" dirty="0">
              <a:solidFill>
                <a:srgbClr val="FF000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DB83F-93BB-47AC-A38D-7E5D063D4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D6EDCD-8882-4160-8055-A2D32F7FCC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3732" y="728550"/>
            <a:ext cx="2927875" cy="19513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group of people posing for a picture&#10;&#10;Description generated with very high confidence">
            <a:extLst>
              <a:ext uri="{FF2B5EF4-FFF2-40B4-BE49-F238E27FC236}">
                <a16:creationId xmlns:a16="http://schemas.microsoft.com/office/drawing/2014/main" id="{C17CFAC6-24BB-4B18-A2FF-6D835056D2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3732" y="2729721"/>
            <a:ext cx="2927875" cy="1951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AA09C1-2C19-4580-9750-2DA4BBD49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732" y="4737169"/>
            <a:ext cx="2947920" cy="19555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29621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744" y="427426"/>
            <a:ext cx="8802511" cy="899076"/>
          </a:xfrm>
        </p:spPr>
        <p:txBody>
          <a:bodyPr>
            <a:noAutofit/>
          </a:bodyPr>
          <a:lstStyle/>
          <a:p>
            <a:r>
              <a:rPr lang="en-US" sz="3200" dirty="0"/>
              <a:t>EIC covers full center of mass energy range of 20 GeV – 140 GeV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032" y="1655843"/>
            <a:ext cx="8849967" cy="405286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/>
              <a:t>Protons up to 275 GeV: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800" b="1" dirty="0"/>
              <a:t>    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Use existing RHIC with superconducting Yellow ring </a:t>
            </a:r>
            <a:r>
              <a:rPr lang="en-US" sz="2000" dirty="0">
                <a:sym typeface="Wingdings" panose="05000000000000000000" pitchFamily="2" charset="2"/>
              </a:rPr>
              <a:t>with</a:t>
            </a:r>
            <a:r>
              <a:rPr lang="en-US" sz="2000" b="1" dirty="0">
                <a:sym typeface="Wingdings" panose="05000000000000000000" pitchFamily="2" charset="2"/>
              </a:rPr>
              <a:t> E</a:t>
            </a:r>
            <a:r>
              <a:rPr lang="en-US" sz="2000" b="1" baseline="-25000" dirty="0">
                <a:sym typeface="Wingdings" panose="05000000000000000000" pitchFamily="2" charset="2"/>
              </a:rPr>
              <a:t>p</a:t>
            </a:r>
            <a:r>
              <a:rPr lang="en-US" sz="2000" b="1" dirty="0">
                <a:sym typeface="Wingdings" panose="05000000000000000000" pitchFamily="2" charset="2"/>
              </a:rPr>
              <a:t> = 275 GeV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ym typeface="Wingdings" panose="05000000000000000000" pitchFamily="2" charset="2"/>
              </a:rPr>
              <a:t>and down to </a:t>
            </a:r>
            <a:r>
              <a:rPr lang="en-US" sz="2000" b="1" dirty="0">
                <a:sym typeface="Wingdings" panose="05000000000000000000" pitchFamily="2" charset="2"/>
              </a:rPr>
              <a:t>E</a:t>
            </a:r>
            <a:r>
              <a:rPr lang="en-US" sz="2000" b="1" baseline="-25000" dirty="0">
                <a:sym typeface="Wingdings" panose="05000000000000000000" pitchFamily="2" charset="2"/>
              </a:rPr>
              <a:t>p</a:t>
            </a:r>
            <a:r>
              <a:rPr lang="en-US" sz="2000" b="1" dirty="0">
                <a:sym typeface="Wingdings" panose="05000000000000000000" pitchFamily="2" charset="2"/>
              </a:rPr>
              <a:t> = 41 GeV </a:t>
            </a:r>
            <a:r>
              <a:rPr lang="en-US" sz="2000" dirty="0">
                <a:sym typeface="Wingdings" panose="05000000000000000000" pitchFamily="2" charset="2"/>
              </a:rPr>
              <a:t>is accommodated in the design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RHIC beam parameters are close to what is required for EIC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dirty="0"/>
              <a:t>Electrons up to 18 GeV: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800" b="1" dirty="0"/>
              <a:t> 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        </a:t>
            </a:r>
            <a:r>
              <a:rPr lang="en-US" sz="2000" dirty="0"/>
              <a:t>Electron storage ring with up to </a:t>
            </a:r>
            <a:r>
              <a:rPr lang="en-US" sz="2000" b="1" dirty="0"/>
              <a:t>18 GeV </a:t>
            </a:r>
            <a:r>
              <a:rPr lang="en-US" sz="2000" dirty="0"/>
              <a:t>installed </a:t>
            </a:r>
            <a:r>
              <a:rPr lang="en-US" sz="2000" dirty="0">
                <a:sym typeface="Wingdings" panose="05000000000000000000" pitchFamily="2" charset="2"/>
              </a:rPr>
              <a:t> RHIC tunnel</a:t>
            </a:r>
            <a:r>
              <a:rPr lang="en-US" sz="2000" dirty="0"/>
              <a:t>,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/>
              <a:t>       readily achievable with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                                              -  large circumference of 3870 m and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			   - available superconducting RF technology </a:t>
            </a:r>
            <a:r>
              <a:rPr lang="en-US" sz="1800" dirty="0" err="1"/>
              <a:t>U</a:t>
            </a:r>
            <a:r>
              <a:rPr lang="en-US" sz="1800" baseline="-25000" dirty="0" err="1"/>
              <a:t>rf</a:t>
            </a:r>
            <a:r>
              <a:rPr lang="en-US" sz="1800" baseline="-25000" dirty="0"/>
              <a:t> </a:t>
            </a:r>
            <a:r>
              <a:rPr lang="en-US" sz="1800" dirty="0"/>
              <a:t>= 62 MV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dirty="0">
                <a:sym typeface="Wingdings" panose="05000000000000000000" pitchFamily="2" charset="2"/>
              </a:rPr>
              <a:t>        low electron energy of </a:t>
            </a:r>
            <a:r>
              <a:rPr lang="en-US" sz="2000" b="1" dirty="0">
                <a:sym typeface="Wingdings" panose="05000000000000000000" pitchFamily="2" charset="2"/>
              </a:rPr>
              <a:t>2.5 GeV </a:t>
            </a:r>
            <a:r>
              <a:rPr lang="en-US" sz="2000" dirty="0">
                <a:sym typeface="Wingdings" panose="05000000000000000000" pitchFamily="2" charset="2"/>
              </a:rPr>
              <a:t>is easily implemented</a:t>
            </a:r>
          </a:p>
        </p:txBody>
      </p:sp>
    </p:spTree>
    <p:extLst>
      <p:ext uri="{BB962C8B-B14F-4D97-AF65-F5344CB8AC3E}">
        <p14:creationId xmlns:p14="http://schemas.microsoft.com/office/powerpoint/2010/main" val="3042384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91751-BA96-473A-8B29-5302939F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2" y="101106"/>
            <a:ext cx="8515350" cy="1809581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EIC achieves the high luminosity                L = 10</a:t>
            </a:r>
            <a:r>
              <a:rPr lang="en-US" sz="3600" baseline="30000" dirty="0"/>
              <a:t>34 </a:t>
            </a:r>
            <a:r>
              <a:rPr lang="en-US" sz="3600" dirty="0"/>
              <a:t>cm</a:t>
            </a:r>
            <a:r>
              <a:rPr lang="en-US" sz="3600" baseline="30000" dirty="0"/>
              <a:t>-2</a:t>
            </a:r>
            <a:r>
              <a:rPr lang="en-US" sz="3600" dirty="0"/>
              <a:t>s</a:t>
            </a:r>
            <a:r>
              <a:rPr lang="en-US" sz="3600" baseline="30000" dirty="0"/>
              <a:t>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E0304-C40F-4B56-B036-B6E7D3937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88" y="1744870"/>
            <a:ext cx="7293696" cy="4711297"/>
          </a:xfrm>
        </p:spPr>
        <p:txBody>
          <a:bodyPr>
            <a:normAutofit lnSpcReduction="10000"/>
          </a:bodyPr>
          <a:lstStyle/>
          <a:p>
            <a:r>
              <a:rPr lang="en-US" sz="1900" b="1" dirty="0"/>
              <a:t>Large bunch charges  </a:t>
            </a:r>
            <a:r>
              <a:rPr lang="en-US" sz="1900" dirty="0"/>
              <a:t>N</a:t>
            </a:r>
            <a:r>
              <a:rPr lang="en-US" sz="1900" baseline="-25000" dirty="0"/>
              <a:t>e</a:t>
            </a:r>
            <a:r>
              <a:rPr lang="en-US" sz="1900" dirty="0"/>
              <a:t> ≤ -1.7·10</a:t>
            </a:r>
            <a:r>
              <a:rPr lang="en-US" sz="1900" baseline="30000" dirty="0"/>
              <a:t>11</a:t>
            </a:r>
            <a:r>
              <a:rPr lang="en-US" sz="1900" dirty="0"/>
              <a:t>e, N</a:t>
            </a:r>
            <a:r>
              <a:rPr lang="en-US" sz="1900" baseline="-25000" dirty="0"/>
              <a:t>p</a:t>
            </a:r>
            <a:r>
              <a:rPr lang="en-US" sz="1900" dirty="0"/>
              <a:t> ≤ 0.69·10</a:t>
            </a:r>
            <a:r>
              <a:rPr lang="en-US" sz="1900" baseline="30000" dirty="0"/>
              <a:t>11</a:t>
            </a:r>
            <a:r>
              <a:rPr lang="en-US" sz="1900" dirty="0"/>
              <a:t>e</a:t>
            </a:r>
          </a:p>
          <a:p>
            <a:pPr marL="0" indent="0">
              <a:buNone/>
            </a:pPr>
            <a:r>
              <a:rPr lang="en-US" sz="800" dirty="0"/>
              <a:t>   </a:t>
            </a:r>
          </a:p>
          <a:p>
            <a:r>
              <a:rPr lang="en-US" sz="1900" b="1" dirty="0"/>
              <a:t>Many bunches, </a:t>
            </a:r>
            <a:r>
              <a:rPr lang="en-US" sz="1900" dirty="0" err="1"/>
              <a:t>n</a:t>
            </a:r>
            <a:r>
              <a:rPr lang="en-US" sz="1900" baseline="-25000" dirty="0" err="1"/>
              <a:t>b</a:t>
            </a:r>
            <a:r>
              <a:rPr lang="en-US" sz="1900" dirty="0"/>
              <a:t>=1160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>
                <a:sym typeface="Wingdings" panose="05000000000000000000" pitchFamily="2" charset="2"/>
              </a:rPr>
              <a:t>crossing angle collision geometry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>
                <a:sym typeface="Wingdings" panose="05000000000000000000" pitchFamily="2" charset="2"/>
              </a:rPr>
              <a:t>large total beam currents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>
                <a:sym typeface="Wingdings" panose="05000000000000000000" pitchFamily="2" charset="2"/>
              </a:rPr>
              <a:t>limited by installed RF power of 10 MW</a:t>
            </a:r>
          </a:p>
          <a:p>
            <a:pPr marL="457200" lvl="1" indent="0">
              <a:buNone/>
            </a:pPr>
            <a:endParaRPr lang="en-US" sz="1500" dirty="0">
              <a:sym typeface="Wingdings" panose="05000000000000000000" pitchFamily="2" charset="2"/>
            </a:endParaRPr>
          </a:p>
          <a:p>
            <a:r>
              <a:rPr lang="en-US" sz="1900" b="1" dirty="0">
                <a:sym typeface="Wingdings" panose="05000000000000000000" pitchFamily="2" charset="2"/>
              </a:rPr>
              <a:t>Small beam size </a:t>
            </a:r>
            <a:r>
              <a:rPr lang="en-US" sz="1900" dirty="0">
                <a:sym typeface="Wingdings" panose="05000000000000000000" pitchFamily="2" charset="2"/>
              </a:rPr>
              <a:t>at collision point achieved by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>
                <a:sym typeface="Wingdings" panose="05000000000000000000" pitchFamily="2" charset="2"/>
              </a:rPr>
              <a:t>small emittance,</a:t>
            </a:r>
            <a:r>
              <a:rPr lang="en-US" sz="15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1500" dirty="0">
                <a:sym typeface="Wingdings" panose="05000000000000000000" pitchFamily="2" charset="2"/>
              </a:rPr>
              <a:t>requiring either: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900" dirty="0">
                <a:sym typeface="Wingdings" panose="05000000000000000000" pitchFamily="2" charset="2"/>
              </a:rPr>
              <a:t>           - </a:t>
            </a:r>
            <a:r>
              <a:rPr lang="en-US" sz="1500" dirty="0">
                <a:sym typeface="Wingdings" panose="05000000000000000000" pitchFamily="2" charset="2"/>
              </a:rPr>
              <a:t>strong hadron cooling to prevent emittance growth  </a:t>
            </a:r>
            <a:r>
              <a:rPr lang="en-US" sz="1500" b="1" dirty="0">
                <a:sym typeface="Wingdings" panose="05000000000000000000" pitchFamily="2" charset="2"/>
              </a:rPr>
              <a:t>or</a:t>
            </a:r>
            <a:r>
              <a:rPr lang="en-US" sz="1500" i="1" dirty="0">
                <a:sym typeface="Wingdings" panose="05000000000000000000" pitchFamily="2" charset="2"/>
              </a:rPr>
              <a:t>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>
                <a:sym typeface="Wingdings" panose="05000000000000000000" pitchFamily="2" charset="2"/>
              </a:rPr>
              <a:t>     -  frequent hadron injection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1500" dirty="0">
                <a:sym typeface="Wingdings" panose="05000000000000000000" pitchFamily="2" charset="2"/>
              </a:rPr>
              <a:t>and strong focusing at interaction point (small </a:t>
            </a:r>
            <a:r>
              <a:rPr lang="en-US" sz="1500" dirty="0"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en-US" sz="1500" baseline="-25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y</a:t>
            </a:r>
            <a:r>
              <a:rPr lang="en-US" sz="1500" dirty="0">
                <a:sym typeface="Wingdings" panose="05000000000000000000" pitchFamily="2" charset="2"/>
              </a:rPr>
              <a:t>)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5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sym typeface="Wingdings" panose="05000000000000000000" pitchFamily="2" charset="2"/>
              </a:rPr>
              <a:t>Strong, but previously demonstrate d beam-beam interaction</a:t>
            </a:r>
          </a:p>
          <a:p>
            <a:pPr>
              <a:buFont typeface="Symbol" panose="05050102010706020507" pitchFamily="18" charset="2"/>
              <a:buChar char=" "/>
            </a:pPr>
            <a:r>
              <a:rPr lang="en-US" sz="1900" dirty="0" err="1">
                <a:latin typeface="Symbol" panose="05050102010706020507" pitchFamily="18" charset="2"/>
                <a:sym typeface="Wingdings" panose="05000000000000000000" pitchFamily="2" charset="2"/>
              </a:rPr>
              <a:t>Dn</a:t>
            </a:r>
            <a:r>
              <a:rPr lang="en-US" sz="1900" baseline="-25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</a:t>
            </a:r>
            <a:r>
              <a:rPr lang="en-US" sz="1900" dirty="0">
                <a:latin typeface="Symbol" panose="05050102010706020507" pitchFamily="18" charset="2"/>
                <a:sym typeface="Wingdings" panose="05000000000000000000" pitchFamily="2" charset="2"/>
              </a:rPr>
              <a:t> </a:t>
            </a:r>
            <a:r>
              <a:rPr lang="en-US" sz="1900" dirty="0">
                <a:sym typeface="Wingdings" panose="05000000000000000000" pitchFamily="2" charset="2"/>
              </a:rPr>
              <a:t>= 0.01 demonstrated in RHIC</a:t>
            </a:r>
          </a:p>
          <a:p>
            <a:pPr>
              <a:buFont typeface="Symbol" panose="05050102010706020507" pitchFamily="18" charset="2"/>
              <a:buChar char=" "/>
            </a:pPr>
            <a:r>
              <a:rPr lang="en-US" sz="1900" dirty="0" err="1">
                <a:latin typeface="Symbol" panose="05050102010706020507" pitchFamily="18" charset="2"/>
                <a:sym typeface="Wingdings" panose="05000000000000000000" pitchFamily="2" charset="2"/>
              </a:rPr>
              <a:t>Dn</a:t>
            </a:r>
            <a:r>
              <a:rPr lang="en-US" sz="1900" baseline="-250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</a:t>
            </a:r>
            <a:r>
              <a:rPr lang="en-US" sz="1900" dirty="0">
                <a:latin typeface="Symbol" panose="05050102010706020507" pitchFamily="18" charset="2"/>
                <a:sym typeface="Wingdings" panose="05000000000000000000" pitchFamily="2" charset="2"/>
              </a:rPr>
              <a:t> </a:t>
            </a:r>
            <a:r>
              <a:rPr lang="en-US" sz="1900" dirty="0">
                <a:sym typeface="Wingdings" panose="05000000000000000000" pitchFamily="2" charset="2"/>
              </a:rPr>
              <a:t>= 0.1 demonstrated in HERA, B-factories</a:t>
            </a:r>
          </a:p>
          <a:p>
            <a:pPr>
              <a:buFont typeface="Symbol" panose="05050102010706020507" pitchFamily="18" charset="2"/>
              <a:buChar char=" "/>
            </a:pPr>
            <a:endParaRPr lang="en-US" sz="19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20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A3D234-EF9F-49A5-881F-BB26A6E6A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FA926-F8EA-4B27-82DD-A3057842CE3A}"/>
              </a:ext>
            </a:extLst>
          </p:cNvPr>
          <p:cNvSpPr txBox="1"/>
          <p:nvPr/>
        </p:nvSpPr>
        <p:spPr>
          <a:xfrm>
            <a:off x="6242361" y="2746961"/>
            <a:ext cx="2519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Strong focusing 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dirty="0"/>
              <a:t> =5 cm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DEBAE2-57B5-409C-B9AD-C19222AC3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545" y="3173849"/>
            <a:ext cx="2831630" cy="185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70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-BNL-presentation_willeke_vs03" id="{FD8CC664-3A24-40BE-ABAB-B6610D6DCCD0}" vid="{F4C43111-C0DC-4E19-8086-66DC9EFC4E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446C90-4AE5-4736-AE74-D3D2028675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896F4BA-6C86-4D01-858C-8638F1D97705}">
  <ds:schemaRefs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dcmitype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424679F-6BF5-4EA0-956F-599B1C46F4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EIC-BNL-presentation_willeke_vs03</Template>
  <TotalTime>20912</TotalTime>
  <Words>2104</Words>
  <Application>Microsoft Office PowerPoint</Application>
  <PresentationFormat>On-screen Show (4:3)</PresentationFormat>
  <Paragraphs>365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Courier New</vt:lpstr>
      <vt:lpstr>Symbol</vt:lpstr>
      <vt:lpstr>Office Theme</vt:lpstr>
      <vt:lpstr>Electron Ion Collider </vt:lpstr>
      <vt:lpstr>Outline</vt:lpstr>
      <vt:lpstr>EIC design will meet NSAC and NAS Requirements</vt:lpstr>
      <vt:lpstr>EIC Overview</vt:lpstr>
      <vt:lpstr>PowerPoint Presentation</vt:lpstr>
      <vt:lpstr>EIC Technical Scope</vt:lpstr>
      <vt:lpstr>PowerPoint Presentation</vt:lpstr>
      <vt:lpstr>EIC covers full center of mass energy range of 20 GeV – 140 GeV</vt:lpstr>
      <vt:lpstr>EIC achieves the high luminosity                L = 1034 cm-2s-1</vt:lpstr>
      <vt:lpstr>EIC High Luminosity with a Crossing Angle</vt:lpstr>
      <vt:lpstr>EIC Interaction Region</vt:lpstr>
      <vt:lpstr>Maintaining high luminosity during a fill</vt:lpstr>
      <vt:lpstr>Maximum luminosity of 1034 cm-2s-1 doesn’t               depend on feasibility of strong hadron cooling.</vt:lpstr>
      <vt:lpstr>PowerPoint Presentation</vt:lpstr>
      <vt:lpstr>18 GeV Rapid Cycling Synchrotron enables high electron polarization in the electron storage ring</vt:lpstr>
      <vt:lpstr>Polarized Electron Source (Photo cathode gun R&amp;D Prototype) </vt:lpstr>
      <vt:lpstr>High average polarization at electron          storage ring of 80% by</vt:lpstr>
      <vt:lpstr>EIC Hadron Polarization</vt:lpstr>
      <vt:lpstr>The existing RHIC ion sources &amp; ion acceleration chain provides already today all ions needed for EIC</vt:lpstr>
      <vt:lpstr>The EIC will benefit from two large existing detector halls in IR 6 and IR 8 </vt:lpstr>
      <vt:lpstr>BNL and JLAB are partnering in designing and building EIC</vt:lpstr>
      <vt:lpstr>Common Design Team Activities</vt:lpstr>
      <vt:lpstr>Additional design work/changes Proposed by TJNAF </vt:lpstr>
      <vt:lpstr>New York State Support</vt:lpstr>
      <vt:lpstr>EIC Pre-CD0 Design:  a collaboration effort</vt:lpstr>
      <vt:lpstr>Summary</vt:lpstr>
      <vt:lpstr>EIC Parameters for Ecm and Luminosity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BNL-EIC  Accelerator Overview</dc:title>
  <dc:creator>Willeke, Ferdinand</dc:creator>
  <cp:lastModifiedBy>Willeke, Ferdinand</cp:lastModifiedBy>
  <cp:revision>220</cp:revision>
  <cp:lastPrinted>2020-02-06T13:33:05Z</cp:lastPrinted>
  <dcterms:created xsi:type="dcterms:W3CDTF">2019-08-10T03:13:52Z</dcterms:created>
  <dcterms:modified xsi:type="dcterms:W3CDTF">2020-03-18T21:01:37Z</dcterms:modified>
</cp:coreProperties>
</file>